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65" r:id="rId2"/>
    <p:sldId id="522" r:id="rId3"/>
    <p:sldId id="508" r:id="rId4"/>
    <p:sldId id="509" r:id="rId5"/>
    <p:sldId id="511" r:id="rId6"/>
    <p:sldId id="512" r:id="rId7"/>
    <p:sldId id="526" r:id="rId8"/>
    <p:sldId id="527" r:id="rId9"/>
    <p:sldId id="518" r:id="rId10"/>
    <p:sldId id="528" r:id="rId11"/>
    <p:sldId id="529" r:id="rId12"/>
    <p:sldId id="514" r:id="rId13"/>
    <p:sldId id="520" r:id="rId14"/>
    <p:sldId id="521" r:id="rId15"/>
    <p:sldId id="530" r:id="rId16"/>
    <p:sldId id="531" r:id="rId17"/>
    <p:sldId id="523" r:id="rId18"/>
    <p:sldId id="524" r:id="rId19"/>
    <p:sldId id="525" r:id="rId20"/>
    <p:sldId id="487" r:id="rId21"/>
    <p:sldId id="489" r:id="rId22"/>
    <p:sldId id="490" r:id="rId23"/>
    <p:sldId id="492" r:id="rId24"/>
    <p:sldId id="494" r:id="rId25"/>
    <p:sldId id="495" r:id="rId26"/>
    <p:sldId id="497" r:id="rId27"/>
    <p:sldId id="499" r:id="rId28"/>
  </p:sldIdLst>
  <p:sldSz cx="9144000" cy="6858000" type="screen4x3"/>
  <p:notesSz cx="6854825" cy="9713913"/>
  <p:defaultTextStyle>
    <a:defPPr>
      <a:defRPr lang="es-E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47B952"/>
    <a:srgbClr val="79FFDC"/>
    <a:srgbClr val="F10FD1"/>
    <a:srgbClr val="00CC99"/>
    <a:srgbClr val="FF99FF"/>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9CC278-B816-44FC-ABCF-3D49630F03E5}" v="2" dt="2023-09-07T21:24:27.8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72" autoAdjust="0"/>
    <p:restoredTop sz="90889" autoAdjust="0"/>
  </p:normalViewPr>
  <p:slideViewPr>
    <p:cSldViewPr>
      <p:cViewPr varScale="1">
        <p:scale>
          <a:sx n="61" d="100"/>
          <a:sy n="61" d="100"/>
        </p:scale>
        <p:origin x="72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stin Salvia" userId="0511a48e-b065-4293-b605-5cfb5fbdce4e" providerId="ADAL" clId="{C09CC278-B816-44FC-ABCF-3D49630F03E5}"/>
    <pc:docChg chg="modSld">
      <pc:chgData name="Agustin Salvia" userId="0511a48e-b065-4293-b605-5cfb5fbdce4e" providerId="ADAL" clId="{C09CC278-B816-44FC-ABCF-3D49630F03E5}" dt="2023-09-07T21:24:29.775" v="3" actId="20577"/>
      <pc:docMkLst>
        <pc:docMk/>
      </pc:docMkLst>
      <pc:sldChg chg="modSp mod">
        <pc:chgData name="Agustin Salvia" userId="0511a48e-b065-4293-b605-5cfb5fbdce4e" providerId="ADAL" clId="{C09CC278-B816-44FC-ABCF-3D49630F03E5}" dt="2023-09-07T21:24:29.775" v="3" actId="20577"/>
        <pc:sldMkLst>
          <pc:docMk/>
          <pc:sldMk cId="0" sldId="265"/>
        </pc:sldMkLst>
        <pc:spChg chg="mod">
          <ac:chgData name="Agustin Salvia" userId="0511a48e-b065-4293-b605-5cfb5fbdce4e" providerId="ADAL" clId="{C09CC278-B816-44FC-ABCF-3D49630F03E5}" dt="2023-09-07T21:24:29.775" v="3" actId="20577"/>
          <ac:spMkLst>
            <pc:docMk/>
            <pc:sldMk cId="0" sldId="265"/>
            <ac:spMk id="12290" creationId="{00000000-0000-0000-0000-000000000000}"/>
          </ac:spMkLst>
        </pc:spChg>
        <pc:spChg chg="mod">
          <ac:chgData name="Agustin Salvia" userId="0511a48e-b065-4293-b605-5cfb5fbdce4e" providerId="ADAL" clId="{C09CC278-B816-44FC-ABCF-3D49630F03E5}" dt="2023-09-07T21:24:25.504" v="1" actId="1076"/>
          <ac:spMkLst>
            <pc:docMk/>
            <pc:sldMk cId="0" sldId="265"/>
            <ac:spMk id="12291"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BA70194-6DA2-48A1-A2E6-047B40E3BAD2}" type="slidenum">
              <a:rPr lang="es-ES"/>
              <a:pPr>
                <a:defRPr/>
              </a:pPr>
              <a:t>‹Nº›</a:t>
            </a:fld>
            <a:endParaRPr lang="es-ES"/>
          </a:p>
        </p:txBody>
      </p:sp>
    </p:spTree>
    <p:extLst>
      <p:ext uri="{BB962C8B-B14F-4D97-AF65-F5344CB8AC3E}">
        <p14:creationId xmlns:p14="http://schemas.microsoft.com/office/powerpoint/2010/main" val="3907986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99332" name="Rectangle 4"/>
          <p:cNvSpPr>
            <a:spLocks noGrp="1" noRot="1" noChangeAspect="1" noChangeArrowheads="1" noTextEdit="1"/>
          </p:cNvSpPr>
          <p:nvPr>
            <p:ph type="sldImg" idx="2"/>
          </p:nvPr>
        </p:nvSpPr>
        <p:spPr bwMode="auto">
          <a:xfrm>
            <a:off x="998538" y="728663"/>
            <a:ext cx="4857750" cy="3641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614863"/>
            <a:ext cx="5026025" cy="43703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ECD80273-CD86-4935-9AC3-2B205FBE0252}" type="slidenum">
              <a:rPr lang="es-ES"/>
              <a:pPr>
                <a:defRPr/>
              </a:pPr>
              <a:t>‹Nº›</a:t>
            </a:fld>
            <a:endParaRPr lang="es-ES"/>
          </a:p>
        </p:txBody>
      </p:sp>
    </p:spTree>
    <p:extLst>
      <p:ext uri="{BB962C8B-B14F-4D97-AF65-F5344CB8AC3E}">
        <p14:creationId xmlns:p14="http://schemas.microsoft.com/office/powerpoint/2010/main" val="292065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7"/>
          <p:cNvSpPr>
            <a:spLocks noGrp="1" noChangeArrowheads="1"/>
          </p:cNvSpPr>
          <p:nvPr>
            <p:ph type="sldNum" sz="quarter" idx="5"/>
          </p:nvPr>
        </p:nvSpPr>
        <p:spPr>
          <a:noFill/>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just" eaLnBrk="0" fontAlgn="base" hangingPunct="0">
              <a:spcBef>
                <a:spcPct val="20000"/>
              </a:spcBef>
              <a:spcAft>
                <a:spcPct val="0"/>
              </a:spcAft>
              <a:buFont typeface="Wingdings" pitchFamily="2" charset="2"/>
              <a:defRPr sz="3200">
                <a:solidFill>
                  <a:schemeClr val="tx1"/>
                </a:solidFill>
                <a:latin typeface="Arial" charset="0"/>
              </a:defRPr>
            </a:lvl6pPr>
            <a:lvl7pPr marL="2971800" indent="-228600" algn="just" eaLnBrk="0" fontAlgn="base" hangingPunct="0">
              <a:spcBef>
                <a:spcPct val="20000"/>
              </a:spcBef>
              <a:spcAft>
                <a:spcPct val="0"/>
              </a:spcAft>
              <a:buFont typeface="Wingdings" pitchFamily="2" charset="2"/>
              <a:defRPr sz="3200">
                <a:solidFill>
                  <a:schemeClr val="tx1"/>
                </a:solidFill>
                <a:latin typeface="Arial" charset="0"/>
              </a:defRPr>
            </a:lvl7pPr>
            <a:lvl8pPr marL="3429000" indent="-228600" algn="just" eaLnBrk="0" fontAlgn="base" hangingPunct="0">
              <a:spcBef>
                <a:spcPct val="20000"/>
              </a:spcBef>
              <a:spcAft>
                <a:spcPct val="0"/>
              </a:spcAft>
              <a:buFont typeface="Wingdings" pitchFamily="2" charset="2"/>
              <a:defRPr sz="3200">
                <a:solidFill>
                  <a:schemeClr val="tx1"/>
                </a:solidFill>
                <a:latin typeface="Arial" charset="0"/>
              </a:defRPr>
            </a:lvl8pPr>
            <a:lvl9pPr marL="3886200" indent="-228600" algn="just" eaLnBrk="0" fontAlgn="base" hangingPunct="0">
              <a:spcBef>
                <a:spcPct val="20000"/>
              </a:spcBef>
              <a:spcAft>
                <a:spcPct val="0"/>
              </a:spcAft>
              <a:buFont typeface="Wingdings" pitchFamily="2" charset="2"/>
              <a:defRPr sz="3200">
                <a:solidFill>
                  <a:schemeClr val="tx1"/>
                </a:solidFill>
                <a:latin typeface="Arial" charset="0"/>
              </a:defRPr>
            </a:lvl9pPr>
          </a:lstStyle>
          <a:p>
            <a:pPr eaLnBrk="1" hangingPunct="1"/>
            <a:fld id="{9823B8EE-F775-41EC-9887-96F4C9ED4229}" type="slidenum">
              <a:rPr lang="es-ES" altLang="es-AR" sz="1200"/>
              <a:pPr eaLnBrk="1" hangingPunct="1"/>
              <a:t>17</a:t>
            </a:fld>
            <a:endParaRPr lang="es-ES" altLang="es-AR" sz="1200"/>
          </a:p>
        </p:txBody>
      </p:sp>
      <p:sp>
        <p:nvSpPr>
          <p:cNvPr id="400387" name="Rectangle 2"/>
          <p:cNvSpPr>
            <a:spLocks noGrp="1" noRot="1" noChangeAspect="1" noChangeArrowheads="1" noTextEdit="1"/>
          </p:cNvSpPr>
          <p:nvPr>
            <p:ph type="sldImg"/>
          </p:nvPr>
        </p:nvSpPr>
        <p:spPr>
          <a:xfrm>
            <a:off x="1000125" y="728663"/>
            <a:ext cx="4854575" cy="3641725"/>
          </a:xfrm>
          <a:ln/>
        </p:spPr>
      </p:sp>
      <p:sp>
        <p:nvSpPr>
          <p:cNvPr id="400388" name="Rectangle 3"/>
          <p:cNvSpPr>
            <a:spLocks noGrp="1" noChangeArrowheads="1"/>
          </p:cNvSpPr>
          <p:nvPr>
            <p:ph type="body" idx="1"/>
          </p:nvPr>
        </p:nvSpPr>
        <p:spPr>
          <a:noFill/>
        </p:spPr>
        <p:txBody>
          <a:bodyPr/>
          <a:lstStyle/>
          <a:p>
            <a:pPr eaLnBrk="1" hangingPunct="1"/>
            <a:endParaRPr lang="es-AR" alt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7"/>
          <p:cNvSpPr>
            <a:spLocks noGrp="1" noChangeArrowheads="1"/>
          </p:cNvSpPr>
          <p:nvPr>
            <p:ph type="sldNum" sz="quarter" idx="5"/>
          </p:nvPr>
        </p:nvSpPr>
        <p:spPr>
          <a:noFill/>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just" eaLnBrk="0" fontAlgn="base" hangingPunct="0">
              <a:spcBef>
                <a:spcPct val="20000"/>
              </a:spcBef>
              <a:spcAft>
                <a:spcPct val="0"/>
              </a:spcAft>
              <a:buFont typeface="Wingdings" pitchFamily="2" charset="2"/>
              <a:defRPr sz="3200">
                <a:solidFill>
                  <a:schemeClr val="tx1"/>
                </a:solidFill>
                <a:latin typeface="Arial" charset="0"/>
              </a:defRPr>
            </a:lvl6pPr>
            <a:lvl7pPr marL="2971800" indent="-228600" algn="just" eaLnBrk="0" fontAlgn="base" hangingPunct="0">
              <a:spcBef>
                <a:spcPct val="20000"/>
              </a:spcBef>
              <a:spcAft>
                <a:spcPct val="0"/>
              </a:spcAft>
              <a:buFont typeface="Wingdings" pitchFamily="2" charset="2"/>
              <a:defRPr sz="3200">
                <a:solidFill>
                  <a:schemeClr val="tx1"/>
                </a:solidFill>
                <a:latin typeface="Arial" charset="0"/>
              </a:defRPr>
            </a:lvl7pPr>
            <a:lvl8pPr marL="3429000" indent="-228600" algn="just" eaLnBrk="0" fontAlgn="base" hangingPunct="0">
              <a:spcBef>
                <a:spcPct val="20000"/>
              </a:spcBef>
              <a:spcAft>
                <a:spcPct val="0"/>
              </a:spcAft>
              <a:buFont typeface="Wingdings" pitchFamily="2" charset="2"/>
              <a:defRPr sz="3200">
                <a:solidFill>
                  <a:schemeClr val="tx1"/>
                </a:solidFill>
                <a:latin typeface="Arial" charset="0"/>
              </a:defRPr>
            </a:lvl8pPr>
            <a:lvl9pPr marL="3886200" indent="-228600" algn="just" eaLnBrk="0" fontAlgn="base" hangingPunct="0">
              <a:spcBef>
                <a:spcPct val="20000"/>
              </a:spcBef>
              <a:spcAft>
                <a:spcPct val="0"/>
              </a:spcAft>
              <a:buFont typeface="Wingdings" pitchFamily="2" charset="2"/>
              <a:defRPr sz="3200">
                <a:solidFill>
                  <a:schemeClr val="tx1"/>
                </a:solidFill>
                <a:latin typeface="Arial" charset="0"/>
              </a:defRPr>
            </a:lvl9pPr>
          </a:lstStyle>
          <a:p>
            <a:pPr eaLnBrk="1" hangingPunct="1"/>
            <a:fld id="{4D52C3AE-9E15-4FDB-B013-874F09A62C55}" type="slidenum">
              <a:rPr lang="es-ES" altLang="es-AR" sz="1200"/>
              <a:pPr eaLnBrk="1" hangingPunct="1"/>
              <a:t>20</a:t>
            </a:fld>
            <a:endParaRPr lang="es-ES" altLang="es-AR" sz="1200"/>
          </a:p>
        </p:txBody>
      </p:sp>
      <p:sp>
        <p:nvSpPr>
          <p:cNvPr id="394243" name="Rectangle 2"/>
          <p:cNvSpPr>
            <a:spLocks noGrp="1" noRot="1" noChangeAspect="1" noChangeArrowheads="1" noTextEdit="1"/>
          </p:cNvSpPr>
          <p:nvPr>
            <p:ph type="sldImg"/>
          </p:nvPr>
        </p:nvSpPr>
        <p:spPr>
          <a:xfrm>
            <a:off x="1000125" y="728663"/>
            <a:ext cx="4854575" cy="3641725"/>
          </a:xfrm>
          <a:ln/>
        </p:spPr>
      </p:sp>
      <p:sp>
        <p:nvSpPr>
          <p:cNvPr id="394244" name="Rectangle 3"/>
          <p:cNvSpPr>
            <a:spLocks noGrp="1" noChangeArrowheads="1"/>
          </p:cNvSpPr>
          <p:nvPr>
            <p:ph type="body" idx="1"/>
          </p:nvPr>
        </p:nvSpPr>
        <p:spPr>
          <a:noFill/>
        </p:spPr>
        <p:txBody>
          <a:bodyPr/>
          <a:lstStyle/>
          <a:p>
            <a:pPr eaLnBrk="1" hangingPunct="1"/>
            <a:endParaRPr lang="es-AR" alt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7"/>
          <p:cNvSpPr>
            <a:spLocks noGrp="1" noChangeArrowheads="1"/>
          </p:cNvSpPr>
          <p:nvPr>
            <p:ph type="sldNum" sz="quarter" idx="5"/>
          </p:nvPr>
        </p:nvSpPr>
        <p:spPr>
          <a:noFill/>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just" eaLnBrk="0" fontAlgn="base" hangingPunct="0">
              <a:spcBef>
                <a:spcPct val="20000"/>
              </a:spcBef>
              <a:spcAft>
                <a:spcPct val="0"/>
              </a:spcAft>
              <a:buFont typeface="Wingdings" pitchFamily="2" charset="2"/>
              <a:defRPr sz="3200">
                <a:solidFill>
                  <a:schemeClr val="tx1"/>
                </a:solidFill>
                <a:latin typeface="Arial" charset="0"/>
              </a:defRPr>
            </a:lvl6pPr>
            <a:lvl7pPr marL="2971800" indent="-228600" algn="just" eaLnBrk="0" fontAlgn="base" hangingPunct="0">
              <a:spcBef>
                <a:spcPct val="20000"/>
              </a:spcBef>
              <a:spcAft>
                <a:spcPct val="0"/>
              </a:spcAft>
              <a:buFont typeface="Wingdings" pitchFamily="2" charset="2"/>
              <a:defRPr sz="3200">
                <a:solidFill>
                  <a:schemeClr val="tx1"/>
                </a:solidFill>
                <a:latin typeface="Arial" charset="0"/>
              </a:defRPr>
            </a:lvl7pPr>
            <a:lvl8pPr marL="3429000" indent="-228600" algn="just" eaLnBrk="0" fontAlgn="base" hangingPunct="0">
              <a:spcBef>
                <a:spcPct val="20000"/>
              </a:spcBef>
              <a:spcAft>
                <a:spcPct val="0"/>
              </a:spcAft>
              <a:buFont typeface="Wingdings" pitchFamily="2" charset="2"/>
              <a:defRPr sz="3200">
                <a:solidFill>
                  <a:schemeClr val="tx1"/>
                </a:solidFill>
                <a:latin typeface="Arial" charset="0"/>
              </a:defRPr>
            </a:lvl8pPr>
            <a:lvl9pPr marL="3886200" indent="-228600" algn="just" eaLnBrk="0" fontAlgn="base" hangingPunct="0">
              <a:spcBef>
                <a:spcPct val="20000"/>
              </a:spcBef>
              <a:spcAft>
                <a:spcPct val="0"/>
              </a:spcAft>
              <a:buFont typeface="Wingdings" pitchFamily="2" charset="2"/>
              <a:defRPr sz="3200">
                <a:solidFill>
                  <a:schemeClr val="tx1"/>
                </a:solidFill>
                <a:latin typeface="Arial" charset="0"/>
              </a:defRPr>
            </a:lvl9pPr>
          </a:lstStyle>
          <a:p>
            <a:pPr eaLnBrk="1" hangingPunct="1"/>
            <a:fld id="{EA250E2E-7575-49FB-A7D1-85E02C725473}" type="slidenum">
              <a:rPr lang="es-ES" altLang="es-AR" sz="1200"/>
              <a:pPr eaLnBrk="1" hangingPunct="1"/>
              <a:t>21</a:t>
            </a:fld>
            <a:endParaRPr lang="es-ES" altLang="es-AR" sz="1200"/>
          </a:p>
        </p:txBody>
      </p:sp>
      <p:sp>
        <p:nvSpPr>
          <p:cNvPr id="396291" name="Rectangle 2"/>
          <p:cNvSpPr>
            <a:spLocks noGrp="1" noRot="1" noChangeAspect="1" noChangeArrowheads="1" noTextEdit="1"/>
          </p:cNvSpPr>
          <p:nvPr>
            <p:ph type="sldImg"/>
          </p:nvPr>
        </p:nvSpPr>
        <p:spPr>
          <a:xfrm>
            <a:off x="1000125" y="728663"/>
            <a:ext cx="4854575" cy="3641725"/>
          </a:xfrm>
          <a:ln/>
        </p:spPr>
      </p:sp>
      <p:sp>
        <p:nvSpPr>
          <p:cNvPr id="396292" name="Rectangle 3"/>
          <p:cNvSpPr>
            <a:spLocks noGrp="1" noChangeArrowheads="1"/>
          </p:cNvSpPr>
          <p:nvPr>
            <p:ph type="body" idx="1"/>
          </p:nvPr>
        </p:nvSpPr>
        <p:spPr>
          <a:noFill/>
        </p:spPr>
        <p:txBody>
          <a:bodyPr/>
          <a:lstStyle/>
          <a:p>
            <a:pPr eaLnBrk="1" hangingPunct="1"/>
            <a:endParaRPr lang="es-AR" altLang="es-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7"/>
          <p:cNvSpPr>
            <a:spLocks noGrp="1" noChangeArrowheads="1"/>
          </p:cNvSpPr>
          <p:nvPr>
            <p:ph type="sldNum" sz="quarter" idx="5"/>
          </p:nvPr>
        </p:nvSpPr>
        <p:spPr>
          <a:noFill/>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just" eaLnBrk="0" fontAlgn="base" hangingPunct="0">
              <a:spcBef>
                <a:spcPct val="20000"/>
              </a:spcBef>
              <a:spcAft>
                <a:spcPct val="0"/>
              </a:spcAft>
              <a:buFont typeface="Wingdings" pitchFamily="2" charset="2"/>
              <a:defRPr sz="3200">
                <a:solidFill>
                  <a:schemeClr val="tx1"/>
                </a:solidFill>
                <a:latin typeface="Arial" charset="0"/>
              </a:defRPr>
            </a:lvl6pPr>
            <a:lvl7pPr marL="2971800" indent="-228600" algn="just" eaLnBrk="0" fontAlgn="base" hangingPunct="0">
              <a:spcBef>
                <a:spcPct val="20000"/>
              </a:spcBef>
              <a:spcAft>
                <a:spcPct val="0"/>
              </a:spcAft>
              <a:buFont typeface="Wingdings" pitchFamily="2" charset="2"/>
              <a:defRPr sz="3200">
                <a:solidFill>
                  <a:schemeClr val="tx1"/>
                </a:solidFill>
                <a:latin typeface="Arial" charset="0"/>
              </a:defRPr>
            </a:lvl7pPr>
            <a:lvl8pPr marL="3429000" indent="-228600" algn="just" eaLnBrk="0" fontAlgn="base" hangingPunct="0">
              <a:spcBef>
                <a:spcPct val="20000"/>
              </a:spcBef>
              <a:spcAft>
                <a:spcPct val="0"/>
              </a:spcAft>
              <a:buFont typeface="Wingdings" pitchFamily="2" charset="2"/>
              <a:defRPr sz="3200">
                <a:solidFill>
                  <a:schemeClr val="tx1"/>
                </a:solidFill>
                <a:latin typeface="Arial" charset="0"/>
              </a:defRPr>
            </a:lvl8pPr>
            <a:lvl9pPr marL="3886200" indent="-228600" algn="just" eaLnBrk="0" fontAlgn="base" hangingPunct="0">
              <a:spcBef>
                <a:spcPct val="20000"/>
              </a:spcBef>
              <a:spcAft>
                <a:spcPct val="0"/>
              </a:spcAft>
              <a:buFont typeface="Wingdings" pitchFamily="2" charset="2"/>
              <a:defRPr sz="3200">
                <a:solidFill>
                  <a:schemeClr val="tx1"/>
                </a:solidFill>
                <a:latin typeface="Arial" charset="0"/>
              </a:defRPr>
            </a:lvl9pPr>
          </a:lstStyle>
          <a:p>
            <a:pPr eaLnBrk="1" hangingPunct="1"/>
            <a:fld id="{A985F6B7-7FCF-494B-A135-169AE709F2F7}" type="slidenum">
              <a:rPr lang="es-ES" altLang="es-AR" sz="1200"/>
              <a:pPr eaLnBrk="1" hangingPunct="1"/>
              <a:t>22</a:t>
            </a:fld>
            <a:endParaRPr lang="es-ES" altLang="es-AR" sz="1200"/>
          </a:p>
        </p:txBody>
      </p:sp>
      <p:sp>
        <p:nvSpPr>
          <p:cNvPr id="397315" name="Rectangle 2"/>
          <p:cNvSpPr>
            <a:spLocks noGrp="1" noRot="1" noChangeAspect="1" noChangeArrowheads="1" noTextEdit="1"/>
          </p:cNvSpPr>
          <p:nvPr>
            <p:ph type="sldImg"/>
          </p:nvPr>
        </p:nvSpPr>
        <p:spPr>
          <a:xfrm>
            <a:off x="1000125" y="728663"/>
            <a:ext cx="4854575" cy="3641725"/>
          </a:xfrm>
          <a:ln/>
        </p:spPr>
      </p:sp>
      <p:sp>
        <p:nvSpPr>
          <p:cNvPr id="397316" name="Rectangle 3"/>
          <p:cNvSpPr>
            <a:spLocks noGrp="1" noChangeArrowheads="1"/>
          </p:cNvSpPr>
          <p:nvPr>
            <p:ph type="body" idx="1"/>
          </p:nvPr>
        </p:nvSpPr>
        <p:spPr>
          <a:noFill/>
        </p:spPr>
        <p:txBody>
          <a:bodyPr/>
          <a:lstStyle/>
          <a:p>
            <a:pPr eaLnBrk="1" hangingPunct="1"/>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A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A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A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A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A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47B45E2-17BD-4DA6-832F-933D88D82875}" type="slidenum">
              <a:rPr lang="es-ES"/>
              <a:pPr>
                <a:defRPr/>
              </a:pPr>
              <a:t>‹Nº›</a:t>
            </a:fld>
            <a:endParaRPr lang="es-ES"/>
          </a:p>
        </p:txBody>
      </p:sp>
    </p:spTree>
    <p:extLst>
      <p:ext uri="{BB962C8B-B14F-4D97-AF65-F5344CB8AC3E}">
        <p14:creationId xmlns:p14="http://schemas.microsoft.com/office/powerpoint/2010/main" val="1993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0148449C-C680-42B8-8421-D246512CA56F}" type="slidenum">
              <a:rPr lang="es-ES"/>
              <a:pPr>
                <a:defRPr/>
              </a:pPr>
              <a:t>‹Nº›</a:t>
            </a:fld>
            <a:endParaRPr lang="es-ES"/>
          </a:p>
        </p:txBody>
      </p:sp>
    </p:spTree>
    <p:extLst>
      <p:ext uri="{BB962C8B-B14F-4D97-AF65-F5344CB8AC3E}">
        <p14:creationId xmlns:p14="http://schemas.microsoft.com/office/powerpoint/2010/main" val="273630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AR"/>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AR"/>
          </a:p>
        </p:txBody>
      </p:sp>
      <p:sp>
        <p:nvSpPr>
          <p:cNvPr id="6" name="Rectangle 6"/>
          <p:cNvSpPr>
            <a:spLocks noGrp="1" noChangeArrowheads="1"/>
          </p:cNvSpPr>
          <p:nvPr>
            <p:ph type="sldNum" sz="quarter" idx="12"/>
          </p:nvPr>
        </p:nvSpPr>
        <p:spPr>
          <a:ln/>
        </p:spPr>
        <p:txBody>
          <a:bodyPr/>
          <a:lstStyle>
            <a:lvl1pPr>
              <a:defRPr/>
            </a:lvl1pPr>
          </a:lstStyle>
          <a:p>
            <a:pPr>
              <a:defRPr/>
            </a:pPr>
            <a:fld id="{A5B8043B-C735-4896-BDBD-E9155775FFE6}" type="slidenum">
              <a:rPr lang="es-ES" altLang="es-AR"/>
              <a:pPr>
                <a:defRPr/>
              </a:pPr>
              <a:t>‹Nº›</a:t>
            </a:fld>
            <a:endParaRPr lang="es-ES" altLang="es-AR"/>
          </a:p>
        </p:txBody>
      </p:sp>
    </p:spTree>
    <p:extLst>
      <p:ext uri="{BB962C8B-B14F-4D97-AF65-F5344CB8AC3E}">
        <p14:creationId xmlns:p14="http://schemas.microsoft.com/office/powerpoint/2010/main" val="2594174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a:t>Haga clic para modificar el estilo de título del patrón</a:t>
            </a:r>
            <a:endParaRPr lang="es-AR"/>
          </a:p>
        </p:txBody>
      </p:sp>
      <p:sp>
        <p:nvSpPr>
          <p:cNvPr id="3" name="2 Marcador de texto"/>
          <p:cNvSpPr>
            <a:spLocks noGrp="1"/>
          </p:cNvSpPr>
          <p:nvPr>
            <p:ph type="body" sz="half" idx="1"/>
          </p:nvPr>
        </p:nvSpPr>
        <p:spPr>
          <a:xfrm>
            <a:off x="457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AR"/>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AR"/>
          </a:p>
        </p:txBody>
      </p:sp>
      <p:sp>
        <p:nvSpPr>
          <p:cNvPr id="7" name="Rectangle 6"/>
          <p:cNvSpPr>
            <a:spLocks noGrp="1" noChangeArrowheads="1"/>
          </p:cNvSpPr>
          <p:nvPr>
            <p:ph type="sldNum" sz="quarter" idx="12"/>
          </p:nvPr>
        </p:nvSpPr>
        <p:spPr>
          <a:ln/>
        </p:spPr>
        <p:txBody>
          <a:bodyPr/>
          <a:lstStyle>
            <a:lvl1pPr>
              <a:defRPr/>
            </a:lvl1pPr>
          </a:lstStyle>
          <a:p>
            <a:pPr>
              <a:defRPr/>
            </a:pPr>
            <a:fld id="{03430D1B-CA64-42CB-A83C-ED25568EBD4A}" type="slidenum">
              <a:rPr lang="es-ES" altLang="es-AR"/>
              <a:pPr>
                <a:defRPr/>
              </a:pPr>
              <a:t>‹Nº›</a:t>
            </a:fld>
            <a:endParaRPr lang="es-ES" altLang="es-AR"/>
          </a:p>
        </p:txBody>
      </p:sp>
    </p:spTree>
    <p:extLst>
      <p:ext uri="{BB962C8B-B14F-4D97-AF65-F5344CB8AC3E}">
        <p14:creationId xmlns:p14="http://schemas.microsoft.com/office/powerpoint/2010/main" val="258915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DB7CF49E-E66A-495D-85E3-FB62195E8683}" type="slidenum">
              <a:rPr lang="es-ES"/>
              <a:pPr>
                <a:defRPr/>
              </a:pPr>
              <a:t>‹Nº›</a:t>
            </a:fld>
            <a:endParaRPr lang="es-ES"/>
          </a:p>
        </p:txBody>
      </p:sp>
    </p:spTree>
    <p:extLst>
      <p:ext uri="{BB962C8B-B14F-4D97-AF65-F5344CB8AC3E}">
        <p14:creationId xmlns:p14="http://schemas.microsoft.com/office/powerpoint/2010/main" val="323228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62E8CFFC-4199-45DC-A8B6-DB06CCE1E174}" type="slidenum">
              <a:rPr lang="es-ES"/>
              <a:pPr>
                <a:defRPr/>
              </a:pPr>
              <a:t>‹Nº›</a:t>
            </a:fld>
            <a:endParaRPr lang="es-ES"/>
          </a:p>
        </p:txBody>
      </p:sp>
    </p:spTree>
    <p:extLst>
      <p:ext uri="{BB962C8B-B14F-4D97-AF65-F5344CB8AC3E}">
        <p14:creationId xmlns:p14="http://schemas.microsoft.com/office/powerpoint/2010/main" val="2383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pPr>
              <a:defRPr/>
            </a:pPr>
            <a:fld id="{ADA679C2-061C-47DE-B8E4-895BFCFE8211}" type="slidenum">
              <a:rPr lang="es-ES"/>
              <a:pPr>
                <a:defRPr/>
              </a:pPr>
              <a:t>‹Nº›</a:t>
            </a:fld>
            <a:endParaRPr lang="es-ES"/>
          </a:p>
        </p:txBody>
      </p:sp>
    </p:spTree>
    <p:extLst>
      <p:ext uri="{BB962C8B-B14F-4D97-AF65-F5344CB8AC3E}">
        <p14:creationId xmlns:p14="http://schemas.microsoft.com/office/powerpoint/2010/main" val="36684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pPr>
              <a:defRPr/>
            </a:pPr>
            <a:fld id="{238C745E-5C8B-4485-A2C7-06231A87BC28}" type="slidenum">
              <a:rPr lang="es-ES"/>
              <a:pPr>
                <a:defRPr/>
              </a:pPr>
              <a:t>‹Nº›</a:t>
            </a:fld>
            <a:endParaRPr lang="es-ES"/>
          </a:p>
        </p:txBody>
      </p:sp>
    </p:spTree>
    <p:extLst>
      <p:ext uri="{BB962C8B-B14F-4D97-AF65-F5344CB8AC3E}">
        <p14:creationId xmlns:p14="http://schemas.microsoft.com/office/powerpoint/2010/main" val="269411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pPr>
              <a:defRPr/>
            </a:pPr>
            <a:fld id="{C4D3B15F-FCFD-47E9-A70C-FEF50E50F7C8}" type="slidenum">
              <a:rPr lang="es-ES"/>
              <a:pPr>
                <a:defRPr/>
              </a:pPr>
              <a:t>‹Nº›</a:t>
            </a:fld>
            <a:endParaRPr lang="es-ES"/>
          </a:p>
        </p:txBody>
      </p:sp>
    </p:spTree>
    <p:extLst>
      <p:ext uri="{BB962C8B-B14F-4D97-AF65-F5344CB8AC3E}">
        <p14:creationId xmlns:p14="http://schemas.microsoft.com/office/powerpoint/2010/main" val="274432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F9D087E-4EBA-48D5-8E69-55F2CA20EBC0}" type="slidenum">
              <a:rPr lang="es-ES"/>
              <a:pPr>
                <a:defRPr/>
              </a:pPr>
              <a:t>‹Nº›</a:t>
            </a:fld>
            <a:endParaRPr lang="es-ES"/>
          </a:p>
        </p:txBody>
      </p:sp>
    </p:spTree>
    <p:extLst>
      <p:ext uri="{BB962C8B-B14F-4D97-AF65-F5344CB8AC3E}">
        <p14:creationId xmlns:p14="http://schemas.microsoft.com/office/powerpoint/2010/main" val="238211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AB33A52-D2B1-49E2-9B88-ACA3A9CD3E31}" type="slidenum">
              <a:rPr lang="es-ES"/>
              <a:pPr>
                <a:defRPr/>
              </a:pPr>
              <a:t>‹Nº›</a:t>
            </a:fld>
            <a:endParaRPr lang="es-ES"/>
          </a:p>
        </p:txBody>
      </p:sp>
    </p:spTree>
    <p:extLst>
      <p:ext uri="{BB962C8B-B14F-4D97-AF65-F5344CB8AC3E}">
        <p14:creationId xmlns:p14="http://schemas.microsoft.com/office/powerpoint/2010/main" val="69385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C55FEA43-E37F-49E0-84A2-E57682A0D1B2}" type="slidenum">
              <a:rPr lang="es-ES"/>
              <a:pPr>
                <a:defRPr/>
              </a:pPr>
              <a:t>‹Nº›</a:t>
            </a:fld>
            <a:endParaRPr lang="es-ES"/>
          </a:p>
        </p:txBody>
      </p:sp>
    </p:spTree>
    <p:extLst>
      <p:ext uri="{BB962C8B-B14F-4D97-AF65-F5344CB8AC3E}">
        <p14:creationId xmlns:p14="http://schemas.microsoft.com/office/powerpoint/2010/main" val="306790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AR"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48" name="Rectangle 4"/>
          <p:cNvSpPr>
            <a:spLocks noChangeArrowheads="1"/>
          </p:cNvSpPr>
          <p:nvPr/>
        </p:nvSpPr>
        <p:spPr bwMode="ltGray">
          <a:xfrm>
            <a:off x="533400" y="15240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AR"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AR"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AR" sz="2400"/>
          </a:p>
        </p:txBody>
      </p:sp>
      <p:sp>
        <p:nvSpPr>
          <p:cNvPr id="615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B56A28-44FC-4B6D-A127-69BA18712AD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661194" y="1484784"/>
            <a:ext cx="7821612" cy="49244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dirty="0"/>
              <a:t>TÉCNICAS AVANZADAS DE </a:t>
            </a:r>
            <a:r>
              <a:rPr lang="es-MX" altLang="es-AR" sz="2800" b="1"/>
              <a:t>INVESTIGACIÓN SOCIAL</a:t>
            </a:r>
          </a:p>
          <a:p>
            <a:pPr algn="ctr" eaLnBrk="1" hangingPunct="1"/>
            <a:endParaRPr lang="es-MX" altLang="es-AR" sz="2800" b="1" dirty="0"/>
          </a:p>
          <a:p>
            <a:pPr algn="ctr" eaLnBrk="1" hangingPunct="1"/>
            <a:r>
              <a:rPr lang="es-MX" altLang="es-AR" sz="2600" b="1" dirty="0"/>
              <a:t>Módulo 4.2 A</a:t>
            </a:r>
          </a:p>
          <a:p>
            <a:pPr algn="ctr"/>
            <a:r>
              <a:rPr lang="es-ES" altLang="es-AR" sz="2400" b="1" dirty="0"/>
              <a:t>Agustín Salvia</a:t>
            </a:r>
          </a:p>
          <a:p>
            <a:pPr algn="ctr"/>
            <a:r>
              <a:rPr lang="es-ES" altLang="es-AR" sz="2400" b="1" dirty="0"/>
              <a:t>Santiago Poy</a:t>
            </a:r>
          </a:p>
          <a:p>
            <a:pPr algn="ctr" eaLnBrk="1" hangingPunct="1"/>
            <a:endParaRPr lang="es-MX" altLang="es-AR" sz="2600" b="1" dirty="0"/>
          </a:p>
          <a:p>
            <a:pPr algn="ctr" eaLnBrk="1" hangingPunct="1"/>
            <a:endParaRPr lang="es-AR" altLang="es-AR" sz="2600" dirty="0"/>
          </a:p>
          <a:p>
            <a:pPr algn="ctr" eaLnBrk="1" hangingPunct="1"/>
            <a:r>
              <a:rPr lang="es-AR" altLang="es-AR" sz="2600" b="1" dirty="0"/>
              <a:t>MODELOS DE REGRESIÓN </a:t>
            </a:r>
          </a:p>
          <a:p>
            <a:pPr algn="ctr" eaLnBrk="1" hangingPunct="1"/>
            <a:r>
              <a:rPr lang="es-AR" altLang="es-AR" sz="2600" b="1" dirty="0"/>
              <a:t>EVALUACIÓN DE SUPUESTOS</a:t>
            </a:r>
          </a:p>
          <a:p>
            <a:pPr algn="ctr" eaLnBrk="1" hangingPunct="1"/>
            <a:r>
              <a:rPr lang="es-AR" altLang="es-AR" sz="2600" b="1" dirty="0"/>
              <a:t>PROCEDIMIENTOS</a:t>
            </a:r>
          </a:p>
          <a:p>
            <a:pPr algn="ctr" eaLnBrk="1" hangingPunct="1"/>
            <a:endParaRPr lang="es-MX" altLang="es-AR" sz="2600" b="1" dirty="0"/>
          </a:p>
        </p:txBody>
      </p:sp>
      <p:sp>
        <p:nvSpPr>
          <p:cNvPr id="12291" name="Rectangle 7"/>
          <p:cNvSpPr>
            <a:spLocks noChangeArrowheads="1"/>
          </p:cNvSpPr>
          <p:nvPr/>
        </p:nvSpPr>
        <p:spPr bwMode="auto">
          <a:xfrm>
            <a:off x="1907704" y="657974"/>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dirty="0"/>
              <a:t>SEMINARIO DE DOCTORADO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23528" y="260648"/>
            <a:ext cx="8297093" cy="792088"/>
          </a:xfrm>
          <a:solidFill>
            <a:srgbClr val="33CCCC"/>
          </a:solidFill>
          <a:ln>
            <a:solidFill>
              <a:schemeClr val="tx1"/>
            </a:solidFill>
            <a:miter lim="800000"/>
            <a:headEnd/>
            <a:tailEnd/>
          </a:ln>
        </p:spPr>
        <p:txBody>
          <a:bodyPr/>
          <a:lstStyle/>
          <a:p>
            <a:pPr algn="ctr" eaLnBrk="1" hangingPunct="1"/>
            <a:r>
              <a:rPr lang="es-ES" altLang="es-AR" b="1" dirty="0" err="1"/>
              <a:t>Homoscedasticidad</a:t>
            </a:r>
            <a:endParaRPr lang="es-ES" altLang="es-AR" b="1"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268760"/>
            <a:ext cx="7525233"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5523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23528" y="260648"/>
            <a:ext cx="8297093" cy="792088"/>
          </a:xfrm>
          <a:solidFill>
            <a:srgbClr val="33CCCC"/>
          </a:solidFill>
          <a:ln>
            <a:solidFill>
              <a:schemeClr val="tx1"/>
            </a:solidFill>
            <a:miter lim="800000"/>
            <a:headEnd/>
            <a:tailEnd/>
          </a:ln>
        </p:spPr>
        <p:txBody>
          <a:bodyPr/>
          <a:lstStyle/>
          <a:p>
            <a:pPr algn="ctr" eaLnBrk="1" hangingPunct="1"/>
            <a:r>
              <a:rPr lang="es-ES" altLang="es-AR" b="1" dirty="0" err="1"/>
              <a:t>Homoscedasticidad</a:t>
            </a:r>
            <a:endParaRPr lang="es-ES" altLang="es-AR" b="1"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3145" y="1628800"/>
            <a:ext cx="7317712"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996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467544" y="332656"/>
            <a:ext cx="8476431" cy="1427882"/>
          </a:xfrm>
          <a:solidFill>
            <a:srgbClr val="33CCCC"/>
          </a:solidFill>
          <a:ln>
            <a:solidFill>
              <a:schemeClr val="tx1"/>
            </a:solidFill>
            <a:miter lim="800000"/>
            <a:headEnd/>
            <a:tailEnd/>
          </a:ln>
        </p:spPr>
        <p:txBody>
          <a:bodyPr/>
          <a:lstStyle/>
          <a:p>
            <a:pPr algn="ctr" eaLnBrk="1" hangingPunct="1"/>
            <a:r>
              <a:rPr lang="es-ES" altLang="es-AR" b="1" dirty="0"/>
              <a:t>Independencia de los residuos</a:t>
            </a:r>
          </a:p>
        </p:txBody>
      </p:sp>
      <p:sp>
        <p:nvSpPr>
          <p:cNvPr id="205827" name="Rectangle 3"/>
          <p:cNvSpPr>
            <a:spLocks noGrp="1" noChangeArrowheads="1"/>
          </p:cNvSpPr>
          <p:nvPr>
            <p:ph type="body" idx="1"/>
          </p:nvPr>
        </p:nvSpPr>
        <p:spPr>
          <a:xfrm>
            <a:off x="467544" y="1916832"/>
            <a:ext cx="8435280" cy="4392488"/>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400" dirty="0"/>
              <a:t>Uno de los supuestos básicos del MRL (modelos de la regresión lineal) es la independencia entre los residuos. El estadístico de </a:t>
            </a:r>
            <a:r>
              <a:rPr lang="es-ES" altLang="es-AR" sz="2400" i="1" dirty="0" err="1"/>
              <a:t>Durbin</a:t>
            </a:r>
            <a:r>
              <a:rPr lang="es-ES" altLang="es-AR" sz="2400" i="1" dirty="0"/>
              <a:t>-Watson</a:t>
            </a:r>
            <a:r>
              <a:rPr lang="es-ES" altLang="es-AR" sz="2400" dirty="0"/>
              <a:t> aporta información sobre el grado de independencia existente entre ellos.</a:t>
            </a:r>
          </a:p>
          <a:p>
            <a:pPr algn="just" eaLnBrk="1" hangingPunct="1">
              <a:buClr>
                <a:schemeClr val="tx1"/>
              </a:buClr>
              <a:buFont typeface="Wingdings" pitchFamily="2" charset="2"/>
              <a:buChar char="Ø"/>
            </a:pPr>
            <a:r>
              <a:rPr lang="es-ES" altLang="es-AR" sz="2400" dirty="0"/>
              <a:t>El estadístico de </a:t>
            </a:r>
            <a:r>
              <a:rPr lang="es-ES" altLang="es-AR" sz="2400" i="1" dirty="0" err="1"/>
              <a:t>Durbin</a:t>
            </a:r>
            <a:r>
              <a:rPr lang="es-ES" altLang="es-AR" sz="2400" i="1" dirty="0"/>
              <a:t>-Watson</a:t>
            </a:r>
            <a:r>
              <a:rPr lang="es-ES" altLang="es-AR" sz="2400" dirty="0"/>
              <a:t> (DW) proporciona información sobre el grado de independencia entre los residuales. El estadístico DW varía entre 0 y 4, y toma el valor 2 cuando los residuales son independientes. </a:t>
            </a:r>
          </a:p>
          <a:p>
            <a:pPr algn="just" eaLnBrk="1" hangingPunct="1">
              <a:buClr>
                <a:schemeClr val="tx1"/>
              </a:buClr>
              <a:buFont typeface="Wingdings" pitchFamily="2" charset="2"/>
              <a:buChar char="Ø"/>
            </a:pPr>
            <a:r>
              <a:rPr lang="es-ES" altLang="es-AR" sz="2400" dirty="0"/>
              <a:t>Valores menores que 2 indica </a:t>
            </a:r>
            <a:r>
              <a:rPr lang="es-ES" altLang="es-AR" sz="2400" dirty="0" err="1"/>
              <a:t>autocorrelación</a:t>
            </a:r>
            <a:r>
              <a:rPr lang="es-ES" altLang="es-AR" sz="2400" dirty="0"/>
              <a:t> positiva. Podemos asumir independencia entre los residuales cuando DW toma valores entre 1.5 y 2.5</a:t>
            </a:r>
          </a:p>
          <a:p>
            <a:pPr algn="just" eaLnBrk="1" hangingPunct="1">
              <a:buClr>
                <a:schemeClr val="tx1"/>
              </a:buClr>
              <a:buFont typeface="Wingdings" pitchFamily="2" charset="2"/>
              <a:buChar char="Ø"/>
            </a:pPr>
            <a:endParaRPr lang="es-ES" altLang="es-AR" dirty="0"/>
          </a:p>
        </p:txBody>
      </p:sp>
    </p:spTree>
    <p:extLst>
      <p:ext uri="{BB962C8B-B14F-4D97-AF65-F5344CB8AC3E}">
        <p14:creationId xmlns:p14="http://schemas.microsoft.com/office/powerpoint/2010/main" val="110174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755576" y="260648"/>
            <a:ext cx="7793037" cy="1143000"/>
          </a:xfrm>
          <a:solidFill>
            <a:srgbClr val="33CCCC"/>
          </a:solidFill>
          <a:ln>
            <a:solidFill>
              <a:schemeClr val="tx1"/>
            </a:solidFill>
            <a:miter lim="800000"/>
            <a:headEnd/>
            <a:tailEnd/>
          </a:ln>
        </p:spPr>
        <p:txBody>
          <a:bodyPr/>
          <a:lstStyle/>
          <a:p>
            <a:pPr algn="ctr" eaLnBrk="1" hangingPunct="1"/>
            <a:r>
              <a:rPr lang="es-ES" altLang="es-AR" b="1" dirty="0"/>
              <a:t>Prueba de normalidad</a:t>
            </a:r>
          </a:p>
        </p:txBody>
      </p:sp>
      <p:sp>
        <p:nvSpPr>
          <p:cNvPr id="211971" name="Rectangle 3"/>
          <p:cNvSpPr>
            <a:spLocks noGrp="1" noChangeArrowheads="1"/>
          </p:cNvSpPr>
          <p:nvPr>
            <p:ph type="body" idx="1"/>
          </p:nvPr>
        </p:nvSpPr>
        <p:spPr>
          <a:xfrm>
            <a:off x="457200" y="1927225"/>
            <a:ext cx="8229600" cy="4525963"/>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a:t>A) Mediante el histograma de los residuos tipificados. La curva se construye con media 0 y un desviación típica de 1.</a:t>
            </a:r>
          </a:p>
          <a:p>
            <a:pPr algn="just" eaLnBrk="1" hangingPunct="1">
              <a:buClr>
                <a:schemeClr val="tx1"/>
              </a:buClr>
              <a:buFont typeface="Wingdings" pitchFamily="2" charset="2"/>
              <a:buChar char="Ø"/>
            </a:pPr>
            <a:r>
              <a:rPr lang="es-ES" altLang="es-AR"/>
              <a:t>B) Gráfico de probabilidad normal. En el eje de las abscisas se representa la probabilidad acumulada de cada residuo y en de las ordenadas la probabilidad acumulada teórica o esperada.</a:t>
            </a:r>
          </a:p>
        </p:txBody>
      </p:sp>
    </p:spTree>
    <p:extLst>
      <p:ext uri="{BB962C8B-B14F-4D97-AF65-F5344CB8AC3E}">
        <p14:creationId xmlns:p14="http://schemas.microsoft.com/office/powerpoint/2010/main" val="3786350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idx="1"/>
          </p:nvPr>
        </p:nvSpPr>
        <p:spPr>
          <a:xfrm>
            <a:off x="539552" y="908720"/>
            <a:ext cx="8229600" cy="4824412"/>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800" dirty="0"/>
              <a:t>Teóricamente este gráfico debería ser una línea recta diagonal. Si los datos se inclinan hacia arriba o hacia abajo, indica una distribución asimétrica (sesgada).</a:t>
            </a:r>
          </a:p>
          <a:p>
            <a:pPr algn="just" eaLnBrk="1" hangingPunct="1">
              <a:buClr>
                <a:schemeClr val="tx1"/>
              </a:buClr>
              <a:buFont typeface="Wingdings" pitchFamily="2" charset="2"/>
              <a:buChar char="Ø"/>
            </a:pPr>
            <a:r>
              <a:rPr lang="es-ES" altLang="es-AR" sz="2800" dirty="0"/>
              <a:t>Si el gráfico de probabilidad normal muestra una línea recta, es razonable asumir que los datos observados proceden de una distribución normal. Si los puntos se desvían de la línea recta, hay evidencia en contra de la distribución normal e independiente.</a:t>
            </a:r>
          </a:p>
          <a:p>
            <a:pPr algn="just" eaLnBrk="1" hangingPunct="1">
              <a:buClr>
                <a:schemeClr val="tx1"/>
              </a:buClr>
              <a:buFont typeface="Wingdings" pitchFamily="2" charset="2"/>
              <a:buChar char="Ø"/>
            </a:pPr>
            <a:endParaRPr lang="es-ES" altLang="es-AR" sz="2800" dirty="0"/>
          </a:p>
        </p:txBody>
      </p:sp>
    </p:spTree>
    <p:extLst>
      <p:ext uri="{BB962C8B-B14F-4D97-AF65-F5344CB8AC3E}">
        <p14:creationId xmlns:p14="http://schemas.microsoft.com/office/powerpoint/2010/main" val="676898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300" y="1412776"/>
            <a:ext cx="767595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4707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845" y="1052736"/>
            <a:ext cx="7136825"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28218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188640"/>
            <a:ext cx="8218488" cy="1656184"/>
          </a:xfrm>
          <a:solidFill>
            <a:srgbClr val="33CCCC"/>
          </a:solidFill>
          <a:ln>
            <a:solidFill>
              <a:schemeClr val="tx1"/>
            </a:solidFill>
            <a:miter lim="800000"/>
            <a:headEnd/>
            <a:tailEnd/>
          </a:ln>
        </p:spPr>
        <p:txBody>
          <a:bodyPr/>
          <a:lstStyle/>
          <a:p>
            <a:pPr algn="ctr" eaLnBrk="1" hangingPunct="1"/>
            <a:r>
              <a:rPr lang="es-ES" altLang="es-AR" sz="4000" b="1" dirty="0" err="1"/>
              <a:t>Multicolinealidad</a:t>
            </a:r>
            <a:br>
              <a:rPr lang="es-ES" altLang="es-AR" sz="3200" b="1" dirty="0"/>
            </a:br>
            <a:r>
              <a:rPr lang="es-ES" altLang="es-AR" sz="2800" b="1" dirty="0"/>
              <a:t>Estadísticos de </a:t>
            </a:r>
            <a:r>
              <a:rPr lang="es-ES" altLang="es-AR" sz="2800" b="1" dirty="0" err="1"/>
              <a:t>colinealidad</a:t>
            </a:r>
            <a:br>
              <a:rPr lang="es-ES" altLang="es-AR" sz="2800" b="1" dirty="0"/>
            </a:br>
            <a:r>
              <a:rPr lang="es-ES" altLang="es-AR" sz="2800" b="1" dirty="0"/>
              <a:t>Tolerancia y VIF (variancia </a:t>
            </a:r>
            <a:r>
              <a:rPr lang="es-ES" altLang="es-AR" sz="2800" b="1" dirty="0" err="1"/>
              <a:t>inflation</a:t>
            </a:r>
            <a:r>
              <a:rPr lang="es-ES" altLang="es-AR" sz="2800" b="1" dirty="0"/>
              <a:t> </a:t>
            </a:r>
            <a:r>
              <a:rPr lang="es-ES" altLang="es-AR" sz="2800" b="1" dirty="0" err="1"/>
              <a:t>factors</a:t>
            </a:r>
            <a:r>
              <a:rPr lang="es-ES" altLang="es-AR" sz="2800" b="1" dirty="0"/>
              <a:t>)</a:t>
            </a:r>
          </a:p>
        </p:txBody>
      </p:sp>
      <p:sp>
        <p:nvSpPr>
          <p:cNvPr id="192515" name="Rectangle 3"/>
          <p:cNvSpPr>
            <a:spLocks noGrp="1" noChangeArrowheads="1"/>
          </p:cNvSpPr>
          <p:nvPr>
            <p:ph type="body" idx="1"/>
          </p:nvPr>
        </p:nvSpPr>
        <p:spPr>
          <a:xfrm>
            <a:off x="395536" y="2204864"/>
            <a:ext cx="8229600" cy="4103688"/>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800" dirty="0"/>
              <a:t>Tolerancia: Una primera medida para para probar la </a:t>
            </a:r>
            <a:r>
              <a:rPr lang="es-ES" altLang="es-AR" sz="2800" dirty="0" err="1"/>
              <a:t>colinealidad</a:t>
            </a:r>
            <a:r>
              <a:rPr lang="es-ES" altLang="es-AR" sz="2800" dirty="0"/>
              <a:t> o no dependencia lineal entre los </a:t>
            </a:r>
            <a:r>
              <a:rPr lang="es-ES" altLang="es-AR" sz="2800" dirty="0" err="1"/>
              <a:t>regresores</a:t>
            </a:r>
            <a:r>
              <a:rPr lang="es-ES" altLang="es-AR" sz="2800" dirty="0"/>
              <a:t> (</a:t>
            </a:r>
            <a:r>
              <a:rPr lang="es-ES" altLang="es-AR" sz="2800" dirty="0" err="1"/>
              <a:t>T</a:t>
            </a:r>
            <a:r>
              <a:rPr lang="es-ES" altLang="es-AR" sz="2800" baseline="-25000" dirty="0" err="1"/>
              <a:t>p</a:t>
            </a:r>
            <a:r>
              <a:rPr lang="es-ES" altLang="es-AR" sz="2800" dirty="0"/>
              <a:t> = 1 – R</a:t>
            </a:r>
            <a:r>
              <a:rPr lang="es-ES" altLang="es-AR" sz="2800" baseline="-25000" dirty="0"/>
              <a:t>p</a:t>
            </a:r>
            <a:r>
              <a:rPr lang="es-ES" altLang="es-AR" sz="2800" baseline="30000" dirty="0"/>
              <a:t>2)</a:t>
            </a:r>
            <a:r>
              <a:rPr lang="es-ES" altLang="es-AR" sz="2800" dirty="0"/>
              <a:t>.</a:t>
            </a:r>
          </a:p>
          <a:p>
            <a:pPr algn="just" eaLnBrk="1" hangingPunct="1">
              <a:buClr>
                <a:schemeClr val="tx1"/>
              </a:buClr>
              <a:buFont typeface="Wingdings" pitchFamily="2" charset="2"/>
              <a:buChar char="Ø"/>
            </a:pPr>
            <a:r>
              <a:rPr lang="es-ES" altLang="es-AR" sz="2800" dirty="0"/>
              <a:t>Cuando tiene un valor máximo de 1, la variable no tiene ningún grado de </a:t>
            </a:r>
            <a:r>
              <a:rPr lang="es-ES" altLang="es-AR" sz="2800" dirty="0" err="1"/>
              <a:t>colinealidad</a:t>
            </a:r>
            <a:r>
              <a:rPr lang="es-ES" altLang="es-AR" sz="2800" dirty="0"/>
              <a:t> con las restantes, Un valor 0 indica que  la variable es una combinación lineal perfecta de otros </a:t>
            </a:r>
            <a:r>
              <a:rPr lang="es-ES" altLang="es-AR" sz="2800" dirty="0" err="1"/>
              <a:t>regresores</a:t>
            </a:r>
            <a:r>
              <a:rPr lang="es-ES" altLang="es-AR" sz="2800" dirty="0"/>
              <a:t>. Es deseable que, en general, sea mayor a .40</a:t>
            </a:r>
          </a:p>
        </p:txBody>
      </p:sp>
    </p:spTree>
    <p:extLst>
      <p:ext uri="{BB962C8B-B14F-4D97-AF65-F5344CB8AC3E}">
        <p14:creationId xmlns:p14="http://schemas.microsoft.com/office/powerpoint/2010/main" val="2125775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Grp="1" noChangeArrowheads="1"/>
          </p:cNvSpPr>
          <p:nvPr>
            <p:ph type="body" idx="1"/>
          </p:nvPr>
        </p:nvSpPr>
        <p:spPr>
          <a:xfrm>
            <a:off x="395536" y="404664"/>
            <a:ext cx="8229600" cy="5472608"/>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800" dirty="0"/>
              <a:t>VIF (</a:t>
            </a:r>
            <a:r>
              <a:rPr lang="es-ES" altLang="es-AR" sz="2800" dirty="0" err="1"/>
              <a:t>variance</a:t>
            </a:r>
            <a:r>
              <a:rPr lang="es-ES" altLang="es-AR" sz="2800" dirty="0"/>
              <a:t> </a:t>
            </a:r>
            <a:r>
              <a:rPr lang="es-ES" altLang="es-AR" sz="2800" dirty="0" err="1"/>
              <a:t>inflation</a:t>
            </a:r>
            <a:r>
              <a:rPr lang="es-ES" altLang="es-AR" sz="2800" dirty="0"/>
              <a:t> factor): a medida que es mayor la </a:t>
            </a:r>
            <a:r>
              <a:rPr lang="es-ES" altLang="es-AR" sz="2800" dirty="0" err="1"/>
              <a:t>multicolinealidad</a:t>
            </a:r>
            <a:r>
              <a:rPr lang="es-ES" altLang="es-AR" sz="2800" dirty="0"/>
              <a:t>, en un de los </a:t>
            </a:r>
            <a:r>
              <a:rPr lang="es-ES" altLang="es-AR" sz="2800" dirty="0" err="1"/>
              <a:t>regresores</a:t>
            </a:r>
            <a:r>
              <a:rPr lang="es-ES" altLang="es-AR" sz="2800" dirty="0"/>
              <a:t>, la variancia de su coeficiente comienza a crecer. La </a:t>
            </a:r>
            <a:r>
              <a:rPr lang="es-ES" altLang="es-AR" sz="2800" dirty="0" err="1"/>
              <a:t>multicolinealidad</a:t>
            </a:r>
            <a:r>
              <a:rPr lang="es-ES" altLang="es-AR" sz="2800" dirty="0"/>
              <a:t> infla la variancia del coeficiente (</a:t>
            </a:r>
            <a:r>
              <a:rPr lang="es-ES" altLang="es-AR" sz="2800" dirty="0" err="1"/>
              <a:t>VIF</a:t>
            </a:r>
            <a:r>
              <a:rPr lang="es-ES" altLang="es-AR" sz="2800" baseline="-25000" dirty="0" err="1"/>
              <a:t>p</a:t>
            </a:r>
            <a:r>
              <a:rPr lang="es-ES" altLang="es-AR" sz="2800" dirty="0"/>
              <a:t>= 1/(1-R</a:t>
            </a:r>
            <a:r>
              <a:rPr lang="es-ES" altLang="es-AR" sz="2800" i="1" baseline="-25000" dirty="0"/>
              <a:t>xp</a:t>
            </a:r>
            <a:r>
              <a:rPr lang="es-ES" altLang="es-AR" sz="2800" i="1" baseline="30000" dirty="0"/>
              <a:t>2</a:t>
            </a:r>
            <a:r>
              <a:rPr lang="es-ES" altLang="es-AR" sz="2800" dirty="0"/>
              <a:t>).</a:t>
            </a:r>
          </a:p>
          <a:p>
            <a:pPr algn="just" eaLnBrk="1" hangingPunct="1">
              <a:buClr>
                <a:schemeClr val="tx1"/>
              </a:buClr>
              <a:buFont typeface="Wingdings" pitchFamily="2" charset="2"/>
              <a:buChar char="Ø"/>
            </a:pPr>
            <a:r>
              <a:rPr lang="es-ES" altLang="es-AR" sz="2800" dirty="0"/>
              <a:t>La VIF tomará un valor mínimo de 1 cuando no hay </a:t>
            </a:r>
            <a:r>
              <a:rPr lang="es-ES" altLang="es-AR" sz="2800" dirty="0" err="1"/>
              <a:t>colinealidad</a:t>
            </a:r>
            <a:r>
              <a:rPr lang="es-ES" altLang="es-AR" sz="2800" dirty="0"/>
              <a:t> y no tendrá límite superior en el caso de </a:t>
            </a:r>
            <a:r>
              <a:rPr lang="es-ES" altLang="es-AR" sz="2800" dirty="0" err="1"/>
              <a:t>multicolinealidad</a:t>
            </a:r>
            <a:r>
              <a:rPr lang="es-ES" altLang="es-AR" sz="2800" dirty="0"/>
              <a:t>.</a:t>
            </a:r>
          </a:p>
          <a:p>
            <a:pPr algn="just" eaLnBrk="1" hangingPunct="1">
              <a:buClr>
                <a:schemeClr val="tx1"/>
              </a:buClr>
              <a:buFont typeface="Wingdings" pitchFamily="2" charset="2"/>
              <a:buChar char="Ø"/>
            </a:pPr>
            <a:r>
              <a:rPr lang="es-ES" altLang="es-AR" sz="2800" dirty="0"/>
              <a:t>En presencia de </a:t>
            </a:r>
            <a:r>
              <a:rPr lang="es-ES" altLang="es-AR" sz="2800" dirty="0" err="1"/>
              <a:t>multicolinealidad</a:t>
            </a:r>
            <a:r>
              <a:rPr lang="es-ES" altLang="es-AR" sz="2800" dirty="0"/>
              <a:t>, una solución lógica consiste en eliminar del modelo aquellas variables con más alto VIF (o más baja tolerancia).</a:t>
            </a:r>
          </a:p>
          <a:p>
            <a:pPr algn="just" eaLnBrk="1" hangingPunct="1">
              <a:buClr>
                <a:schemeClr val="tx1"/>
              </a:buClr>
              <a:buFont typeface="Wingdings" pitchFamily="2" charset="2"/>
              <a:buChar char="Ø"/>
            </a:pPr>
            <a:endParaRPr lang="es-ES" altLang="es-AR" sz="2800" dirty="0"/>
          </a:p>
        </p:txBody>
      </p:sp>
    </p:spTree>
    <p:extLst>
      <p:ext uri="{BB962C8B-B14F-4D97-AF65-F5344CB8AC3E}">
        <p14:creationId xmlns:p14="http://schemas.microsoft.com/office/powerpoint/2010/main" val="3967893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body" idx="1"/>
          </p:nvPr>
        </p:nvSpPr>
        <p:spPr>
          <a:xfrm>
            <a:off x="395536" y="1340768"/>
            <a:ext cx="8229600" cy="4708525"/>
          </a:xfrm>
          <a:solidFill>
            <a:srgbClr val="FFFF00"/>
          </a:solidFill>
          <a:ln>
            <a:solidFill>
              <a:schemeClr val="tx1"/>
            </a:solidFill>
            <a:miter lim="800000"/>
            <a:headEnd/>
            <a:tailEnd/>
          </a:ln>
        </p:spPr>
        <p:txBody>
          <a:bodyPr/>
          <a:lstStyle/>
          <a:p>
            <a:pPr algn="just" eaLnBrk="1" hangingPunct="1">
              <a:lnSpc>
                <a:spcPct val="90000"/>
              </a:lnSpc>
              <a:buClr>
                <a:schemeClr val="tx1"/>
              </a:buClr>
              <a:buFont typeface="Wingdings" pitchFamily="2" charset="2"/>
              <a:buChar char="Ø"/>
            </a:pPr>
            <a:r>
              <a:rPr lang="es-ES" altLang="es-AR" sz="2400" dirty="0"/>
              <a:t>Dimensiones: factores diferentes que se hallan en el conjunto de variables independientes.</a:t>
            </a:r>
          </a:p>
          <a:p>
            <a:pPr algn="just" eaLnBrk="1" hangingPunct="1">
              <a:lnSpc>
                <a:spcPct val="90000"/>
              </a:lnSpc>
              <a:buClr>
                <a:schemeClr val="tx1"/>
              </a:buClr>
              <a:buFont typeface="Wingdings" pitchFamily="2" charset="2"/>
              <a:buChar char="Ø"/>
            </a:pPr>
            <a:r>
              <a:rPr lang="es-ES" altLang="es-AR" sz="2400" dirty="0" err="1"/>
              <a:t>Autovalores</a:t>
            </a:r>
            <a:r>
              <a:rPr lang="es-ES" altLang="es-AR" sz="2400" dirty="0"/>
              <a:t>: los valores próximos a 0 indican </a:t>
            </a:r>
            <a:r>
              <a:rPr lang="es-ES" altLang="es-AR" sz="2400" dirty="0" err="1"/>
              <a:t>colinealidad</a:t>
            </a:r>
            <a:r>
              <a:rPr lang="es-ES" altLang="es-AR" sz="2400" dirty="0"/>
              <a:t>.</a:t>
            </a:r>
          </a:p>
          <a:p>
            <a:pPr algn="just" eaLnBrk="1" hangingPunct="1">
              <a:lnSpc>
                <a:spcPct val="90000"/>
              </a:lnSpc>
              <a:buClr>
                <a:schemeClr val="tx1"/>
              </a:buClr>
              <a:buFont typeface="Wingdings" pitchFamily="2" charset="2"/>
              <a:buChar char="Ø"/>
            </a:pPr>
            <a:r>
              <a:rPr lang="es-ES" altLang="es-AR" sz="2400" dirty="0"/>
              <a:t>Índices de condición: raíz cuadrada (</a:t>
            </a:r>
            <a:r>
              <a:rPr lang="es-ES" altLang="es-AR" sz="2400" dirty="0" err="1"/>
              <a:t>autovalormayor</a:t>
            </a:r>
            <a:r>
              <a:rPr lang="es-ES" altLang="es-AR" sz="2400" dirty="0"/>
              <a:t>/</a:t>
            </a:r>
            <a:r>
              <a:rPr lang="es-ES" altLang="es-AR" sz="2400" dirty="0" err="1"/>
              <a:t>autovalor</a:t>
            </a:r>
            <a:r>
              <a:rPr lang="es-ES" altLang="es-AR" sz="2400" dirty="0"/>
              <a:t>). Valores por encima de 15 indican posibles problemas de </a:t>
            </a:r>
            <a:r>
              <a:rPr lang="es-ES" altLang="es-AR" sz="2400" dirty="0" err="1"/>
              <a:t>colinealidad</a:t>
            </a:r>
            <a:endParaRPr lang="es-ES" altLang="es-AR" sz="2400" dirty="0"/>
          </a:p>
          <a:p>
            <a:pPr algn="just" eaLnBrk="1" hangingPunct="1">
              <a:lnSpc>
                <a:spcPct val="90000"/>
              </a:lnSpc>
              <a:buClr>
                <a:schemeClr val="tx1"/>
              </a:buClr>
              <a:buFont typeface="Wingdings" pitchFamily="2" charset="2"/>
              <a:buChar char="Ø"/>
            </a:pPr>
            <a:r>
              <a:rPr lang="es-ES" altLang="es-AR" sz="2400" dirty="0"/>
              <a:t>Proporciones de variancia: proporción de la variancia de cada coeficiente de la regresión parcial </a:t>
            </a:r>
            <a:r>
              <a:rPr lang="es-ES" altLang="es-AR" sz="2400" i="1" dirty="0" err="1"/>
              <a:t>b</a:t>
            </a:r>
            <a:r>
              <a:rPr lang="es-ES" altLang="es-AR" sz="2400" i="1" baseline="-25000" dirty="0" err="1"/>
              <a:t>j</a:t>
            </a:r>
            <a:r>
              <a:rPr lang="es-ES" altLang="es-AR" sz="2400" dirty="0"/>
              <a:t> que está explicada por cada factor.</a:t>
            </a:r>
          </a:p>
          <a:p>
            <a:pPr algn="just" eaLnBrk="1" hangingPunct="1">
              <a:lnSpc>
                <a:spcPct val="90000"/>
              </a:lnSpc>
              <a:buClr>
                <a:schemeClr val="tx1"/>
              </a:buClr>
              <a:buFont typeface="Wingdings" pitchFamily="2" charset="2"/>
              <a:buChar char="Ø"/>
            </a:pPr>
            <a:r>
              <a:rPr lang="es-ES" altLang="es-AR" sz="2400" dirty="0"/>
              <a:t>Proporciones de variancia: Hay problema de </a:t>
            </a:r>
            <a:r>
              <a:rPr lang="es-ES" altLang="es-AR" sz="2400" dirty="0" err="1"/>
              <a:t>colinealidad</a:t>
            </a:r>
            <a:r>
              <a:rPr lang="es-ES" altLang="es-AR" sz="2400" dirty="0"/>
              <a:t> si una dimensión (de índice de condición alto) explica gran cantidad de la variable de dos o más variables.</a:t>
            </a:r>
          </a:p>
          <a:p>
            <a:pPr algn="just" eaLnBrk="1" hangingPunct="1">
              <a:lnSpc>
                <a:spcPct val="90000"/>
              </a:lnSpc>
              <a:buClr>
                <a:schemeClr val="tx1"/>
              </a:buClr>
              <a:buFont typeface="Wingdings" pitchFamily="2" charset="2"/>
              <a:buChar char="Ø"/>
            </a:pPr>
            <a:endParaRPr lang="es-ES" altLang="es-AR" sz="2800" dirty="0"/>
          </a:p>
        </p:txBody>
      </p:sp>
      <p:sp>
        <p:nvSpPr>
          <p:cNvPr id="5" name="Rectangle 2"/>
          <p:cNvSpPr>
            <a:spLocks noGrp="1" noChangeArrowheads="1"/>
          </p:cNvSpPr>
          <p:nvPr>
            <p:ph type="title"/>
          </p:nvPr>
        </p:nvSpPr>
        <p:spPr>
          <a:xfrm>
            <a:off x="457200" y="188640"/>
            <a:ext cx="8218488" cy="864096"/>
          </a:xfrm>
          <a:solidFill>
            <a:srgbClr val="33CCCC"/>
          </a:solidFill>
          <a:ln>
            <a:solidFill>
              <a:schemeClr val="tx1"/>
            </a:solidFill>
            <a:miter lim="800000"/>
            <a:headEnd/>
            <a:tailEnd/>
          </a:ln>
        </p:spPr>
        <p:txBody>
          <a:bodyPr/>
          <a:lstStyle/>
          <a:p>
            <a:pPr algn="ctr" eaLnBrk="1" hangingPunct="1"/>
            <a:r>
              <a:rPr lang="es-ES" altLang="es-AR" sz="4000" b="1" dirty="0"/>
              <a:t>Diagnóstico de </a:t>
            </a:r>
            <a:r>
              <a:rPr lang="es-ES" altLang="es-AR" sz="4000" b="1" dirty="0" err="1"/>
              <a:t>Colinealidad</a:t>
            </a:r>
            <a:endParaRPr lang="es-ES" altLang="es-AR" sz="2800" b="1" dirty="0"/>
          </a:p>
        </p:txBody>
      </p:sp>
    </p:spTree>
    <p:extLst>
      <p:ext uri="{BB962C8B-B14F-4D97-AF65-F5344CB8AC3E}">
        <p14:creationId xmlns:p14="http://schemas.microsoft.com/office/powerpoint/2010/main" val="3503954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xfrm>
            <a:off x="467544" y="548680"/>
            <a:ext cx="8229600" cy="1395413"/>
          </a:xfrm>
          <a:solidFill>
            <a:srgbClr val="33CCCC"/>
          </a:solidFill>
          <a:ln>
            <a:solidFill>
              <a:schemeClr val="tx1"/>
            </a:solidFill>
            <a:miter lim="800000"/>
            <a:headEnd/>
            <a:tailEnd/>
          </a:ln>
        </p:spPr>
        <p:txBody>
          <a:bodyPr/>
          <a:lstStyle/>
          <a:p>
            <a:pPr algn="ctr" eaLnBrk="1" hangingPunct="1">
              <a:buFontTx/>
              <a:buNone/>
            </a:pPr>
            <a:r>
              <a:rPr lang="es-ES" altLang="es-AR" sz="4000" b="1" dirty="0"/>
              <a:t> Verificación de los supuestos del modelo</a:t>
            </a:r>
          </a:p>
        </p:txBody>
      </p:sp>
      <p:sp>
        <p:nvSpPr>
          <p:cNvPr id="5" name="Rectangle 3"/>
          <p:cNvSpPr txBox="1">
            <a:spLocks noChangeArrowheads="1"/>
          </p:cNvSpPr>
          <p:nvPr/>
        </p:nvSpPr>
        <p:spPr bwMode="auto">
          <a:xfrm>
            <a:off x="467544" y="2204864"/>
            <a:ext cx="8229600" cy="3085380"/>
          </a:xfrm>
          <a:prstGeom prst="rect">
            <a:avLst/>
          </a:prstGeom>
          <a:solidFill>
            <a:srgbClr val="FFFF00"/>
          </a:solidFill>
          <a:ln>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lgn="ctr" eaLnBrk="1" hangingPunct="1">
              <a:buClr>
                <a:schemeClr val="tx1"/>
              </a:buClr>
              <a:buNone/>
            </a:pPr>
            <a:r>
              <a:rPr lang="es-ES" altLang="es-AR" kern="0" dirty="0"/>
              <a:t>Pruebas de la linealidad</a:t>
            </a:r>
          </a:p>
          <a:p>
            <a:pPr marL="0" indent="0" algn="ctr" eaLnBrk="1" hangingPunct="1">
              <a:buClr>
                <a:schemeClr val="tx1"/>
              </a:buClr>
              <a:buNone/>
            </a:pPr>
            <a:r>
              <a:rPr lang="es-ES" altLang="es-AR" kern="0" dirty="0"/>
              <a:t>Pruebas de independencia</a:t>
            </a:r>
          </a:p>
          <a:p>
            <a:pPr marL="0" indent="0" algn="ctr" eaLnBrk="1" hangingPunct="1">
              <a:buClr>
                <a:schemeClr val="tx1"/>
              </a:buClr>
              <a:buNone/>
            </a:pPr>
            <a:r>
              <a:rPr lang="es-ES" altLang="es-AR" kern="0" dirty="0"/>
              <a:t>Pruebas de </a:t>
            </a:r>
            <a:r>
              <a:rPr lang="es-ES" altLang="es-AR" kern="0" dirty="0" err="1"/>
              <a:t>homoscedasticidad</a:t>
            </a:r>
            <a:endParaRPr lang="es-ES" altLang="es-AR" kern="0" dirty="0"/>
          </a:p>
          <a:p>
            <a:pPr marL="0" indent="0" algn="ctr" eaLnBrk="1" hangingPunct="1">
              <a:buClr>
                <a:schemeClr val="tx1"/>
              </a:buClr>
              <a:buNone/>
            </a:pPr>
            <a:r>
              <a:rPr lang="es-ES" altLang="es-AR" kern="0" dirty="0"/>
              <a:t>Pruebas de normalidad</a:t>
            </a:r>
          </a:p>
          <a:p>
            <a:pPr marL="0" indent="0" algn="ctr" eaLnBrk="1" hangingPunct="1">
              <a:buClr>
                <a:schemeClr val="tx1"/>
              </a:buClr>
              <a:buNone/>
            </a:pPr>
            <a:r>
              <a:rPr lang="es-ES" altLang="es-AR" kern="0" dirty="0"/>
              <a:t>Pruebas de colinealidad</a:t>
            </a:r>
          </a:p>
        </p:txBody>
      </p:sp>
    </p:spTree>
    <p:extLst>
      <p:ext uri="{BB962C8B-B14F-4D97-AF65-F5344CB8AC3E}">
        <p14:creationId xmlns:p14="http://schemas.microsoft.com/office/powerpoint/2010/main" val="2343019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3"/>
          <p:cNvSpPr>
            <a:spLocks noGrp="1" noChangeArrowheads="1"/>
          </p:cNvSpPr>
          <p:nvPr>
            <p:ph type="body" idx="1"/>
          </p:nvPr>
        </p:nvSpPr>
        <p:spPr>
          <a:xfrm>
            <a:off x="467544" y="692696"/>
            <a:ext cx="8229600" cy="1397000"/>
          </a:xfrm>
          <a:solidFill>
            <a:srgbClr val="47B952"/>
          </a:solidFill>
          <a:ln>
            <a:solidFill>
              <a:schemeClr val="tx1"/>
            </a:solidFill>
            <a:miter lim="800000"/>
            <a:headEnd/>
            <a:tailEnd/>
          </a:ln>
        </p:spPr>
        <p:txBody>
          <a:bodyPr/>
          <a:lstStyle/>
          <a:p>
            <a:pPr algn="ctr" eaLnBrk="1" hangingPunct="1">
              <a:buFontTx/>
              <a:buNone/>
            </a:pPr>
            <a:r>
              <a:rPr lang="es-ES" altLang="es-AR" sz="4000" b="1"/>
              <a:t>	Procedimientos de selección de variables</a:t>
            </a:r>
          </a:p>
        </p:txBody>
      </p:sp>
      <p:sp>
        <p:nvSpPr>
          <p:cNvPr id="3" name="Rectangle 3"/>
          <p:cNvSpPr txBox="1">
            <a:spLocks noChangeArrowheads="1"/>
          </p:cNvSpPr>
          <p:nvPr/>
        </p:nvSpPr>
        <p:spPr bwMode="auto">
          <a:xfrm>
            <a:off x="457200" y="2032000"/>
            <a:ext cx="8229600" cy="2621136"/>
          </a:xfrm>
          <a:prstGeom prst="rect">
            <a:avLst/>
          </a:prstGeom>
          <a:solidFill>
            <a:srgbClr val="FFFF00"/>
          </a:solidFill>
          <a:ln>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eaLnBrk="1" hangingPunct="1">
              <a:buClr>
                <a:schemeClr val="tx1"/>
              </a:buClr>
              <a:buFont typeface="Wingdings" pitchFamily="2" charset="2"/>
              <a:buChar char="Ø"/>
            </a:pPr>
            <a:endParaRPr lang="es-ES" altLang="es-AR" b="1" kern="0"/>
          </a:p>
          <a:p>
            <a:pPr eaLnBrk="1" hangingPunct="1">
              <a:buClr>
                <a:schemeClr val="tx1"/>
              </a:buClr>
              <a:buFont typeface="Wingdings" pitchFamily="2" charset="2"/>
              <a:buChar char="Ø"/>
            </a:pPr>
            <a:r>
              <a:rPr lang="es-ES" altLang="es-AR" b="1" kern="0"/>
              <a:t>Procedimiento enter o global</a:t>
            </a:r>
          </a:p>
          <a:p>
            <a:pPr eaLnBrk="1" hangingPunct="1">
              <a:buClr>
                <a:schemeClr val="tx1"/>
              </a:buClr>
              <a:buFont typeface="Wingdings" pitchFamily="2" charset="2"/>
              <a:buChar char="Ø"/>
            </a:pPr>
            <a:endParaRPr lang="es-ES" altLang="es-AR" b="1" kern="0"/>
          </a:p>
          <a:p>
            <a:pPr eaLnBrk="1" hangingPunct="1">
              <a:buClr>
                <a:schemeClr val="tx1"/>
              </a:buClr>
              <a:buFont typeface="Wingdings" pitchFamily="2" charset="2"/>
              <a:buChar char="Ø"/>
            </a:pPr>
            <a:r>
              <a:rPr lang="es-ES" altLang="es-AR" b="1" kern="0"/>
              <a:t>Jerárquico (de acuerdo a un orden)</a:t>
            </a:r>
            <a:endParaRPr lang="es-ES" altLang="es-AR" b="1" kern="0" dirty="0"/>
          </a:p>
        </p:txBody>
      </p:sp>
    </p:spTree>
    <p:extLst>
      <p:ext uri="{BB962C8B-B14F-4D97-AF65-F5344CB8AC3E}">
        <p14:creationId xmlns:p14="http://schemas.microsoft.com/office/powerpoint/2010/main" val="1731826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5"/>
          <p:cNvSpPr>
            <a:spLocks noGrp="1" noChangeArrowheads="1"/>
          </p:cNvSpPr>
          <p:nvPr>
            <p:ph type="title"/>
          </p:nvPr>
        </p:nvSpPr>
        <p:spPr>
          <a:xfrm>
            <a:off x="457200" y="274638"/>
            <a:ext cx="8229600" cy="1426170"/>
          </a:xfrm>
          <a:solidFill>
            <a:srgbClr val="47B952"/>
          </a:solidFill>
          <a:ln>
            <a:solidFill>
              <a:schemeClr val="tx1"/>
            </a:solidFill>
            <a:miter lim="800000"/>
            <a:headEnd/>
            <a:tailEnd/>
          </a:ln>
        </p:spPr>
        <p:txBody>
          <a:bodyPr/>
          <a:lstStyle/>
          <a:p>
            <a:pPr algn="ctr" eaLnBrk="1" hangingPunct="1"/>
            <a:r>
              <a:rPr lang="es-ES" altLang="es-AR" b="1" dirty="0">
                <a:solidFill>
                  <a:schemeClr val="tx1"/>
                </a:solidFill>
              </a:rPr>
              <a:t>Método simultáneo </a:t>
            </a:r>
            <a:br>
              <a:rPr lang="es-ES" altLang="es-AR" b="1" dirty="0">
                <a:solidFill>
                  <a:schemeClr val="tx1"/>
                </a:solidFill>
              </a:rPr>
            </a:br>
            <a:r>
              <a:rPr lang="es-ES" altLang="es-AR" b="1" dirty="0">
                <a:solidFill>
                  <a:schemeClr val="tx1"/>
                </a:solidFill>
              </a:rPr>
              <a:t>(</a:t>
            </a:r>
            <a:r>
              <a:rPr lang="es-ES" altLang="es-AR" b="1" dirty="0" err="1">
                <a:solidFill>
                  <a:schemeClr val="tx1"/>
                </a:solidFill>
              </a:rPr>
              <a:t>Enter</a:t>
            </a:r>
            <a:r>
              <a:rPr lang="es-ES" altLang="es-AR" b="1" dirty="0">
                <a:solidFill>
                  <a:schemeClr val="tx1"/>
                </a:solidFill>
              </a:rPr>
              <a:t>)</a:t>
            </a:r>
          </a:p>
        </p:txBody>
      </p:sp>
      <p:sp>
        <p:nvSpPr>
          <p:cNvPr id="178179" name="Rectangle 3"/>
          <p:cNvSpPr>
            <a:spLocks noGrp="1" noChangeArrowheads="1"/>
          </p:cNvSpPr>
          <p:nvPr>
            <p:ph type="body" sz="half" idx="1"/>
          </p:nvPr>
        </p:nvSpPr>
        <p:spPr>
          <a:xfrm>
            <a:off x="457200" y="1916113"/>
            <a:ext cx="8291513" cy="4249737"/>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a:t>En el método simultáneo, denominado en el SPSS por ENTER, el investigador define el conjunto de predictores que forman el modelo. A continuación se evalúa la capacidad de este modelo de predecir la variable criterio.</a:t>
            </a:r>
          </a:p>
          <a:p>
            <a:pPr algn="just" eaLnBrk="1" hangingPunct="1">
              <a:buClr>
                <a:schemeClr val="tx1"/>
              </a:buClr>
              <a:buFont typeface="Wingdings" pitchFamily="2" charset="2"/>
              <a:buChar char="Ø"/>
            </a:pPr>
            <a:r>
              <a:rPr lang="es-ES" altLang="es-AR"/>
              <a:t>Se trata, en definitiva, de probar el modelo global o completo.</a:t>
            </a:r>
          </a:p>
        </p:txBody>
      </p:sp>
    </p:spTree>
    <p:extLst>
      <p:ext uri="{BB962C8B-B14F-4D97-AF65-F5344CB8AC3E}">
        <p14:creationId xmlns:p14="http://schemas.microsoft.com/office/powerpoint/2010/main" val="1335347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7200" y="274638"/>
            <a:ext cx="8291513" cy="1354137"/>
          </a:xfrm>
          <a:solidFill>
            <a:srgbClr val="47B952"/>
          </a:solidFill>
          <a:ln>
            <a:solidFill>
              <a:schemeClr val="tx1"/>
            </a:solidFill>
            <a:miter lim="800000"/>
            <a:headEnd/>
            <a:tailEnd/>
          </a:ln>
        </p:spPr>
        <p:txBody>
          <a:bodyPr/>
          <a:lstStyle/>
          <a:p>
            <a:pPr algn="ctr" eaLnBrk="1" hangingPunct="1"/>
            <a:r>
              <a:rPr lang="es-ES" altLang="es-AR" sz="4000" b="1" dirty="0">
                <a:solidFill>
                  <a:schemeClr val="tx1"/>
                </a:solidFill>
              </a:rPr>
              <a:t>Métodos jerárquicos de selección de variables</a:t>
            </a:r>
          </a:p>
        </p:txBody>
      </p:sp>
      <p:sp>
        <p:nvSpPr>
          <p:cNvPr id="179203" name="Rectangle 6"/>
          <p:cNvSpPr>
            <a:spLocks noGrp="1" noChangeArrowheads="1"/>
          </p:cNvSpPr>
          <p:nvPr>
            <p:ph type="body" idx="1"/>
          </p:nvPr>
        </p:nvSpPr>
        <p:spPr>
          <a:xfrm>
            <a:off x="457200" y="1855788"/>
            <a:ext cx="8229600" cy="4525962"/>
          </a:xfrm>
          <a:solidFill>
            <a:srgbClr val="FFFF00"/>
          </a:solidFill>
          <a:ln>
            <a:solidFill>
              <a:schemeClr val="tx1"/>
            </a:solidFill>
            <a:miter lim="800000"/>
            <a:headEnd/>
            <a:tailEnd/>
          </a:ln>
        </p:spPr>
        <p:txBody>
          <a:bodyPr/>
          <a:lstStyle/>
          <a:p>
            <a:pPr algn="just" eaLnBrk="1" hangingPunct="1">
              <a:lnSpc>
                <a:spcPct val="90000"/>
              </a:lnSpc>
              <a:buClr>
                <a:schemeClr val="tx1"/>
              </a:buClr>
              <a:buFont typeface="Wingdings" pitchFamily="2" charset="2"/>
              <a:buChar char="Ø"/>
            </a:pPr>
            <a:r>
              <a:rPr lang="es-ES" altLang="es-AR" dirty="0"/>
              <a:t>En los métodos jerárquicos las variables entran en el modelo de acuerdo con un orden determinado. El orden depende de las consideraciones teóricas o de resultados previos.</a:t>
            </a:r>
          </a:p>
          <a:p>
            <a:pPr algn="just" eaLnBrk="1" hangingPunct="1">
              <a:lnSpc>
                <a:spcPct val="90000"/>
              </a:lnSpc>
              <a:buClr>
                <a:schemeClr val="tx1"/>
              </a:buClr>
              <a:buFont typeface="Wingdings" pitchFamily="2" charset="2"/>
              <a:buChar char="Ø"/>
            </a:pPr>
            <a:r>
              <a:rPr lang="es-ES" altLang="es-AR" dirty="0"/>
              <a:t>Desde la perspectiva estadística,  el orden de entrada de las variables en el modelo viene determinado por la fuerza de su correlación con la variable criterio.</a:t>
            </a:r>
          </a:p>
        </p:txBody>
      </p:sp>
    </p:spTree>
    <p:extLst>
      <p:ext uri="{BB962C8B-B14F-4D97-AF65-F5344CB8AC3E}">
        <p14:creationId xmlns:p14="http://schemas.microsoft.com/office/powerpoint/2010/main" val="1073075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67544" y="548680"/>
            <a:ext cx="8208912" cy="1143000"/>
          </a:xfrm>
          <a:solidFill>
            <a:srgbClr val="47B952"/>
          </a:solidFill>
          <a:ln>
            <a:solidFill>
              <a:schemeClr val="tx1"/>
            </a:solidFill>
            <a:miter lim="800000"/>
            <a:headEnd/>
            <a:tailEnd/>
          </a:ln>
        </p:spPr>
        <p:txBody>
          <a:bodyPr/>
          <a:lstStyle/>
          <a:p>
            <a:pPr algn="ctr" eaLnBrk="1" hangingPunct="1"/>
            <a:r>
              <a:rPr lang="es-ES" altLang="es-AR" b="1" dirty="0" err="1">
                <a:solidFill>
                  <a:schemeClr val="tx1"/>
                </a:solidFill>
              </a:rPr>
              <a:t>Stepwise</a:t>
            </a:r>
            <a:r>
              <a:rPr lang="es-ES" altLang="es-AR" b="1" dirty="0">
                <a:solidFill>
                  <a:schemeClr val="tx1"/>
                </a:solidFill>
              </a:rPr>
              <a:t> </a:t>
            </a:r>
            <a:r>
              <a:rPr lang="es-ES" altLang="es-AR" b="1" dirty="0" err="1">
                <a:solidFill>
                  <a:schemeClr val="tx1"/>
                </a:solidFill>
              </a:rPr>
              <a:t>selection</a:t>
            </a:r>
            <a:endParaRPr lang="es-ES" altLang="es-AR" b="1" dirty="0">
              <a:solidFill>
                <a:schemeClr val="tx1"/>
              </a:solidFill>
            </a:endParaRPr>
          </a:p>
        </p:txBody>
      </p:sp>
      <p:sp>
        <p:nvSpPr>
          <p:cNvPr id="181251" name="Rectangle 3"/>
          <p:cNvSpPr>
            <a:spLocks noGrp="1" noChangeArrowheads="1"/>
          </p:cNvSpPr>
          <p:nvPr>
            <p:ph type="body" idx="1"/>
          </p:nvPr>
        </p:nvSpPr>
        <p:spPr>
          <a:xfrm>
            <a:off x="457200" y="1782763"/>
            <a:ext cx="8229600" cy="4525962"/>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dirty="0"/>
              <a:t>Cada predictor o variable independiente es entrando de forma secuencial y su valor es evaluado. Si añadir el predictor contribuye al modelo, entonces es retenido y el resto de variables son entonces reevaluadas para probar si siguen contribuyendo al éxito del modelo. Si no contribuyen significativamente son eliminadas.</a:t>
            </a:r>
          </a:p>
        </p:txBody>
      </p:sp>
    </p:spTree>
    <p:extLst>
      <p:ext uri="{BB962C8B-B14F-4D97-AF65-F5344CB8AC3E}">
        <p14:creationId xmlns:p14="http://schemas.microsoft.com/office/powerpoint/2010/main" val="252824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a:xfrm>
            <a:off x="251520" y="548680"/>
            <a:ext cx="8445624" cy="6120680"/>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3000" dirty="0"/>
              <a:t>A cada paso del proceso, se observa si la variable menos significativa del modelo puede ser removida debido que su valor </a:t>
            </a:r>
            <a:r>
              <a:rPr lang="es-ES" altLang="es-AR" sz="3000" i="1" dirty="0"/>
              <a:t>F</a:t>
            </a:r>
            <a:r>
              <a:rPr lang="es-ES" altLang="es-AR" sz="3000" dirty="0"/>
              <a:t>, FMIN, es menor que el especificado o valor </a:t>
            </a:r>
            <a:r>
              <a:rPr lang="es-ES" altLang="es-AR" sz="3000" i="1" dirty="0"/>
              <a:t>F</a:t>
            </a:r>
            <a:r>
              <a:rPr lang="es-ES" altLang="es-AR" sz="3000" dirty="0"/>
              <a:t> por defecto.</a:t>
            </a:r>
          </a:p>
          <a:p>
            <a:pPr algn="just" eaLnBrk="1" hangingPunct="1">
              <a:buClr>
                <a:schemeClr val="tx1"/>
              </a:buClr>
              <a:buFont typeface="Wingdings" pitchFamily="2" charset="2"/>
              <a:buChar char="Ø"/>
            </a:pPr>
            <a:r>
              <a:rPr lang="es-ES" altLang="es-AR" sz="3000" dirty="0"/>
              <a:t>Si ninguna variable puede ser removida, se verifica si la más significativa que no está en el modelo puede ser añadida dado que su valor </a:t>
            </a:r>
            <a:r>
              <a:rPr lang="es-ES" altLang="es-AR" sz="3000" i="1" dirty="0"/>
              <a:t>F</a:t>
            </a:r>
            <a:r>
              <a:rPr lang="es-ES" altLang="es-AR" sz="3000" dirty="0"/>
              <a:t>, FMAX, es el mayor que el especificado o por defecto.</a:t>
            </a:r>
          </a:p>
          <a:p>
            <a:pPr algn="just" eaLnBrk="1" hangingPunct="1">
              <a:buClr>
                <a:schemeClr val="tx1"/>
              </a:buClr>
              <a:buFont typeface="Wingdings" pitchFamily="2" charset="2"/>
              <a:buChar char="Ø"/>
            </a:pPr>
            <a:r>
              <a:rPr lang="es-ES" altLang="es-AR" sz="3000" dirty="0"/>
              <a:t>El procedimiento se para cuando no se puede añadir o eliminar ninguna otra variable.</a:t>
            </a:r>
          </a:p>
        </p:txBody>
      </p:sp>
    </p:spTree>
    <p:extLst>
      <p:ext uri="{BB962C8B-B14F-4D97-AF65-F5344CB8AC3E}">
        <p14:creationId xmlns:p14="http://schemas.microsoft.com/office/powerpoint/2010/main" val="4158263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67544" y="260648"/>
            <a:ext cx="8136904" cy="1143000"/>
          </a:xfrm>
          <a:solidFill>
            <a:srgbClr val="47B952"/>
          </a:solidFill>
          <a:ln>
            <a:solidFill>
              <a:schemeClr val="tx1"/>
            </a:solidFill>
            <a:miter lim="800000"/>
            <a:headEnd/>
            <a:tailEnd/>
          </a:ln>
        </p:spPr>
        <p:txBody>
          <a:bodyPr/>
          <a:lstStyle/>
          <a:p>
            <a:pPr algn="ctr" eaLnBrk="1" hangingPunct="1"/>
            <a:r>
              <a:rPr lang="en-US" altLang="es-AR" b="1" dirty="0">
                <a:solidFill>
                  <a:schemeClr val="tx1"/>
                </a:solidFill>
              </a:rPr>
              <a:t>Forward selection</a:t>
            </a:r>
            <a:endParaRPr lang="es-ES" altLang="es-AR" b="1" dirty="0">
              <a:solidFill>
                <a:schemeClr val="tx1"/>
              </a:solidFill>
            </a:endParaRPr>
          </a:p>
        </p:txBody>
      </p:sp>
      <p:sp>
        <p:nvSpPr>
          <p:cNvPr id="184323" name="Rectangle 3"/>
          <p:cNvSpPr>
            <a:spLocks noGrp="1" noChangeArrowheads="1"/>
          </p:cNvSpPr>
          <p:nvPr>
            <p:ph type="body" idx="1"/>
          </p:nvPr>
        </p:nvSpPr>
        <p:spPr>
          <a:xfrm>
            <a:off x="395536" y="1556792"/>
            <a:ext cx="8229600" cy="5040560"/>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800" dirty="0"/>
              <a:t>Al igual que el procedimiento </a:t>
            </a:r>
            <a:r>
              <a:rPr lang="es-ES" altLang="es-AR" sz="2800" dirty="0" err="1"/>
              <a:t>stepwise</a:t>
            </a:r>
            <a:r>
              <a:rPr lang="es-ES" altLang="es-AR" sz="2800" dirty="0"/>
              <a:t>, las variables son entradas secuencialmente en el modelo.</a:t>
            </a:r>
          </a:p>
          <a:p>
            <a:pPr algn="just" eaLnBrk="1" hangingPunct="1">
              <a:buClr>
                <a:schemeClr val="tx1"/>
              </a:buClr>
              <a:buFont typeface="Wingdings" pitchFamily="2" charset="2"/>
              <a:buChar char="Ø"/>
            </a:pPr>
            <a:r>
              <a:rPr lang="es-ES" altLang="es-AR" sz="2800" dirty="0"/>
              <a:t>La primera variable considerada para entrar en el modelo es la que tiene una mayor correlación positiva o negativa con la variable dependiente. </a:t>
            </a:r>
          </a:p>
          <a:p>
            <a:pPr algn="just" eaLnBrk="1" hangingPunct="1">
              <a:buClr>
                <a:schemeClr val="tx1"/>
              </a:buClr>
              <a:buFont typeface="Wingdings" pitchFamily="2" charset="2"/>
              <a:buChar char="Ø"/>
            </a:pPr>
            <a:r>
              <a:rPr lang="es-ES" altLang="es-AR" sz="2800" dirty="0"/>
              <a:t>La variable es entrada en el modelo, sólo cuando satisface el criterio de entrada (tiene un valor </a:t>
            </a:r>
            <a:r>
              <a:rPr lang="es-ES" altLang="es-AR" sz="2800" i="1" dirty="0"/>
              <a:t>F</a:t>
            </a:r>
            <a:r>
              <a:rPr lang="es-ES" altLang="es-AR" sz="2800" dirty="0"/>
              <a:t> mayor que el criterio).</a:t>
            </a:r>
          </a:p>
          <a:p>
            <a:pPr algn="just" eaLnBrk="1" hangingPunct="1">
              <a:buClr>
                <a:schemeClr val="tx1"/>
              </a:buClr>
              <a:buFont typeface="Wingdings" pitchFamily="2" charset="2"/>
              <a:buChar char="Ø"/>
            </a:pPr>
            <a:r>
              <a:rPr lang="es-ES" altLang="es-AR" sz="2800" dirty="0"/>
              <a:t>El procedimiento se para cuando no hay más variables que se ajusten el criterio de entrada.</a:t>
            </a:r>
          </a:p>
          <a:p>
            <a:pPr algn="just" eaLnBrk="1" hangingPunct="1">
              <a:buClr>
                <a:schemeClr val="tx1"/>
              </a:buClr>
              <a:buFont typeface="Wingdings" pitchFamily="2" charset="2"/>
              <a:buChar char="Ø"/>
            </a:pPr>
            <a:endParaRPr lang="es-ES" altLang="es-AR" dirty="0"/>
          </a:p>
        </p:txBody>
      </p:sp>
    </p:spTree>
    <p:extLst>
      <p:ext uri="{BB962C8B-B14F-4D97-AF65-F5344CB8AC3E}">
        <p14:creationId xmlns:p14="http://schemas.microsoft.com/office/powerpoint/2010/main" val="2266693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395536" y="260648"/>
            <a:ext cx="8208912" cy="1143000"/>
          </a:xfrm>
          <a:solidFill>
            <a:srgbClr val="47B952"/>
          </a:solidFill>
          <a:ln>
            <a:solidFill>
              <a:schemeClr val="tx1"/>
            </a:solidFill>
            <a:miter lim="800000"/>
            <a:headEnd/>
            <a:tailEnd/>
          </a:ln>
        </p:spPr>
        <p:txBody>
          <a:bodyPr/>
          <a:lstStyle/>
          <a:p>
            <a:pPr algn="ctr" eaLnBrk="1" hangingPunct="1"/>
            <a:r>
              <a:rPr lang="es-ES" altLang="es-AR" b="1" dirty="0" err="1">
                <a:solidFill>
                  <a:schemeClr val="tx1"/>
                </a:solidFill>
              </a:rPr>
              <a:t>Backward</a:t>
            </a:r>
            <a:r>
              <a:rPr lang="es-ES" altLang="es-AR" b="1" dirty="0">
                <a:solidFill>
                  <a:schemeClr val="tx1"/>
                </a:solidFill>
              </a:rPr>
              <a:t> </a:t>
            </a:r>
            <a:r>
              <a:rPr lang="es-ES" altLang="es-AR" b="1" dirty="0" err="1">
                <a:solidFill>
                  <a:schemeClr val="tx1"/>
                </a:solidFill>
              </a:rPr>
              <a:t>selection</a:t>
            </a:r>
            <a:endParaRPr lang="es-ES" altLang="es-AR" b="1" dirty="0">
              <a:solidFill>
                <a:schemeClr val="tx1"/>
              </a:solidFill>
            </a:endParaRPr>
          </a:p>
        </p:txBody>
      </p:sp>
      <p:sp>
        <p:nvSpPr>
          <p:cNvPr id="186371" name="Rectangle 3"/>
          <p:cNvSpPr>
            <a:spLocks noGrp="1" noChangeArrowheads="1"/>
          </p:cNvSpPr>
          <p:nvPr>
            <p:ph type="body" idx="1"/>
          </p:nvPr>
        </p:nvSpPr>
        <p:spPr>
          <a:xfrm>
            <a:off x="395536" y="1484784"/>
            <a:ext cx="8229600" cy="5256584"/>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3000" dirty="0"/>
              <a:t>Se empieza con todas las variables del modelo y se elimina la menos útil a un tiempo. Una variable, cuyo valor </a:t>
            </a:r>
            <a:r>
              <a:rPr lang="es-ES" altLang="es-AR" sz="3000" i="1" dirty="0"/>
              <a:t>p</a:t>
            </a:r>
            <a:r>
              <a:rPr lang="es-ES" altLang="es-AR" sz="3000" dirty="0"/>
              <a:t> asociado a la </a:t>
            </a:r>
            <a:r>
              <a:rPr lang="es-ES" altLang="es-AR" sz="3000" i="1" dirty="0"/>
              <a:t>F</a:t>
            </a:r>
            <a:r>
              <a:rPr lang="es-ES" altLang="es-AR" sz="3000" dirty="0"/>
              <a:t> parcial es mayor que un valor prescrito, PMIN, es la menos útil y ha de ser eliminada del modelo. El proceso continúa hasta que no puede eliminarse ninguna otra variable de acuerdo con el criterio propuesto.</a:t>
            </a:r>
          </a:p>
          <a:p>
            <a:pPr algn="just" eaLnBrk="1" hangingPunct="1">
              <a:buClr>
                <a:schemeClr val="tx1"/>
              </a:buClr>
              <a:buFont typeface="Wingdings" pitchFamily="2" charset="2"/>
              <a:buChar char="Ø"/>
            </a:pPr>
            <a:r>
              <a:rPr lang="es-ES" altLang="es-AR" sz="3000" dirty="0"/>
              <a:t>Una vez eliminada la variable del modelo, no puede ser entrada de nuevo en un paso posterior</a:t>
            </a:r>
          </a:p>
        </p:txBody>
      </p:sp>
    </p:spTree>
    <p:extLst>
      <p:ext uri="{BB962C8B-B14F-4D97-AF65-F5344CB8AC3E}">
        <p14:creationId xmlns:p14="http://schemas.microsoft.com/office/powerpoint/2010/main" val="1757233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67545" y="617538"/>
            <a:ext cx="8208912" cy="1143000"/>
          </a:xfrm>
          <a:solidFill>
            <a:srgbClr val="47B952"/>
          </a:solidFill>
          <a:ln>
            <a:solidFill>
              <a:schemeClr val="tx1"/>
            </a:solidFill>
            <a:miter lim="800000"/>
            <a:headEnd/>
            <a:tailEnd/>
          </a:ln>
        </p:spPr>
        <p:txBody>
          <a:bodyPr/>
          <a:lstStyle/>
          <a:p>
            <a:pPr algn="ctr" eaLnBrk="1" hangingPunct="1"/>
            <a:r>
              <a:rPr lang="es-ES" altLang="es-AR" b="1" dirty="0" err="1">
                <a:solidFill>
                  <a:schemeClr val="tx1"/>
                </a:solidFill>
              </a:rPr>
              <a:t>Remove</a:t>
            </a:r>
            <a:endParaRPr lang="es-ES" altLang="es-AR" b="1" dirty="0">
              <a:solidFill>
                <a:schemeClr val="tx1"/>
              </a:solidFill>
            </a:endParaRPr>
          </a:p>
        </p:txBody>
      </p:sp>
      <p:sp>
        <p:nvSpPr>
          <p:cNvPr id="188419" name="Rectangle 3"/>
          <p:cNvSpPr>
            <a:spLocks noGrp="1" noChangeArrowheads="1"/>
          </p:cNvSpPr>
          <p:nvPr>
            <p:ph type="body" idx="1"/>
          </p:nvPr>
        </p:nvSpPr>
        <p:spPr>
          <a:xfrm>
            <a:off x="468313" y="2133600"/>
            <a:ext cx="8229600" cy="1800225"/>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a:t>Es un procedimiento de selección de variables en que se eliminan todas las variables de un bloque en un solo paso. </a:t>
            </a:r>
          </a:p>
        </p:txBody>
      </p:sp>
    </p:spTree>
    <p:extLst>
      <p:ext uri="{BB962C8B-B14F-4D97-AF65-F5344CB8AC3E}">
        <p14:creationId xmlns:p14="http://schemas.microsoft.com/office/powerpoint/2010/main" val="349730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467545" y="260648"/>
            <a:ext cx="8208912" cy="1224136"/>
          </a:xfrm>
          <a:solidFill>
            <a:srgbClr val="33CCCC"/>
          </a:solidFill>
          <a:ln>
            <a:solidFill>
              <a:schemeClr val="tx1"/>
            </a:solidFill>
            <a:miter lim="800000"/>
            <a:headEnd/>
            <a:tailEnd/>
          </a:ln>
        </p:spPr>
        <p:txBody>
          <a:bodyPr/>
          <a:lstStyle/>
          <a:p>
            <a:pPr algn="ctr" eaLnBrk="1" hangingPunct="1"/>
            <a:r>
              <a:rPr lang="es-ES" altLang="es-AR" sz="4000" b="1" dirty="0" err="1"/>
              <a:t>Scatter</a:t>
            </a:r>
            <a:r>
              <a:rPr lang="es-ES" altLang="es-AR" sz="4000" b="1" dirty="0"/>
              <a:t>- </a:t>
            </a:r>
            <a:r>
              <a:rPr lang="es-ES" altLang="es-AR" sz="4000" b="1" dirty="0" err="1"/>
              <a:t>plot</a:t>
            </a:r>
            <a:r>
              <a:rPr lang="es-ES" altLang="es-AR" sz="4000" b="1" dirty="0"/>
              <a:t> (gráfico de dispersión)</a:t>
            </a:r>
          </a:p>
        </p:txBody>
      </p:sp>
      <p:sp>
        <p:nvSpPr>
          <p:cNvPr id="199683" name="Rectangle 3"/>
          <p:cNvSpPr>
            <a:spLocks noGrp="1" noChangeArrowheads="1"/>
          </p:cNvSpPr>
          <p:nvPr>
            <p:ph type="body" idx="1"/>
          </p:nvPr>
        </p:nvSpPr>
        <p:spPr>
          <a:xfrm>
            <a:off x="395536" y="1600200"/>
            <a:ext cx="8496944" cy="4924425"/>
          </a:xfrm>
          <a:solidFill>
            <a:srgbClr val="FFFF00"/>
          </a:solidFill>
          <a:ln>
            <a:solidFill>
              <a:schemeClr val="tx1"/>
            </a:solidFill>
            <a:miter lim="800000"/>
            <a:headEnd/>
            <a:tailEnd/>
          </a:ln>
        </p:spPr>
        <p:txBody>
          <a:bodyPr/>
          <a:lstStyle/>
          <a:p>
            <a:pPr marL="0" indent="0" algn="ctr" eaLnBrk="1" hangingPunct="1">
              <a:buClr>
                <a:schemeClr val="tx1"/>
              </a:buClr>
              <a:buNone/>
            </a:pPr>
            <a:r>
              <a:rPr lang="es-ES" altLang="es-AR" dirty="0"/>
              <a:t>El </a:t>
            </a:r>
            <a:r>
              <a:rPr lang="es-ES" altLang="es-AR" dirty="0" err="1"/>
              <a:t>scatter</a:t>
            </a:r>
            <a:r>
              <a:rPr lang="es-ES" altLang="es-AR" dirty="0"/>
              <a:t> </a:t>
            </a:r>
            <a:r>
              <a:rPr lang="es-ES" altLang="es-AR" dirty="0" err="1"/>
              <a:t>plot</a:t>
            </a:r>
            <a:r>
              <a:rPr lang="es-ES" altLang="es-AR" dirty="0"/>
              <a:t> nos permite obtener respuesta a la siguientes cuestiones:</a:t>
            </a:r>
          </a:p>
          <a:p>
            <a:pPr eaLnBrk="1" hangingPunct="1">
              <a:buClr>
                <a:schemeClr val="tx1"/>
              </a:buClr>
              <a:buFont typeface="Wingdings" pitchFamily="2" charset="2"/>
              <a:buChar char="Ø"/>
            </a:pPr>
            <a:endParaRPr lang="es-ES" altLang="es-AR" sz="2600" dirty="0"/>
          </a:p>
          <a:p>
            <a:pPr eaLnBrk="1" hangingPunct="1">
              <a:buFontTx/>
              <a:buNone/>
            </a:pPr>
            <a:r>
              <a:rPr lang="es-ES" altLang="es-AR" sz="2600" dirty="0"/>
              <a:t>	1. ¿Las variables X e Y están relacionadas?</a:t>
            </a:r>
          </a:p>
          <a:p>
            <a:pPr eaLnBrk="1" hangingPunct="1">
              <a:buFontTx/>
              <a:buNone/>
            </a:pPr>
            <a:r>
              <a:rPr lang="es-ES" altLang="es-AR" sz="2600" dirty="0"/>
              <a:t>	2. ¿Las variables X e Y están linealmente 	relacionales?</a:t>
            </a:r>
          </a:p>
          <a:p>
            <a:pPr eaLnBrk="1" hangingPunct="1">
              <a:buFontTx/>
              <a:buNone/>
            </a:pPr>
            <a:r>
              <a:rPr lang="es-ES" altLang="es-AR" sz="2600" dirty="0"/>
              <a:t>	3. ¿Las variables X e Y están relacionadas no-	linealmente?</a:t>
            </a:r>
          </a:p>
          <a:p>
            <a:pPr eaLnBrk="1" hangingPunct="1">
              <a:buFontTx/>
              <a:buNone/>
            </a:pPr>
            <a:r>
              <a:rPr lang="es-ES" altLang="es-AR" sz="2600" dirty="0"/>
              <a:t>	4. ¿La variación en el cambio de Y depende de X?</a:t>
            </a:r>
          </a:p>
          <a:p>
            <a:pPr eaLnBrk="1" hangingPunct="1">
              <a:buFontTx/>
              <a:buNone/>
            </a:pPr>
            <a:r>
              <a:rPr lang="es-ES" altLang="es-AR" sz="2600" dirty="0"/>
              <a:t>	5. ¿Hay </a:t>
            </a:r>
            <a:r>
              <a:rPr lang="es-ES" altLang="es-AR" sz="2600" dirty="0" err="1"/>
              <a:t>outliers</a:t>
            </a:r>
            <a:r>
              <a:rPr lang="es-ES" altLang="es-AR" sz="2600" dirty="0"/>
              <a:t> (valores extremos o atípicos)?</a:t>
            </a:r>
          </a:p>
        </p:txBody>
      </p:sp>
    </p:spTree>
    <p:extLst>
      <p:ext uri="{BB962C8B-B14F-4D97-AF65-F5344CB8AC3E}">
        <p14:creationId xmlns:p14="http://schemas.microsoft.com/office/powerpoint/2010/main" val="51016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Grp="1" noChangeArrowheads="1"/>
          </p:cNvSpPr>
          <p:nvPr>
            <p:ph type="body" idx="1"/>
          </p:nvPr>
        </p:nvSpPr>
        <p:spPr>
          <a:xfrm>
            <a:off x="467544" y="692696"/>
            <a:ext cx="8229600" cy="5544616"/>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400" dirty="0"/>
              <a:t>DEPENDEN : variable dependiente.</a:t>
            </a:r>
          </a:p>
          <a:p>
            <a:pPr algn="just" eaLnBrk="1" hangingPunct="1">
              <a:buClr>
                <a:schemeClr val="tx1"/>
              </a:buClr>
              <a:buFont typeface="Wingdings" pitchFamily="2" charset="2"/>
              <a:buChar char="Ø"/>
            </a:pPr>
            <a:r>
              <a:rPr lang="es-ES" altLang="es-AR" sz="2400" dirty="0"/>
              <a:t>ZPRED: valores pronósticos tipificados; valores pronósticos divididos por su desviación estándar (media de 0 y desviación 1).</a:t>
            </a:r>
          </a:p>
          <a:p>
            <a:pPr algn="just" eaLnBrk="1" hangingPunct="1">
              <a:buClr>
                <a:schemeClr val="tx1"/>
              </a:buClr>
              <a:buFont typeface="Wingdings" pitchFamily="2" charset="2"/>
              <a:buChar char="Ø"/>
            </a:pPr>
            <a:r>
              <a:rPr lang="es-ES" altLang="es-AR" sz="2400" dirty="0"/>
              <a:t>ZRESID: residuos tipificados.</a:t>
            </a:r>
          </a:p>
          <a:p>
            <a:pPr algn="just" eaLnBrk="1" hangingPunct="1">
              <a:lnSpc>
                <a:spcPct val="90000"/>
              </a:lnSpc>
              <a:buClr>
                <a:schemeClr val="tx1"/>
              </a:buClr>
              <a:buFont typeface="Wingdings" pitchFamily="2" charset="2"/>
              <a:buChar char="Ø"/>
            </a:pPr>
            <a:r>
              <a:rPr lang="es-ES" altLang="es-AR" sz="2400" dirty="0"/>
              <a:t>DRESID: residuos eliminados; es decir, al efectuar los pronósticos se elimina de la ecuación el caso sobre el que se efectúa el pronóstico.</a:t>
            </a:r>
          </a:p>
          <a:p>
            <a:pPr algn="just" eaLnBrk="1" hangingPunct="1">
              <a:lnSpc>
                <a:spcPct val="90000"/>
              </a:lnSpc>
              <a:buClr>
                <a:schemeClr val="tx1"/>
              </a:buClr>
              <a:buFont typeface="Wingdings" pitchFamily="2" charset="2"/>
              <a:buChar char="Ø"/>
            </a:pPr>
            <a:r>
              <a:rPr lang="es-ES" altLang="es-AR" sz="2400" dirty="0"/>
              <a:t>ADJPRED: pronósticos ajustados; es decir, valores pronosticados sin incluir el caso pronosticado.</a:t>
            </a:r>
          </a:p>
          <a:p>
            <a:pPr algn="just" eaLnBrk="1" hangingPunct="1">
              <a:lnSpc>
                <a:spcPct val="90000"/>
              </a:lnSpc>
              <a:buClr>
                <a:schemeClr val="tx1"/>
              </a:buClr>
              <a:buFont typeface="Wingdings" pitchFamily="2" charset="2"/>
              <a:buChar char="Ø"/>
            </a:pPr>
            <a:r>
              <a:rPr lang="es-ES" altLang="es-AR" sz="2400" dirty="0"/>
              <a:t>SRESID: residuos </a:t>
            </a:r>
            <a:r>
              <a:rPr lang="es-ES" altLang="es-AR" sz="2400" dirty="0" err="1"/>
              <a:t>estudentizados</a:t>
            </a:r>
            <a:r>
              <a:rPr lang="es-ES" altLang="es-AR" sz="2400" dirty="0"/>
              <a:t>; divididos por su desviación estándar y se distribuyen según la </a:t>
            </a:r>
            <a:r>
              <a:rPr lang="es-ES" altLang="es-AR" sz="2400" i="1" dirty="0"/>
              <a:t>t</a:t>
            </a:r>
            <a:r>
              <a:rPr lang="es-ES" altLang="es-AR" sz="2400" dirty="0"/>
              <a:t> de </a:t>
            </a:r>
            <a:r>
              <a:rPr lang="es-ES" altLang="es-AR" sz="2400" dirty="0" err="1"/>
              <a:t>Student</a:t>
            </a:r>
            <a:r>
              <a:rPr lang="es-ES" altLang="es-AR" sz="2400" dirty="0"/>
              <a:t>.</a:t>
            </a:r>
          </a:p>
          <a:p>
            <a:pPr algn="just" eaLnBrk="1" hangingPunct="1">
              <a:lnSpc>
                <a:spcPct val="90000"/>
              </a:lnSpc>
              <a:buClr>
                <a:schemeClr val="tx1"/>
              </a:buClr>
              <a:buFont typeface="Wingdings" pitchFamily="2" charset="2"/>
              <a:buChar char="Ø"/>
            </a:pPr>
            <a:r>
              <a:rPr lang="es-ES" altLang="es-AR" sz="2400" dirty="0"/>
              <a:t>SDRESID: residuos </a:t>
            </a:r>
            <a:r>
              <a:rPr lang="es-ES" altLang="es-AR" sz="2400" dirty="0" err="1"/>
              <a:t>estudentizados</a:t>
            </a:r>
            <a:endParaRPr lang="es-ES" altLang="es-AR" sz="2400" dirty="0"/>
          </a:p>
          <a:p>
            <a:pPr algn="just" eaLnBrk="1" hangingPunct="1">
              <a:buClr>
                <a:schemeClr val="tx1"/>
              </a:buClr>
              <a:buFont typeface="Wingdings" pitchFamily="2" charset="2"/>
              <a:buChar char="Ø"/>
            </a:pPr>
            <a:endParaRPr lang="es-ES" altLang="es-AR" sz="2800" dirty="0"/>
          </a:p>
        </p:txBody>
      </p:sp>
    </p:spTree>
    <p:extLst>
      <p:ext uri="{BB962C8B-B14F-4D97-AF65-F5344CB8AC3E}">
        <p14:creationId xmlns:p14="http://schemas.microsoft.com/office/powerpoint/2010/main" val="1313611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457200" y="274638"/>
            <a:ext cx="8229600" cy="1354137"/>
          </a:xfrm>
          <a:solidFill>
            <a:srgbClr val="33CCCC"/>
          </a:solidFill>
          <a:ln>
            <a:solidFill>
              <a:schemeClr val="tx1"/>
            </a:solidFill>
            <a:miter lim="800000"/>
            <a:headEnd/>
            <a:tailEnd/>
          </a:ln>
        </p:spPr>
        <p:txBody>
          <a:bodyPr/>
          <a:lstStyle/>
          <a:p>
            <a:pPr algn="ctr" eaLnBrk="1" hangingPunct="1"/>
            <a:r>
              <a:rPr lang="es-ES" altLang="es-AR" sz="4000" b="1" dirty="0"/>
              <a:t>Interpretando los </a:t>
            </a:r>
            <a:r>
              <a:rPr lang="es-ES" altLang="es-AR" sz="4000" b="1" dirty="0" err="1"/>
              <a:t>plots</a:t>
            </a:r>
            <a:r>
              <a:rPr lang="es-ES" altLang="es-AR" sz="4000" b="1" dirty="0"/>
              <a:t> de valores predichos y residuales</a:t>
            </a:r>
          </a:p>
        </p:txBody>
      </p:sp>
      <p:sp>
        <p:nvSpPr>
          <p:cNvPr id="202755" name="Rectangle 3"/>
          <p:cNvSpPr>
            <a:spLocks noGrp="1" noChangeArrowheads="1"/>
          </p:cNvSpPr>
          <p:nvPr>
            <p:ph type="body" idx="1"/>
          </p:nvPr>
        </p:nvSpPr>
        <p:spPr>
          <a:xfrm>
            <a:off x="457200" y="1927225"/>
            <a:ext cx="8229600" cy="4670127"/>
          </a:xfrm>
          <a:solidFill>
            <a:srgbClr val="FFFF00"/>
          </a:solidFill>
          <a:ln>
            <a:solidFill>
              <a:schemeClr val="tx1"/>
            </a:solidFill>
            <a:miter lim="800000"/>
            <a:headEnd/>
            <a:tailEnd/>
          </a:ln>
        </p:spPr>
        <p:txBody>
          <a:bodyPr/>
          <a:lstStyle/>
          <a:p>
            <a:pPr algn="just" eaLnBrk="1" hangingPunct="1">
              <a:lnSpc>
                <a:spcPct val="80000"/>
              </a:lnSpc>
              <a:buClr>
                <a:schemeClr val="tx1"/>
              </a:buClr>
              <a:buFont typeface="Wingdings" pitchFamily="2" charset="2"/>
              <a:buChar char="Ø"/>
            </a:pPr>
            <a:r>
              <a:rPr lang="es-ES" altLang="es-AR" sz="2800" dirty="0"/>
              <a:t>Los </a:t>
            </a:r>
            <a:r>
              <a:rPr lang="es-ES" altLang="es-AR" sz="2800" dirty="0" err="1"/>
              <a:t>plots</a:t>
            </a:r>
            <a:r>
              <a:rPr lang="es-ES" altLang="es-AR" sz="2800" dirty="0"/>
              <a:t> de los valores predichos, observados y residuales son esenciales en determinar si el modelo ajustado satisface los ‘cuatro presupuestos de la regresión lineal:</a:t>
            </a:r>
          </a:p>
          <a:p>
            <a:pPr algn="just" eaLnBrk="1" hangingPunct="1">
              <a:lnSpc>
                <a:spcPct val="80000"/>
              </a:lnSpc>
              <a:buClr>
                <a:schemeClr val="tx1"/>
              </a:buClr>
              <a:buFont typeface="Wingdings" pitchFamily="2" charset="2"/>
              <a:buChar char="Ø"/>
            </a:pPr>
            <a:endParaRPr lang="es-ES" altLang="es-AR" sz="2800" dirty="0"/>
          </a:p>
          <a:p>
            <a:pPr algn="just" eaLnBrk="1" hangingPunct="1">
              <a:lnSpc>
                <a:spcPct val="80000"/>
              </a:lnSpc>
              <a:buFontTx/>
              <a:buNone/>
            </a:pPr>
            <a:r>
              <a:rPr lang="es-ES" altLang="es-AR" sz="2800" dirty="0"/>
              <a:t>	1. Linealidad de la relación entre la variable 	dependiente e independientes.</a:t>
            </a:r>
          </a:p>
          <a:p>
            <a:pPr algn="just" eaLnBrk="1" hangingPunct="1">
              <a:lnSpc>
                <a:spcPct val="80000"/>
              </a:lnSpc>
              <a:buFontTx/>
              <a:buNone/>
            </a:pPr>
            <a:r>
              <a:rPr lang="es-ES" altLang="es-AR" sz="2800" dirty="0"/>
              <a:t>	2. Independencias o no </a:t>
            </a:r>
            <a:r>
              <a:rPr lang="es-ES" altLang="es-AR" sz="2800" dirty="0" err="1"/>
              <a:t>autocorrelación</a:t>
            </a:r>
            <a:r>
              <a:rPr lang="es-ES" altLang="es-AR" sz="2800" dirty="0"/>
              <a:t> de los 	errores.</a:t>
            </a:r>
          </a:p>
          <a:p>
            <a:pPr algn="just" eaLnBrk="1" hangingPunct="1">
              <a:lnSpc>
                <a:spcPct val="80000"/>
              </a:lnSpc>
              <a:buFontTx/>
              <a:buNone/>
            </a:pPr>
            <a:r>
              <a:rPr lang="es-ES" altLang="es-AR" sz="2800" dirty="0"/>
              <a:t>	3. </a:t>
            </a:r>
            <a:r>
              <a:rPr lang="es-ES" altLang="es-AR" sz="2800" dirty="0" err="1"/>
              <a:t>Homoscedasticidad</a:t>
            </a:r>
            <a:r>
              <a:rPr lang="es-ES" altLang="es-AR" sz="2800" dirty="0"/>
              <a:t> o variancia constante de 	los errores.</a:t>
            </a:r>
          </a:p>
          <a:p>
            <a:pPr eaLnBrk="1" hangingPunct="1">
              <a:lnSpc>
                <a:spcPct val="80000"/>
              </a:lnSpc>
              <a:buFontTx/>
              <a:buNone/>
            </a:pPr>
            <a:r>
              <a:rPr lang="es-ES" altLang="es-AR" sz="2800" dirty="0"/>
              <a:t>	4. Normalidad de la distribución del error.</a:t>
            </a:r>
          </a:p>
        </p:txBody>
      </p:sp>
    </p:spTree>
    <p:extLst>
      <p:ext uri="{BB962C8B-B14F-4D97-AF65-F5344CB8AC3E}">
        <p14:creationId xmlns:p14="http://schemas.microsoft.com/office/powerpoint/2010/main" val="285114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23528" y="260648"/>
            <a:ext cx="8297093" cy="792088"/>
          </a:xfrm>
          <a:solidFill>
            <a:srgbClr val="33CCCC"/>
          </a:solidFill>
          <a:ln>
            <a:solidFill>
              <a:schemeClr val="tx1"/>
            </a:solidFill>
            <a:miter lim="800000"/>
            <a:headEnd/>
            <a:tailEnd/>
          </a:ln>
        </p:spPr>
        <p:txBody>
          <a:bodyPr/>
          <a:lstStyle/>
          <a:p>
            <a:pPr algn="ctr" eaLnBrk="1" hangingPunct="1"/>
            <a:r>
              <a:rPr lang="es-ES" altLang="es-AR" b="1" dirty="0"/>
              <a:t>Linealidad</a:t>
            </a:r>
          </a:p>
        </p:txBody>
      </p:sp>
      <p:sp>
        <p:nvSpPr>
          <p:cNvPr id="203779" name="Rectangle 3"/>
          <p:cNvSpPr>
            <a:spLocks noGrp="1" noChangeArrowheads="1"/>
          </p:cNvSpPr>
          <p:nvPr>
            <p:ph type="body" idx="1"/>
          </p:nvPr>
        </p:nvSpPr>
        <p:spPr>
          <a:xfrm>
            <a:off x="323528" y="1268760"/>
            <a:ext cx="8363272" cy="5544616"/>
          </a:xfrm>
          <a:solidFill>
            <a:srgbClr val="FFFF00"/>
          </a:solidFill>
          <a:ln>
            <a:solidFill>
              <a:schemeClr val="tx1"/>
            </a:solidFill>
            <a:miter lim="800000"/>
            <a:headEnd/>
            <a:tailEnd/>
          </a:ln>
        </p:spPr>
        <p:txBody>
          <a:bodyPr/>
          <a:lstStyle/>
          <a:p>
            <a:pPr algn="just" eaLnBrk="1" hangingPunct="1">
              <a:lnSpc>
                <a:spcPct val="90000"/>
              </a:lnSpc>
              <a:buClr>
                <a:schemeClr val="tx1"/>
              </a:buClr>
              <a:buFont typeface="Wingdings" pitchFamily="2" charset="2"/>
              <a:buChar char="Ø"/>
            </a:pPr>
            <a:r>
              <a:rPr lang="es-ES" altLang="es-AR" sz="2600" dirty="0"/>
              <a:t>Se obtiene del </a:t>
            </a:r>
            <a:r>
              <a:rPr lang="es-ES" altLang="es-AR" sz="2600" dirty="0" err="1"/>
              <a:t>plot</a:t>
            </a:r>
            <a:r>
              <a:rPr lang="es-ES" altLang="es-AR" sz="2600" dirty="0"/>
              <a:t> de los </a:t>
            </a:r>
            <a:r>
              <a:rPr lang="es-ES" altLang="es-AR" sz="2600" i="1" dirty="0"/>
              <a:t>valores observados y predichos</a:t>
            </a:r>
            <a:r>
              <a:rPr lang="es-ES" altLang="es-AR" sz="2600" dirty="0"/>
              <a:t> versus la </a:t>
            </a:r>
            <a:r>
              <a:rPr lang="es-ES" altLang="es-AR" sz="2600" i="1" dirty="0"/>
              <a:t>variable independiente</a:t>
            </a:r>
            <a:r>
              <a:rPr lang="es-ES" altLang="es-AR" sz="2600" dirty="0"/>
              <a:t>. Si la relación no es lineal, la dispersión (</a:t>
            </a:r>
            <a:r>
              <a:rPr lang="es-ES" altLang="es-AR" sz="2600" dirty="0" err="1"/>
              <a:t>scatter</a:t>
            </a:r>
            <a:r>
              <a:rPr lang="es-ES" altLang="es-AR" sz="2600" dirty="0"/>
              <a:t>) de los puntos mostrará una desviación sistemática de la línea de regresión.</a:t>
            </a:r>
          </a:p>
          <a:p>
            <a:pPr algn="just" eaLnBrk="1" hangingPunct="1">
              <a:lnSpc>
                <a:spcPct val="90000"/>
              </a:lnSpc>
              <a:buClr>
                <a:schemeClr val="tx1"/>
              </a:buClr>
              <a:buFont typeface="Wingdings" pitchFamily="2" charset="2"/>
              <a:buChar char="Ø"/>
            </a:pPr>
            <a:r>
              <a:rPr lang="es-ES" altLang="es-AR" sz="2600" dirty="0"/>
              <a:t>Con el modelo de la regresión múltiple es mejor generar un gráfico simple (</a:t>
            </a:r>
            <a:r>
              <a:rPr lang="es-ES" altLang="es-AR" sz="2600" dirty="0" err="1"/>
              <a:t>plot</a:t>
            </a:r>
            <a:r>
              <a:rPr lang="es-ES" altLang="es-AR" sz="2600" dirty="0"/>
              <a:t>) de los </a:t>
            </a:r>
            <a:r>
              <a:rPr lang="es-ES" altLang="es-AR" sz="2600" i="1" dirty="0"/>
              <a:t>valores observados</a:t>
            </a:r>
            <a:r>
              <a:rPr lang="es-ES" altLang="es-AR" sz="2600" dirty="0"/>
              <a:t> versus los </a:t>
            </a:r>
            <a:r>
              <a:rPr lang="es-ES" altLang="es-AR" sz="2600" i="1" dirty="0"/>
              <a:t>valores predichos</a:t>
            </a:r>
            <a:r>
              <a:rPr lang="es-ES" altLang="es-AR" sz="2600" dirty="0"/>
              <a:t>. Teóricamente, en un gráfico de </a:t>
            </a:r>
            <a:r>
              <a:rPr lang="es-ES" altLang="es-AR" sz="2600" i="1" dirty="0"/>
              <a:t>observados</a:t>
            </a:r>
            <a:r>
              <a:rPr lang="es-ES" altLang="es-AR" sz="2600" dirty="0"/>
              <a:t> vs. </a:t>
            </a:r>
            <a:r>
              <a:rPr lang="es-ES" altLang="es-AR" sz="2600" i="1" dirty="0"/>
              <a:t>predichos</a:t>
            </a:r>
            <a:r>
              <a:rPr lang="es-ES" altLang="es-AR" sz="2600" dirty="0"/>
              <a:t> los puntos deberían moverse entre torno a la </a:t>
            </a:r>
            <a:r>
              <a:rPr lang="es-ES" altLang="es-AR" sz="2600" i="1" dirty="0"/>
              <a:t>línea recta diagonal</a:t>
            </a:r>
            <a:r>
              <a:rPr lang="es-ES" altLang="es-AR" sz="2600" dirty="0"/>
              <a:t>.</a:t>
            </a:r>
          </a:p>
          <a:p>
            <a:pPr algn="just" eaLnBrk="1" hangingPunct="1">
              <a:lnSpc>
                <a:spcPct val="90000"/>
              </a:lnSpc>
              <a:buClr>
                <a:schemeClr val="tx1"/>
              </a:buClr>
              <a:buFont typeface="Wingdings" pitchFamily="2" charset="2"/>
              <a:buChar char="Ø"/>
            </a:pPr>
            <a:r>
              <a:rPr lang="es-ES" altLang="es-AR" sz="2600" dirty="0"/>
              <a:t>El gráfico de valores residuales vs. valores predichos es esencialmente el mismo que el anterior, a excepción de que la línea de referencia es horizontal más que de 45 grados.</a:t>
            </a:r>
          </a:p>
          <a:p>
            <a:pPr algn="just" eaLnBrk="1" hangingPunct="1">
              <a:lnSpc>
                <a:spcPct val="90000"/>
              </a:lnSpc>
              <a:buClr>
                <a:schemeClr val="tx1"/>
              </a:buClr>
              <a:buFont typeface="Wingdings" pitchFamily="2" charset="2"/>
              <a:buChar char="Ø"/>
            </a:pPr>
            <a:endParaRPr lang="es-ES" altLang="es-AR" sz="2800" dirty="0"/>
          </a:p>
        </p:txBody>
      </p:sp>
    </p:spTree>
    <p:extLst>
      <p:ext uri="{BB962C8B-B14F-4D97-AF65-F5344CB8AC3E}">
        <p14:creationId xmlns:p14="http://schemas.microsoft.com/office/powerpoint/2010/main" val="227846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23528" y="260648"/>
            <a:ext cx="8297093" cy="792088"/>
          </a:xfrm>
          <a:solidFill>
            <a:srgbClr val="33CCCC"/>
          </a:solidFill>
          <a:ln>
            <a:solidFill>
              <a:schemeClr val="tx1"/>
            </a:solidFill>
            <a:miter lim="800000"/>
            <a:headEnd/>
            <a:tailEnd/>
          </a:ln>
        </p:spPr>
        <p:txBody>
          <a:bodyPr/>
          <a:lstStyle/>
          <a:p>
            <a:pPr algn="ctr" eaLnBrk="1" hangingPunct="1"/>
            <a:r>
              <a:rPr lang="es-ES" altLang="es-AR" b="1" dirty="0"/>
              <a:t>Linealidad</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268760"/>
            <a:ext cx="7525233" cy="439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839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23528" y="260648"/>
            <a:ext cx="8297093" cy="792088"/>
          </a:xfrm>
          <a:solidFill>
            <a:srgbClr val="33CCCC"/>
          </a:solidFill>
          <a:ln>
            <a:solidFill>
              <a:schemeClr val="tx1"/>
            </a:solidFill>
            <a:miter lim="800000"/>
            <a:headEnd/>
            <a:tailEnd/>
          </a:ln>
        </p:spPr>
        <p:txBody>
          <a:bodyPr/>
          <a:lstStyle/>
          <a:p>
            <a:pPr algn="ctr" eaLnBrk="1" hangingPunct="1"/>
            <a:r>
              <a:rPr lang="es-ES" altLang="es-AR" b="1" dirty="0"/>
              <a:t>Linealidad</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297703"/>
            <a:ext cx="7869065" cy="4646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3438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395536" y="260648"/>
            <a:ext cx="8476431" cy="795238"/>
          </a:xfrm>
          <a:solidFill>
            <a:srgbClr val="33CCCC"/>
          </a:solidFill>
          <a:ln>
            <a:solidFill>
              <a:schemeClr val="tx1"/>
            </a:solidFill>
            <a:miter lim="800000"/>
            <a:headEnd/>
            <a:tailEnd/>
          </a:ln>
        </p:spPr>
        <p:txBody>
          <a:bodyPr/>
          <a:lstStyle/>
          <a:p>
            <a:pPr algn="ctr" eaLnBrk="1" hangingPunct="1"/>
            <a:r>
              <a:rPr lang="es-ES" altLang="es-AR" b="1" dirty="0" err="1"/>
              <a:t>Homoscedasticidad</a:t>
            </a:r>
            <a:endParaRPr lang="es-ES" altLang="es-AR" b="1" dirty="0"/>
          </a:p>
        </p:txBody>
      </p:sp>
      <p:sp>
        <p:nvSpPr>
          <p:cNvPr id="209923" name="Rectangle 3"/>
          <p:cNvSpPr>
            <a:spLocks noGrp="1" noChangeArrowheads="1"/>
          </p:cNvSpPr>
          <p:nvPr>
            <p:ph type="body" idx="1"/>
          </p:nvPr>
        </p:nvSpPr>
        <p:spPr>
          <a:xfrm>
            <a:off x="467544" y="1268760"/>
            <a:ext cx="8229600" cy="5256584"/>
          </a:xfrm>
          <a:solidFill>
            <a:srgbClr val="FFFF00"/>
          </a:solidFill>
          <a:ln>
            <a:solidFill>
              <a:schemeClr val="tx1"/>
            </a:solidFill>
            <a:miter lim="800000"/>
            <a:headEnd/>
            <a:tailEnd/>
          </a:ln>
        </p:spPr>
        <p:txBody>
          <a:bodyPr/>
          <a:lstStyle/>
          <a:p>
            <a:pPr algn="just" eaLnBrk="1" hangingPunct="1">
              <a:buClr>
                <a:schemeClr val="tx1"/>
              </a:buClr>
              <a:buFont typeface="Wingdings" pitchFamily="2" charset="2"/>
              <a:buChar char="Ø"/>
            </a:pPr>
            <a:r>
              <a:rPr lang="es-ES" altLang="es-AR" sz="2800" dirty="0"/>
              <a:t>En el cuadro de diálogo de Gráficos se obtienen una serie de variables listadas para obtener diferentes gráficos de dispersión, por ejemplo: Los valores  ZRESID se trasladan al eje Y </a:t>
            </a:r>
            <a:r>
              <a:rPr lang="es-ES" altLang="es-AR" sz="2800" dirty="0" err="1"/>
              <a:t>y</a:t>
            </a:r>
            <a:r>
              <a:rPr lang="es-ES" altLang="es-AR" sz="2800" dirty="0"/>
              <a:t> los valores ZPRED al eje X.</a:t>
            </a:r>
          </a:p>
          <a:p>
            <a:pPr algn="just" eaLnBrk="1" hangingPunct="1">
              <a:lnSpc>
                <a:spcPct val="90000"/>
              </a:lnSpc>
              <a:buClr>
                <a:schemeClr val="tx1"/>
              </a:buClr>
              <a:buFont typeface="Wingdings" pitchFamily="2" charset="2"/>
              <a:buChar char="Ø"/>
            </a:pPr>
            <a:r>
              <a:rPr lang="es-ES" altLang="es-AR" sz="2800" dirty="0"/>
              <a:t>La variación de los residuos debe ser uniforme en todo el rango de valores pronosticados; es decir, el tamaño de los residuos es independiente del tamaño de los pronósticos. Por lo tanto, el gráfico de dispersión no debe mostrar ninguna pauta de asociación entre los pronósticos y los residuos.</a:t>
            </a:r>
          </a:p>
          <a:p>
            <a:pPr algn="just" eaLnBrk="1" hangingPunct="1">
              <a:buClr>
                <a:schemeClr val="tx1"/>
              </a:buClr>
              <a:buFont typeface="Wingdings" pitchFamily="2" charset="2"/>
              <a:buChar char="Ø"/>
            </a:pPr>
            <a:endParaRPr lang="es-ES" altLang="es-AR" sz="2400" dirty="0"/>
          </a:p>
        </p:txBody>
      </p:sp>
    </p:spTree>
    <p:extLst>
      <p:ext uri="{BB962C8B-B14F-4D97-AF65-F5344CB8AC3E}">
        <p14:creationId xmlns:p14="http://schemas.microsoft.com/office/powerpoint/2010/main" val="2390370786"/>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5622</TotalTime>
  <Words>1530</Words>
  <Application>Microsoft Office PowerPoint</Application>
  <PresentationFormat>Presentación en pantalla (4:3)</PresentationFormat>
  <Paragraphs>101</Paragraphs>
  <Slides>27</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Tahoma</vt:lpstr>
      <vt:lpstr>Times New Roman</vt:lpstr>
      <vt:lpstr>Wingdings</vt:lpstr>
      <vt:lpstr>Mezclas</vt:lpstr>
      <vt:lpstr>Presentación de PowerPoint</vt:lpstr>
      <vt:lpstr>Presentación de PowerPoint</vt:lpstr>
      <vt:lpstr>Scatter- plot (gráfico de dispersión)</vt:lpstr>
      <vt:lpstr>Presentación de PowerPoint</vt:lpstr>
      <vt:lpstr>Interpretando los plots de valores predichos y residuales</vt:lpstr>
      <vt:lpstr>Linealidad</vt:lpstr>
      <vt:lpstr>Linealidad</vt:lpstr>
      <vt:lpstr>Linealidad</vt:lpstr>
      <vt:lpstr>Homoscedasticidad</vt:lpstr>
      <vt:lpstr>Homoscedasticidad</vt:lpstr>
      <vt:lpstr>Homoscedasticidad</vt:lpstr>
      <vt:lpstr>Independencia de los residuos</vt:lpstr>
      <vt:lpstr>Prueba de normalidad</vt:lpstr>
      <vt:lpstr>Presentación de PowerPoint</vt:lpstr>
      <vt:lpstr>Presentación de PowerPoint</vt:lpstr>
      <vt:lpstr>Presentación de PowerPoint</vt:lpstr>
      <vt:lpstr>Multicolinealidad Estadísticos de colinealidad Tolerancia y VIF (variancia inflation factors)</vt:lpstr>
      <vt:lpstr>Presentación de PowerPoint</vt:lpstr>
      <vt:lpstr>Diagnóstico de Colinealidad</vt:lpstr>
      <vt:lpstr>Presentación de PowerPoint</vt:lpstr>
      <vt:lpstr>Método simultáneo  (Enter)</vt:lpstr>
      <vt:lpstr>Métodos jerárquicos de selección de variables</vt:lpstr>
      <vt:lpstr>Stepwise selection</vt:lpstr>
      <vt:lpstr>Presentación de PowerPoint</vt:lpstr>
      <vt:lpstr>Forward selection</vt:lpstr>
      <vt:lpstr>Backward selection</vt:lpstr>
      <vt:lpstr>Remove</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280</cp:revision>
  <dcterms:created xsi:type="dcterms:W3CDTF">2006-07-27T19:02:59Z</dcterms:created>
  <dcterms:modified xsi:type="dcterms:W3CDTF">2023-09-07T21:24:30Z</dcterms:modified>
</cp:coreProperties>
</file>