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7" r:id="rId2"/>
    <p:sldId id="300" r:id="rId3"/>
    <p:sldId id="324" r:id="rId4"/>
    <p:sldId id="326" r:id="rId5"/>
    <p:sldId id="338" r:id="rId6"/>
    <p:sldId id="399" r:id="rId7"/>
    <p:sldId id="398" r:id="rId8"/>
    <p:sldId id="397" r:id="rId9"/>
    <p:sldId id="293" r:id="rId10"/>
    <p:sldId id="400" r:id="rId11"/>
    <p:sldId id="337" r:id="rId12"/>
    <p:sldId id="269" r:id="rId13"/>
    <p:sldId id="272" r:id="rId14"/>
    <p:sldId id="275" r:id="rId15"/>
    <p:sldId id="339" r:id="rId16"/>
    <p:sldId id="404" r:id="rId17"/>
    <p:sldId id="401" r:id="rId18"/>
    <p:sldId id="405" r:id="rId19"/>
    <p:sldId id="406" r:id="rId20"/>
    <p:sldId id="345" r:id="rId21"/>
    <p:sldId id="368" r:id="rId22"/>
    <p:sldId id="369" r:id="rId23"/>
    <p:sldId id="295" r:id="rId24"/>
    <p:sldId id="346" r:id="rId25"/>
    <p:sldId id="343" r:id="rId26"/>
    <p:sldId id="296" r:id="rId27"/>
    <p:sldId id="376" r:id="rId28"/>
    <p:sldId id="351" r:id="rId29"/>
    <p:sldId id="352" r:id="rId30"/>
    <p:sldId id="374" r:id="rId31"/>
    <p:sldId id="375" r:id="rId32"/>
    <p:sldId id="306" r:id="rId33"/>
    <p:sldId id="377" r:id="rId34"/>
  </p:sldIdLst>
  <p:sldSz cx="9144000" cy="6858000" type="screen4x3"/>
  <p:notesSz cx="9713913" cy="68548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9">
          <p15:clr>
            <a:srgbClr val="A4A3A4"/>
          </p15:clr>
        </p15:guide>
        <p15:guide id="2" pos="30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FFCC"/>
    <a:srgbClr val="99FFCC"/>
    <a:srgbClr val="29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8" autoAdjust="0"/>
    <p:restoredTop sz="99471" autoAdjust="0"/>
  </p:normalViewPr>
  <p:slideViewPr>
    <p:cSldViewPr snapToObjects="1">
      <p:cViewPr varScale="1">
        <p:scale>
          <a:sx n="72" d="100"/>
          <a:sy n="72" d="100"/>
        </p:scale>
        <p:origin x="1092" y="54"/>
      </p:cViewPr>
      <p:guideLst>
        <p:guide orient="horz" pos="2160"/>
        <p:guide pos="2880"/>
      </p:guideLst>
    </p:cSldViewPr>
  </p:slideViewPr>
  <p:outlineViewPr>
    <p:cViewPr>
      <p:scale>
        <a:sx n="35" d="100"/>
        <a:sy n="3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 snapToObjects="1">
      <p:cViewPr varScale="1">
        <p:scale>
          <a:sx n="57" d="100"/>
          <a:sy n="57" d="100"/>
        </p:scale>
        <p:origin x="-600" y="-84"/>
      </p:cViewPr>
      <p:guideLst>
        <p:guide orient="horz" pos="2159"/>
        <p:guide pos="305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5" Type="http://schemas.openxmlformats.org/officeDocument/2006/relationships/slide" Target="slides/slide20.xml"/><Relationship Id="rId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2275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4E8F092-D09F-4C45-BE2B-0C83DC2C5618}" type="datetime2">
              <a:rPr lang="es-ES"/>
              <a:pPr>
                <a:defRPr/>
              </a:pPr>
              <a:t>jueves, 16 de abril de 2020</a:t>
            </a:fld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2275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80E93A-C7B3-4926-8564-C0BC837C13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879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2275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3B8B6D-B428-4BCE-B164-FA51EF345D56}" type="datetime2">
              <a:rPr lang="es-ES"/>
              <a:pPr>
                <a:defRPr/>
              </a:pPr>
              <a:t>jueves, 16 de abril de 2020</a:t>
            </a:fld>
            <a:endParaRPr lang="es-E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515938"/>
            <a:ext cx="3422650" cy="25669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5963"/>
            <a:ext cx="7770813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2275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6740E2-E90B-4696-AFE3-599AD2514B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8479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002E0AD-2F80-489B-BCD5-A1B7ED376E0C}" type="datetime2">
              <a:rPr lang="es-ES" altLang="es-AR" smtClean="0"/>
              <a:pPr/>
              <a:t>jueves, 16 de abril de 2020</a:t>
            </a:fld>
            <a:endParaRPr lang="es-ES" altLang="es-AR"/>
          </a:p>
        </p:txBody>
      </p:sp>
      <p:sp>
        <p:nvSpPr>
          <p:cNvPr id="1054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93F812A-2170-43E2-B481-5F8BC266F261}" type="slidenum">
              <a:rPr lang="es-ES" altLang="es-AR" smtClean="0"/>
              <a:pPr/>
              <a:t>12</a:t>
            </a:fld>
            <a:endParaRPr lang="es-ES" altLang="es-AR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98301EE-318B-4218-A979-CD7EFE881283}" type="datetime2">
              <a:rPr lang="es-ES" altLang="es-AR" smtClean="0"/>
              <a:pPr/>
              <a:t>jueves, 16 de abril de 2020</a:t>
            </a:fld>
            <a:endParaRPr lang="es-ES" altLang="es-AR"/>
          </a:p>
        </p:txBody>
      </p:sp>
      <p:sp>
        <p:nvSpPr>
          <p:cNvPr id="1064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F1BC84B-0D68-40C1-B771-D15881A42A7E}" type="slidenum">
              <a:rPr lang="es-ES" altLang="es-AR" smtClean="0"/>
              <a:pPr/>
              <a:t>13</a:t>
            </a:fld>
            <a:endParaRPr lang="es-ES" altLang="es-AR"/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ACB3B6-BFAB-4951-BA4C-3C2E7279BFC0}" type="datetime2">
              <a:rPr lang="es-ES" altLang="es-AR" smtClean="0"/>
              <a:pPr/>
              <a:t>jueves, 16 de abril de 2020</a:t>
            </a:fld>
            <a:endParaRPr lang="es-ES" altLang="es-AR"/>
          </a:p>
        </p:txBody>
      </p:sp>
      <p:sp>
        <p:nvSpPr>
          <p:cNvPr id="1085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A5ACF51-14D8-40F8-84FA-C2504F0DEA10}" type="slidenum">
              <a:rPr lang="es-ES" altLang="es-AR" smtClean="0"/>
              <a:pPr/>
              <a:t>14</a:t>
            </a:fld>
            <a:endParaRPr lang="es-ES" altLang="es-AR"/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73A593B-74C4-4C92-992D-0C7C38DEF0E0}" type="datetime2">
              <a:rPr lang="es-ES" altLang="es-AR" smtClean="0"/>
              <a:pPr/>
              <a:t>jueves, 16 de abril de 2020</a:t>
            </a:fld>
            <a:endParaRPr lang="es-ES" altLang="es-AR"/>
          </a:p>
        </p:txBody>
      </p:sp>
      <p:sp>
        <p:nvSpPr>
          <p:cNvPr id="1075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7B6602D-D89C-4C79-8ADD-92F310211473}" type="slidenum">
              <a:rPr lang="es-ES" altLang="es-AR" smtClean="0"/>
              <a:pPr/>
              <a:t>15</a:t>
            </a:fld>
            <a:endParaRPr lang="es-ES" altLang="es-AR"/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AC8A857-08C9-4367-ACBE-90EC429D933E}" type="datetime2">
              <a:rPr lang="es-ES" altLang="es-AR" smtClean="0"/>
              <a:pPr/>
              <a:t>jueves, 16 de abril de 2020</a:t>
            </a:fld>
            <a:endParaRPr lang="es-ES" altLang="es-AR"/>
          </a:p>
        </p:txBody>
      </p:sp>
      <p:sp>
        <p:nvSpPr>
          <p:cNvPr id="1146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304F64F-D79E-43EC-995C-B8C337EA3181}" type="slidenum">
              <a:rPr lang="es-ES" altLang="es-AR" smtClean="0"/>
              <a:pPr/>
              <a:t>20</a:t>
            </a:fld>
            <a:endParaRPr lang="es-ES" altLang="es-AR"/>
          </a:p>
        </p:txBody>
      </p:sp>
      <p:sp>
        <p:nvSpPr>
          <p:cNvPr id="1146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183" y="1604"/>
              <a:chExt cx="448" cy="299"/>
            </a:xfrm>
          </p:grpSpPr>
          <p:sp>
            <p:nvSpPr>
              <p:cNvPr id="12" name="Rectangle 2"/>
              <p:cNvSpPr>
                <a:spLocks noChangeArrowheads="1"/>
              </p:cNvSpPr>
              <p:nvPr/>
            </p:nvSpPr>
            <p:spPr bwMode="auto">
              <a:xfrm>
                <a:off x="183" y="1604"/>
                <a:ext cx="276" cy="2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  <p:sp>
            <p:nvSpPr>
              <p:cNvPr id="13" name="Rectangle 3"/>
              <p:cNvSpPr>
                <a:spLocks noChangeArrowheads="1"/>
              </p:cNvSpPr>
              <p:nvPr/>
            </p:nvSpPr>
            <p:spPr bwMode="auto">
              <a:xfrm>
                <a:off x="424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261" y="1870"/>
              <a:chExt cx="465" cy="299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261" y="1870"/>
                <a:ext cx="26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494" y="1870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s-AR" altLang="es-AR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s-AR" altLang="es-AR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s-AR" altLang="es-AR"/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66A9A14-F60A-4881-9017-35A807D31D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27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4641-D8C5-498E-AF21-9DD203B6D1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73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F0856-19BA-467C-8412-5436E657BA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86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C6ED0-BF7A-4EBA-85DB-B963DB4817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7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CFA41-AA5B-42DD-B037-E569E99EC7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19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8669-1EDA-42BE-850A-EDE4777A51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08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D1D52-A932-4477-AA97-A0FB7FE5DC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12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0759-CB56-48B0-9830-F84E581A6A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63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0999-1CF3-408E-8F21-4B47E9A4CD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63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6B32-81EB-4D7E-9E20-4AECBC3233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65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4974-2FBD-4613-94DB-C7D1991C58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7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488C-B3F6-468B-9ED8-B971CF9D9C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09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CB00106-0195-46FE-B8D5-AD6F20CF85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png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-lmc.imag.fr/lmc-sms/Bernard.Ycart/emel/lexique/table_contingence/table_contingence.html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9B1A4-B27F-44F1-93AB-FDED13232A8C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23850" y="2349500"/>
            <a:ext cx="8569325" cy="323215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MX" altLang="es-AR" b="1" dirty="0"/>
              <a:t>TÉCNICAS AVANZADAS DE INVESTIGACIÓN SOCIAL</a:t>
            </a:r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AR" altLang="es-AR" sz="2800" b="1"/>
              <a:t>MÓDULO 2</a:t>
            </a:r>
            <a:endParaRPr lang="es-AR" altLang="es-AR" sz="2800" b="1" dirty="0"/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ES" altLang="es-AR" sz="2800" b="1"/>
              <a:t>Análisis de Tablas de Contingencia y  Coeficientes de Asociación </a:t>
            </a:r>
            <a:endParaRPr lang="es-AR" altLang="es-AR" sz="2800" b="1" dirty="0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124075" y="981075"/>
            <a:ext cx="5832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MX" altLang="es-AR" b="1"/>
              <a:t>SEMINARIO DE POSGRADO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66174"/>
              </p:ext>
            </p:extLst>
          </p:nvPr>
        </p:nvGraphicFramePr>
        <p:xfrm>
          <a:off x="522890" y="3172924"/>
          <a:ext cx="8305800" cy="2920372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(28)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(12)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(42)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(18)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100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7" name="Text Box 2"/>
          <p:cNvSpPr txBox="1">
            <a:spLocks noChangeArrowheads="1"/>
          </p:cNvSpPr>
          <p:nvPr/>
        </p:nvSpPr>
        <p:spPr bwMode="auto">
          <a:xfrm>
            <a:off x="509031" y="122622"/>
            <a:ext cx="8305800" cy="236988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000" b="1" dirty="0"/>
              <a:t>FRECUENCIAS ESPERADAS BAJO EL SUPUESTO DE INDEPENDENCIA ESTADÍSTICA</a:t>
            </a:r>
          </a:p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s-MX" altLang="es-AR" sz="1800" dirty="0"/>
              <a:t>Fe </a:t>
            </a:r>
            <a:r>
              <a:rPr lang="es-MX" altLang="es-AR" sz="1800" dirty="0" err="1"/>
              <a:t>AyV</a:t>
            </a:r>
            <a:r>
              <a:rPr lang="es-MX" altLang="es-AR" sz="1800" dirty="0"/>
              <a:t> = N(A/N) * N(V/N) /100</a:t>
            </a:r>
          </a:p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s-MX" altLang="es-AR" sz="1800" dirty="0"/>
              <a:t>Fe </a:t>
            </a:r>
            <a:r>
              <a:rPr lang="es-MX" altLang="es-AR" sz="1800" dirty="0" err="1"/>
              <a:t>AyM</a:t>
            </a:r>
            <a:r>
              <a:rPr lang="es-MX" altLang="es-AR" sz="1800" dirty="0"/>
              <a:t> = N(A/N) * N(M/N) /100</a:t>
            </a:r>
          </a:p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s-MX" altLang="es-AR" sz="1800" dirty="0"/>
              <a:t>Fe </a:t>
            </a:r>
            <a:r>
              <a:rPr lang="es-MX" altLang="es-AR" sz="1800" dirty="0" err="1"/>
              <a:t>IyV</a:t>
            </a:r>
            <a:r>
              <a:rPr lang="es-MX" altLang="es-AR" sz="1800" dirty="0"/>
              <a:t> = N(I/N) * N(V/N) /100</a:t>
            </a:r>
          </a:p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s-MX" altLang="es-AR" sz="1800" dirty="0"/>
              <a:t>Fe </a:t>
            </a:r>
            <a:r>
              <a:rPr lang="es-MX" altLang="es-AR" sz="1800" dirty="0" err="1"/>
              <a:t>IyM</a:t>
            </a:r>
            <a:r>
              <a:rPr lang="es-MX" altLang="es-AR" sz="1800" dirty="0"/>
              <a:t> = N(I/N) * N(M/N) /100</a:t>
            </a:r>
          </a:p>
        </p:txBody>
      </p:sp>
    </p:spTree>
    <p:extLst>
      <p:ext uri="{BB962C8B-B14F-4D97-AF65-F5344CB8AC3E}">
        <p14:creationId xmlns:p14="http://schemas.microsoft.com/office/powerpoint/2010/main" val="317531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914400" y="5334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400" b="1"/>
              <a:t>INDEPENDENCIA ESTADÍSTICA</a:t>
            </a:r>
            <a:endParaRPr lang="es-ES" altLang="es-AR" sz="2400" b="1"/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416050"/>
            <a:ext cx="83693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16450"/>
            <a:ext cx="848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0A348-9CD6-4CC4-8995-12183A745CE4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41325"/>
            <a:ext cx="7308850" cy="898525"/>
          </a:xfrm>
          <a:noFill/>
        </p:spPr>
        <p:txBody>
          <a:bodyPr/>
          <a:lstStyle/>
          <a:p>
            <a:pPr algn="ctr" eaLnBrk="1" hangingPunct="1"/>
            <a:r>
              <a:rPr lang="es-ES" altLang="es-AR" sz="2400" b="1"/>
              <a:t>UN PROBLEMA DE ASOCIACIÓN ESTADÍSTICA </a:t>
            </a:r>
            <a:br>
              <a:rPr lang="es-ES" altLang="es-AR" sz="2400" b="1"/>
            </a:br>
            <a:r>
              <a:rPr lang="es-ES" altLang="es-AR" sz="2400"/>
              <a:t>A MODO DE EJEMPLO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068388"/>
            <a:ext cx="8386762" cy="5256212"/>
          </a:xfrm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es-ES" altLang="es-AR" sz="2800" b="1"/>
          </a:p>
          <a:p>
            <a:pPr lvl="1" algn="just" eaLnBrk="1" hangingPunct="1">
              <a:lnSpc>
                <a:spcPct val="90000"/>
              </a:lnSpc>
            </a:pPr>
            <a:r>
              <a:rPr lang="es-ES" altLang="es-AR" sz="2900"/>
              <a:t>“La participación en el mercado de trabajo está condicionada por diversos factores económicos, sociales y culturales. […] La definición de los roles masculinos y femeninos ubica a los varones como principales responsables del sostén económico de los hogares y […] directamente asociados al mundo laboral […] Las mujeres […] como principales responsables de las tareas de reproducción social en el ámbito doméstico”</a:t>
            </a:r>
            <a:r>
              <a:rPr lang="es-ES" altLang="es-AR" sz="2900" baseline="30000"/>
              <a:t>1</a:t>
            </a:r>
            <a:r>
              <a:rPr lang="es-ES" altLang="es-AR" sz="2900"/>
              <a:t>.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AR" sz="2900"/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1600"/>
              <a:t>1.- Drake, I y Philipp, E. (1997)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6D820-6891-4387-84F6-EEF588A7A824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52625"/>
            <a:ext cx="8424863" cy="2520950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600" b="1"/>
              <a:t>Hipótesis de Trabajo: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AR" sz="2600" b="1"/>
          </a:p>
          <a:p>
            <a:pPr lvl="1" algn="just" eaLnBrk="1" hangingPunct="1">
              <a:lnSpc>
                <a:spcPct val="80000"/>
              </a:lnSpc>
            </a:pPr>
            <a:r>
              <a:rPr lang="es-ES" altLang="es-AR"/>
              <a:t>“Dentro de la población de 25 a 45 años los varones tendrán una tasa de actividad </a:t>
            </a:r>
            <a:r>
              <a:rPr lang="es-ES" altLang="es-AR" i="1" u="sng"/>
              <a:t>significativamente</a:t>
            </a:r>
            <a:r>
              <a:rPr lang="es-ES" altLang="es-AR"/>
              <a:t> más alta que las mujeres y las mujeres una mayor tasa de inactividad”</a:t>
            </a:r>
          </a:p>
          <a:p>
            <a:pPr lvl="1" eaLnBrk="1" hangingPunct="1">
              <a:lnSpc>
                <a:spcPct val="80000"/>
              </a:lnSpc>
            </a:pPr>
            <a:endParaRPr lang="es-ES" altLang="es-AR"/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/>
              <a:t>Sexo: Varón (V) – Mujer (M)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/>
              <a:t>Condición de Actividad: Activo (A) – Inactivo (I)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124200" y="55356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V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435600" y="5535613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103563" y="602138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M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435600" y="6019800"/>
            <a:ext cx="93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I</a:t>
            </a:r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3511550" y="5764213"/>
            <a:ext cx="1925638" cy="1587"/>
          </a:xfrm>
          <a:custGeom>
            <a:avLst/>
            <a:gdLst>
              <a:gd name="T0" fmla="*/ 0 w 1213"/>
              <a:gd name="T1" fmla="*/ 0 h 1"/>
              <a:gd name="T2" fmla="*/ 2147483647 w 1213"/>
              <a:gd name="T3" fmla="*/ 0 h 1"/>
              <a:gd name="T4" fmla="*/ 0 60000 65536"/>
              <a:gd name="T5" fmla="*/ 0 60000 65536"/>
              <a:gd name="T6" fmla="*/ 0 w 1213"/>
              <a:gd name="T7" fmla="*/ 0 h 1"/>
              <a:gd name="T8" fmla="*/ 1213 w 12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3" h="1">
                <a:moveTo>
                  <a:pt x="0" y="0"/>
                </a:moveTo>
                <a:lnTo>
                  <a:pt x="1212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3541713" y="6248400"/>
            <a:ext cx="1895475" cy="3175"/>
          </a:xfrm>
          <a:custGeom>
            <a:avLst/>
            <a:gdLst>
              <a:gd name="T0" fmla="*/ 0 w 1194"/>
              <a:gd name="T1" fmla="*/ 2147483647 h 2"/>
              <a:gd name="T2" fmla="*/ 2147483647 w 1194"/>
              <a:gd name="T3" fmla="*/ 2147483647 h 2"/>
              <a:gd name="T4" fmla="*/ 2147483647 w 1194"/>
              <a:gd name="T5" fmla="*/ 2147483647 h 2"/>
              <a:gd name="T6" fmla="*/ 2147483647 w 1194"/>
              <a:gd name="T7" fmla="*/ 2147483647 h 2"/>
              <a:gd name="T8" fmla="*/ 2147483647 w 1194"/>
              <a:gd name="T9" fmla="*/ 2147483647 h 2"/>
              <a:gd name="T10" fmla="*/ 2147483647 w 1194"/>
              <a:gd name="T11" fmla="*/ 2147483647 h 2"/>
              <a:gd name="T12" fmla="*/ 2147483647 w 1194"/>
              <a:gd name="T13" fmla="*/ 2147483647 h 2"/>
              <a:gd name="T14" fmla="*/ 2147483647 w 1194"/>
              <a:gd name="T15" fmla="*/ 2147483647 h 2"/>
              <a:gd name="T16" fmla="*/ 2147483647 w 1194"/>
              <a:gd name="T17" fmla="*/ 2147483647 h 2"/>
              <a:gd name="T18" fmla="*/ 2147483647 w 1194"/>
              <a:gd name="T19" fmla="*/ 2147483647 h 2"/>
              <a:gd name="T20" fmla="*/ 2147483647 w 1194"/>
              <a:gd name="T21" fmla="*/ 2147483647 h 2"/>
              <a:gd name="T22" fmla="*/ 2147483647 w 1194"/>
              <a:gd name="T23" fmla="*/ 2147483647 h 2"/>
              <a:gd name="T24" fmla="*/ 2147483647 w 1194"/>
              <a:gd name="T25" fmla="*/ 2147483647 h 2"/>
              <a:gd name="T26" fmla="*/ 2147483647 w 1194"/>
              <a:gd name="T27" fmla="*/ 2147483647 h 2"/>
              <a:gd name="T28" fmla="*/ 2147483647 w 1194"/>
              <a:gd name="T29" fmla="*/ 2147483647 h 2"/>
              <a:gd name="T30" fmla="*/ 2147483647 w 1194"/>
              <a:gd name="T31" fmla="*/ 2147483647 h 2"/>
              <a:gd name="T32" fmla="*/ 2147483647 w 1194"/>
              <a:gd name="T33" fmla="*/ 2147483647 h 2"/>
              <a:gd name="T34" fmla="*/ 2147483647 w 1194"/>
              <a:gd name="T35" fmla="*/ 0 h 2"/>
              <a:gd name="T36" fmla="*/ 2147483647 w 1194"/>
              <a:gd name="T37" fmla="*/ 0 h 2"/>
              <a:gd name="T38" fmla="*/ 2147483647 w 1194"/>
              <a:gd name="T39" fmla="*/ 0 h 2"/>
              <a:gd name="T40" fmla="*/ 2147483647 w 1194"/>
              <a:gd name="T41" fmla="*/ 0 h 2"/>
              <a:gd name="T42" fmla="*/ 2147483647 w 1194"/>
              <a:gd name="T43" fmla="*/ 0 h 2"/>
              <a:gd name="T44" fmla="*/ 2147483647 w 1194"/>
              <a:gd name="T45" fmla="*/ 0 h 2"/>
              <a:gd name="T46" fmla="*/ 2147483647 w 1194"/>
              <a:gd name="T47" fmla="*/ 0 h 2"/>
              <a:gd name="T48" fmla="*/ 2147483647 w 1194"/>
              <a:gd name="T49" fmla="*/ 0 h 2"/>
              <a:gd name="T50" fmla="*/ 2147483647 w 1194"/>
              <a:gd name="T51" fmla="*/ 0 h 2"/>
              <a:gd name="T52" fmla="*/ 2147483647 w 1194"/>
              <a:gd name="T53" fmla="*/ 0 h 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94"/>
              <a:gd name="T82" fmla="*/ 0 h 2"/>
              <a:gd name="T83" fmla="*/ 1194 w 1194"/>
              <a:gd name="T84" fmla="*/ 2 h 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94" h="2">
                <a:moveTo>
                  <a:pt x="0" y="1"/>
                </a:moveTo>
                <a:lnTo>
                  <a:pt x="112" y="1"/>
                </a:lnTo>
                <a:lnTo>
                  <a:pt x="219" y="1"/>
                </a:lnTo>
                <a:lnTo>
                  <a:pt x="320" y="1"/>
                </a:lnTo>
                <a:lnTo>
                  <a:pt x="366" y="1"/>
                </a:lnTo>
                <a:lnTo>
                  <a:pt x="410" y="1"/>
                </a:lnTo>
                <a:lnTo>
                  <a:pt x="450" y="1"/>
                </a:lnTo>
                <a:lnTo>
                  <a:pt x="486" y="1"/>
                </a:lnTo>
                <a:lnTo>
                  <a:pt x="518" y="1"/>
                </a:lnTo>
                <a:lnTo>
                  <a:pt x="545" y="1"/>
                </a:lnTo>
                <a:lnTo>
                  <a:pt x="567" y="1"/>
                </a:lnTo>
                <a:lnTo>
                  <a:pt x="583" y="1"/>
                </a:lnTo>
                <a:lnTo>
                  <a:pt x="593" y="1"/>
                </a:lnTo>
                <a:lnTo>
                  <a:pt x="596" y="1"/>
                </a:lnTo>
                <a:lnTo>
                  <a:pt x="600" y="1"/>
                </a:lnTo>
                <a:lnTo>
                  <a:pt x="610" y="1"/>
                </a:lnTo>
                <a:lnTo>
                  <a:pt x="626" y="1"/>
                </a:lnTo>
                <a:lnTo>
                  <a:pt x="647" y="0"/>
                </a:lnTo>
                <a:lnTo>
                  <a:pt x="675" y="0"/>
                </a:lnTo>
                <a:lnTo>
                  <a:pt x="707" y="0"/>
                </a:lnTo>
                <a:lnTo>
                  <a:pt x="743" y="0"/>
                </a:lnTo>
                <a:lnTo>
                  <a:pt x="783" y="0"/>
                </a:lnTo>
                <a:lnTo>
                  <a:pt x="826" y="0"/>
                </a:lnTo>
                <a:lnTo>
                  <a:pt x="873" y="0"/>
                </a:lnTo>
                <a:lnTo>
                  <a:pt x="974" y="0"/>
                </a:lnTo>
                <a:lnTo>
                  <a:pt x="1082" y="0"/>
                </a:lnTo>
                <a:lnTo>
                  <a:pt x="1193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50" name="Rectangle 1047"/>
          <p:cNvSpPr>
            <a:spLocks noGrp="1" noChangeArrowheads="1"/>
          </p:cNvSpPr>
          <p:nvPr>
            <p:ph type="title"/>
          </p:nvPr>
        </p:nvSpPr>
        <p:spPr>
          <a:xfrm>
            <a:off x="1150938" y="441325"/>
            <a:ext cx="7308850" cy="898525"/>
          </a:xfrm>
          <a:noFill/>
        </p:spPr>
        <p:txBody>
          <a:bodyPr/>
          <a:lstStyle/>
          <a:p>
            <a:pPr algn="ctr" eaLnBrk="1" hangingPunct="1"/>
            <a:r>
              <a:rPr lang="es-ES" altLang="es-AR" sz="2400" b="1"/>
              <a:t>UN PROBLEMA DE ASOCIACIÓN ESTADÍSTICA </a:t>
            </a:r>
            <a:br>
              <a:rPr lang="es-ES" altLang="es-AR" sz="2400" b="1"/>
            </a:br>
            <a:r>
              <a:rPr lang="es-ES" altLang="es-AR" sz="2400"/>
              <a:t>A MODO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 advAuto="0"/>
      <p:bldP spid="31748" grpId="0" autoUpdateAnimBg="0"/>
      <p:bldP spid="31749" grpId="0" autoUpdateAnimBg="0"/>
      <p:bldP spid="31750" grpId="0" autoUpdateAnimBg="0"/>
      <p:bldP spid="31751" grpId="0" autoUpdateAnimBg="0"/>
      <p:bldP spid="31752" grpId="0" animBg="1"/>
      <p:bldP spid="317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5084A-3029-4C6E-A86C-0774304E336B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998663"/>
            <a:ext cx="8316913" cy="3517900"/>
          </a:xfrm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s-ES" altLang="es-AR" sz="2600" b="1"/>
              <a:t>Hipótesis Nula de Independencia Estadística</a:t>
            </a:r>
          </a:p>
          <a:p>
            <a:pPr algn="ctr" eaLnBrk="1" hangingPunct="1">
              <a:buFont typeface="Wingdings" pitchFamily="2" charset="2"/>
              <a:buNone/>
            </a:pPr>
            <a:endParaRPr lang="es-ES" altLang="es-AR" sz="2600" b="1"/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AR" sz="2800"/>
              <a:t>“Dentro de la población de 25 a 45 años la tasa de actividad no presentará diferencias por sexo”</a:t>
            </a:r>
          </a:p>
          <a:p>
            <a:pPr lvl="1" eaLnBrk="1" hangingPunct="1"/>
            <a:endParaRPr lang="es-ES" altLang="es-AR" sz="2400"/>
          </a:p>
          <a:p>
            <a:pPr lvl="1" algn="ctr" eaLnBrk="1" hangingPunct="1">
              <a:buFont typeface="Wingdings" pitchFamily="2" charset="2"/>
              <a:buNone/>
            </a:pPr>
            <a:r>
              <a:rPr lang="es-ES" altLang="es-AR" sz="1800"/>
              <a:t>Sexo: Varón (V) – Mujer (M)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s-ES" altLang="es-AR" sz="1800"/>
              <a:t>Condición de Actividad: Activo (A) – Inactivo (I)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AR" sz="180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124200" y="55356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V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435600" y="5535613"/>
            <a:ext cx="88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I o A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103563" y="602138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M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435600" y="60198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I o A</a:t>
            </a:r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3511550" y="5764213"/>
            <a:ext cx="1925638" cy="1587"/>
          </a:xfrm>
          <a:custGeom>
            <a:avLst/>
            <a:gdLst>
              <a:gd name="T0" fmla="*/ 0 w 1213"/>
              <a:gd name="T1" fmla="*/ 0 h 1"/>
              <a:gd name="T2" fmla="*/ 2147483647 w 1213"/>
              <a:gd name="T3" fmla="*/ 0 h 1"/>
              <a:gd name="T4" fmla="*/ 0 60000 65536"/>
              <a:gd name="T5" fmla="*/ 0 60000 65536"/>
              <a:gd name="T6" fmla="*/ 0 w 1213"/>
              <a:gd name="T7" fmla="*/ 0 h 1"/>
              <a:gd name="T8" fmla="*/ 1213 w 12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3" h="1">
                <a:moveTo>
                  <a:pt x="0" y="0"/>
                </a:moveTo>
                <a:lnTo>
                  <a:pt x="1212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3541713" y="6248400"/>
            <a:ext cx="1895475" cy="3175"/>
          </a:xfrm>
          <a:custGeom>
            <a:avLst/>
            <a:gdLst>
              <a:gd name="T0" fmla="*/ 0 w 1194"/>
              <a:gd name="T1" fmla="*/ 2147483647 h 2"/>
              <a:gd name="T2" fmla="*/ 2147483647 w 1194"/>
              <a:gd name="T3" fmla="*/ 2147483647 h 2"/>
              <a:gd name="T4" fmla="*/ 2147483647 w 1194"/>
              <a:gd name="T5" fmla="*/ 2147483647 h 2"/>
              <a:gd name="T6" fmla="*/ 2147483647 w 1194"/>
              <a:gd name="T7" fmla="*/ 2147483647 h 2"/>
              <a:gd name="T8" fmla="*/ 2147483647 w 1194"/>
              <a:gd name="T9" fmla="*/ 2147483647 h 2"/>
              <a:gd name="T10" fmla="*/ 2147483647 w 1194"/>
              <a:gd name="T11" fmla="*/ 2147483647 h 2"/>
              <a:gd name="T12" fmla="*/ 2147483647 w 1194"/>
              <a:gd name="T13" fmla="*/ 2147483647 h 2"/>
              <a:gd name="T14" fmla="*/ 2147483647 w 1194"/>
              <a:gd name="T15" fmla="*/ 2147483647 h 2"/>
              <a:gd name="T16" fmla="*/ 2147483647 w 1194"/>
              <a:gd name="T17" fmla="*/ 2147483647 h 2"/>
              <a:gd name="T18" fmla="*/ 2147483647 w 1194"/>
              <a:gd name="T19" fmla="*/ 2147483647 h 2"/>
              <a:gd name="T20" fmla="*/ 2147483647 w 1194"/>
              <a:gd name="T21" fmla="*/ 2147483647 h 2"/>
              <a:gd name="T22" fmla="*/ 2147483647 w 1194"/>
              <a:gd name="T23" fmla="*/ 2147483647 h 2"/>
              <a:gd name="T24" fmla="*/ 2147483647 w 1194"/>
              <a:gd name="T25" fmla="*/ 2147483647 h 2"/>
              <a:gd name="T26" fmla="*/ 2147483647 w 1194"/>
              <a:gd name="T27" fmla="*/ 2147483647 h 2"/>
              <a:gd name="T28" fmla="*/ 2147483647 w 1194"/>
              <a:gd name="T29" fmla="*/ 2147483647 h 2"/>
              <a:gd name="T30" fmla="*/ 2147483647 w 1194"/>
              <a:gd name="T31" fmla="*/ 2147483647 h 2"/>
              <a:gd name="T32" fmla="*/ 2147483647 w 1194"/>
              <a:gd name="T33" fmla="*/ 2147483647 h 2"/>
              <a:gd name="T34" fmla="*/ 2147483647 w 1194"/>
              <a:gd name="T35" fmla="*/ 0 h 2"/>
              <a:gd name="T36" fmla="*/ 2147483647 w 1194"/>
              <a:gd name="T37" fmla="*/ 0 h 2"/>
              <a:gd name="T38" fmla="*/ 2147483647 w 1194"/>
              <a:gd name="T39" fmla="*/ 0 h 2"/>
              <a:gd name="T40" fmla="*/ 2147483647 w 1194"/>
              <a:gd name="T41" fmla="*/ 0 h 2"/>
              <a:gd name="T42" fmla="*/ 2147483647 w 1194"/>
              <a:gd name="T43" fmla="*/ 0 h 2"/>
              <a:gd name="T44" fmla="*/ 2147483647 w 1194"/>
              <a:gd name="T45" fmla="*/ 0 h 2"/>
              <a:gd name="T46" fmla="*/ 2147483647 w 1194"/>
              <a:gd name="T47" fmla="*/ 0 h 2"/>
              <a:gd name="T48" fmla="*/ 2147483647 w 1194"/>
              <a:gd name="T49" fmla="*/ 0 h 2"/>
              <a:gd name="T50" fmla="*/ 2147483647 w 1194"/>
              <a:gd name="T51" fmla="*/ 0 h 2"/>
              <a:gd name="T52" fmla="*/ 2147483647 w 1194"/>
              <a:gd name="T53" fmla="*/ 0 h 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94"/>
              <a:gd name="T82" fmla="*/ 0 h 2"/>
              <a:gd name="T83" fmla="*/ 1194 w 1194"/>
              <a:gd name="T84" fmla="*/ 2 h 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94" h="2">
                <a:moveTo>
                  <a:pt x="0" y="1"/>
                </a:moveTo>
                <a:lnTo>
                  <a:pt x="112" y="1"/>
                </a:lnTo>
                <a:lnTo>
                  <a:pt x="219" y="1"/>
                </a:lnTo>
                <a:lnTo>
                  <a:pt x="320" y="1"/>
                </a:lnTo>
                <a:lnTo>
                  <a:pt x="366" y="1"/>
                </a:lnTo>
                <a:lnTo>
                  <a:pt x="410" y="1"/>
                </a:lnTo>
                <a:lnTo>
                  <a:pt x="450" y="1"/>
                </a:lnTo>
                <a:lnTo>
                  <a:pt x="486" y="1"/>
                </a:lnTo>
                <a:lnTo>
                  <a:pt x="518" y="1"/>
                </a:lnTo>
                <a:lnTo>
                  <a:pt x="545" y="1"/>
                </a:lnTo>
                <a:lnTo>
                  <a:pt x="567" y="1"/>
                </a:lnTo>
                <a:lnTo>
                  <a:pt x="583" y="1"/>
                </a:lnTo>
                <a:lnTo>
                  <a:pt x="593" y="1"/>
                </a:lnTo>
                <a:lnTo>
                  <a:pt x="596" y="1"/>
                </a:lnTo>
                <a:lnTo>
                  <a:pt x="600" y="1"/>
                </a:lnTo>
                <a:lnTo>
                  <a:pt x="610" y="1"/>
                </a:lnTo>
                <a:lnTo>
                  <a:pt x="626" y="1"/>
                </a:lnTo>
                <a:lnTo>
                  <a:pt x="647" y="0"/>
                </a:lnTo>
                <a:lnTo>
                  <a:pt x="675" y="0"/>
                </a:lnTo>
                <a:lnTo>
                  <a:pt x="707" y="0"/>
                </a:lnTo>
                <a:lnTo>
                  <a:pt x="743" y="0"/>
                </a:lnTo>
                <a:lnTo>
                  <a:pt x="783" y="0"/>
                </a:lnTo>
                <a:lnTo>
                  <a:pt x="826" y="0"/>
                </a:lnTo>
                <a:lnTo>
                  <a:pt x="873" y="0"/>
                </a:lnTo>
                <a:lnTo>
                  <a:pt x="974" y="0"/>
                </a:lnTo>
                <a:lnTo>
                  <a:pt x="1082" y="0"/>
                </a:lnTo>
                <a:lnTo>
                  <a:pt x="1193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898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441325"/>
            <a:ext cx="7308850" cy="898525"/>
          </a:xfrm>
          <a:noFill/>
        </p:spPr>
        <p:txBody>
          <a:bodyPr/>
          <a:lstStyle/>
          <a:p>
            <a:pPr algn="ctr" eaLnBrk="1" hangingPunct="1"/>
            <a:r>
              <a:rPr lang="es-ES" altLang="es-AR" sz="2400" b="1"/>
              <a:t>UN PROBLEMA DE ASOCIACIÓN ESTADÍSTICA </a:t>
            </a:r>
            <a:br>
              <a:rPr lang="es-ES" altLang="es-AR" sz="2400" b="1"/>
            </a:br>
            <a:r>
              <a:rPr lang="es-ES" altLang="es-AR" sz="2400"/>
              <a:t>A MODO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 advAuto="0"/>
      <p:bldP spid="33796" grpId="0" build="p" autoUpdateAnimBg="0"/>
      <p:bldP spid="33797" grpId="0" build="p" autoUpdateAnimBg="0" advAuto="0"/>
      <p:bldP spid="33798" grpId="0" build="p" autoUpdateAnimBg="0" advAuto="0"/>
      <p:bldP spid="33799" grpId="0" build="p" autoUpdateAnimBg="0" advAuto="0"/>
      <p:bldP spid="33800" grpId="0" animBg="1"/>
      <p:bldP spid="338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17F84-3071-4F75-89A8-90BBF175248E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52625"/>
            <a:ext cx="8424863" cy="3024188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600" b="1"/>
              <a:t>Hipótesis de Trabajo: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AR" sz="2600" b="1"/>
          </a:p>
          <a:p>
            <a:pPr lvl="1" algn="just" eaLnBrk="1" hangingPunct="1">
              <a:lnSpc>
                <a:spcPct val="80000"/>
              </a:lnSpc>
            </a:pPr>
            <a:r>
              <a:rPr lang="es-ES" altLang="es-AR"/>
              <a:t>“Dentro de la población de 25 a 45 años los varones tendrán una tasa de actividad </a:t>
            </a:r>
            <a:r>
              <a:rPr lang="es-ES" altLang="es-AR" i="1" u="sng"/>
              <a:t>significativamente</a:t>
            </a:r>
            <a:r>
              <a:rPr lang="es-ES" altLang="es-AR"/>
              <a:t> más alta que las mujeres”</a:t>
            </a:r>
          </a:p>
          <a:p>
            <a:pPr lvl="1" eaLnBrk="1" hangingPunct="1">
              <a:lnSpc>
                <a:spcPct val="80000"/>
              </a:lnSpc>
            </a:pPr>
            <a:endParaRPr lang="es-ES" altLang="es-AR"/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/>
              <a:t>Sexo: Varón (V) – Mujer (M)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AR" sz="2000"/>
              <a:t>Condición de Actividad: Activo (A) – Inactivo (I)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124200" y="55356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V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435600" y="5535613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103563" y="602138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M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435600" y="60198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I o A</a:t>
            </a:r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3511550" y="5764213"/>
            <a:ext cx="1925638" cy="1587"/>
          </a:xfrm>
          <a:custGeom>
            <a:avLst/>
            <a:gdLst>
              <a:gd name="T0" fmla="*/ 0 w 1213"/>
              <a:gd name="T1" fmla="*/ 0 h 1"/>
              <a:gd name="T2" fmla="*/ 2147483647 w 1213"/>
              <a:gd name="T3" fmla="*/ 0 h 1"/>
              <a:gd name="T4" fmla="*/ 0 60000 65536"/>
              <a:gd name="T5" fmla="*/ 0 60000 65536"/>
              <a:gd name="T6" fmla="*/ 0 w 1213"/>
              <a:gd name="T7" fmla="*/ 0 h 1"/>
              <a:gd name="T8" fmla="*/ 1213 w 12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3" h="1">
                <a:moveTo>
                  <a:pt x="0" y="0"/>
                </a:moveTo>
                <a:lnTo>
                  <a:pt x="1212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3541713" y="6248400"/>
            <a:ext cx="1895475" cy="3175"/>
          </a:xfrm>
          <a:custGeom>
            <a:avLst/>
            <a:gdLst>
              <a:gd name="T0" fmla="*/ 0 w 1194"/>
              <a:gd name="T1" fmla="*/ 2147483647 h 2"/>
              <a:gd name="T2" fmla="*/ 2147483647 w 1194"/>
              <a:gd name="T3" fmla="*/ 2147483647 h 2"/>
              <a:gd name="T4" fmla="*/ 2147483647 w 1194"/>
              <a:gd name="T5" fmla="*/ 2147483647 h 2"/>
              <a:gd name="T6" fmla="*/ 2147483647 w 1194"/>
              <a:gd name="T7" fmla="*/ 2147483647 h 2"/>
              <a:gd name="T8" fmla="*/ 2147483647 w 1194"/>
              <a:gd name="T9" fmla="*/ 2147483647 h 2"/>
              <a:gd name="T10" fmla="*/ 2147483647 w 1194"/>
              <a:gd name="T11" fmla="*/ 2147483647 h 2"/>
              <a:gd name="T12" fmla="*/ 2147483647 w 1194"/>
              <a:gd name="T13" fmla="*/ 2147483647 h 2"/>
              <a:gd name="T14" fmla="*/ 2147483647 w 1194"/>
              <a:gd name="T15" fmla="*/ 2147483647 h 2"/>
              <a:gd name="T16" fmla="*/ 2147483647 w 1194"/>
              <a:gd name="T17" fmla="*/ 2147483647 h 2"/>
              <a:gd name="T18" fmla="*/ 2147483647 w 1194"/>
              <a:gd name="T19" fmla="*/ 2147483647 h 2"/>
              <a:gd name="T20" fmla="*/ 2147483647 w 1194"/>
              <a:gd name="T21" fmla="*/ 2147483647 h 2"/>
              <a:gd name="T22" fmla="*/ 2147483647 w 1194"/>
              <a:gd name="T23" fmla="*/ 2147483647 h 2"/>
              <a:gd name="T24" fmla="*/ 2147483647 w 1194"/>
              <a:gd name="T25" fmla="*/ 2147483647 h 2"/>
              <a:gd name="T26" fmla="*/ 2147483647 w 1194"/>
              <a:gd name="T27" fmla="*/ 2147483647 h 2"/>
              <a:gd name="T28" fmla="*/ 2147483647 w 1194"/>
              <a:gd name="T29" fmla="*/ 2147483647 h 2"/>
              <a:gd name="T30" fmla="*/ 2147483647 w 1194"/>
              <a:gd name="T31" fmla="*/ 2147483647 h 2"/>
              <a:gd name="T32" fmla="*/ 2147483647 w 1194"/>
              <a:gd name="T33" fmla="*/ 2147483647 h 2"/>
              <a:gd name="T34" fmla="*/ 2147483647 w 1194"/>
              <a:gd name="T35" fmla="*/ 0 h 2"/>
              <a:gd name="T36" fmla="*/ 2147483647 w 1194"/>
              <a:gd name="T37" fmla="*/ 0 h 2"/>
              <a:gd name="T38" fmla="*/ 2147483647 w 1194"/>
              <a:gd name="T39" fmla="*/ 0 h 2"/>
              <a:gd name="T40" fmla="*/ 2147483647 w 1194"/>
              <a:gd name="T41" fmla="*/ 0 h 2"/>
              <a:gd name="T42" fmla="*/ 2147483647 w 1194"/>
              <a:gd name="T43" fmla="*/ 0 h 2"/>
              <a:gd name="T44" fmla="*/ 2147483647 w 1194"/>
              <a:gd name="T45" fmla="*/ 0 h 2"/>
              <a:gd name="T46" fmla="*/ 2147483647 w 1194"/>
              <a:gd name="T47" fmla="*/ 0 h 2"/>
              <a:gd name="T48" fmla="*/ 2147483647 w 1194"/>
              <a:gd name="T49" fmla="*/ 0 h 2"/>
              <a:gd name="T50" fmla="*/ 2147483647 w 1194"/>
              <a:gd name="T51" fmla="*/ 0 h 2"/>
              <a:gd name="T52" fmla="*/ 2147483647 w 1194"/>
              <a:gd name="T53" fmla="*/ 0 h 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94"/>
              <a:gd name="T82" fmla="*/ 0 h 2"/>
              <a:gd name="T83" fmla="*/ 1194 w 1194"/>
              <a:gd name="T84" fmla="*/ 2 h 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94" h="2">
                <a:moveTo>
                  <a:pt x="0" y="1"/>
                </a:moveTo>
                <a:lnTo>
                  <a:pt x="112" y="1"/>
                </a:lnTo>
                <a:lnTo>
                  <a:pt x="219" y="1"/>
                </a:lnTo>
                <a:lnTo>
                  <a:pt x="320" y="1"/>
                </a:lnTo>
                <a:lnTo>
                  <a:pt x="366" y="1"/>
                </a:lnTo>
                <a:lnTo>
                  <a:pt x="410" y="1"/>
                </a:lnTo>
                <a:lnTo>
                  <a:pt x="450" y="1"/>
                </a:lnTo>
                <a:lnTo>
                  <a:pt x="486" y="1"/>
                </a:lnTo>
                <a:lnTo>
                  <a:pt x="518" y="1"/>
                </a:lnTo>
                <a:lnTo>
                  <a:pt x="545" y="1"/>
                </a:lnTo>
                <a:lnTo>
                  <a:pt x="567" y="1"/>
                </a:lnTo>
                <a:lnTo>
                  <a:pt x="583" y="1"/>
                </a:lnTo>
                <a:lnTo>
                  <a:pt x="593" y="1"/>
                </a:lnTo>
                <a:lnTo>
                  <a:pt x="596" y="1"/>
                </a:lnTo>
                <a:lnTo>
                  <a:pt x="600" y="1"/>
                </a:lnTo>
                <a:lnTo>
                  <a:pt x="610" y="1"/>
                </a:lnTo>
                <a:lnTo>
                  <a:pt x="626" y="1"/>
                </a:lnTo>
                <a:lnTo>
                  <a:pt x="647" y="0"/>
                </a:lnTo>
                <a:lnTo>
                  <a:pt x="675" y="0"/>
                </a:lnTo>
                <a:lnTo>
                  <a:pt x="707" y="0"/>
                </a:lnTo>
                <a:lnTo>
                  <a:pt x="743" y="0"/>
                </a:lnTo>
                <a:lnTo>
                  <a:pt x="783" y="0"/>
                </a:lnTo>
                <a:lnTo>
                  <a:pt x="826" y="0"/>
                </a:lnTo>
                <a:lnTo>
                  <a:pt x="873" y="0"/>
                </a:lnTo>
                <a:lnTo>
                  <a:pt x="974" y="0"/>
                </a:lnTo>
                <a:lnTo>
                  <a:pt x="1082" y="0"/>
                </a:lnTo>
                <a:lnTo>
                  <a:pt x="1193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4" name="Rectangle 1047"/>
          <p:cNvSpPr>
            <a:spLocks noGrp="1" noChangeArrowheads="1"/>
          </p:cNvSpPr>
          <p:nvPr>
            <p:ph type="title"/>
          </p:nvPr>
        </p:nvSpPr>
        <p:spPr>
          <a:xfrm>
            <a:off x="1150938" y="441325"/>
            <a:ext cx="7308850" cy="898525"/>
          </a:xfrm>
          <a:noFill/>
        </p:spPr>
        <p:txBody>
          <a:bodyPr/>
          <a:lstStyle/>
          <a:p>
            <a:pPr algn="ctr" eaLnBrk="1" hangingPunct="1"/>
            <a:r>
              <a:rPr lang="es-ES" altLang="es-AR" sz="2400" b="1"/>
              <a:t>UN PROBLEMA DE ASOCIACIÓN ESTADÍSTICA </a:t>
            </a:r>
            <a:br>
              <a:rPr lang="es-ES" altLang="es-AR" sz="2400" b="1"/>
            </a:br>
            <a:r>
              <a:rPr lang="es-ES" altLang="es-AR" sz="2400"/>
              <a:t>A MODO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 advAuto="0"/>
      <p:bldP spid="31748" grpId="0" autoUpdateAnimBg="0"/>
      <p:bldP spid="31749" grpId="0" autoUpdateAnimBg="0"/>
      <p:bldP spid="31750" grpId="0" autoUpdateAnimBg="0"/>
      <p:bldP spid="31751" grpId="0" autoUpdateAnimBg="0"/>
      <p:bldP spid="31752" grpId="0" animBg="1"/>
      <p:bldP spid="317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268255"/>
              </p:ext>
            </p:extLst>
          </p:nvPr>
        </p:nvGraphicFramePr>
        <p:xfrm>
          <a:off x="440410" y="1052736"/>
          <a:ext cx="8305800" cy="4581284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P(A/V)=40%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P(A/M)=40%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Dif. %=0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P(I/V)=60%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P(I/M)=60%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Dif. %=0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P(V/N)=70%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P(V)=100%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P(M/N)=30%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P(M)=100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casos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P(N)=100%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065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325839"/>
              </p:ext>
            </p:extLst>
          </p:nvPr>
        </p:nvGraphicFramePr>
        <p:xfrm>
          <a:off x="440410" y="1052736"/>
          <a:ext cx="8305800" cy="4581284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P(A/V)=100%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P(A/M)=0%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Dif. %=+100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P(I/V)=0%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P(I/M)=100%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Dif. %=-100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casos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P(N)=100%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04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76424"/>
              </p:ext>
            </p:extLst>
          </p:nvPr>
        </p:nvGraphicFramePr>
        <p:xfrm>
          <a:off x="440410" y="1052736"/>
          <a:ext cx="8305800" cy="4581284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P(A/V)=100%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P(A/M)=50%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Dif. %=+50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P(I/V)=0%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P(I/M)=60%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Dif. %=-50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casos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P(N)=100%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598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9B1A4-B27F-44F1-93AB-FDED13232A8C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23850" y="2349500"/>
            <a:ext cx="8569325" cy="353943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AR" altLang="es-AR" b="1" dirty="0"/>
              <a:t>TEST DE HIPÓTESIS DE INDEPENDENCIA ESTADÍSTICA Y ANÁLISIS DE ASOCIACIÓN</a:t>
            </a:r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AR" altLang="es-AR" b="1" dirty="0"/>
              <a:t>ESTADÍSTICO CHI CUADRADO</a:t>
            </a:r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AR" altLang="es-AR" b="1" dirty="0"/>
              <a:t>COEFICIENTES DE ASOCIACIÓN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124075" y="981075"/>
            <a:ext cx="5832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MX" altLang="es-AR" b="1" dirty="0"/>
              <a:t>SEMINARIO DE POSGRADO</a:t>
            </a:r>
          </a:p>
        </p:txBody>
      </p:sp>
    </p:spTree>
    <p:extLst>
      <p:ext uri="{BB962C8B-B14F-4D97-AF65-F5344CB8AC3E}">
        <p14:creationId xmlns:p14="http://schemas.microsoft.com/office/powerpoint/2010/main" val="417639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6B392-D1AC-4513-8A4E-95CE1E7AC27E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63600" y="4652963"/>
            <a:ext cx="7632700" cy="19177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ES" altLang="es-AR" sz="2400" b="1"/>
              <a:t>ANÁLISIS DE TABLAS DE CONTINGENCIA</a:t>
            </a:r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ES" altLang="es-AR" sz="2400" b="1"/>
              <a:t>TEST DE SIGNIFICANCIA NO PARAMÉTRICOS </a:t>
            </a:r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ES" altLang="es-AR" sz="2400" b="1"/>
              <a:t>MEDIDAS DE ASOCIACIÓN</a:t>
            </a:r>
            <a:endParaRPr lang="es-MX" altLang="es-AR" sz="24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63600" y="2024063"/>
            <a:ext cx="7632700" cy="15525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400" b="1"/>
              <a:t>¿CÓMO ANALIZAR Y EVALUAR HIPÓTESIS CAUSALES O DE COVARIACIÓN ENTRE VARIABLES CUANDO LAS MISMAS ESTÁN MEDIDAS EN ESCALA ORDINAL O NOMINAL? 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392613" y="3786188"/>
            <a:ext cx="485775" cy="579437"/>
          </a:xfrm>
          <a:prstGeom prst="downArrow">
            <a:avLst>
              <a:gd name="adj1" fmla="val 50000"/>
              <a:gd name="adj2" fmla="val 2982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27654" name="Text Box 2"/>
          <p:cNvSpPr txBox="1">
            <a:spLocks noChangeArrowheads="1"/>
          </p:cNvSpPr>
          <p:nvPr/>
        </p:nvSpPr>
        <p:spPr bwMode="auto">
          <a:xfrm>
            <a:off x="863600" y="454025"/>
            <a:ext cx="7632700" cy="13843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ES" altLang="es-AR" sz="2800" b="1"/>
              <a:t>DE LAS TABLAS DE CONTINGENCIA AL ANÁLISIS DE ASOCIACIÓN MULTIVARIADO</a:t>
            </a:r>
            <a:endParaRPr lang="es-MX" altLang="es-AR" sz="28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EFDED-BAAB-4B53-A08E-68B672E5FF2E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24590" name="Text Box 1040"/>
          <p:cNvSpPr txBox="1">
            <a:spLocks noChangeArrowheads="1"/>
          </p:cNvSpPr>
          <p:nvPr/>
        </p:nvSpPr>
        <p:spPr bwMode="auto">
          <a:xfrm>
            <a:off x="738188" y="320675"/>
            <a:ext cx="7991475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" altLang="es-AR" sz="2400" b="1" dirty="0"/>
              <a:t>COEFICIENTE CHI CUADRADO</a:t>
            </a:r>
            <a:endParaRPr lang="es-ES" altLang="es-AR" sz="2400" dirty="0"/>
          </a:p>
        </p:txBody>
      </p:sp>
      <p:sp>
        <p:nvSpPr>
          <p:cNvPr id="44036" name="AutoShape 3" descr="{\displaystyle \chi ^{2}}"/>
          <p:cNvSpPr>
            <a:spLocks noChangeAspect="1" noChangeArrowheads="1"/>
          </p:cNvSpPr>
          <p:nvPr/>
        </p:nvSpPr>
        <p:spPr bwMode="auto">
          <a:xfrm>
            <a:off x="288925" y="-2730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37" name="AutoShape 4" descr="[0,1]"/>
          <p:cNvSpPr>
            <a:spLocks noChangeAspect="1" noChangeArrowheads="1"/>
          </p:cNvSpPr>
          <p:nvPr/>
        </p:nvSpPr>
        <p:spPr bwMode="auto">
          <a:xfrm>
            <a:off x="4778375" y="-2730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38" name="AutoShape 5" descr="{\displaystyle \chi ^{2}}"/>
          <p:cNvSpPr>
            <a:spLocks noChangeAspect="1" noChangeArrowheads="1"/>
          </p:cNvSpPr>
          <p:nvPr/>
        </p:nvSpPr>
        <p:spPr bwMode="auto">
          <a:xfrm>
            <a:off x="11358563" y="-2730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39" name="AutoShape 6" descr="{\displaystyle C={\sqrt {\frac {\chi ^{2}}{\chi ^{2}+N}}}}"/>
          <p:cNvSpPr>
            <a:spLocks noChangeAspect="1" noChangeArrowheads="1"/>
          </p:cNvSpPr>
          <p:nvPr/>
        </p:nvSpPr>
        <p:spPr bwMode="auto">
          <a:xfrm>
            <a:off x="288925" y="15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0" name="AutoShape 7" descr="N"/>
          <p:cNvSpPr>
            <a:spLocks noChangeAspect="1" noChangeArrowheads="1"/>
          </p:cNvSpPr>
          <p:nvPr/>
        </p:nvSpPr>
        <p:spPr bwMode="auto">
          <a:xfrm>
            <a:off x="6731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1" name="AutoShape 9" descr="{\displaystyle \chi ^{2}}"/>
          <p:cNvSpPr>
            <a:spLocks noChangeAspect="1" noChangeArrowheads="1"/>
          </p:cNvSpPr>
          <p:nvPr/>
        </p:nvSpPr>
        <p:spPr bwMode="auto">
          <a:xfrm>
            <a:off x="441325" y="-120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2" name="AutoShape 10" descr="[0,1]"/>
          <p:cNvSpPr>
            <a:spLocks noChangeAspect="1" noChangeArrowheads="1"/>
          </p:cNvSpPr>
          <p:nvPr/>
        </p:nvSpPr>
        <p:spPr bwMode="auto">
          <a:xfrm>
            <a:off x="4930775" y="-120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3" name="AutoShape 11" descr="{\displaystyle \chi ^{2}}"/>
          <p:cNvSpPr>
            <a:spLocks noChangeAspect="1" noChangeArrowheads="1"/>
          </p:cNvSpPr>
          <p:nvPr/>
        </p:nvSpPr>
        <p:spPr bwMode="auto">
          <a:xfrm>
            <a:off x="11510963" y="-120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4" name="AutoShape 12" descr="{\displaystyle C={\sqrt {\frac {\chi ^{2}}{\chi ^{2}+N}}}}"/>
          <p:cNvSpPr>
            <a:spLocks noChangeAspect="1" noChangeArrowheads="1"/>
          </p:cNvSpPr>
          <p:nvPr/>
        </p:nvSpPr>
        <p:spPr bwMode="auto">
          <a:xfrm>
            <a:off x="441325" y="168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5" name="AutoShape 13" descr="N"/>
          <p:cNvSpPr>
            <a:spLocks noChangeAspect="1" noChangeArrowheads="1"/>
          </p:cNvSpPr>
          <p:nvPr/>
        </p:nvSpPr>
        <p:spPr bwMode="auto">
          <a:xfrm>
            <a:off x="825500" y="45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6" name="AutoShape 16" descr="{\displaystyle \chi ^{2}=\sum _{i=1}^{k}\sum _{j=1}^{m}{\frac {(h_{i,j}-{\frac {h_{i}.h._{j}}{n}})^{2}}{\frac {h_{i}.h._{j}}{n}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7" name="AutoShape 18" descr="{\displaystyle \chi ^{2}=\sum _{i=1}^{k}\sum _{j=1}^{m}{\frac {(h_{i,j}-{\frac {h_{i}.h._{j}}{n}})^{2}}{\frac {h_{i}.h._{j}}{n}}}}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8" name="AutoShape 21" descr="{\displaystyle \chi ^{2}}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49" name="AutoShape 23" descr="{\displaystyle \chi ^{2}}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50" name="AutoShape 25" descr="{\displaystyle \chi ^{2}}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51" name="AutoShape 27" descr="{\displaystyle \chi ^{2}}"/>
          <p:cNvSpPr>
            <a:spLocks noChangeAspect="1" noChangeArrowheads="1"/>
          </p:cNvSpPr>
          <p:nvPr/>
        </p:nvSpPr>
        <p:spPr bwMode="auto">
          <a:xfrm>
            <a:off x="917575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graphicFrame>
        <p:nvGraphicFramePr>
          <p:cNvPr id="23" name="22 Objeto"/>
          <p:cNvGraphicFramePr>
            <a:graphicFrameLocks noChangeAspect="1"/>
          </p:cNvGraphicFramePr>
          <p:nvPr/>
        </p:nvGraphicFramePr>
        <p:xfrm>
          <a:off x="838200" y="1052513"/>
          <a:ext cx="7272338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9" name="Ecuación" r:id="rId4" imgW="1955800" imgH="482600" progId="Equation.3">
                  <p:embed/>
                </p:oleObj>
              </mc:Choice>
              <mc:Fallback>
                <p:oleObj name="Ecuación" r:id="rId4" imgW="1955800" imgH="482600" progId="Equation.3">
                  <p:embed/>
                  <p:pic>
                    <p:nvPicPr>
                      <p:cNvPr id="0" name="2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52513"/>
                        <a:ext cx="7272338" cy="175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3" name="23 Rectángulo"/>
          <p:cNvSpPr>
            <a:spLocks noChangeArrowheads="1"/>
          </p:cNvSpPr>
          <p:nvPr/>
        </p:nvSpPr>
        <p:spPr bwMode="auto">
          <a:xfrm>
            <a:off x="6119813" y="1196975"/>
            <a:ext cx="2592387" cy="10969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4054" name="24 Rectángulo"/>
          <p:cNvSpPr>
            <a:spLocks noChangeArrowheads="1"/>
          </p:cNvSpPr>
          <p:nvPr/>
        </p:nvSpPr>
        <p:spPr bwMode="auto">
          <a:xfrm>
            <a:off x="155575" y="3387725"/>
            <a:ext cx="89328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2400" b="1"/>
              <a:t>CONTINGENCIA CUADRÁTICA MEDIA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/>
              <a:t>PERMITE COMPARACIONES ENTRE MUESTRAS DE DIFERENTE TAMAÑO</a:t>
            </a:r>
            <a:endParaRPr lang="es-AR" altLang="es-AR" sz="1800" b="1"/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6445250" y="1431925"/>
          <a:ext cx="18986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0" name="Ecuación" r:id="rId6" imgW="774364" imgH="253890" progId="Equation.3">
                  <p:embed/>
                </p:oleObj>
              </mc:Choice>
              <mc:Fallback>
                <p:oleObj name="Ecuación" r:id="rId6" imgW="774364" imgH="253890" progId="Equation.3">
                  <p:embed/>
                  <p:pic>
                    <p:nvPicPr>
                      <p:cNvPr id="0" name="2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1431925"/>
                        <a:ext cx="18986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6" name="26 Objeto"/>
          <p:cNvGraphicFramePr>
            <a:graphicFrameLocks noChangeAspect="1"/>
          </p:cNvGraphicFramePr>
          <p:nvPr/>
        </p:nvGraphicFramePr>
        <p:xfrm>
          <a:off x="3589338" y="4521200"/>
          <a:ext cx="198437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1" name="Ecuación" r:id="rId8" imgW="457002" imgH="253890" progId="Equation.3">
                  <p:embed/>
                </p:oleObj>
              </mc:Choice>
              <mc:Fallback>
                <p:oleObj name="Ecuación" r:id="rId8" imgW="457002" imgH="253890" progId="Equation.3">
                  <p:embed/>
                  <p:pic>
                    <p:nvPicPr>
                      <p:cNvPr id="0" name="26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4521200"/>
                        <a:ext cx="1984375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755650" y="115888"/>
            <a:ext cx="705643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latin typeface="Arial" pitchFamily="34" charset="0"/>
              </a:defRPr>
            </a:lvl1pPr>
            <a:lvl2pPr algn="r">
              <a:defRPr sz="4800" b="1">
                <a:solidFill>
                  <a:schemeClr val="tx2"/>
                </a:solidFill>
                <a:latin typeface="Arial" pitchFamily="34" charset="0"/>
              </a:defRPr>
            </a:lvl2pPr>
            <a:lvl3pPr algn="r">
              <a:defRPr sz="4800" b="1">
                <a:solidFill>
                  <a:schemeClr val="tx2"/>
                </a:solidFill>
                <a:latin typeface="Arial" pitchFamily="34" charset="0"/>
              </a:defRPr>
            </a:lvl3pPr>
            <a:lvl4pPr algn="r">
              <a:defRPr sz="4800" b="1">
                <a:solidFill>
                  <a:schemeClr val="tx2"/>
                </a:solidFill>
                <a:latin typeface="Arial" pitchFamily="34" charset="0"/>
              </a:defRPr>
            </a:lvl4pPr>
            <a:lvl5pPr algn="r">
              <a:defRPr sz="48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s-ES" altLang="ja-JP" sz="2400" dirty="0">
                <a:solidFill>
                  <a:schemeClr val="tx1"/>
                </a:solidFill>
                <a:latin typeface="+mj-lt"/>
                <a:ea typeface="MS PGothic" pitchFamily="34" charset="-128"/>
              </a:rPr>
              <a:t>COEFICIENTE CHI-CUADRADO</a:t>
            </a:r>
            <a:endParaRPr lang="es-ES" altLang="es-A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059" name="Rectangle 33"/>
          <p:cNvSpPr>
            <a:spLocks noChangeArrowheads="1"/>
          </p:cNvSpPr>
          <p:nvPr/>
        </p:nvSpPr>
        <p:spPr bwMode="auto">
          <a:xfrm>
            <a:off x="3419475" y="836613"/>
            <a:ext cx="1800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ja-JP" sz="2400" b="1">
                <a:latin typeface="Arial" pitchFamily="34" charset="0"/>
                <a:ea typeface="MS PGothic" pitchFamily="34" charset="-128"/>
              </a:rPr>
              <a:t>EJEMPLO</a:t>
            </a:r>
            <a:endParaRPr lang="es-ES" altLang="es-AR" sz="2400" b="1">
              <a:latin typeface="Arial" pitchFamily="34" charset="0"/>
            </a:endParaRPr>
          </a:p>
        </p:txBody>
      </p:sp>
      <p:sp>
        <p:nvSpPr>
          <p:cNvPr id="45060" name="Rectangle 34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graphicFrame>
        <p:nvGraphicFramePr>
          <p:cNvPr id="111841" name="Group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23235"/>
              </p:ext>
            </p:extLst>
          </p:nvPr>
        </p:nvGraphicFramePr>
        <p:xfrm>
          <a:off x="2484438" y="1557338"/>
          <a:ext cx="3311525" cy="2030640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86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PEA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SEXO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s-ES" altLang="es-A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190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97" marB="4569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1778" name="Rectangle 162"/>
          <p:cNvSpPr>
            <a:spLocks noChangeArrowheads="1"/>
          </p:cNvSpPr>
          <p:nvPr/>
        </p:nvSpPr>
        <p:spPr bwMode="auto">
          <a:xfrm>
            <a:off x="2339975" y="3860799"/>
            <a:ext cx="36004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ja-JP" sz="2400" b="1">
                <a:latin typeface="Arial" pitchFamily="34" charset="0"/>
                <a:ea typeface="MS PGothic" pitchFamily="34" charset="-128"/>
              </a:rPr>
              <a:t>Frecuencias esperadas</a:t>
            </a:r>
            <a:endParaRPr lang="es-ES" altLang="es-AR" sz="2400" b="1">
              <a:latin typeface="Arial" pitchFamily="34" charset="0"/>
            </a:endParaRPr>
          </a:p>
        </p:txBody>
      </p:sp>
      <p:sp>
        <p:nvSpPr>
          <p:cNvPr id="45091" name="Rectangle 163"/>
          <p:cNvSpPr>
            <a:spLocks noChangeArrowheads="1"/>
          </p:cNvSpPr>
          <p:nvPr/>
        </p:nvSpPr>
        <p:spPr bwMode="auto">
          <a:xfrm>
            <a:off x="0" y="2941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graphicFrame>
        <p:nvGraphicFramePr>
          <p:cNvPr id="111851" name="Group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32731"/>
              </p:ext>
            </p:extLst>
          </p:nvPr>
        </p:nvGraphicFramePr>
        <p:xfrm>
          <a:off x="1619250" y="4619625"/>
          <a:ext cx="5400675" cy="1189038"/>
        </p:xfrm>
        <a:graphic>
          <a:graphicData uri="http://schemas.openxmlformats.org/drawingml/2006/table">
            <a:tbl>
              <a:tblPr/>
              <a:tblGrid>
                <a:gridCol w="50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AR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s-ES" altLang="es-A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(110x120)/190=69,474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(110x70)/190=40,53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(80x120)/190=50,526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(80x70)/190=29,47</a:t>
                      </a:r>
                      <a:endParaRPr kumimoji="0" lang="es-ES" alt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6083" name="Rectangle 36"/>
          <p:cNvSpPr>
            <a:spLocks noChangeArrowheads="1"/>
          </p:cNvSpPr>
          <p:nvPr/>
        </p:nvSpPr>
        <p:spPr bwMode="auto">
          <a:xfrm>
            <a:off x="0" y="2941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46084" name="Rectangle 56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graphicFrame>
        <p:nvGraphicFramePr>
          <p:cNvPr id="112695" name="Object 55"/>
          <p:cNvGraphicFramePr>
            <a:graphicFrameLocks noChangeAspect="1"/>
          </p:cNvGraphicFramePr>
          <p:nvPr/>
        </p:nvGraphicFramePr>
        <p:xfrm>
          <a:off x="107950" y="1930400"/>
          <a:ext cx="895508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7" name="Ecuación" r:id="rId3" imgW="5791200" imgH="482600" progId="Equation.3">
                  <p:embed/>
                </p:oleObj>
              </mc:Choice>
              <mc:Fallback>
                <p:oleObj name="Ecuación" r:id="rId3" imgW="5791200" imgH="482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930400"/>
                        <a:ext cx="8955088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7" name="Rectangle 57"/>
          <p:cNvSpPr>
            <a:spLocks noChangeArrowheads="1"/>
          </p:cNvSpPr>
          <p:nvPr/>
        </p:nvSpPr>
        <p:spPr bwMode="auto">
          <a:xfrm>
            <a:off x="107950" y="3890963"/>
            <a:ext cx="856773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latin typeface="Arial" pitchFamily="34" charset="0"/>
              </a:defRPr>
            </a:lvl1pPr>
            <a:lvl2pPr algn="r">
              <a:defRPr sz="4800" b="1">
                <a:solidFill>
                  <a:schemeClr val="tx2"/>
                </a:solidFill>
                <a:latin typeface="Arial" pitchFamily="34" charset="0"/>
              </a:defRPr>
            </a:lvl2pPr>
            <a:lvl3pPr algn="r">
              <a:defRPr sz="4800" b="1">
                <a:solidFill>
                  <a:schemeClr val="tx2"/>
                </a:solidFill>
                <a:latin typeface="Arial" pitchFamily="34" charset="0"/>
              </a:defRPr>
            </a:lvl3pPr>
            <a:lvl4pPr algn="r">
              <a:defRPr sz="4800" b="1">
                <a:solidFill>
                  <a:schemeClr val="tx2"/>
                </a:solidFill>
                <a:latin typeface="Arial" pitchFamily="34" charset="0"/>
              </a:defRPr>
            </a:lvl4pPr>
            <a:lvl5pPr algn="r">
              <a:defRPr sz="48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AR" sz="2400" dirty="0">
                <a:solidFill>
                  <a:schemeClr val="tx1"/>
                </a:solidFill>
              </a:rPr>
              <a:t>Calculamos el Coeficiente de Contingencia Medio:</a:t>
            </a:r>
          </a:p>
        </p:txBody>
      </p:sp>
      <p:graphicFrame>
        <p:nvGraphicFramePr>
          <p:cNvPr id="112700" name="Object 60"/>
          <p:cNvGraphicFramePr>
            <a:graphicFrameLocks noChangeAspect="1"/>
          </p:cNvGraphicFramePr>
          <p:nvPr/>
        </p:nvGraphicFramePr>
        <p:xfrm>
          <a:off x="2763838" y="5141913"/>
          <a:ext cx="39322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Ecuación" r:id="rId5" imgW="1714500" imgH="254000" progId="Equation.3">
                  <p:embed/>
                </p:oleObj>
              </mc:Choice>
              <mc:Fallback>
                <p:oleObj name="Ecuación" r:id="rId5" imgW="1714500" imgH="2540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5141913"/>
                        <a:ext cx="39322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35038" y="373063"/>
            <a:ext cx="705802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latin typeface="Arial" pitchFamily="34" charset="0"/>
              </a:defRPr>
            </a:lvl1pPr>
            <a:lvl2pPr algn="r">
              <a:defRPr sz="4800" b="1">
                <a:solidFill>
                  <a:schemeClr val="tx2"/>
                </a:solidFill>
                <a:latin typeface="Arial" pitchFamily="34" charset="0"/>
              </a:defRPr>
            </a:lvl2pPr>
            <a:lvl3pPr algn="r">
              <a:defRPr sz="4800" b="1">
                <a:solidFill>
                  <a:schemeClr val="tx2"/>
                </a:solidFill>
                <a:latin typeface="Arial" pitchFamily="34" charset="0"/>
              </a:defRPr>
            </a:lvl3pPr>
            <a:lvl4pPr algn="r">
              <a:defRPr sz="4800" b="1">
                <a:solidFill>
                  <a:schemeClr val="tx2"/>
                </a:solidFill>
                <a:latin typeface="Arial" pitchFamily="34" charset="0"/>
              </a:defRPr>
            </a:lvl4pPr>
            <a:lvl5pPr algn="r">
              <a:defRPr sz="48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s-ES" altLang="ja-JP" sz="2400" dirty="0">
                <a:solidFill>
                  <a:schemeClr val="tx1"/>
                </a:solidFill>
                <a:ea typeface="MS PGothic" pitchFamily="34" charset="-128"/>
              </a:rPr>
              <a:t>COEFICIENTE CHI-CUADRADO</a:t>
            </a:r>
            <a:endParaRPr lang="es-ES" altLang="es-A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7B55C-9D18-4CA5-9A35-98685C7A4707}" type="slidenum">
              <a:rPr lang="es-ES"/>
              <a:pPr>
                <a:defRPr/>
              </a:pPr>
              <a:t>23</a:t>
            </a:fld>
            <a:endParaRPr lang="es-ES"/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107950" y="1749425"/>
            <a:ext cx="8839200" cy="17399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1800" b="1"/>
              <a:t>LAS PRUEBAS CHI-CUADRADO PARA TABLAS DE CONTINGENCIA EVALÚA SI EXISTE ALGÚN TIPO DE DEPENDENCIA ENTRE LOS VALORES DE DOS O MÁS VARIABLES OBSERVADAS: SI LOS VALORES DE UNA CUALQUIERA DE LAS VARIABLES APORTAN INFORMACIÓN SOBRE LOS VALORES DE LA/S OTRA/S.  SUPUESTO QUE ASÍ FUERA RESULTARÁ DE INTERÉS MEDIR EL GRADO Y TIPO DE DEPENDENCIA O ASOCIACIÓN.</a:t>
            </a:r>
            <a:endParaRPr lang="es-ES" altLang="es-AR" sz="1800" b="1"/>
          </a:p>
        </p:txBody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381000" y="482600"/>
            <a:ext cx="876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b="1"/>
              <a:t>PRUEBA NO PARAMÉTRICA DE INDEPENDENCIA ESTADÍSTICA</a:t>
            </a:r>
            <a:endParaRPr lang="es-ES" altLang="es-AR" sz="2400" b="1"/>
          </a:p>
        </p:txBody>
      </p:sp>
      <p:pic>
        <p:nvPicPr>
          <p:cNvPr id="716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3886200"/>
            <a:ext cx="8659812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304800" y="3886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1226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683568" y="476250"/>
            <a:ext cx="7704782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 dirty="0">
                <a:solidFill>
                  <a:srgbClr val="000000"/>
                </a:solidFill>
              </a:rPr>
              <a:t>DISTRIBUCIÓN CHI-CUADRADO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AR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dirty="0">
                <a:solidFill>
                  <a:srgbClr val="000000"/>
                </a:solidFill>
              </a:rPr>
              <a:t>-Nunca adopta valores menores de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dirty="0">
                <a:solidFill>
                  <a:srgbClr val="000000"/>
                </a:solidFill>
              </a:rPr>
              <a:t>-Es asimétrica positiva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AR" sz="2400" dirty="0">
                <a:solidFill>
                  <a:srgbClr val="000000"/>
                </a:solidFill>
              </a:rPr>
              <a:t>-Es en realidad una familia de curvas, en función de los llamados “grados de libertad”. Es decir, hay una distribución chi-cuadrado con 1 </a:t>
            </a:r>
            <a:r>
              <a:rPr lang="es-ES" altLang="es-AR" sz="2400" dirty="0" err="1">
                <a:solidFill>
                  <a:srgbClr val="000000"/>
                </a:solidFill>
              </a:rPr>
              <a:t>gl</a:t>
            </a:r>
            <a:r>
              <a:rPr lang="es-ES" altLang="es-AR" sz="2400" dirty="0">
                <a:solidFill>
                  <a:srgbClr val="000000"/>
                </a:solidFill>
              </a:rPr>
              <a:t>, una distribución chi-cuadrado con 2 </a:t>
            </a:r>
            <a:r>
              <a:rPr lang="es-ES" altLang="es-AR" sz="2400" dirty="0" err="1">
                <a:solidFill>
                  <a:srgbClr val="000000"/>
                </a:solidFill>
              </a:rPr>
              <a:t>gl</a:t>
            </a:r>
            <a:r>
              <a:rPr lang="es-ES" altLang="es-AR" sz="2400" dirty="0">
                <a:solidFill>
                  <a:srgbClr val="000000"/>
                </a:solidFill>
              </a:rPr>
              <a:t>, etc. (Nota: Los grados de libertad son siempre números positivos.)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</a:rPr>
              <a:t>-A medida que aumentan los grados de libertad, la distribución se hace más y más simétrica.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AR" sz="20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AR" sz="2000" dirty="0">
                <a:solidFill>
                  <a:srgbClr val="000000"/>
                </a:solidFill>
              </a:rPr>
              <a:t>Se usa para pruebas de bondad de ajuste (para comparar las puntuaciones predichas con las observadas), entre otras.</a:t>
            </a:r>
          </a:p>
        </p:txBody>
      </p:sp>
      <p:graphicFrame>
        <p:nvGraphicFramePr>
          <p:cNvPr id="73731" name="Object 5"/>
          <p:cNvGraphicFramePr>
            <a:graphicFrameLocks noChangeAspect="1"/>
          </p:cNvGraphicFramePr>
          <p:nvPr/>
        </p:nvGraphicFramePr>
        <p:xfrm>
          <a:off x="6875463" y="981075"/>
          <a:ext cx="6413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3" imgW="203112" imgH="228501" progId="Equation.DSMT4">
                  <p:embed/>
                </p:oleObj>
              </mc:Choice>
              <mc:Fallback>
                <p:oleObj name="Equation" r:id="rId3" imgW="203112" imgH="228501" progId="Equation.DSMT4">
                  <p:embed/>
                  <p:pic>
                    <p:nvPicPr>
                      <p:cNvPr id="737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981075"/>
                        <a:ext cx="6413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888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DE836-9759-4800-AA0E-F5D2D2BA4BFF}" type="slidenum">
              <a:rPr lang="es-ES"/>
              <a:pPr>
                <a:defRPr/>
              </a:pPr>
              <a:t>25</a:t>
            </a:fld>
            <a:endParaRPr lang="es-ES"/>
          </a:p>
        </p:txBody>
      </p:sp>
      <p:pic>
        <p:nvPicPr>
          <p:cNvPr id="102402" name="Picture 2" descr="img16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08225"/>
            <a:ext cx="65532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0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06913" y="2043113"/>
          <a:ext cx="3810000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name="Ecuación" r:id="rId4" imgW="1257300" imgH="457200" progId="Equation.3">
                  <p:embed/>
                </p:oleObj>
              </mc:Choice>
              <mc:Fallback>
                <p:oleObj name="Ecuación" r:id="rId4" imgW="1257300" imgH="457200" progId="Equation.3">
                  <p:embed/>
                  <p:pic>
                    <p:nvPicPr>
                      <p:cNvPr id="1024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2043113"/>
                        <a:ext cx="3810000" cy="138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990600" y="6858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b="1"/>
              <a:t>PRUEBA DE HIPÓTESIS CHI-CUADRADA</a:t>
            </a:r>
            <a:endParaRPr lang="es-ES" altLang="es-AR" sz="2400" b="1"/>
          </a:p>
        </p:txBody>
      </p:sp>
    </p:spTree>
    <p:extLst>
      <p:ext uri="{BB962C8B-B14F-4D97-AF65-F5344CB8AC3E}">
        <p14:creationId xmlns:p14="http://schemas.microsoft.com/office/powerpoint/2010/main" val="261345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82AE9-A22B-4295-814E-02E8C3E71618}" type="slidenum">
              <a:rPr lang="es-ES"/>
              <a:pPr>
                <a:defRPr/>
              </a:pPr>
              <a:t>26</a:t>
            </a:fld>
            <a:endParaRPr lang="es-ES"/>
          </a:p>
        </p:txBody>
      </p:sp>
      <p:graphicFrame>
        <p:nvGraphicFramePr>
          <p:cNvPr id="10240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876800" y="1143000"/>
          <a:ext cx="381000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1" name="Ecuación" r:id="rId3" imgW="1257300" imgH="457200" progId="Equation.3">
                  <p:embed/>
                </p:oleObj>
              </mc:Choice>
              <mc:Fallback>
                <p:oleObj name="Ecuación" r:id="rId3" imgW="1257300" imgH="457200" progId="Equation.3">
                  <p:embed/>
                  <p:pic>
                    <p:nvPicPr>
                      <p:cNvPr id="1024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143000"/>
                        <a:ext cx="3810000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990600" y="6858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b="1"/>
              <a:t>PRUEBA DE HIPÓTESIS JI-CUADRADA</a:t>
            </a:r>
            <a:endParaRPr lang="es-ES" altLang="es-AR" sz="2400" b="1"/>
          </a:p>
        </p:txBody>
      </p:sp>
      <p:pic>
        <p:nvPicPr>
          <p:cNvPr id="74757" name="Picture 8" descr="Distribución Chi-cuadrado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63" y="2540000"/>
            <a:ext cx="9356726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70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107950" y="692150"/>
          <a:ext cx="8964613" cy="6105526"/>
        </p:xfrm>
        <a:graphic>
          <a:graphicData uri="http://schemas.openxmlformats.org/drawingml/2006/table">
            <a:tbl>
              <a:tblPr/>
              <a:tblGrid>
                <a:gridCol w="1674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9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85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Medida de</a:t>
                      </a: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asociaci</a:t>
                      </a: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Tabla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Escala de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Medida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Observaciones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Phi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s-ES" alt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AR" sz="16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de Cramer</a:t>
                      </a:r>
                      <a:endParaRPr kumimoji="0" lang="es-MX" alt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x 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 x c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Nominales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Nominales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Medidas basadas en chi cuadrado.</a:t>
                      </a: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Toman valores comprendidos entre 0 y 1.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Eval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ú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hip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tesis lineales (diagonal principal). </a:t>
                      </a: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Son 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ú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tiles para estimar grados de asociaci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entre pares de variables, sobre un mismo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conjunto de individuos para n filas y columnas.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6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Lambda</a:t>
                      </a:r>
                      <a:endParaRPr kumimoji="0" lang="es-MX" alt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 x c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Nominales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Toma valores entre 0 y 1. </a:t>
                      </a: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Disponen versi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 asim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é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trica.</a:t>
                      </a: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Es f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á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cil de interpretar en t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é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rminos de la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proporci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 que se reduce le error de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predicci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 del valor de una variable a partir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 los valores de la otra (pero puede tomar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valores muy bajos en tablas con asociaci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n).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0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Gamma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s-ES" alt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es-AR" sz="16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s-AR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Tau b</a:t>
                      </a:r>
                      <a:r>
                        <a:rPr kumimoji="0" lang="fr-FR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fr-FR" altLang="es-AR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fr-FR" altLang="es-A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de Kendall</a:t>
                      </a:r>
                      <a:endParaRPr kumimoji="0" lang="fr-FR" altLang="es-AR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 x c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 x c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Ordinales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Ordinales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Toma valores entre -1 y 1, pasando por 0.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Gamma es m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á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 f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á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cil de interpretar. Asume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relaciones curvilineales. </a:t>
                      </a: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Tau b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 alcanza valores extremos cuando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hay asociaci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 total y f y c son iguales.</a:t>
                      </a:r>
                      <a:endParaRPr kumimoji="0" lang="es-ES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s-MX" altLang="es-A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Tau c 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tiende a subestimar la relaci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cs typeface="Times New Roman" pitchFamily="18" charset="0"/>
                        </a:rPr>
                        <a:t>ó</a:t>
                      </a:r>
                      <a:r>
                        <a:rPr kumimoji="0" lang="es-MX" altLang="es-A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n.</a:t>
                      </a:r>
                      <a:endParaRPr kumimoji="0" lang="es-MX" altLang="es-A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2232025" y="115888"/>
            <a:ext cx="486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400" b="1"/>
              <a:t>MEDIDAS DE ASOCIACIÓN</a:t>
            </a:r>
          </a:p>
        </p:txBody>
      </p:sp>
    </p:spTree>
    <p:extLst>
      <p:ext uri="{BB962C8B-B14F-4D97-AF65-F5344CB8AC3E}">
        <p14:creationId xmlns:p14="http://schemas.microsoft.com/office/powerpoint/2010/main" val="1779262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0" y="1905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 phi</a:t>
            </a:r>
            <a:endParaRPr lang="es-E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0" y="2438400"/>
            <a:ext cx="441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Medida de asociación para dos variables dicotómicas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Basada en el coeficiente ji cuadrado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Asume valores entre 0 y 1 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267200" y="19050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 V de Cramer</a:t>
            </a:r>
            <a:endParaRPr lang="es-E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9" name="Rectangle 8"/>
          <p:cNvSpPr>
            <a:spLocks noChangeArrowheads="1"/>
          </p:cNvSpPr>
          <p:nvPr/>
        </p:nvSpPr>
        <p:spPr bwMode="auto">
          <a:xfrm>
            <a:off x="4686300" y="2438400"/>
            <a:ext cx="4000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Extensión de PHI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Variables nominales de más de 2 categ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Asume valores entre 0 y 1 </a:t>
            </a:r>
          </a:p>
        </p:txBody>
      </p:sp>
      <p:sp>
        <p:nvSpPr>
          <p:cNvPr id="71692" name="Text Box 12"/>
          <p:cNvSpPr txBox="1">
            <a:spLocks noGrp="1" noChangeArrowheads="1"/>
          </p:cNvSpPr>
          <p:nvPr>
            <p:ph type="title"/>
          </p:nvPr>
        </p:nvSpPr>
        <p:spPr>
          <a:xfrm>
            <a:off x="250825" y="333375"/>
            <a:ext cx="8713788" cy="827088"/>
          </a:xfrm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s-MX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Medidas de asociación para dos variables nominales</a:t>
            </a:r>
            <a:endParaRPr lang="es-ES" sz="2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-107950" y="3692525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Coeficientes Lambdas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4724400" y="3606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 Kappa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0" y="4256088"/>
            <a:ext cx="457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Basada en reducción del error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Interpretación distinta de los anteriores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Asume valores entre 0 y 1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Proporción en que se reduce el error al predecir los valores de una variable a partir de los de la otra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4724400" y="4119563"/>
            <a:ext cx="4419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Compara los valores de dos variables nominales tales que sus valores pueden ser los mismos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Tablas cuadradas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Mide el grado de acuerdo entre las dos variables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Asume valores entre -1y 1 Valores próximos a 1 : total acuerdo. Valores próximos a -1 : total desacuerdo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endParaRPr lang="es-MX" altLang="es-AR" sz="1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autoUpdateAnimBg="0"/>
      <p:bldP spid="71694" grpId="0" autoUpdateAnimBg="0"/>
      <p:bldP spid="71695" grpId="0" autoUpdateAnimBg="0"/>
      <p:bldP spid="7169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114800" y="3962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15888"/>
            <a:ext cx="8475663" cy="757237"/>
          </a:xfrm>
        </p:spPr>
        <p:txBody>
          <a:bodyPr/>
          <a:lstStyle/>
          <a:p>
            <a:pPr algn="ctr">
              <a:defRPr/>
            </a:pPr>
            <a:r>
              <a:rPr lang="es-MX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Medidas de asociación para variables ordinales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-7938" y="3797300"/>
            <a:ext cx="8686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 Tau-b de Kendall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25400" y="4254500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Extensión del Gamma Asume valores entre -1 y 1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Alcanza valores extremos (-1 y 1) cuando la asociación  es total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Alcanza valores extremos (-1 y 1) sólo cuando las dos variables tienen el mismo número de categorías (la tabla es cuadrada)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5445125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 Tau-c de Kendall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15875" y="588327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Corrección del tau-b para variables con distinto tipo de categorías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Puede subestimar el grado de asociación.</a:t>
            </a:r>
          </a:p>
        </p:txBody>
      </p:sp>
      <p:sp>
        <p:nvSpPr>
          <p:cNvPr id="48136" name="Rectangle 15"/>
          <p:cNvSpPr>
            <a:spLocks noChangeArrowheads="1"/>
          </p:cNvSpPr>
          <p:nvPr/>
        </p:nvSpPr>
        <p:spPr bwMode="auto">
          <a:xfrm>
            <a:off x="14288" y="1408113"/>
            <a:ext cx="91440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Medida de asociación para dos variables cualitativas de escala ordinal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Asume valores entre -1 y 1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Valores próximos a 1 : fuerte asociación positiva: a medida que aumentan los valores de una variable aumentan los de la otra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Valores próximos a -1 : fuerte asociación negativa: a medida que aumentan los valores de una variable disminuyen los de la otra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0 indica que no hay relación ni positiva ni negativa aunque puede haber otro tipo de relación.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es-MX" altLang="es-AR" sz="1800">
                <a:latin typeface="Calibri" pitchFamily="34" charset="0"/>
              </a:rPr>
              <a:t>Puede alcanzar valores extremos cuando la asociación no es total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070100" y="939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 Gamma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 autoUpdateAnimBg="0"/>
      <p:bldP spid="7066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762000" y="228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b="1"/>
              <a:t>MEDIDAS DE ASOCIACIÓN ENTRE VARIABLES</a:t>
            </a:r>
            <a:endParaRPr lang="es-ES" altLang="es-AR" sz="2400" b="1"/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686800" cy="301625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000" b="1"/>
              <a:t>UNA TABLA DE CONTINGENCIA ES UNA DISTRIBUCIÓN EN FILAS Y COLUMNAS EN LA QUE LOS INDIVIDUOS DE UNA POBLACIÓN SE CLASIFICAN EN FUNCIÓN DE PARES DE OBSERVACIONES.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000"/>
              <a:t>La </a:t>
            </a:r>
            <a:r>
              <a:rPr lang="es-ES" altLang="es-AR" sz="2000">
                <a:hlinkClick r:id="rId2"/>
              </a:rPr>
              <a:t>tabla de contingencia</a:t>
            </a:r>
            <a:r>
              <a:rPr lang="es-ES" altLang="es-AR" sz="2000"/>
              <a:t> es un método de representar simultáneamente dos características diferentes observados en una misma POBLACIÓN. Las dos variables son </a:t>
            </a:r>
            <a:r>
              <a:rPr lang="es-ES" altLang="es-AR" sz="2000" i="1"/>
              <a:t>x</a:t>
            </a:r>
            <a:r>
              <a:rPr lang="es-ES" altLang="es-AR" sz="2000"/>
              <a:t> e </a:t>
            </a:r>
            <a:r>
              <a:rPr lang="es-ES" altLang="es-AR" sz="2000" i="1"/>
              <a:t>y</a:t>
            </a:r>
            <a:r>
              <a:rPr lang="es-ES" altLang="es-AR" sz="2000"/>
              <a:t>, el tamaño de la muestra es n. Las categorías de </a:t>
            </a:r>
            <a:r>
              <a:rPr lang="es-ES" altLang="es-AR" sz="2000" i="1"/>
              <a:t>x </a:t>
            </a:r>
            <a:r>
              <a:rPr lang="es-ES" altLang="es-AR" sz="2000"/>
              <a:t> se escribirán </a:t>
            </a:r>
            <a:r>
              <a:rPr lang="es-ES" altLang="es-AR" sz="2000" i="1"/>
              <a:t>x.1, x.2.. X.n</a:t>
            </a:r>
            <a:r>
              <a:rPr lang="es-ES" altLang="es-AR" sz="2000"/>
              <a:t>, y las de  </a:t>
            </a:r>
            <a:r>
              <a:rPr lang="es-ES" altLang="es-AR" sz="2000" i="1"/>
              <a:t>y,</a:t>
            </a:r>
            <a:r>
              <a:rPr lang="es-ES" altLang="es-AR" sz="2000"/>
              <a:t>  se escribirán </a:t>
            </a:r>
            <a:r>
              <a:rPr lang="es-ES" altLang="es-AR" sz="2000" i="1"/>
              <a:t>y.1, y.2… y.n.  Los individuos X.1 Y.1 son los que reúnes ambos atributos. </a:t>
            </a:r>
            <a:r>
              <a:rPr lang="es-ES" altLang="es-AR" sz="2000"/>
              <a:t>Estos valores en una tabla de doble entrada: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4041775"/>
            <a:ext cx="555783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7596188" y="6526213"/>
            <a:ext cx="16557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</a:rPr>
              <a:t>TABLAS rxc</a:t>
            </a:r>
            <a:r>
              <a:rPr lang="es-ES" altLang="es-AR" sz="4800" b="1">
                <a:solidFill>
                  <a:schemeClr val="tx2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2540000" y="325438"/>
            <a:ext cx="4064000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latin typeface="Arial" pitchFamily="34" charset="0"/>
              </a:defRPr>
            </a:lvl1pPr>
            <a:lvl2pPr algn="r">
              <a:defRPr sz="4800" b="1">
                <a:solidFill>
                  <a:schemeClr val="tx2"/>
                </a:solidFill>
                <a:latin typeface="Arial" pitchFamily="34" charset="0"/>
              </a:defRPr>
            </a:lvl2pPr>
            <a:lvl3pPr algn="r">
              <a:defRPr sz="4800" b="1">
                <a:solidFill>
                  <a:schemeClr val="tx2"/>
                </a:solidFill>
                <a:latin typeface="Arial" pitchFamily="34" charset="0"/>
              </a:defRPr>
            </a:lvl3pPr>
            <a:lvl4pPr algn="r">
              <a:defRPr sz="4800" b="1">
                <a:solidFill>
                  <a:schemeClr val="tx2"/>
                </a:solidFill>
                <a:latin typeface="Arial" pitchFamily="34" charset="0"/>
              </a:defRPr>
            </a:lvl4pPr>
            <a:lvl5pPr algn="r">
              <a:defRPr sz="48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s-ES" altLang="ja-JP" sz="2400" dirty="0">
                <a:solidFill>
                  <a:schemeClr val="tx1"/>
                </a:solidFill>
                <a:latin typeface="+mn-lt"/>
                <a:ea typeface="MS PGothic" pitchFamily="34" charset="-128"/>
              </a:rPr>
              <a:t>COEFICIENTE GAMMA</a:t>
            </a:r>
            <a:endParaRPr lang="es-ES" altLang="es-AR" sz="2400" dirty="0">
              <a:solidFill>
                <a:schemeClr val="tx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68615" name="Rectangle 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pic>
        <p:nvPicPr>
          <p:cNvPr id="686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146675"/>
            <a:ext cx="82089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68617" name="Picture 2" descr="http://4.bp.blogspot.com/_Xa92V0PARSw/SQJ9VI1TmUI/AAAAAAAAASM/LGNlQa5NeRI/s400/pares+Bl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681413"/>
            <a:ext cx="77771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8" name="Picture 4" descr="http://4.bp.blogspot.com/_Xa92V0PARSw/SQJ9fxgkFNI/AAAAAAAAASU/m_35SAwVjSA/s400/Tabla+3por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981075"/>
            <a:ext cx="7993063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9" name="1 Rectángulo"/>
          <p:cNvSpPr>
            <a:spLocks noChangeArrowheads="1"/>
          </p:cNvSpPr>
          <p:nvPr/>
        </p:nvSpPr>
        <p:spPr bwMode="auto">
          <a:xfrm>
            <a:off x="3511550" y="981075"/>
            <a:ext cx="2176463" cy="5762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68620" name="16 Rectángulo"/>
          <p:cNvSpPr>
            <a:spLocks noChangeArrowheads="1"/>
          </p:cNvSpPr>
          <p:nvPr/>
        </p:nvSpPr>
        <p:spPr bwMode="auto">
          <a:xfrm>
            <a:off x="501650" y="5360988"/>
            <a:ext cx="933450" cy="576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30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596188" y="6526213"/>
            <a:ext cx="16557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</a:rPr>
              <a:t>TABLAS rxc</a:t>
            </a:r>
            <a:r>
              <a:rPr lang="es-ES" altLang="es-AR" sz="4800" b="1">
                <a:solidFill>
                  <a:schemeClr val="tx2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2705100" y="296863"/>
            <a:ext cx="4062413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latin typeface="Arial" pitchFamily="34" charset="0"/>
              </a:defRPr>
            </a:lvl1pPr>
            <a:lvl2pPr algn="r">
              <a:defRPr sz="4800" b="1">
                <a:solidFill>
                  <a:schemeClr val="tx2"/>
                </a:solidFill>
                <a:latin typeface="Arial" pitchFamily="34" charset="0"/>
              </a:defRPr>
            </a:lvl2pPr>
            <a:lvl3pPr algn="r">
              <a:defRPr sz="4800" b="1">
                <a:solidFill>
                  <a:schemeClr val="tx2"/>
                </a:solidFill>
                <a:latin typeface="Arial" pitchFamily="34" charset="0"/>
              </a:defRPr>
            </a:lvl3pPr>
            <a:lvl4pPr algn="r">
              <a:defRPr sz="4800" b="1">
                <a:solidFill>
                  <a:schemeClr val="tx2"/>
                </a:solidFill>
                <a:latin typeface="Arial" pitchFamily="34" charset="0"/>
              </a:defRPr>
            </a:lvl4pPr>
            <a:lvl5pPr algn="r">
              <a:defRPr sz="48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s-ES" altLang="ja-JP" sz="2400" dirty="0">
                <a:solidFill>
                  <a:schemeClr val="tx1"/>
                </a:solidFill>
                <a:latin typeface="+mn-lt"/>
                <a:ea typeface="MS PGothic" pitchFamily="34" charset="-128"/>
              </a:rPr>
              <a:t>COEFICIENTE GAMMA</a:t>
            </a:r>
            <a:endParaRPr lang="es-ES" altLang="es-AR" sz="2400" dirty="0">
              <a:solidFill>
                <a:schemeClr val="tx1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12750" y="1233488"/>
            <a:ext cx="8443913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es-AR" b="1" dirty="0">
              <a:latin typeface="+mn-lt"/>
            </a:endParaRPr>
          </a:p>
          <a:p>
            <a:pPr algn="just">
              <a:defRPr/>
            </a:pPr>
            <a:r>
              <a:rPr lang="es-AR" b="1" dirty="0">
                <a:latin typeface="+mn-lt"/>
              </a:rPr>
              <a:t>Al trabajar con variables cualitativas ordinales, siempre se debe definir cual variable es la independiente(X) y cual es la variable dependiente(Y). O sea que la "Y" depende de la "X", o lo que es lo mismo la variable "Y" se ve afectada por los cambios de la variable "X".</a:t>
            </a:r>
          </a:p>
          <a:p>
            <a:pPr algn="just">
              <a:defRPr/>
            </a:pPr>
            <a:endParaRPr lang="es-AR" b="1" dirty="0">
              <a:latin typeface="+mn-lt"/>
            </a:endParaRPr>
          </a:p>
          <a:p>
            <a:pPr algn="just">
              <a:defRPr/>
            </a:pPr>
            <a:r>
              <a:rPr lang="es-AR" b="1" dirty="0">
                <a:latin typeface="+mn-lt"/>
              </a:rPr>
              <a:t>Cuanto afecta esos cambios a la variable "Y" dependerá del grado de asociación que tengan las variables. El grado de asociación, se observa con un número, que varía entre -1 y +1. Cuanto más próximo a cero esté el coeficiente Gamma más débil es la asociación entre las variables estudiadas (RELACIONES LINEALES O CURVILINEAS / RINCONALES).</a:t>
            </a:r>
          </a:p>
          <a:p>
            <a:pPr algn="just">
              <a:defRPr/>
            </a:pPr>
            <a:endParaRPr lang="es-AR" b="1" dirty="0">
              <a:latin typeface="+mn-lt"/>
            </a:endParaRPr>
          </a:p>
          <a:p>
            <a:pPr algn="just">
              <a:defRPr/>
            </a:pPr>
            <a:r>
              <a:rPr lang="es-AR" b="1" dirty="0">
                <a:latin typeface="+mn-lt"/>
              </a:rPr>
              <a:t>Cuanto más próximo a -1 esté el coeficiente Gamma, indicará que al crecer "X" disminuye "Y". Cuanto más próximo a +1 esté el coeficiente Gamma, indicará que al crecer la "X", también crecerá la "Y".</a:t>
            </a:r>
          </a:p>
          <a:p>
            <a:pPr algn="just">
              <a:defRPr/>
            </a:pPr>
            <a:endParaRPr lang="es-MX" b="1" dirty="0">
              <a:latin typeface="+mn-lt"/>
            </a:endParaRPr>
          </a:p>
          <a:p>
            <a:pPr algn="just">
              <a:defRPr/>
            </a:pPr>
            <a:r>
              <a:rPr lang="es-MX" b="1" dirty="0">
                <a:latin typeface="+mn-lt"/>
              </a:rPr>
              <a:t>Sin embargo, el coeficiente Gamma también asume máximos valores cuando se cumplen estructuras de datos para relaciones </a:t>
            </a:r>
            <a:r>
              <a:rPr lang="es-MX" b="1" dirty="0" err="1">
                <a:latin typeface="+mn-lt"/>
              </a:rPr>
              <a:t>rinconales</a:t>
            </a:r>
            <a:r>
              <a:rPr lang="es-MX" b="1" dirty="0">
                <a:latin typeface="+mn-lt"/>
              </a:rPr>
              <a:t>. </a:t>
            </a:r>
            <a:endParaRPr lang="es-A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630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1962150"/>
            <a:ext cx="446405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581525"/>
            <a:ext cx="4067175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4050"/>
            <a:ext cx="4932363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37075" y="5157788"/>
            <a:ext cx="4319588" cy="115093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Distribuciones para Tablas de Contingencia y Prueba de Hipótesis Ji cuadrado</a:t>
            </a:r>
            <a:endParaRPr lang="es-ES" altLang="es-AR" sz="2400" b="1">
              <a:latin typeface="Arial" pitchFamily="34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74763" y="407988"/>
            <a:ext cx="6934200" cy="1004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b="1"/>
              <a:t>ESTADÍSTICOS DE ANÁLISIS BIVARIADO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400">
                <a:solidFill>
                  <a:schemeClr val="tx2"/>
                </a:solidFill>
              </a:rPr>
              <a:t>A MODO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645025"/>
            <a:ext cx="4430713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184775" y="1844675"/>
            <a:ext cx="3348038" cy="10080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Coeficientes de Asociación Tablas</a:t>
            </a:r>
            <a:endParaRPr lang="es-ES" altLang="es-AR" sz="2400" b="1">
              <a:latin typeface="Arial" pitchFamily="34" charset="0"/>
            </a:endParaRP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835150"/>
            <a:ext cx="4787900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3351213"/>
            <a:ext cx="4321175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309688" y="441325"/>
            <a:ext cx="6934200" cy="1004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b="1"/>
              <a:t>ESTADÍSTICOS DE ANÁLISIS BIVARIADO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400">
                <a:solidFill>
                  <a:schemeClr val="tx2"/>
                </a:solidFill>
              </a:rPr>
              <a:t>A MODO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581025" y="609600"/>
            <a:ext cx="8258175" cy="947738"/>
          </a:xfrm>
        </p:spPr>
        <p:txBody>
          <a:bodyPr/>
          <a:lstStyle/>
          <a:p>
            <a:pPr>
              <a:defRPr/>
            </a:pPr>
            <a:r>
              <a:rPr lang="es-MX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COMPONENTES TABLA DE UNA CONTINGENCIA</a:t>
            </a:r>
            <a:endParaRPr lang="es-ES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/>
        </p:nvGraphicFramePr>
        <p:xfrm>
          <a:off x="430213" y="2844800"/>
          <a:ext cx="7543800" cy="2927350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5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28</a:t>
                      </a: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12</a:t>
                      </a: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40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42</a:t>
                      </a: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18</a:t>
                      </a: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60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100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4375150" y="5337175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/>
              <a:t>    30</a:t>
            </a:r>
            <a:endParaRPr lang="es-ES" altLang="es-AR" sz="2800"/>
          </a:p>
        </p:txBody>
      </p:sp>
      <p:sp>
        <p:nvSpPr>
          <p:cNvPr id="30754" name="Text Box 37"/>
          <p:cNvSpPr txBox="1">
            <a:spLocks noChangeArrowheads="1"/>
          </p:cNvSpPr>
          <p:nvPr/>
        </p:nvSpPr>
        <p:spPr bwMode="auto">
          <a:xfrm>
            <a:off x="2714625" y="5300663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2800"/>
              <a:t>   70</a:t>
            </a:r>
            <a:endParaRPr lang="es-ES" altLang="es-AR" sz="2800"/>
          </a:p>
        </p:txBody>
      </p:sp>
      <p:sp>
        <p:nvSpPr>
          <p:cNvPr id="60454" name="Oval 38"/>
          <p:cNvSpPr>
            <a:spLocks noChangeArrowheads="1"/>
          </p:cNvSpPr>
          <p:nvPr/>
        </p:nvSpPr>
        <p:spPr bwMode="auto">
          <a:xfrm>
            <a:off x="5943600" y="5105400"/>
            <a:ext cx="1524000" cy="909638"/>
          </a:xfrm>
          <a:prstGeom prst="ellips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6096000" y="5867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N: total poblacional o muestral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cxnSp>
        <p:nvCxnSpPr>
          <p:cNvPr id="60456" name="AutoShape 40"/>
          <p:cNvCxnSpPr>
            <a:cxnSpLocks noChangeShapeType="1"/>
            <a:stCxn id="60454" idx="2"/>
          </p:cNvCxnSpPr>
          <p:nvPr/>
        </p:nvCxnSpPr>
        <p:spPr bwMode="auto">
          <a:xfrm rot="10800000" flipH="1" flipV="1">
            <a:off x="5943600" y="5559425"/>
            <a:ext cx="228600" cy="795338"/>
          </a:xfrm>
          <a:prstGeom prst="curvedConnector4">
            <a:avLst>
              <a:gd name="adj1" fmla="val -100000"/>
              <a:gd name="adj2" fmla="val 78602"/>
            </a:avLst>
          </a:prstGeom>
          <a:noFill/>
          <a:ln w="25400">
            <a:solidFill>
              <a:schemeClr val="fol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7" name="Oval 41"/>
          <p:cNvSpPr>
            <a:spLocks noChangeArrowheads="1"/>
          </p:cNvSpPr>
          <p:nvPr/>
        </p:nvSpPr>
        <p:spPr bwMode="auto">
          <a:xfrm>
            <a:off x="5943600" y="3810000"/>
            <a:ext cx="1295400" cy="1295400"/>
          </a:xfrm>
          <a:prstGeom prst="ellipse">
            <a:avLst/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7239000" y="3733800"/>
            <a:ext cx="1905000" cy="776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Marginales</a:t>
            </a:r>
          </a:p>
          <a:p>
            <a:pPr>
              <a:spcBef>
                <a:spcPct val="50000"/>
              </a:spcBef>
              <a:defRPr/>
            </a:pPr>
            <a:r>
              <a:rPr lang="es-MX" sz="1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(de fila)</a:t>
            </a:r>
            <a:endParaRPr lang="es-ES" sz="1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60459" name="AutoShape 43"/>
          <p:cNvCxnSpPr>
            <a:cxnSpLocks noChangeShapeType="1"/>
          </p:cNvCxnSpPr>
          <p:nvPr/>
        </p:nvCxnSpPr>
        <p:spPr bwMode="auto">
          <a:xfrm rot="5400000" flipV="1">
            <a:off x="7087394" y="3883819"/>
            <a:ext cx="136525" cy="341313"/>
          </a:xfrm>
          <a:prstGeom prst="curvedConnector4">
            <a:avLst>
              <a:gd name="adj1" fmla="val -296514"/>
              <a:gd name="adj2" fmla="val 77676"/>
            </a:avLst>
          </a:prstGeom>
          <a:noFill/>
          <a:ln w="25400">
            <a:solidFill>
              <a:srgbClr val="0099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60" name="Oval 44"/>
          <p:cNvSpPr>
            <a:spLocks noChangeArrowheads="1"/>
          </p:cNvSpPr>
          <p:nvPr/>
        </p:nvSpPr>
        <p:spPr bwMode="auto">
          <a:xfrm>
            <a:off x="2305050" y="5260975"/>
            <a:ext cx="3276600" cy="762000"/>
          </a:xfrm>
          <a:prstGeom prst="ellipse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60461" name="Text Box 45"/>
          <p:cNvSpPr txBox="1">
            <a:spLocks noChangeArrowheads="1"/>
          </p:cNvSpPr>
          <p:nvPr/>
        </p:nvSpPr>
        <p:spPr bwMode="auto">
          <a:xfrm>
            <a:off x="2286000" y="6081713"/>
            <a:ext cx="2971800" cy="776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Marginales</a:t>
            </a:r>
          </a:p>
          <a:p>
            <a:pPr>
              <a:spcBef>
                <a:spcPct val="50000"/>
              </a:spcBef>
              <a:defRPr/>
            </a:pPr>
            <a:r>
              <a:rPr lang="es-MX" sz="1400" b="1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(de columna)</a:t>
            </a:r>
            <a:endParaRPr lang="es-ES" sz="1400" b="1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60462" name="AutoShape 46"/>
          <p:cNvCxnSpPr>
            <a:cxnSpLocks noChangeShapeType="1"/>
            <a:stCxn id="60460" idx="2"/>
            <a:endCxn id="60461" idx="1"/>
          </p:cNvCxnSpPr>
          <p:nvPr/>
        </p:nvCxnSpPr>
        <p:spPr bwMode="auto">
          <a:xfrm rot="10800000" flipV="1">
            <a:off x="2286000" y="5641975"/>
            <a:ext cx="19050" cy="827088"/>
          </a:xfrm>
          <a:prstGeom prst="curvedConnector3">
            <a:avLst>
              <a:gd name="adj1" fmla="val 1300000"/>
            </a:avLst>
          </a:prstGeom>
          <a:noFill/>
          <a:ln w="25400">
            <a:solidFill>
              <a:srgbClr val="FF99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63" name="Oval 47"/>
          <p:cNvSpPr>
            <a:spLocks noChangeArrowheads="1"/>
          </p:cNvSpPr>
          <p:nvPr/>
        </p:nvSpPr>
        <p:spPr bwMode="auto">
          <a:xfrm>
            <a:off x="2714625" y="3238500"/>
            <a:ext cx="3203575" cy="2098675"/>
          </a:xfrm>
          <a:prstGeom prst="ellipse">
            <a:avLst/>
          </a:prstGeom>
          <a:noFill/>
          <a:ln w="25400">
            <a:solidFill>
              <a:srgbClr val="33CC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2946400" y="3378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Celdas condicionales</a:t>
            </a:r>
            <a:endParaRPr lang="es-ES" b="1" dirty="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6" name="Text Box 53"/>
          <p:cNvSpPr txBox="1">
            <a:spLocks noChangeArrowheads="1"/>
          </p:cNvSpPr>
          <p:nvPr/>
        </p:nvSpPr>
        <p:spPr bwMode="auto">
          <a:xfrm>
            <a:off x="381000" y="1828800"/>
            <a:ext cx="8458200" cy="788988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1800"/>
              <a:t>DISTRIBUCIONES MARGINALES                  DISTRIBUCIONES CONDICIONALES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es-AR" altLang="es-AR" sz="1800"/>
              <a:t>                           UN TOTAL POBLACIONAL O MUESTRAL</a:t>
            </a:r>
            <a:endParaRPr lang="es-ES" altLang="es-AR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4" grpId="0" animBg="1"/>
      <p:bldP spid="60455" grpId="0" autoUpdateAnimBg="0"/>
      <p:bldP spid="60457" grpId="0" animBg="1"/>
      <p:bldP spid="60458" grpId="0" animBg="1" autoUpdateAnimBg="0"/>
      <p:bldP spid="60460" grpId="0" animBg="1"/>
      <p:bldP spid="60461" grpId="0" animBg="1" autoUpdateAnimBg="0"/>
      <p:bldP spid="60463" grpId="0" animBg="1"/>
      <p:bldP spid="6046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98926"/>
              </p:ext>
            </p:extLst>
          </p:nvPr>
        </p:nvGraphicFramePr>
        <p:xfrm>
          <a:off x="522890" y="3172924"/>
          <a:ext cx="8305800" cy="2920372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100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7" name="Text Box 2"/>
          <p:cNvSpPr txBox="1">
            <a:spLocks noChangeArrowheads="1"/>
          </p:cNvSpPr>
          <p:nvPr/>
        </p:nvSpPr>
        <p:spPr bwMode="auto">
          <a:xfrm>
            <a:off x="447373" y="122622"/>
            <a:ext cx="8305800" cy="2224087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000" b="1" dirty="0"/>
              <a:t>TIPO DE ANÁLISIS QUE PERMITE UNA TABLA DE CONTINGENCIA</a:t>
            </a:r>
          </a:p>
          <a:p>
            <a:pPr algn="ctr">
              <a:spcBef>
                <a:spcPct val="50000"/>
              </a:spcBef>
              <a:buClrTx/>
              <a:buSzTx/>
              <a:buFont typeface="Wingdings" pitchFamily="2" charset="2"/>
              <a:buChar char="q"/>
            </a:pPr>
            <a:r>
              <a:rPr lang="es-AR" altLang="es-AR" sz="1800" dirty="0"/>
              <a:t> ANÁLISIS DE PERFILES O CARACTERÍSTICAS POBLACIONALES</a:t>
            </a:r>
          </a:p>
          <a:p>
            <a:pPr algn="ctr">
              <a:spcBef>
                <a:spcPct val="50000"/>
              </a:spcBef>
              <a:buClrTx/>
              <a:buSzTx/>
              <a:buFont typeface="Wingdings" pitchFamily="2" charset="2"/>
              <a:buChar char="q"/>
            </a:pPr>
            <a:r>
              <a:rPr lang="es-AR" altLang="es-AR" sz="1800" dirty="0"/>
              <a:t> ANÁLISIS DESCRIPTIVO DE GRUPOS O SEGMENTOS DE POBLACIÓN </a:t>
            </a:r>
          </a:p>
          <a:p>
            <a:pPr algn="ctr">
              <a:spcBef>
                <a:spcPct val="50000"/>
              </a:spcBef>
              <a:buClrTx/>
              <a:buSzTx/>
              <a:buFont typeface="Wingdings" pitchFamily="2" charset="2"/>
              <a:buChar char="q"/>
            </a:pPr>
            <a:r>
              <a:rPr lang="es-AR" altLang="es-AR" sz="1800" dirty="0"/>
              <a:t> </a:t>
            </a:r>
            <a:r>
              <a:rPr lang="es-AR" altLang="es-AR" sz="1800" b="1" dirty="0"/>
              <a:t>ANÁLISIS DE ASOCIACIÓN / INDEPENDENCIA Y RELACIÓN ESTADÍSTICA / ANÁLISIS DE PROBABILIDADES</a:t>
            </a:r>
            <a:endParaRPr lang="es-ES" altLang="es-AR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81623"/>
              </p:ext>
            </p:extLst>
          </p:nvPr>
        </p:nvGraphicFramePr>
        <p:xfrm>
          <a:off x="457200" y="692696"/>
          <a:ext cx="8305800" cy="4581284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s-MX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VyA</a:t>
                      </a: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/N)=28%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MyA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/N)=12%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P(A/N)=40%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P(A)=100%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s-MX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VyI</a:t>
                      </a: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/N)=42%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MyI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/N)=18%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P(I/N)=60%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P(I)=100%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P(V/N)=70%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P(M/N)=30%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casos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P(N)=100%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26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09497"/>
              </p:ext>
            </p:extLst>
          </p:nvPr>
        </p:nvGraphicFramePr>
        <p:xfrm>
          <a:off x="440410" y="1052736"/>
          <a:ext cx="8305800" cy="4581284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P(A/V)=40%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P(A/M)=40%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P(A/N)=40%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P(A)=100%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P(I/V)=60%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P(I/M)=60%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P(I/N)=60%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P(I)=100%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P(V/N)=70%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P(V)=100%</a:t>
                      </a: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P(M/N)=30%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P(M)=100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casos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P(N)=100%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26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graphicFrame>
        <p:nvGraphicFramePr>
          <p:cNvPr id="6046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8604"/>
              </p:ext>
            </p:extLst>
          </p:nvPr>
        </p:nvGraphicFramePr>
        <p:xfrm>
          <a:off x="457200" y="692696"/>
          <a:ext cx="8305800" cy="4581284"/>
        </p:xfrm>
        <a:graphic>
          <a:graphicData uri="http://schemas.openxmlformats.org/drawingml/2006/table">
            <a:tbl>
              <a:tblPr/>
              <a:tblGrid>
                <a:gridCol w="14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 / Y</a:t>
                      </a:r>
                      <a:endParaRPr kumimoji="0" lang="es-A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VARÓN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MUJER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P(V/A)=70%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P(M/A)=30%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P(A/N)=40%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P(A)=100%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INACTIVO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P(V/I)=70%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P(M/I)=30%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A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P(I/N)=60%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P(I)=100%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TOTAL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P(V/N)=70%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P(V)=100%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casos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P(M/N)=30%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P(M)=100%</a:t>
                      </a:r>
                      <a:endParaRPr kumimoji="0" lang="es-A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casos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P(N)=100%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43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0C96-AEA2-4885-ABBE-CC25992B9120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73063" y="1146175"/>
            <a:ext cx="8313737" cy="563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800" b="1" dirty="0"/>
              <a:t>   </a:t>
            </a:r>
            <a:r>
              <a:rPr lang="es-ES" altLang="es-AR" sz="2400" b="1" dirty="0"/>
              <a:t>La idea de asociación / relación estadística entre variables se define en general en oposición al de </a:t>
            </a:r>
            <a:r>
              <a:rPr lang="es-ES" altLang="es-AR" sz="2400" b="1" u="sng" dirty="0"/>
              <a:t>independencia estadística</a:t>
            </a:r>
            <a:r>
              <a:rPr lang="es-ES" altLang="es-AR" sz="2400" b="1" dirty="0"/>
              <a:t> y se evalúa examinando el sentido y la fuerza de las regularidades empíricas 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800" dirty="0"/>
              <a:t>   </a:t>
            </a:r>
            <a:r>
              <a:rPr lang="es-ES" altLang="es-AR" sz="2600" b="1" dirty="0"/>
              <a:t>“Las variables X e Y (sexo y condición de actividad) no están relacionadas si las frecuencias observadas se ajustan a las esperadas bajo el supuesto de independencia estadística. Dicho de otra forma: las frecuencias relativas que poseen el atributo Y</a:t>
            </a:r>
            <a:r>
              <a:rPr lang="es-ES" altLang="es-AR" sz="2600" b="1" baseline="-25000" dirty="0"/>
              <a:t>1</a:t>
            </a:r>
            <a:r>
              <a:rPr lang="es-ES" altLang="es-AR" sz="2600" b="1" dirty="0"/>
              <a:t> (activo) no difieren entre X</a:t>
            </a:r>
            <a:r>
              <a:rPr lang="es-ES" altLang="es-AR" sz="2600" b="1" baseline="-25000" dirty="0"/>
              <a:t>1</a:t>
            </a:r>
            <a:r>
              <a:rPr lang="es-ES" altLang="es-AR" sz="2600" b="1" dirty="0"/>
              <a:t> (hombres) e X</a:t>
            </a:r>
            <a:r>
              <a:rPr lang="es-ES" altLang="es-AR" sz="2600" b="1" baseline="-25000" dirty="0"/>
              <a:t>2</a:t>
            </a:r>
            <a:r>
              <a:rPr lang="es-ES" altLang="es-AR" sz="2600" b="1" dirty="0"/>
              <a:t> (mujeres)”. 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1447800" y="569913"/>
            <a:ext cx="6705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s-ES" altLang="es-AR" sz="2400" b="1"/>
              <a:t>ASOCIACIÓN ESTADÍSTICA</a:t>
            </a:r>
            <a:endParaRPr lang="es-ES" altLang="es-AR" sz="24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 advAuto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iseño predeterminad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</TotalTime>
  <Words>2471</Words>
  <Application>Microsoft Office PowerPoint</Application>
  <PresentationFormat>Presentación en pantalla (4:3)</PresentationFormat>
  <Paragraphs>494</Paragraphs>
  <Slides>33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42" baseType="lpstr">
      <vt:lpstr>Arial</vt:lpstr>
      <vt:lpstr>Calibri</vt:lpstr>
      <vt:lpstr>Symbol</vt:lpstr>
      <vt:lpstr>Tahoma</vt:lpstr>
      <vt:lpstr>Times New Roman</vt:lpstr>
      <vt:lpstr>Wingdings</vt:lpstr>
      <vt:lpstr>Diseño predeterminado</vt:lpstr>
      <vt:lpstr>Ecuación</vt:lpstr>
      <vt:lpstr>Equation</vt:lpstr>
      <vt:lpstr>Presentación de PowerPoint</vt:lpstr>
      <vt:lpstr>Presentación de PowerPoint</vt:lpstr>
      <vt:lpstr>Presentación de PowerPoint</vt:lpstr>
      <vt:lpstr>COMPONENTES TABLA DE UNA CONTINGENCIA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 PROBLEMA DE ASOCIACIÓN ESTADÍSTICA  A MODO DE EJEMPLO</vt:lpstr>
      <vt:lpstr>UN PROBLEMA DE ASOCIACIÓN ESTADÍSTICA  A MODO DE EJEMPLO</vt:lpstr>
      <vt:lpstr>UN PROBLEMA DE ASOCIACIÓN ESTADÍSTICA  A MODO DE EJEMPLO</vt:lpstr>
      <vt:lpstr>UN PROBLEMA DE ASOCIACIÓN ESTADÍSTICA  A MODO DE EJEMPLO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Medidas de asociación para dos variables nominales</vt:lpstr>
      <vt:lpstr>Medidas de asociación para variables ordinales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Natus Matus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Seminario..........</dc:title>
  <dc:creator>López Barros/Philipp</dc:creator>
  <cp:lastModifiedBy>Agustin Salvia</cp:lastModifiedBy>
  <cp:revision>180</cp:revision>
  <cp:lastPrinted>1601-01-01T00:00:00Z</cp:lastPrinted>
  <dcterms:created xsi:type="dcterms:W3CDTF">2006-07-05T00:56:34Z</dcterms:created>
  <dcterms:modified xsi:type="dcterms:W3CDTF">2020-04-16T22:34:24Z</dcterms:modified>
</cp:coreProperties>
</file>