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4" r:id="rId4"/>
    <p:sldId id="256" r:id="rId5"/>
    <p:sldId id="257" r:id="rId6"/>
    <p:sldId id="266" r:id="rId7"/>
    <p:sldId id="268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51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B60-0AE7-4D8D-B76F-2F17A673B77C}" type="datetimeFigureOut">
              <a:rPr lang="es-ES" smtClean="0"/>
              <a:t>02/05/2014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41BB-7DBA-494B-869C-10E4D70DC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16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B60-0AE7-4D8D-B76F-2F17A673B77C}" type="datetimeFigureOut">
              <a:rPr lang="es-ES" smtClean="0"/>
              <a:t>02/05/2014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41BB-7DBA-494B-869C-10E4D70DC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81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B60-0AE7-4D8D-B76F-2F17A673B77C}" type="datetimeFigureOut">
              <a:rPr lang="es-ES" smtClean="0"/>
              <a:t>02/05/2014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41BB-7DBA-494B-869C-10E4D70DC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45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B60-0AE7-4D8D-B76F-2F17A673B77C}" type="datetimeFigureOut">
              <a:rPr lang="es-ES" smtClean="0"/>
              <a:t>02/05/2014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41BB-7DBA-494B-869C-10E4D70DC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51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B60-0AE7-4D8D-B76F-2F17A673B77C}" type="datetimeFigureOut">
              <a:rPr lang="es-ES" smtClean="0"/>
              <a:t>02/05/2014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41BB-7DBA-494B-869C-10E4D70DC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315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B60-0AE7-4D8D-B76F-2F17A673B77C}" type="datetimeFigureOut">
              <a:rPr lang="es-ES" smtClean="0"/>
              <a:t>02/05/2014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41BB-7DBA-494B-869C-10E4D70DC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075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B60-0AE7-4D8D-B76F-2F17A673B77C}" type="datetimeFigureOut">
              <a:rPr lang="es-ES" smtClean="0"/>
              <a:t>02/05/2014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41BB-7DBA-494B-869C-10E4D70DC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134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B60-0AE7-4D8D-B76F-2F17A673B77C}" type="datetimeFigureOut">
              <a:rPr lang="es-ES" smtClean="0"/>
              <a:t>02/05/2014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41BB-7DBA-494B-869C-10E4D70DC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92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B60-0AE7-4D8D-B76F-2F17A673B77C}" type="datetimeFigureOut">
              <a:rPr lang="es-ES" smtClean="0"/>
              <a:t>02/05/2014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41BB-7DBA-494B-869C-10E4D70DC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92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B60-0AE7-4D8D-B76F-2F17A673B77C}" type="datetimeFigureOut">
              <a:rPr lang="es-ES" smtClean="0"/>
              <a:t>02/05/2014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41BB-7DBA-494B-869C-10E4D70DC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270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DB60-0AE7-4D8D-B76F-2F17A673B77C}" type="datetimeFigureOut">
              <a:rPr lang="es-ES" smtClean="0"/>
              <a:t>02/05/2014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41BB-7DBA-494B-869C-10E4D70DC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68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4DB60-0AE7-4D8D-B76F-2F17A673B77C}" type="datetimeFigureOut">
              <a:rPr lang="es-ES" smtClean="0"/>
              <a:t>02/05/2014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841BB-7DBA-494B-869C-10E4D70DC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91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Flecha abajo"/>
          <p:cNvSpPr/>
          <p:nvPr/>
        </p:nvSpPr>
        <p:spPr>
          <a:xfrm>
            <a:off x="971600" y="0"/>
            <a:ext cx="1080120" cy="1677031"/>
          </a:xfrm>
          <a:prstGeom prst="downArrow">
            <a:avLst>
              <a:gd name="adj1" fmla="val 50000"/>
              <a:gd name="adj2" fmla="val 164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6388" y="2080652"/>
            <a:ext cx="7715200" cy="1717651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UY" sz="2200" dirty="0" smtClean="0"/>
              <a:t>La distinción entre lo cualitativo y lo cuantitativo (en términos de paradigmas contrapuestos) pierde vigencia: </a:t>
            </a:r>
            <a:r>
              <a:rPr lang="es-ES" sz="2200" dirty="0" smtClean="0"/>
              <a:t>«</a:t>
            </a:r>
            <a:r>
              <a:rPr lang="es-UY" sz="2200" dirty="0" smtClean="0"/>
              <a:t>El desarrollo del empirismo lógico y su transmutación en el paradigma post positivista fue borrando paulatinamente las fronteras con el paradigma constructivista naturalista»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395536" y="404664"/>
            <a:ext cx="8136904" cy="8640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smtClean="0">
                <a:solidFill>
                  <a:schemeClr val="tx2"/>
                </a:solidFill>
              </a:rPr>
              <a:t>SELECCIÓN NO ALEATORIA Y VALIDEZ</a:t>
            </a:r>
          </a:p>
          <a:p>
            <a:pPr algn="ctr"/>
            <a:r>
              <a:rPr lang="es-ES" sz="2200" b="1" dirty="0">
                <a:solidFill>
                  <a:schemeClr val="tx2"/>
                </a:solidFill>
              </a:rPr>
              <a:t>FERNANDO CORTÉS </a:t>
            </a:r>
            <a:r>
              <a:rPr lang="es-ES" sz="2200" b="1" dirty="0" smtClean="0">
                <a:solidFill>
                  <a:schemeClr val="tx2"/>
                </a:solidFill>
              </a:rPr>
              <a:t>*</a:t>
            </a:r>
            <a:endParaRPr lang="es-ES" sz="2200" b="1" dirty="0">
              <a:solidFill>
                <a:schemeClr val="tx2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856050" y="6305347"/>
            <a:ext cx="8229600" cy="493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200" dirty="0" smtClean="0">
                <a:latin typeface="Arial"/>
                <a:ea typeface="Times New Roman"/>
              </a:rPr>
              <a:t>* En: Cortés, Fernando: </a:t>
            </a:r>
            <a:r>
              <a:rPr lang="es-ES" sz="1200" dirty="0">
                <a:latin typeface="Arial"/>
                <a:ea typeface="Times New Roman"/>
              </a:rPr>
              <a:t>Método científico y política social. A propósito de las evaluaciones cualitativas de programas sociales. CES, El Colegio de México, México. Capítulos 2.</a:t>
            </a:r>
            <a:endParaRPr lang="es-UY" sz="1200" dirty="0" smtClean="0"/>
          </a:p>
        </p:txBody>
      </p:sp>
      <p:grpSp>
        <p:nvGrpSpPr>
          <p:cNvPr id="9" name="8 Grupo"/>
          <p:cNvGrpSpPr/>
          <p:nvPr/>
        </p:nvGrpSpPr>
        <p:grpSpPr>
          <a:xfrm>
            <a:off x="606388" y="3962646"/>
            <a:ext cx="7715200" cy="1958730"/>
            <a:chOff x="606388" y="3962646"/>
            <a:chExt cx="7715200" cy="1958730"/>
          </a:xfrm>
        </p:grpSpPr>
        <p:sp>
          <p:nvSpPr>
            <p:cNvPr id="6" name="2 Marcador de contenido"/>
            <p:cNvSpPr txBox="1">
              <a:spLocks/>
            </p:cNvSpPr>
            <p:nvPr/>
          </p:nvSpPr>
          <p:spPr>
            <a:xfrm>
              <a:off x="606388" y="4337200"/>
              <a:ext cx="7715200" cy="1584176"/>
            </a:xfrm>
            <a:prstGeom prst="rect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buNone/>
              </a:pPr>
              <a:r>
                <a:rPr lang="es-UY" sz="2200" dirty="0" smtClean="0"/>
                <a:t>Discute la critica que se le hace a la investigación cualitativa sobre la generalización de sus hallazgos, en el sentido de que la validez de sus resultados se encontraría apegada a los casos específicamente estudiados.</a:t>
              </a:r>
            </a:p>
          </p:txBody>
        </p:sp>
        <p:sp>
          <p:nvSpPr>
            <p:cNvPr id="7" name="2 Marcador de contenido"/>
            <p:cNvSpPr txBox="1">
              <a:spLocks/>
            </p:cNvSpPr>
            <p:nvPr/>
          </p:nvSpPr>
          <p:spPr>
            <a:xfrm>
              <a:off x="606388" y="3962646"/>
              <a:ext cx="7715200" cy="37455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s-UY" sz="1600" dirty="0" smtClean="0">
                  <a:solidFill>
                    <a:schemeClr val="bg1"/>
                  </a:solidFill>
                </a:rPr>
                <a:t>En el plano técnico-metodológico</a:t>
              </a:r>
            </a:p>
          </p:txBody>
        </p:sp>
      </p:grpSp>
      <p:sp>
        <p:nvSpPr>
          <p:cNvPr id="8" name="2 Marcador de contenido"/>
          <p:cNvSpPr txBox="1">
            <a:spLocks/>
          </p:cNvSpPr>
          <p:nvPr/>
        </p:nvSpPr>
        <p:spPr>
          <a:xfrm>
            <a:off x="606388" y="1700808"/>
            <a:ext cx="7715200" cy="37455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UY" sz="1600" dirty="0" smtClean="0">
                <a:solidFill>
                  <a:schemeClr val="bg1"/>
                </a:solidFill>
              </a:rPr>
              <a:t>Desde el punto de vista epistemológico</a:t>
            </a:r>
          </a:p>
        </p:txBody>
      </p:sp>
    </p:spTree>
    <p:extLst>
      <p:ext uri="{BB962C8B-B14F-4D97-AF65-F5344CB8AC3E}">
        <p14:creationId xmlns:p14="http://schemas.microsoft.com/office/powerpoint/2010/main" val="95780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590872" y="3501008"/>
            <a:ext cx="8229600" cy="1440160"/>
            <a:chOff x="467544" y="3194051"/>
            <a:chExt cx="8229600" cy="1440160"/>
          </a:xfrm>
        </p:grpSpPr>
        <p:sp>
          <p:nvSpPr>
            <p:cNvPr id="5" name="4 Rectángulo redondeado"/>
            <p:cNvSpPr/>
            <p:nvPr/>
          </p:nvSpPr>
          <p:spPr>
            <a:xfrm>
              <a:off x="2771800" y="3194051"/>
              <a:ext cx="3820826" cy="379753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solidFill>
                    <a:schemeClr val="tx2"/>
                  </a:solidFill>
                </a:rPr>
                <a:t>VALIDEZ EXTERNA</a:t>
              </a:r>
              <a:endParaRPr lang="es-ES" b="1" dirty="0">
                <a:solidFill>
                  <a:schemeClr val="tx2"/>
                </a:solidFill>
              </a:endParaRPr>
            </a:p>
          </p:txBody>
        </p:sp>
        <p:sp>
          <p:nvSpPr>
            <p:cNvPr id="6" name="2 Marcador de contenido"/>
            <p:cNvSpPr txBox="1">
              <a:spLocks/>
            </p:cNvSpPr>
            <p:nvPr/>
          </p:nvSpPr>
          <p:spPr>
            <a:xfrm>
              <a:off x="467544" y="3717032"/>
              <a:ext cx="8229600" cy="91717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s-UY" sz="2400" dirty="0" smtClean="0"/>
                <a:t>Tiene que ver con la posibilidad de generalizar los hallazgos más allá de las observaciones realizadas.</a:t>
              </a: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518302" y="1270494"/>
            <a:ext cx="8229600" cy="1438426"/>
            <a:chOff x="518302" y="694430"/>
            <a:chExt cx="8229600" cy="1438426"/>
          </a:xfrm>
        </p:grpSpPr>
        <p:sp>
          <p:nvSpPr>
            <p:cNvPr id="4" name="3 Rectángulo redondeado"/>
            <p:cNvSpPr/>
            <p:nvPr/>
          </p:nvSpPr>
          <p:spPr>
            <a:xfrm>
              <a:off x="2767398" y="694430"/>
              <a:ext cx="3820826" cy="379753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solidFill>
                    <a:schemeClr val="tx2"/>
                  </a:solidFill>
                </a:rPr>
                <a:t>VALIDEZ INTERNA</a:t>
              </a:r>
              <a:endParaRPr lang="es-ES" b="1" dirty="0">
                <a:solidFill>
                  <a:schemeClr val="tx2"/>
                </a:solidFill>
              </a:endParaRPr>
            </a:p>
          </p:txBody>
        </p:sp>
        <p:sp>
          <p:nvSpPr>
            <p:cNvPr id="7" name="2 Marcador de contenido"/>
            <p:cNvSpPr txBox="1">
              <a:spLocks/>
            </p:cNvSpPr>
            <p:nvPr/>
          </p:nvSpPr>
          <p:spPr>
            <a:xfrm>
              <a:off x="518302" y="1215677"/>
              <a:ext cx="8229600" cy="91717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s-UY" sz="2400" dirty="0" smtClean="0"/>
                <a:t>Constatar si efectivamente el resultado que observamos en Y es producto de la variable 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753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653825" y="260648"/>
            <a:ext cx="3820826" cy="3797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LÓGICA EXPERIMENTAL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03648" y="822894"/>
            <a:ext cx="6336704" cy="10215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UY" dirty="0" smtClean="0"/>
              <a:t>Experimento: experiencia científica en la que se provoca deliberadamente un cambio y se observa e interpreta un resultados con una finalidad cognoscitiva.</a:t>
            </a:r>
            <a:endParaRPr lang="es-UY" dirty="0"/>
          </a:p>
        </p:txBody>
      </p:sp>
      <p:sp>
        <p:nvSpPr>
          <p:cNvPr id="29" name="28 CuadroTexto"/>
          <p:cNvSpPr txBox="1"/>
          <p:nvPr/>
        </p:nvSpPr>
        <p:spPr>
          <a:xfrm>
            <a:off x="971600" y="5733256"/>
            <a:ext cx="7488831" cy="919401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es-UY" dirty="0" smtClean="0"/>
              <a:t>En las CCSS es muy difícil utilizar diseños experimentales, siendo mucho más frecuente el uso de diseños </a:t>
            </a:r>
            <a:r>
              <a:rPr lang="es-UY" b="1" dirty="0" smtClean="0"/>
              <a:t>cuasi experimentales </a:t>
            </a:r>
            <a:r>
              <a:rPr lang="es-UY" dirty="0" smtClean="0"/>
              <a:t>o </a:t>
            </a:r>
            <a:r>
              <a:rPr lang="es-UY" b="1" dirty="0" smtClean="0"/>
              <a:t>no experimentales</a:t>
            </a:r>
            <a:r>
              <a:rPr lang="es-UY" dirty="0" smtClean="0"/>
              <a:t>. Éstos conllevan problemas de validez externa e interna</a:t>
            </a:r>
            <a:endParaRPr lang="es-UY" dirty="0"/>
          </a:p>
        </p:txBody>
      </p:sp>
      <p:grpSp>
        <p:nvGrpSpPr>
          <p:cNvPr id="34" name="33 Grupo"/>
          <p:cNvGrpSpPr/>
          <p:nvPr/>
        </p:nvGrpSpPr>
        <p:grpSpPr>
          <a:xfrm>
            <a:off x="1090274" y="4077072"/>
            <a:ext cx="5206216" cy="1440160"/>
            <a:chOff x="1090274" y="4077072"/>
            <a:chExt cx="5206216" cy="1440160"/>
          </a:xfrm>
        </p:grpSpPr>
        <p:sp>
          <p:nvSpPr>
            <p:cNvPr id="33" name="32 CuadroTexto"/>
            <p:cNvSpPr txBox="1"/>
            <p:nvPr/>
          </p:nvSpPr>
          <p:spPr>
            <a:xfrm>
              <a:off x="1418162" y="4119120"/>
              <a:ext cx="4680520" cy="139811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/>
            <a:p>
              <a:pPr algn="ctr"/>
              <a:endParaRPr lang="es-UY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090274" y="4460396"/>
              <a:ext cx="5206216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UY" b="1" dirty="0" smtClean="0"/>
                <a:t>Asignación aleatoria </a:t>
              </a:r>
              <a:r>
                <a:rPr lang="es-UY" dirty="0" smtClean="0"/>
                <a:t>a grupos</a:t>
              </a:r>
            </a:p>
            <a:p>
              <a:pPr algn="ctr"/>
              <a:endParaRPr lang="es-UY" sz="500" dirty="0" smtClean="0"/>
            </a:p>
            <a:p>
              <a:pPr algn="ctr"/>
              <a:r>
                <a:rPr lang="es-UY" dirty="0" smtClean="0"/>
                <a:t>- Grupo1 (experimental)     T1: Y </a:t>
              </a:r>
              <a:r>
                <a:rPr lang="es-UY" dirty="0" smtClean="0">
                  <a:sym typeface="Wingdings" panose="05000000000000000000" pitchFamily="2" charset="2"/>
                </a:rPr>
                <a:t> X  T2: Y</a:t>
              </a:r>
              <a:endParaRPr lang="es-UY" dirty="0" smtClean="0"/>
            </a:p>
            <a:p>
              <a:pPr algn="ctr"/>
              <a:r>
                <a:rPr lang="es-UY" dirty="0" smtClean="0"/>
                <a:t>- Grupo </a:t>
              </a:r>
              <a:r>
                <a:rPr lang="es-UY" dirty="0"/>
                <a:t>2 </a:t>
              </a:r>
              <a:r>
                <a:rPr lang="es-UY" dirty="0" smtClean="0"/>
                <a:t>(control)              T1</a:t>
              </a:r>
              <a:r>
                <a:rPr lang="es-UY" dirty="0"/>
                <a:t>: Y </a:t>
              </a:r>
              <a:r>
                <a:rPr lang="es-UY" dirty="0">
                  <a:sym typeface="Wingdings" panose="05000000000000000000" pitchFamily="2" charset="2"/>
                </a:rPr>
                <a:t> </a:t>
              </a:r>
              <a:r>
                <a:rPr lang="es-UY" dirty="0" smtClean="0">
                  <a:sym typeface="Wingdings" panose="05000000000000000000" pitchFamily="2" charset="2"/>
                </a:rPr>
                <a:t>X1 </a:t>
              </a:r>
              <a:r>
                <a:rPr lang="es-UY" dirty="0">
                  <a:sym typeface="Wingdings" panose="05000000000000000000" pitchFamily="2" charset="2"/>
                </a:rPr>
                <a:t> T2: Y</a:t>
              </a:r>
              <a:endParaRPr lang="es-UY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1302597" y="4077072"/>
              <a:ext cx="478157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UY" b="1" dirty="0" smtClean="0"/>
                <a:t>Pre-test – Post-test </a:t>
              </a:r>
              <a:r>
                <a:rPr lang="es-UY" dirty="0" smtClean="0"/>
                <a:t>con </a:t>
              </a:r>
              <a:r>
                <a:rPr lang="es-UY" b="1" dirty="0" smtClean="0"/>
                <a:t>grupo de control</a:t>
              </a:r>
              <a:endParaRPr lang="es-UY" b="1" dirty="0"/>
            </a:p>
          </p:txBody>
        </p:sp>
      </p:grpSp>
      <p:grpSp>
        <p:nvGrpSpPr>
          <p:cNvPr id="35" name="34 Grupo"/>
          <p:cNvGrpSpPr/>
          <p:nvPr/>
        </p:nvGrpSpPr>
        <p:grpSpPr>
          <a:xfrm>
            <a:off x="6098682" y="3212976"/>
            <a:ext cx="2565666" cy="2308324"/>
            <a:chOff x="6098682" y="3212976"/>
            <a:chExt cx="2565666" cy="2308324"/>
          </a:xfrm>
        </p:grpSpPr>
        <p:sp>
          <p:nvSpPr>
            <p:cNvPr id="7" name="6 CuadroTexto"/>
            <p:cNvSpPr txBox="1"/>
            <p:nvPr/>
          </p:nvSpPr>
          <p:spPr>
            <a:xfrm>
              <a:off x="6515432" y="3212976"/>
              <a:ext cx="2148916" cy="23083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noAutofit/>
            </a:bodyPr>
            <a:lstStyle>
              <a:defPPr>
                <a:defRPr lang="es-ES"/>
              </a:defPPr>
              <a:lvl1pPr algn="ctr"/>
            </a:lstStyle>
            <a:p>
              <a:r>
                <a:rPr lang="es-UY" dirty="0"/>
                <a:t>Los experimentos son fuertes en términos de </a:t>
              </a:r>
              <a:r>
                <a:rPr lang="es-UY" b="1" dirty="0" smtClean="0"/>
                <a:t>validez</a:t>
              </a:r>
              <a:r>
                <a:rPr lang="es-UY" dirty="0" smtClean="0"/>
                <a:t> </a:t>
              </a:r>
              <a:r>
                <a:rPr lang="es-UY" b="1" dirty="0"/>
                <a:t>interna</a:t>
              </a:r>
              <a:r>
                <a:rPr lang="es-UY" dirty="0"/>
                <a:t> pero presenta mayores dificultades en términos de </a:t>
              </a:r>
              <a:r>
                <a:rPr lang="es-UY" b="1" dirty="0"/>
                <a:t>validez</a:t>
              </a:r>
              <a:r>
                <a:rPr lang="es-UY" dirty="0"/>
                <a:t> </a:t>
              </a:r>
              <a:r>
                <a:rPr lang="es-UY" b="1" dirty="0"/>
                <a:t>externa</a:t>
              </a:r>
            </a:p>
          </p:txBody>
        </p:sp>
        <p:sp>
          <p:nvSpPr>
            <p:cNvPr id="11" name="10 Flecha derecha"/>
            <p:cNvSpPr/>
            <p:nvPr/>
          </p:nvSpPr>
          <p:spPr>
            <a:xfrm>
              <a:off x="6098682" y="4662428"/>
              <a:ext cx="388133" cy="53929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733245" y="2051556"/>
            <a:ext cx="3702851" cy="1746776"/>
            <a:chOff x="438516" y="2051556"/>
            <a:chExt cx="3702851" cy="1746776"/>
          </a:xfrm>
        </p:grpSpPr>
        <p:sp>
          <p:nvSpPr>
            <p:cNvPr id="3" name="2 CuadroTexto"/>
            <p:cNvSpPr txBox="1"/>
            <p:nvPr/>
          </p:nvSpPr>
          <p:spPr>
            <a:xfrm>
              <a:off x="1144259" y="2051556"/>
              <a:ext cx="2275613" cy="369332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UY" b="1" dirty="0" smtClean="0"/>
                <a:t>Explicación causal</a:t>
              </a:r>
              <a:endParaRPr lang="es-UY" b="1" dirty="0"/>
            </a:p>
          </p:txBody>
        </p:sp>
        <p:cxnSp>
          <p:nvCxnSpPr>
            <p:cNvPr id="13" name="12 Conector recto de flecha"/>
            <p:cNvCxnSpPr/>
            <p:nvPr/>
          </p:nvCxnSpPr>
          <p:spPr>
            <a:xfrm>
              <a:off x="2267744" y="2420904"/>
              <a:ext cx="0" cy="144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8 Grupo"/>
            <p:cNvGrpSpPr/>
            <p:nvPr/>
          </p:nvGrpSpPr>
          <p:grpSpPr>
            <a:xfrm>
              <a:off x="438516" y="2598003"/>
              <a:ext cx="3702851" cy="1200329"/>
              <a:chOff x="1783624" y="1988840"/>
              <a:chExt cx="3702851" cy="1200329"/>
            </a:xfrm>
          </p:grpSpPr>
          <p:sp>
            <p:nvSpPr>
              <p:cNvPr id="6" name="5 CuadroTexto"/>
              <p:cNvSpPr txBox="1"/>
              <p:nvPr/>
            </p:nvSpPr>
            <p:spPr>
              <a:xfrm>
                <a:off x="1783624" y="1988840"/>
                <a:ext cx="3702851" cy="12003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UY" dirty="0" smtClean="0"/>
                  <a:t>X                      </a:t>
                </a:r>
                <a:r>
                  <a:rPr lang="es-UY" dirty="0" smtClean="0">
                    <a:sym typeface="Wingdings" panose="05000000000000000000" pitchFamily="2" charset="2"/>
                  </a:rPr>
                  <a:t>Y </a:t>
                </a:r>
              </a:p>
              <a:p>
                <a:pPr algn="ctr"/>
                <a:r>
                  <a:rPr lang="es-UY" dirty="0" smtClean="0">
                    <a:sym typeface="Wingdings" panose="05000000000000000000" pitchFamily="2" charset="2"/>
                  </a:rPr>
                  <a:t>- Correlación</a:t>
                </a:r>
              </a:p>
              <a:p>
                <a:pPr algn="ctr"/>
                <a:r>
                  <a:rPr lang="es-UY" dirty="0" smtClean="0">
                    <a:sym typeface="Wingdings" panose="05000000000000000000" pitchFamily="2" charset="2"/>
                  </a:rPr>
                  <a:t>- Precedencia temporal</a:t>
                </a:r>
              </a:p>
              <a:p>
                <a:pPr algn="ctr"/>
                <a:r>
                  <a:rPr lang="es-UY" dirty="0" smtClean="0">
                    <a:sym typeface="Wingdings" panose="05000000000000000000" pitchFamily="2" charset="2"/>
                  </a:rPr>
                  <a:t>- Control de hipótesis alternativas </a:t>
                </a:r>
                <a:endParaRPr lang="es-UY" dirty="0"/>
              </a:p>
            </p:txBody>
          </p:sp>
          <p:cxnSp>
            <p:nvCxnSpPr>
              <p:cNvPr id="8" name="7 Conector recto de flecha"/>
              <p:cNvCxnSpPr/>
              <p:nvPr/>
            </p:nvCxnSpPr>
            <p:spPr>
              <a:xfrm>
                <a:off x="3160868" y="2161884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4381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6571636" y="2985830"/>
            <a:ext cx="2434416" cy="3683530"/>
            <a:chOff x="6571636" y="2985830"/>
            <a:chExt cx="2434416" cy="3683530"/>
          </a:xfrm>
        </p:grpSpPr>
        <p:sp>
          <p:nvSpPr>
            <p:cNvPr id="25" name="24 Flecha abajo"/>
            <p:cNvSpPr/>
            <p:nvPr/>
          </p:nvSpPr>
          <p:spPr>
            <a:xfrm>
              <a:off x="7464808" y="2985830"/>
              <a:ext cx="648072" cy="2273813"/>
            </a:xfrm>
            <a:prstGeom prst="downArrow">
              <a:avLst>
                <a:gd name="adj1" fmla="val 50000"/>
                <a:gd name="adj2" fmla="val 26484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21 Rectángulo redondeado"/>
            <p:cNvSpPr/>
            <p:nvPr/>
          </p:nvSpPr>
          <p:spPr>
            <a:xfrm>
              <a:off x="6571636" y="5301208"/>
              <a:ext cx="2434416" cy="13681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solidFill>
                    <a:schemeClr val="tx2"/>
                  </a:solidFill>
                </a:rPr>
                <a:t>Comprometerían las posibilidades de inferencia / generalización de los resultados</a:t>
              </a:r>
              <a:endParaRPr lang="es-ES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" name="3 Rectángulo redondeado"/>
          <p:cNvSpPr/>
          <p:nvPr/>
        </p:nvSpPr>
        <p:spPr>
          <a:xfrm>
            <a:off x="179512" y="548680"/>
            <a:ext cx="604867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RELACIÓN ENTRE LA MUESTRA Y LA POBLACIÓN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571636" y="260648"/>
            <a:ext cx="2434417" cy="10801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CRÍTICA A LA GENERALIZACIÓN EN LA INVEST. CUALI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256901" y="1527741"/>
            <a:ext cx="4791354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ES UN SUBCONJUNTO DE LA POBLACIÓN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245390" y="2846964"/>
            <a:ext cx="2923011" cy="18155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285750" indent="-285750" algn="ctr">
              <a:buFontTx/>
              <a:buChar char="-"/>
            </a:pPr>
            <a:r>
              <a:rPr lang="es-E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Parte de una definición clara y precisa de la población y de un listado exhaustivo de los elementos que la conforman</a:t>
            </a:r>
          </a:p>
          <a:p>
            <a:pPr marL="285750" indent="-285750" algn="ctr">
              <a:buFontTx/>
              <a:buChar char="-"/>
            </a:pPr>
            <a:r>
              <a:rPr lang="es-ES" sz="1400" b="1" dirty="0" smtClean="0">
                <a:solidFill>
                  <a:schemeClr val="tx1"/>
                </a:solidFill>
              </a:rPr>
              <a:t>Selección aleatoria de los casos</a:t>
            </a:r>
          </a:p>
          <a:p>
            <a:pPr marL="285750" indent="-285750" algn="ctr">
              <a:buFontTx/>
              <a:buChar char="-"/>
            </a:pPr>
            <a:r>
              <a:rPr lang="es-ES" sz="1400" b="1" dirty="0" smtClean="0">
                <a:solidFill>
                  <a:schemeClr val="tx1"/>
                </a:solidFill>
              </a:rPr>
              <a:t>Probabilidades de selección conocidas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37006" y="4723362"/>
            <a:ext cx="2923011" cy="17299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PERMITE:</a:t>
            </a:r>
          </a:p>
          <a:p>
            <a:pPr marL="285750" indent="-285750" algn="ctr">
              <a:buFontTx/>
              <a:buChar char="-"/>
            </a:pPr>
            <a:r>
              <a:rPr lang="es-ES" sz="1400" b="1" dirty="0" smtClean="0">
                <a:solidFill>
                  <a:schemeClr val="tx1"/>
                </a:solidFill>
              </a:rPr>
              <a:t>Estimar las características descriptivas de la población a partir de las observaciones de la muestra</a:t>
            </a:r>
          </a:p>
          <a:p>
            <a:pPr marL="285750" indent="-285750" algn="ctr">
              <a:buFontTx/>
              <a:buChar char="-"/>
            </a:pPr>
            <a:r>
              <a:rPr lang="es-ES" sz="1400" b="1" dirty="0" smtClean="0">
                <a:solidFill>
                  <a:schemeClr val="tx1"/>
                </a:solidFill>
              </a:rPr>
              <a:t>CONOCER EL MARGEN DE ERROR incorporado en estas estimaciones</a:t>
            </a:r>
            <a:endParaRPr lang="es-ES" sz="1400" b="1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21359" y="1525843"/>
            <a:ext cx="1512168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MUESTRA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92988" y="2319388"/>
            <a:ext cx="2460612" cy="44590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MUESTRA ESTADÍSTICA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3502246" y="2333243"/>
            <a:ext cx="2460612" cy="44590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MUESTRA INTENCIONAL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3290178" y="2837299"/>
            <a:ext cx="2946857" cy="18155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es-E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 suele contar con una definición clara y precisa de la población y un listado exhaustivo de los elementos que la conforman</a:t>
            </a:r>
          </a:p>
          <a:p>
            <a:pPr marL="285750" indent="-285750" algn="ctr">
              <a:buFontTx/>
              <a:buChar char="-"/>
            </a:pPr>
            <a:r>
              <a:rPr lang="es-ES" sz="1400" b="1" dirty="0" smtClean="0">
                <a:solidFill>
                  <a:schemeClr val="tx1"/>
                </a:solidFill>
              </a:rPr>
              <a:t>No es aleatoria</a:t>
            </a:r>
          </a:p>
          <a:p>
            <a:pPr marL="285750" indent="-285750" algn="ctr">
              <a:buFontTx/>
              <a:buChar char="-"/>
            </a:pPr>
            <a:r>
              <a:rPr lang="es-ES" sz="1400" b="1" dirty="0" smtClean="0">
                <a:solidFill>
                  <a:schemeClr val="tx1"/>
                </a:solidFill>
              </a:rPr>
              <a:t>Es de tamaño reducido</a:t>
            </a:r>
            <a:endParaRPr lang="es-ES" sz="1400" b="1" dirty="0">
              <a:solidFill>
                <a:schemeClr val="tx1"/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5751838" y="2451331"/>
            <a:ext cx="2894175" cy="2513369"/>
            <a:chOff x="5751838" y="2451331"/>
            <a:chExt cx="2894175" cy="2513369"/>
          </a:xfrm>
        </p:grpSpPr>
        <p:sp>
          <p:nvSpPr>
            <p:cNvPr id="12" name="11 Rectángulo redondeado"/>
            <p:cNvSpPr/>
            <p:nvPr/>
          </p:nvSpPr>
          <p:spPr>
            <a:xfrm>
              <a:off x="6931676" y="2451331"/>
              <a:ext cx="1714337" cy="5760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solidFill>
                    <a:schemeClr val="tx1"/>
                  </a:solidFill>
                </a:rPr>
                <a:t>Sesgo de Selección</a:t>
              </a:r>
              <a:endParaRPr lang="es-E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15 Rectángulo redondeado"/>
            <p:cNvSpPr/>
            <p:nvPr/>
          </p:nvSpPr>
          <p:spPr>
            <a:xfrm>
              <a:off x="6931676" y="3308516"/>
              <a:ext cx="1714337" cy="165618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>
                  <a:solidFill>
                    <a:schemeClr val="tx1"/>
                  </a:solidFill>
                </a:rPr>
                <a:t>Mayor error producto del tamaño reducido de la muestra</a:t>
              </a:r>
              <a:endParaRPr lang="es-ES" b="1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18 Conector recto de flecha"/>
            <p:cNvCxnSpPr>
              <a:endCxn id="12" idx="1"/>
            </p:cNvCxnSpPr>
            <p:nvPr/>
          </p:nvCxnSpPr>
          <p:spPr>
            <a:xfrm flipV="1">
              <a:off x="5751838" y="2739363"/>
              <a:ext cx="1179838" cy="1394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 de flecha"/>
            <p:cNvCxnSpPr>
              <a:endCxn id="16" idx="1"/>
            </p:cNvCxnSpPr>
            <p:nvPr/>
          </p:nvCxnSpPr>
          <p:spPr>
            <a:xfrm flipV="1">
              <a:off x="5904237" y="4136608"/>
              <a:ext cx="1027439" cy="2571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649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69801" y="651101"/>
            <a:ext cx="7890629" cy="3797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RESPUESTAS A LAS CRÍTICAS A LA GENERALIZACIÓN EN INVEST. CUALI </a:t>
            </a:r>
            <a:endParaRPr lang="es-ES" b="1" dirty="0">
              <a:solidFill>
                <a:schemeClr val="tx2"/>
              </a:solidFill>
            </a:endParaRPr>
          </a:p>
        </p:txBody>
      </p:sp>
      <p:grpSp>
        <p:nvGrpSpPr>
          <p:cNvPr id="35" name="34 Grupo"/>
          <p:cNvGrpSpPr/>
          <p:nvPr/>
        </p:nvGrpSpPr>
        <p:grpSpPr>
          <a:xfrm>
            <a:off x="1979712" y="1556792"/>
            <a:ext cx="2808312" cy="2016000"/>
            <a:chOff x="1979712" y="1556792"/>
            <a:chExt cx="2808312" cy="2016000"/>
          </a:xfrm>
        </p:grpSpPr>
        <p:sp>
          <p:nvSpPr>
            <p:cNvPr id="2" name="1 Flecha derecha"/>
            <p:cNvSpPr/>
            <p:nvPr/>
          </p:nvSpPr>
          <p:spPr>
            <a:xfrm>
              <a:off x="1979712" y="2420888"/>
              <a:ext cx="792088" cy="432048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22" name="21 Rectángulo redondeado"/>
            <p:cNvSpPr/>
            <p:nvPr/>
          </p:nvSpPr>
          <p:spPr>
            <a:xfrm>
              <a:off x="2771800" y="1556792"/>
              <a:ext cx="2016224" cy="2016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>
                  <a:solidFill>
                    <a:schemeClr val="tx2"/>
                  </a:solidFill>
                </a:rPr>
                <a:t>Es posible de disminuir mediante la elección en base a la variable independiente</a:t>
              </a:r>
              <a:endParaRPr lang="es-ES" sz="1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35 Grupo"/>
          <p:cNvGrpSpPr/>
          <p:nvPr/>
        </p:nvGrpSpPr>
        <p:grpSpPr>
          <a:xfrm>
            <a:off x="1979712" y="3861272"/>
            <a:ext cx="2808312" cy="2016000"/>
            <a:chOff x="1979712" y="3861272"/>
            <a:chExt cx="2808312" cy="2016000"/>
          </a:xfrm>
        </p:grpSpPr>
        <p:sp>
          <p:nvSpPr>
            <p:cNvPr id="13" name="12 Flecha derecha"/>
            <p:cNvSpPr/>
            <p:nvPr/>
          </p:nvSpPr>
          <p:spPr>
            <a:xfrm>
              <a:off x="1979712" y="4653136"/>
              <a:ext cx="792088" cy="432048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 sz="1600"/>
            </a:p>
          </p:txBody>
        </p:sp>
        <p:sp>
          <p:nvSpPr>
            <p:cNvPr id="18" name="17 Rectángulo redondeado"/>
            <p:cNvSpPr/>
            <p:nvPr/>
          </p:nvSpPr>
          <p:spPr>
            <a:xfrm>
              <a:off x="2771800" y="3861272"/>
              <a:ext cx="2016224" cy="2016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>
                  <a:solidFill>
                    <a:schemeClr val="tx2"/>
                  </a:solidFill>
                </a:rPr>
                <a:t>No es una crítica válida para las muestras intencionales, dado que estás no tienen la posibilidad de estimar el error</a:t>
              </a:r>
              <a:endParaRPr lang="es-ES" sz="1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7" name="36 Grupo"/>
          <p:cNvGrpSpPr/>
          <p:nvPr/>
        </p:nvGrpSpPr>
        <p:grpSpPr>
          <a:xfrm>
            <a:off x="4869657" y="1556792"/>
            <a:ext cx="3590775" cy="4291452"/>
            <a:chOff x="4869657" y="1556792"/>
            <a:chExt cx="3590775" cy="4291452"/>
          </a:xfrm>
        </p:grpSpPr>
        <p:sp>
          <p:nvSpPr>
            <p:cNvPr id="21" name="20 Rectángulo redondeado"/>
            <p:cNvSpPr/>
            <p:nvPr/>
          </p:nvSpPr>
          <p:spPr>
            <a:xfrm>
              <a:off x="6444208" y="1556792"/>
              <a:ext cx="2016224" cy="2016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>
                  <a:solidFill>
                    <a:schemeClr val="tx2"/>
                  </a:solidFill>
                </a:rPr>
                <a:t>Con muestras pequeñas la selección aleatoria puede generar sesgos fuertes</a:t>
              </a:r>
              <a:endParaRPr lang="es-E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27" name="26 Rectángulo redondeado"/>
            <p:cNvSpPr/>
            <p:nvPr/>
          </p:nvSpPr>
          <p:spPr>
            <a:xfrm>
              <a:off x="6444208" y="3769127"/>
              <a:ext cx="2016223" cy="2016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s-ES" sz="1600" b="1" dirty="0" smtClean="0">
                  <a:solidFill>
                    <a:schemeClr val="tx2"/>
                  </a:solidFill>
                </a:rPr>
                <a:t>La posibilidad de estimar el error no implica su anulación. Es imposible saber si se está trabajando con una muestra `buena´ o `mala´</a:t>
              </a:r>
              <a:endParaRPr lang="es-E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10 Rectángulo redondeado"/>
            <p:cNvSpPr/>
            <p:nvPr/>
          </p:nvSpPr>
          <p:spPr>
            <a:xfrm>
              <a:off x="4869657" y="1556794"/>
              <a:ext cx="1286519" cy="42914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500" b="1" dirty="0" smtClean="0">
                  <a:solidFill>
                    <a:schemeClr val="tx2"/>
                  </a:solidFill>
                </a:rPr>
                <a:t>El problema del error tampoco está resuelto en las muestras estadísticas</a:t>
              </a:r>
              <a:endParaRPr lang="es-ES" sz="1500" b="1" dirty="0">
                <a:solidFill>
                  <a:schemeClr val="tx2"/>
                </a:solidFill>
              </a:endParaRPr>
            </a:p>
          </p:txBody>
        </p:sp>
        <p:cxnSp>
          <p:nvCxnSpPr>
            <p:cNvPr id="4" name="3 Conector recto de flecha"/>
            <p:cNvCxnSpPr>
              <a:stCxn id="11" idx="3"/>
              <a:endCxn id="21" idx="1"/>
            </p:cNvCxnSpPr>
            <p:nvPr/>
          </p:nvCxnSpPr>
          <p:spPr>
            <a:xfrm flipV="1">
              <a:off x="6156176" y="2564792"/>
              <a:ext cx="288032" cy="11377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>
              <a:stCxn id="11" idx="3"/>
              <a:endCxn id="27" idx="1"/>
            </p:cNvCxnSpPr>
            <p:nvPr/>
          </p:nvCxnSpPr>
          <p:spPr>
            <a:xfrm>
              <a:off x="6156176" y="3702519"/>
              <a:ext cx="288032" cy="10746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11 Rectángulo redondeado"/>
          <p:cNvSpPr/>
          <p:nvPr/>
        </p:nvSpPr>
        <p:spPr>
          <a:xfrm>
            <a:off x="409391" y="1556792"/>
            <a:ext cx="1714337" cy="201600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Sesgo de Selección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09390" y="3832244"/>
            <a:ext cx="1714337" cy="201600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Mayor error producto del tamaño reducido de la muestra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91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5580112" y="3068960"/>
            <a:ext cx="3384376" cy="32403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900000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r>
              <a:rPr lang="es-UY" sz="2500" dirty="0" smtClean="0"/>
              <a:t>Seleccionar los casos de las muestras intencionales por las variables independientes – Evita el sesgo de selección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569801" y="651101"/>
            <a:ext cx="7890629" cy="3797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PROPUESTAS PARA GENERAR MAYOR VALIDEZ EXTERNA EN LA INVEST. CUALI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88232" y="4257192"/>
            <a:ext cx="8229600" cy="9000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UY" sz="2500" dirty="0" smtClean="0"/>
          </a:p>
          <a:p>
            <a:r>
              <a:rPr lang="es-UY" sz="2500" dirty="0" smtClean="0"/>
              <a:t>Maximizar la variedad de las observaciones y de los contextos en los que se llevan a cabo las réplicas</a:t>
            </a:r>
          </a:p>
          <a:p>
            <a:endParaRPr lang="es-UY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88232" y="2924944"/>
            <a:ext cx="8229600" cy="9000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UY" sz="2500" dirty="0" smtClean="0"/>
          </a:p>
          <a:p>
            <a:r>
              <a:rPr lang="es-UY" sz="2500" dirty="0" smtClean="0"/>
              <a:t>Repetir el estudio tantas veces como se pueda – </a:t>
            </a:r>
            <a:r>
              <a:rPr lang="es-UY" sz="2500" dirty="0" smtClean="0"/>
              <a:t>Disminuye el error</a:t>
            </a:r>
          </a:p>
          <a:p>
            <a:pPr marL="0" indent="0">
              <a:buNone/>
            </a:pPr>
            <a:endParaRPr lang="es-UY" sz="2500" dirty="0" smtClean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975248" y="5481328"/>
            <a:ext cx="3549080" cy="90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UY" sz="1800" dirty="0" smtClean="0"/>
              <a:t>Estrategias utilizadas para generar mayor validez externa en los diseños experimentales</a:t>
            </a:r>
          </a:p>
        </p:txBody>
      </p:sp>
    </p:spTree>
    <p:extLst>
      <p:ext uri="{BB962C8B-B14F-4D97-AF65-F5344CB8AC3E}">
        <p14:creationId xmlns:p14="http://schemas.microsoft.com/office/powerpoint/2010/main" val="5947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39552" y="2160668"/>
            <a:ext cx="8136904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UY" sz="2500" dirty="0"/>
              <a:t>Generar a partir de las proposiciones teóricas un número manejable de enunciados empíricos 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569801" y="651101"/>
            <a:ext cx="7890629" cy="3797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PROPUESTAS PARA GENERAR MAYOR VALIDEZ INTERNA EN LA INVEST. CUALI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3416808"/>
            <a:ext cx="8136904" cy="11643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UY" sz="2500" dirty="0" smtClean="0"/>
              <a:t>Derivar consecuencias de las relaciones validadas a los contextos en que se efectuarán las réplicas y someterlas a contraste</a:t>
            </a:r>
            <a:endParaRPr lang="es-UY" sz="2500" dirty="0"/>
          </a:p>
        </p:txBody>
      </p:sp>
    </p:spTree>
    <p:extLst>
      <p:ext uri="{BB962C8B-B14F-4D97-AF65-F5344CB8AC3E}">
        <p14:creationId xmlns:p14="http://schemas.microsoft.com/office/powerpoint/2010/main" val="104255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652</Words>
  <Application>Microsoft Office PowerPoint</Application>
  <PresentationFormat>Presentación en pantalla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Fanny</dc:creator>
  <cp:lastModifiedBy>Fanny</cp:lastModifiedBy>
  <cp:revision>30</cp:revision>
  <dcterms:created xsi:type="dcterms:W3CDTF">2014-05-01T20:25:44Z</dcterms:created>
  <dcterms:modified xsi:type="dcterms:W3CDTF">2014-05-02T10:59:50Z</dcterms:modified>
</cp:coreProperties>
</file>