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5"/>
  </p:notesMasterIdLst>
  <p:handoutMasterIdLst>
    <p:handoutMasterId r:id="rId36"/>
  </p:handoutMasterIdLst>
  <p:sldIdLst>
    <p:sldId id="352" r:id="rId2"/>
    <p:sldId id="382" r:id="rId3"/>
    <p:sldId id="418" r:id="rId4"/>
    <p:sldId id="464" r:id="rId5"/>
    <p:sldId id="384" r:id="rId6"/>
    <p:sldId id="440" r:id="rId7"/>
    <p:sldId id="442" r:id="rId8"/>
    <p:sldId id="441" r:id="rId9"/>
    <p:sldId id="460" r:id="rId10"/>
    <p:sldId id="461" r:id="rId11"/>
    <p:sldId id="455" r:id="rId12"/>
    <p:sldId id="454" r:id="rId13"/>
    <p:sldId id="386" r:id="rId14"/>
    <p:sldId id="447" r:id="rId15"/>
    <p:sldId id="377" r:id="rId16"/>
    <p:sldId id="450" r:id="rId17"/>
    <p:sldId id="451" r:id="rId18"/>
    <p:sldId id="452" r:id="rId19"/>
    <p:sldId id="459" r:id="rId20"/>
    <p:sldId id="448" r:id="rId21"/>
    <p:sldId id="430" r:id="rId22"/>
    <p:sldId id="456" r:id="rId23"/>
    <p:sldId id="462" r:id="rId24"/>
    <p:sldId id="423" r:id="rId25"/>
    <p:sldId id="466" r:id="rId26"/>
    <p:sldId id="401" r:id="rId27"/>
    <p:sldId id="467" r:id="rId28"/>
    <p:sldId id="468" r:id="rId29"/>
    <p:sldId id="465" r:id="rId30"/>
    <p:sldId id="432" r:id="rId31"/>
    <p:sldId id="433" r:id="rId32"/>
    <p:sldId id="434" r:id="rId33"/>
    <p:sldId id="449" r:id="rId34"/>
  </p:sldIdLst>
  <p:sldSz cx="9144000" cy="6858000" type="screen4x3"/>
  <p:notesSz cx="7010400" cy="9296400"/>
  <p:defaultTextStyle>
    <a:defPPr>
      <a:defRPr lang="es-ES"/>
    </a:defPPr>
    <a:lvl1pPr algn="l" rtl="0" fontAlgn="base">
      <a:spcBef>
        <a:spcPct val="0"/>
      </a:spcBef>
      <a:spcAft>
        <a:spcPct val="0"/>
      </a:spcAft>
      <a:defRPr sz="2000" kern="1200">
        <a:solidFill>
          <a:schemeClr val="tx1"/>
        </a:solidFill>
        <a:latin typeface="Tahoma" pitchFamily="34" charset="0"/>
        <a:ea typeface="+mn-ea"/>
        <a:cs typeface="+mn-cs"/>
      </a:defRPr>
    </a:lvl1pPr>
    <a:lvl2pPr marL="457200" algn="l" rtl="0" fontAlgn="base">
      <a:spcBef>
        <a:spcPct val="0"/>
      </a:spcBef>
      <a:spcAft>
        <a:spcPct val="0"/>
      </a:spcAft>
      <a:defRPr sz="2000" kern="1200">
        <a:solidFill>
          <a:schemeClr val="tx1"/>
        </a:solidFill>
        <a:latin typeface="Tahoma" pitchFamily="34" charset="0"/>
        <a:ea typeface="+mn-ea"/>
        <a:cs typeface="+mn-cs"/>
      </a:defRPr>
    </a:lvl2pPr>
    <a:lvl3pPr marL="914400" algn="l" rtl="0" fontAlgn="base">
      <a:spcBef>
        <a:spcPct val="0"/>
      </a:spcBef>
      <a:spcAft>
        <a:spcPct val="0"/>
      </a:spcAft>
      <a:defRPr sz="2000" kern="1200">
        <a:solidFill>
          <a:schemeClr val="tx1"/>
        </a:solidFill>
        <a:latin typeface="Tahoma" pitchFamily="34" charset="0"/>
        <a:ea typeface="+mn-ea"/>
        <a:cs typeface="+mn-cs"/>
      </a:defRPr>
    </a:lvl3pPr>
    <a:lvl4pPr marL="1371600" algn="l" rtl="0" fontAlgn="base">
      <a:spcBef>
        <a:spcPct val="0"/>
      </a:spcBef>
      <a:spcAft>
        <a:spcPct val="0"/>
      </a:spcAft>
      <a:defRPr sz="2000" kern="1200">
        <a:solidFill>
          <a:schemeClr val="tx1"/>
        </a:solidFill>
        <a:latin typeface="Tahoma" pitchFamily="34" charset="0"/>
        <a:ea typeface="+mn-ea"/>
        <a:cs typeface="+mn-cs"/>
      </a:defRPr>
    </a:lvl4pPr>
    <a:lvl5pPr marL="1828800" algn="l" rtl="0" fontAlgn="base">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p:defaultTextStyle>
  <p:extLst>
    <p:ext uri="{521415D9-36F7-43E2-AB2F-B90AF26B5E84}">
      <p14:sectionLst xmlns:p14="http://schemas.microsoft.com/office/powerpoint/2010/main">
        <p14:section name="Sección predeterminada" id="{9D989425-D6D0-45D7-B808-788AECCBB34A}">
          <p14:sldIdLst>
            <p14:sldId id="352"/>
            <p14:sldId id="382"/>
            <p14:sldId id="418"/>
            <p14:sldId id="464"/>
            <p14:sldId id="384"/>
            <p14:sldId id="440"/>
            <p14:sldId id="442"/>
            <p14:sldId id="441"/>
            <p14:sldId id="460"/>
            <p14:sldId id="461"/>
            <p14:sldId id="455"/>
            <p14:sldId id="454"/>
            <p14:sldId id="386"/>
            <p14:sldId id="447"/>
            <p14:sldId id="377"/>
            <p14:sldId id="450"/>
            <p14:sldId id="451"/>
            <p14:sldId id="452"/>
            <p14:sldId id="459"/>
            <p14:sldId id="448"/>
            <p14:sldId id="430"/>
            <p14:sldId id="456"/>
            <p14:sldId id="462"/>
            <p14:sldId id="423"/>
            <p14:sldId id="466"/>
            <p14:sldId id="401"/>
            <p14:sldId id="467"/>
            <p14:sldId id="468"/>
            <p14:sldId id="465"/>
            <p14:sldId id="432"/>
            <p14:sldId id="433"/>
            <p14:sldId id="434"/>
            <p14:sldId id="44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FFDC"/>
    <a:srgbClr val="F10FD1"/>
    <a:srgbClr val="336699"/>
    <a:srgbClr val="0099CC"/>
    <a:srgbClr val="33CCFF"/>
    <a:srgbClr val="CCFFFF"/>
    <a:srgbClr val="66FF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57487F-129D-42C9-B35A-C913A1486030}" v="8" dt="2023-09-21T20:50:38.5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26" autoAdjust="0"/>
    <p:restoredTop sz="94709" autoAdjust="0"/>
  </p:normalViewPr>
  <p:slideViewPr>
    <p:cSldViewPr>
      <p:cViewPr varScale="1">
        <p:scale>
          <a:sx n="108" d="100"/>
          <a:sy n="108" d="100"/>
        </p:scale>
        <p:origin x="203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gustin Salvia" userId="0511a48e-b065-4293-b605-5cfb5fbdce4e" providerId="ADAL" clId="{7B57487F-129D-42C9-B35A-C913A1486030}"/>
    <pc:docChg chg="undo custSel addSld delSld modSld sldOrd modSection">
      <pc:chgData name="Agustin Salvia" userId="0511a48e-b065-4293-b605-5cfb5fbdce4e" providerId="ADAL" clId="{7B57487F-129D-42C9-B35A-C913A1486030}" dt="2023-09-21T20:50:45.347" v="355" actId="20577"/>
      <pc:docMkLst>
        <pc:docMk/>
      </pc:docMkLst>
      <pc:sldChg chg="del ord">
        <pc:chgData name="Agustin Salvia" userId="0511a48e-b065-4293-b605-5cfb5fbdce4e" providerId="ADAL" clId="{7B57487F-129D-42C9-B35A-C913A1486030}" dt="2023-09-21T20:38:47.770" v="341" actId="47"/>
        <pc:sldMkLst>
          <pc:docMk/>
          <pc:sldMk cId="0" sldId="383"/>
        </pc:sldMkLst>
      </pc:sldChg>
      <pc:sldChg chg="del">
        <pc:chgData name="Agustin Salvia" userId="0511a48e-b065-4293-b605-5cfb5fbdce4e" providerId="ADAL" clId="{7B57487F-129D-42C9-B35A-C913A1486030}" dt="2023-09-21T20:30:04.315" v="306" actId="47"/>
        <pc:sldMkLst>
          <pc:docMk/>
          <pc:sldMk cId="0" sldId="400"/>
        </pc:sldMkLst>
      </pc:sldChg>
      <pc:sldChg chg="del">
        <pc:chgData name="Agustin Salvia" userId="0511a48e-b065-4293-b605-5cfb5fbdce4e" providerId="ADAL" clId="{7B57487F-129D-42C9-B35A-C913A1486030}" dt="2023-09-21T20:28:44.551" v="302" actId="47"/>
        <pc:sldMkLst>
          <pc:docMk/>
          <pc:sldMk cId="0" sldId="401"/>
        </pc:sldMkLst>
      </pc:sldChg>
      <pc:sldChg chg="del ord">
        <pc:chgData name="Agustin Salvia" userId="0511a48e-b065-4293-b605-5cfb5fbdce4e" providerId="ADAL" clId="{7B57487F-129D-42C9-B35A-C913A1486030}" dt="2023-09-21T20:47:25.749" v="345" actId="47"/>
        <pc:sldMkLst>
          <pc:docMk/>
          <pc:sldMk cId="0" sldId="403"/>
        </pc:sldMkLst>
      </pc:sldChg>
      <pc:sldChg chg="modSp mod">
        <pc:chgData name="Agustin Salvia" userId="0511a48e-b065-4293-b605-5cfb5fbdce4e" providerId="ADAL" clId="{7B57487F-129D-42C9-B35A-C913A1486030}" dt="2023-09-21T19:58:42.459" v="13" actId="6549"/>
        <pc:sldMkLst>
          <pc:docMk/>
          <pc:sldMk cId="0" sldId="418"/>
        </pc:sldMkLst>
        <pc:spChg chg="mod">
          <ac:chgData name="Agustin Salvia" userId="0511a48e-b065-4293-b605-5cfb5fbdce4e" providerId="ADAL" clId="{7B57487F-129D-42C9-B35A-C913A1486030}" dt="2023-09-21T19:58:42.459" v="13" actId="6549"/>
          <ac:spMkLst>
            <pc:docMk/>
            <pc:sldMk cId="0" sldId="418"/>
            <ac:spMk id="16386" creationId="{00000000-0000-0000-0000-000000000000}"/>
          </ac:spMkLst>
        </pc:spChg>
      </pc:sldChg>
      <pc:sldChg chg="del">
        <pc:chgData name="Agustin Salvia" userId="0511a48e-b065-4293-b605-5cfb5fbdce4e" providerId="ADAL" clId="{7B57487F-129D-42C9-B35A-C913A1486030}" dt="2023-09-21T20:28:12.964" v="300" actId="2696"/>
        <pc:sldMkLst>
          <pc:docMk/>
          <pc:sldMk cId="0" sldId="423"/>
        </pc:sldMkLst>
      </pc:sldChg>
      <pc:sldChg chg="ord">
        <pc:chgData name="Agustin Salvia" userId="0511a48e-b065-4293-b605-5cfb5fbdce4e" providerId="ADAL" clId="{7B57487F-129D-42C9-B35A-C913A1486030}" dt="2023-09-21T20:31:29.605" v="332"/>
        <pc:sldMkLst>
          <pc:docMk/>
          <pc:sldMk cId="3750569629" sldId="423"/>
        </pc:sldMkLst>
      </pc:sldChg>
      <pc:sldChg chg="del">
        <pc:chgData name="Agustin Salvia" userId="0511a48e-b065-4293-b605-5cfb5fbdce4e" providerId="ADAL" clId="{7B57487F-129D-42C9-B35A-C913A1486030}" dt="2023-09-21T20:38:59.791" v="342" actId="2696"/>
        <pc:sldMkLst>
          <pc:docMk/>
          <pc:sldMk cId="0" sldId="432"/>
        </pc:sldMkLst>
      </pc:sldChg>
      <pc:sldChg chg="del">
        <pc:chgData name="Agustin Salvia" userId="0511a48e-b065-4293-b605-5cfb5fbdce4e" providerId="ADAL" clId="{7B57487F-129D-42C9-B35A-C913A1486030}" dt="2023-09-21T20:38:59.791" v="342" actId="2696"/>
        <pc:sldMkLst>
          <pc:docMk/>
          <pc:sldMk cId="0" sldId="433"/>
        </pc:sldMkLst>
      </pc:sldChg>
      <pc:sldChg chg="del">
        <pc:chgData name="Agustin Salvia" userId="0511a48e-b065-4293-b605-5cfb5fbdce4e" providerId="ADAL" clId="{7B57487F-129D-42C9-B35A-C913A1486030}" dt="2023-09-21T20:38:59.791" v="342" actId="2696"/>
        <pc:sldMkLst>
          <pc:docMk/>
          <pc:sldMk cId="0" sldId="434"/>
        </pc:sldMkLst>
      </pc:sldChg>
      <pc:sldChg chg="delSp modSp mod">
        <pc:chgData name="Agustin Salvia" userId="0511a48e-b065-4293-b605-5cfb5fbdce4e" providerId="ADAL" clId="{7B57487F-129D-42C9-B35A-C913A1486030}" dt="2023-09-21T20:50:45.347" v="355" actId="20577"/>
        <pc:sldMkLst>
          <pc:docMk/>
          <pc:sldMk cId="351561819" sldId="434"/>
        </pc:sldMkLst>
        <pc:spChg chg="mod">
          <ac:chgData name="Agustin Salvia" userId="0511a48e-b065-4293-b605-5cfb5fbdce4e" providerId="ADAL" clId="{7B57487F-129D-42C9-B35A-C913A1486030}" dt="2023-09-21T20:50:45.347" v="355" actId="20577"/>
          <ac:spMkLst>
            <pc:docMk/>
            <pc:sldMk cId="351561819" sldId="434"/>
            <ac:spMk id="25602" creationId="{00000000-0000-0000-0000-000000000000}"/>
          </ac:spMkLst>
        </pc:spChg>
        <pc:spChg chg="del">
          <ac:chgData name="Agustin Salvia" userId="0511a48e-b065-4293-b605-5cfb5fbdce4e" providerId="ADAL" clId="{7B57487F-129D-42C9-B35A-C913A1486030}" dt="2023-09-21T20:50:38.582" v="349" actId="478"/>
          <ac:spMkLst>
            <pc:docMk/>
            <pc:sldMk cId="351561819" sldId="434"/>
            <ac:spMk id="40964" creationId="{00000000-0000-0000-0000-000000000000}"/>
          </ac:spMkLst>
        </pc:spChg>
      </pc:sldChg>
      <pc:sldChg chg="modSp mod">
        <pc:chgData name="Agustin Salvia" userId="0511a48e-b065-4293-b605-5cfb5fbdce4e" providerId="ADAL" clId="{7B57487F-129D-42C9-B35A-C913A1486030}" dt="2023-09-21T20:30:45.485" v="322" actId="20577"/>
        <pc:sldMkLst>
          <pc:docMk/>
          <pc:sldMk cId="0" sldId="451"/>
        </pc:sldMkLst>
        <pc:spChg chg="mod">
          <ac:chgData name="Agustin Salvia" userId="0511a48e-b065-4293-b605-5cfb5fbdce4e" providerId="ADAL" clId="{7B57487F-129D-42C9-B35A-C913A1486030}" dt="2023-09-21T20:30:45.485" v="322" actId="20577"/>
          <ac:spMkLst>
            <pc:docMk/>
            <pc:sldMk cId="0" sldId="451"/>
            <ac:spMk id="45060" creationId="{00000000-0000-0000-0000-000000000000}"/>
          </ac:spMkLst>
        </pc:spChg>
      </pc:sldChg>
      <pc:sldChg chg="add del ord">
        <pc:chgData name="Agustin Salvia" userId="0511a48e-b065-4293-b605-5cfb5fbdce4e" providerId="ADAL" clId="{7B57487F-129D-42C9-B35A-C913A1486030}" dt="2023-09-21T20:30:55.468" v="324"/>
        <pc:sldMkLst>
          <pc:docMk/>
          <pc:sldMk cId="3061644645" sldId="456"/>
        </pc:sldMkLst>
      </pc:sldChg>
      <pc:sldChg chg="del ord">
        <pc:chgData name="Agustin Salvia" userId="0511a48e-b065-4293-b605-5cfb5fbdce4e" providerId="ADAL" clId="{7B57487F-129D-42C9-B35A-C913A1486030}" dt="2023-09-21T20:47:35.653" v="348" actId="47"/>
        <pc:sldMkLst>
          <pc:docMk/>
          <pc:sldMk cId="1695328259" sldId="457"/>
        </pc:sldMkLst>
      </pc:sldChg>
      <pc:sldChg chg="ord">
        <pc:chgData name="Agustin Salvia" userId="0511a48e-b065-4293-b605-5cfb5fbdce4e" providerId="ADAL" clId="{7B57487F-129D-42C9-B35A-C913A1486030}" dt="2023-09-21T20:16:01.927" v="293"/>
        <pc:sldMkLst>
          <pc:docMk/>
          <pc:sldMk cId="3387862944" sldId="459"/>
        </pc:sldMkLst>
      </pc:sldChg>
      <pc:sldChg chg="modSp mod">
        <pc:chgData name="Agustin Salvia" userId="0511a48e-b065-4293-b605-5cfb5fbdce4e" providerId="ADAL" clId="{7B57487F-129D-42C9-B35A-C913A1486030}" dt="2023-09-21T20:13:36.546" v="291" actId="6549"/>
        <pc:sldMkLst>
          <pc:docMk/>
          <pc:sldMk cId="513788059" sldId="461"/>
        </pc:sldMkLst>
        <pc:spChg chg="mod">
          <ac:chgData name="Agustin Salvia" userId="0511a48e-b065-4293-b605-5cfb5fbdce4e" providerId="ADAL" clId="{7B57487F-129D-42C9-B35A-C913A1486030}" dt="2023-09-21T20:13:36.546" v="291" actId="6549"/>
          <ac:spMkLst>
            <pc:docMk/>
            <pc:sldMk cId="513788059" sldId="461"/>
            <ac:spMk id="50179" creationId="{00000000-0000-0000-0000-000000000000}"/>
          </ac:spMkLst>
        </pc:spChg>
      </pc:sldChg>
      <pc:sldChg chg="ord">
        <pc:chgData name="Agustin Salvia" userId="0511a48e-b065-4293-b605-5cfb5fbdce4e" providerId="ADAL" clId="{7B57487F-129D-42C9-B35A-C913A1486030}" dt="2023-09-21T20:31:18.583" v="326"/>
        <pc:sldMkLst>
          <pc:docMk/>
          <pc:sldMk cId="292369182" sldId="462"/>
        </pc:sldMkLst>
      </pc:sldChg>
      <pc:sldChg chg="del">
        <pc:chgData name="Agustin Salvia" userId="0511a48e-b065-4293-b605-5cfb5fbdce4e" providerId="ADAL" clId="{7B57487F-129D-42C9-B35A-C913A1486030}" dt="2023-09-21T20:28:25.622" v="301" actId="47"/>
        <pc:sldMkLst>
          <pc:docMk/>
          <pc:sldMk cId="930657158" sldId="463"/>
        </pc:sldMkLst>
      </pc:sldChg>
      <pc:sldChg chg="modSp del mod">
        <pc:chgData name="Agustin Salvia" userId="0511a48e-b065-4293-b605-5cfb5fbdce4e" providerId="ADAL" clId="{7B57487F-129D-42C9-B35A-C913A1486030}" dt="2023-09-21T20:38:59.791" v="342" actId="2696"/>
        <pc:sldMkLst>
          <pc:docMk/>
          <pc:sldMk cId="0" sldId="465"/>
        </pc:sldMkLst>
        <pc:spChg chg="mod">
          <ac:chgData name="Agustin Salvia" userId="0511a48e-b065-4293-b605-5cfb5fbdce4e" providerId="ADAL" clId="{7B57487F-129D-42C9-B35A-C913A1486030}" dt="2023-09-21T20:38:29.339" v="340" actId="6549"/>
          <ac:spMkLst>
            <pc:docMk/>
            <pc:sldMk cId="0" sldId="465"/>
            <ac:spMk id="37890" creationId="{00000000-0000-0000-0000-000000000000}"/>
          </ac:spMkLst>
        </pc:spChg>
      </pc:sldChg>
      <pc:sldChg chg="del ord">
        <pc:chgData name="Agustin Salvia" userId="0511a48e-b065-4293-b605-5cfb5fbdce4e" providerId="ADAL" clId="{7B57487F-129D-42C9-B35A-C913A1486030}" dt="2023-09-21T20:34:16.722" v="338" actId="47"/>
        <pc:sldMkLst>
          <pc:docMk/>
          <pc:sldMk cId="3293327532" sldId="466"/>
        </pc:sldMkLst>
      </pc:sldChg>
      <pc:sldChg chg="del">
        <pc:chgData name="Agustin Salvia" userId="0511a48e-b065-4293-b605-5cfb5fbdce4e" providerId="ADAL" clId="{7B57487F-129D-42C9-B35A-C913A1486030}" dt="2023-09-21T20:32:46.330" v="337" actId="47"/>
        <pc:sldMkLst>
          <pc:docMk/>
          <pc:sldMk cId="0" sldId="467"/>
        </pc:sldMkLst>
      </pc:sldChg>
      <pc:sldChg chg="del">
        <pc:chgData name="Agustin Salvia" userId="0511a48e-b065-4293-b605-5cfb5fbdce4e" providerId="ADAL" clId="{7B57487F-129D-42C9-B35A-C913A1486030}" dt="2023-09-21T20:29:03.373" v="303" actId="47"/>
        <pc:sldMkLst>
          <pc:docMk/>
          <pc:sldMk cId="1936510177" sldId="468"/>
        </pc:sldMkLst>
      </pc:sldChg>
      <pc:sldChg chg="del">
        <pc:chgData name="Agustin Salvia" userId="0511a48e-b065-4293-b605-5cfb5fbdce4e" providerId="ADAL" clId="{7B57487F-129D-42C9-B35A-C913A1486030}" dt="2023-09-21T20:28:12.964" v="300" actId="2696"/>
        <pc:sldMkLst>
          <pc:docMk/>
          <pc:sldMk cId="3118450559" sldId="46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s-ES"/>
          </a:p>
        </p:txBody>
      </p:sp>
      <p:sp>
        <p:nvSpPr>
          <p:cNvPr id="92163"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s-ES"/>
          </a:p>
        </p:txBody>
      </p:sp>
      <p:sp>
        <p:nvSpPr>
          <p:cNvPr id="92164"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s-ES"/>
          </a:p>
        </p:txBody>
      </p:sp>
      <p:sp>
        <p:nvSpPr>
          <p:cNvPr id="92165"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4DCE85A7-E3B1-48AD-9499-4785458EC7AF}" type="slidenum">
              <a:rPr lang="es-ES"/>
              <a:pPr>
                <a:defRPr/>
              </a:pPr>
              <a:t>‹Nº›</a:t>
            </a:fld>
            <a:endParaRPr lang="es-ES"/>
          </a:p>
        </p:txBody>
      </p:sp>
    </p:spTree>
    <p:extLst>
      <p:ext uri="{BB962C8B-B14F-4D97-AF65-F5344CB8AC3E}">
        <p14:creationId xmlns:p14="http://schemas.microsoft.com/office/powerpoint/2010/main" val="874467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Times New Roman" pitchFamily="18" charset="0"/>
              </a:defRPr>
            </a:lvl1pPr>
          </a:lstStyle>
          <a:p>
            <a:pPr>
              <a:defRPr/>
            </a:pPr>
            <a:endParaRPr lang="es-ES"/>
          </a:p>
        </p:txBody>
      </p:sp>
      <p:sp>
        <p:nvSpPr>
          <p:cNvPr id="409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Times New Roman" pitchFamily="18" charset="0"/>
              </a:defRPr>
            </a:lvl1pPr>
          </a:lstStyle>
          <a:p>
            <a:pPr>
              <a:defRPr/>
            </a:pPr>
            <a:endParaRPr lang="es-ES"/>
          </a:p>
        </p:txBody>
      </p:sp>
      <p:sp>
        <p:nvSpPr>
          <p:cNvPr id="604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410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Times New Roman" pitchFamily="18" charset="0"/>
              </a:defRPr>
            </a:lvl1pPr>
          </a:lstStyle>
          <a:p>
            <a:pPr>
              <a:defRPr/>
            </a:pPr>
            <a:endParaRPr lang="es-ES"/>
          </a:p>
        </p:txBody>
      </p:sp>
      <p:sp>
        <p:nvSpPr>
          <p:cNvPr id="410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Times New Roman" pitchFamily="18" charset="0"/>
              </a:defRPr>
            </a:lvl1pPr>
          </a:lstStyle>
          <a:p>
            <a:pPr>
              <a:defRPr/>
            </a:pPr>
            <a:fld id="{64D61BB2-DF8B-4F20-B2FF-F83E1B744AF1}" type="slidenum">
              <a:rPr lang="es-ES"/>
              <a:pPr>
                <a:defRPr/>
              </a:pPr>
              <a:t>‹Nº›</a:t>
            </a:fld>
            <a:endParaRPr lang="es-ES"/>
          </a:p>
        </p:txBody>
      </p:sp>
    </p:spTree>
    <p:extLst>
      <p:ext uri="{BB962C8B-B14F-4D97-AF65-F5344CB8AC3E}">
        <p14:creationId xmlns:p14="http://schemas.microsoft.com/office/powerpoint/2010/main" val="30740946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defRPr/>
                </a:pPr>
                <a:endParaRPr lang="es-AR" altLang="es-A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defRPr/>
                </a:pPr>
                <a:endParaRPr lang="es-AR" altLang="es-A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defRPr/>
                </a:pPr>
                <a:endParaRPr lang="es-AR" altLang="es-A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defRPr/>
                </a:pPr>
                <a:endParaRPr lang="es-AR" altLang="es-A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defRPr/>
              </a:pPr>
              <a:endParaRPr lang="es-AR" altLang="es-AR"/>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defRPr/>
              </a:pPr>
              <a:endParaRPr lang="es-AR" altLang="es-A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defRPr/>
              </a:pPr>
              <a:endParaRPr lang="es-AR" altLang="es-AR"/>
            </a:p>
          </p:txBody>
        </p:sp>
      </p:grpSp>
      <p:sp>
        <p:nvSpPr>
          <p:cNvPr id="7180" name="Rectangle 12"/>
          <p:cNvSpPr>
            <a:spLocks noGrp="1" noChangeArrowheads="1"/>
          </p:cNvSpPr>
          <p:nvPr>
            <p:ph type="ctrTitle"/>
          </p:nvPr>
        </p:nvSpPr>
        <p:spPr>
          <a:xfrm>
            <a:off x="990600" y="1828800"/>
            <a:ext cx="7772400" cy="1143000"/>
          </a:xfrm>
        </p:spPr>
        <p:txBody>
          <a:bodyPr/>
          <a:lstStyle>
            <a:lvl1pPr>
              <a:defRPr/>
            </a:lvl1pPr>
          </a:lstStyle>
          <a:p>
            <a:r>
              <a:rPr lang="es-ES"/>
              <a:t>Haga clic para modificar el estilo de título del patrón</a:t>
            </a:r>
          </a:p>
        </p:txBody>
      </p:sp>
      <p:sp>
        <p:nvSpPr>
          <p:cNvPr id="718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s-E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s-E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8AAD4A39-12E3-421C-9E7B-6D332EC951FD}" type="slidenum">
              <a:rPr lang="es-ES"/>
              <a:pPr>
                <a:defRPr/>
              </a:pPr>
              <a:t>‹Nº›</a:t>
            </a:fld>
            <a:endParaRPr lang="es-ES"/>
          </a:p>
        </p:txBody>
      </p:sp>
    </p:spTree>
    <p:extLst>
      <p:ext uri="{BB962C8B-B14F-4D97-AF65-F5344CB8AC3E}">
        <p14:creationId xmlns:p14="http://schemas.microsoft.com/office/powerpoint/2010/main" val="3502912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Rectangle 11"/>
          <p:cNvSpPr>
            <a:spLocks noGrp="1" noChangeArrowheads="1"/>
          </p:cNvSpPr>
          <p:nvPr>
            <p:ph type="dt" sz="half" idx="10"/>
          </p:nvPr>
        </p:nvSpPr>
        <p:spPr/>
        <p:txBody>
          <a:bodyPr/>
          <a:lstStyle>
            <a:lvl1pPr>
              <a:defRPr/>
            </a:lvl1pPr>
          </a:lstStyle>
          <a:p>
            <a:pPr>
              <a:defRPr/>
            </a:pPr>
            <a:endParaRPr lang="es-ES"/>
          </a:p>
        </p:txBody>
      </p:sp>
      <p:sp>
        <p:nvSpPr>
          <p:cNvPr id="5" name="Rectangle 12"/>
          <p:cNvSpPr>
            <a:spLocks noGrp="1" noChangeArrowheads="1"/>
          </p:cNvSpPr>
          <p:nvPr>
            <p:ph type="ftr" sz="quarter" idx="11"/>
          </p:nvPr>
        </p:nvSpPr>
        <p:spPr/>
        <p:txBody>
          <a:bodyPr/>
          <a:lstStyle>
            <a:lvl1pPr>
              <a:defRPr/>
            </a:lvl1pPr>
          </a:lstStyle>
          <a:p>
            <a:pPr>
              <a:defRPr/>
            </a:pPr>
            <a:endParaRPr lang="es-ES"/>
          </a:p>
        </p:txBody>
      </p:sp>
      <p:sp>
        <p:nvSpPr>
          <p:cNvPr id="6" name="Rectangle 13"/>
          <p:cNvSpPr>
            <a:spLocks noGrp="1" noChangeArrowheads="1"/>
          </p:cNvSpPr>
          <p:nvPr>
            <p:ph type="sldNum" sz="quarter" idx="12"/>
          </p:nvPr>
        </p:nvSpPr>
        <p:spPr/>
        <p:txBody>
          <a:bodyPr/>
          <a:lstStyle>
            <a:lvl1pPr>
              <a:defRPr/>
            </a:lvl1pPr>
          </a:lstStyle>
          <a:p>
            <a:pPr>
              <a:defRPr/>
            </a:pPr>
            <a:fld id="{9DA7B70F-B438-48C2-9E35-A940B9ADDC6A}" type="slidenum">
              <a:rPr lang="es-ES"/>
              <a:pPr>
                <a:defRPr/>
              </a:pPr>
              <a:t>‹Nº›</a:t>
            </a:fld>
            <a:endParaRPr lang="es-ES"/>
          </a:p>
        </p:txBody>
      </p:sp>
    </p:spTree>
    <p:extLst>
      <p:ext uri="{BB962C8B-B14F-4D97-AF65-F5344CB8AC3E}">
        <p14:creationId xmlns:p14="http://schemas.microsoft.com/office/powerpoint/2010/main" val="2177843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04050" y="617538"/>
            <a:ext cx="1951038" cy="5514975"/>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1150938" y="617538"/>
            <a:ext cx="5700712" cy="551497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Rectangle 11"/>
          <p:cNvSpPr>
            <a:spLocks noGrp="1" noChangeArrowheads="1"/>
          </p:cNvSpPr>
          <p:nvPr>
            <p:ph type="dt" sz="half" idx="10"/>
          </p:nvPr>
        </p:nvSpPr>
        <p:spPr/>
        <p:txBody>
          <a:bodyPr/>
          <a:lstStyle>
            <a:lvl1pPr>
              <a:defRPr/>
            </a:lvl1pPr>
          </a:lstStyle>
          <a:p>
            <a:pPr>
              <a:defRPr/>
            </a:pPr>
            <a:endParaRPr lang="es-ES"/>
          </a:p>
        </p:txBody>
      </p:sp>
      <p:sp>
        <p:nvSpPr>
          <p:cNvPr id="5" name="Rectangle 12"/>
          <p:cNvSpPr>
            <a:spLocks noGrp="1" noChangeArrowheads="1"/>
          </p:cNvSpPr>
          <p:nvPr>
            <p:ph type="ftr" sz="quarter" idx="11"/>
          </p:nvPr>
        </p:nvSpPr>
        <p:spPr/>
        <p:txBody>
          <a:bodyPr/>
          <a:lstStyle>
            <a:lvl1pPr>
              <a:defRPr/>
            </a:lvl1pPr>
          </a:lstStyle>
          <a:p>
            <a:pPr>
              <a:defRPr/>
            </a:pPr>
            <a:endParaRPr lang="es-ES"/>
          </a:p>
        </p:txBody>
      </p:sp>
      <p:sp>
        <p:nvSpPr>
          <p:cNvPr id="6" name="Rectangle 13"/>
          <p:cNvSpPr>
            <a:spLocks noGrp="1" noChangeArrowheads="1"/>
          </p:cNvSpPr>
          <p:nvPr>
            <p:ph type="sldNum" sz="quarter" idx="12"/>
          </p:nvPr>
        </p:nvSpPr>
        <p:spPr/>
        <p:txBody>
          <a:bodyPr/>
          <a:lstStyle>
            <a:lvl1pPr>
              <a:defRPr/>
            </a:lvl1pPr>
          </a:lstStyle>
          <a:p>
            <a:pPr>
              <a:defRPr/>
            </a:pPr>
            <a:fld id="{40185030-A073-42B0-8647-1EC46B8A87D3}" type="slidenum">
              <a:rPr lang="es-ES"/>
              <a:pPr>
                <a:defRPr/>
              </a:pPr>
              <a:t>‹Nº›</a:t>
            </a:fld>
            <a:endParaRPr lang="es-ES"/>
          </a:p>
        </p:txBody>
      </p:sp>
    </p:spTree>
    <p:extLst>
      <p:ext uri="{BB962C8B-B14F-4D97-AF65-F5344CB8AC3E}">
        <p14:creationId xmlns:p14="http://schemas.microsoft.com/office/powerpoint/2010/main" val="3948199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1150938" y="617538"/>
            <a:ext cx="7793037" cy="1143000"/>
          </a:xfrm>
        </p:spPr>
        <p:txBody>
          <a:bodyPr/>
          <a:lstStyle/>
          <a:p>
            <a:r>
              <a:rPr lang="es-ES"/>
              <a:t>Haga clic para modificar el estilo de título del patrón</a:t>
            </a:r>
            <a:endParaRPr lang="es-AR"/>
          </a:p>
        </p:txBody>
      </p:sp>
      <p:sp>
        <p:nvSpPr>
          <p:cNvPr id="3" name="2 Marcador de texto"/>
          <p:cNvSpPr>
            <a:spLocks noGrp="1"/>
          </p:cNvSpPr>
          <p:nvPr>
            <p:ph type="body" sz="half" idx="1"/>
          </p:nvPr>
        </p:nvSpPr>
        <p:spPr>
          <a:xfrm>
            <a:off x="1182688" y="2017713"/>
            <a:ext cx="381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quarter" idx="2"/>
          </p:nvPr>
        </p:nvSpPr>
        <p:spPr>
          <a:xfrm>
            <a:off x="5145088" y="2017713"/>
            <a:ext cx="38100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contenido"/>
          <p:cNvSpPr>
            <a:spLocks noGrp="1"/>
          </p:cNvSpPr>
          <p:nvPr>
            <p:ph sz="quarter" idx="3"/>
          </p:nvPr>
        </p:nvSpPr>
        <p:spPr>
          <a:xfrm>
            <a:off x="5145088" y="4151313"/>
            <a:ext cx="38100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Rectangle 11"/>
          <p:cNvSpPr>
            <a:spLocks noGrp="1" noChangeArrowheads="1"/>
          </p:cNvSpPr>
          <p:nvPr>
            <p:ph type="dt" sz="half" idx="10"/>
          </p:nvPr>
        </p:nvSpPr>
        <p:spPr/>
        <p:txBody>
          <a:bodyPr/>
          <a:lstStyle>
            <a:lvl1pPr>
              <a:defRPr/>
            </a:lvl1pPr>
          </a:lstStyle>
          <a:p>
            <a:pPr>
              <a:defRPr/>
            </a:pPr>
            <a:endParaRPr lang="es-ES"/>
          </a:p>
        </p:txBody>
      </p:sp>
      <p:sp>
        <p:nvSpPr>
          <p:cNvPr id="7" name="Rectangle 12"/>
          <p:cNvSpPr>
            <a:spLocks noGrp="1" noChangeArrowheads="1"/>
          </p:cNvSpPr>
          <p:nvPr>
            <p:ph type="ftr" sz="quarter" idx="11"/>
          </p:nvPr>
        </p:nvSpPr>
        <p:spPr/>
        <p:txBody>
          <a:bodyPr/>
          <a:lstStyle>
            <a:lvl1pPr>
              <a:defRPr/>
            </a:lvl1pPr>
          </a:lstStyle>
          <a:p>
            <a:pPr>
              <a:defRPr/>
            </a:pPr>
            <a:endParaRPr lang="es-ES"/>
          </a:p>
        </p:txBody>
      </p:sp>
      <p:sp>
        <p:nvSpPr>
          <p:cNvPr id="8" name="Rectangle 13"/>
          <p:cNvSpPr>
            <a:spLocks noGrp="1" noChangeArrowheads="1"/>
          </p:cNvSpPr>
          <p:nvPr>
            <p:ph type="sldNum" sz="quarter" idx="12"/>
          </p:nvPr>
        </p:nvSpPr>
        <p:spPr/>
        <p:txBody>
          <a:bodyPr/>
          <a:lstStyle>
            <a:lvl1pPr>
              <a:defRPr/>
            </a:lvl1pPr>
          </a:lstStyle>
          <a:p>
            <a:pPr>
              <a:defRPr/>
            </a:pPr>
            <a:fld id="{8BA536F0-A218-4BF2-9B51-E696C4BF083F}" type="slidenum">
              <a:rPr lang="es-ES"/>
              <a:pPr>
                <a:defRPr/>
              </a:pPr>
              <a:t>‹Nº›</a:t>
            </a:fld>
            <a:endParaRPr lang="es-ES"/>
          </a:p>
        </p:txBody>
      </p:sp>
    </p:spTree>
    <p:extLst>
      <p:ext uri="{BB962C8B-B14F-4D97-AF65-F5344CB8AC3E}">
        <p14:creationId xmlns:p14="http://schemas.microsoft.com/office/powerpoint/2010/main" val="3059921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Rectangle 11"/>
          <p:cNvSpPr>
            <a:spLocks noGrp="1" noChangeArrowheads="1"/>
          </p:cNvSpPr>
          <p:nvPr>
            <p:ph type="dt" sz="half" idx="10"/>
          </p:nvPr>
        </p:nvSpPr>
        <p:spPr/>
        <p:txBody>
          <a:bodyPr/>
          <a:lstStyle>
            <a:lvl1pPr>
              <a:defRPr/>
            </a:lvl1pPr>
          </a:lstStyle>
          <a:p>
            <a:pPr>
              <a:defRPr/>
            </a:pPr>
            <a:endParaRPr lang="es-ES"/>
          </a:p>
        </p:txBody>
      </p:sp>
      <p:sp>
        <p:nvSpPr>
          <p:cNvPr id="5" name="Rectangle 12"/>
          <p:cNvSpPr>
            <a:spLocks noGrp="1" noChangeArrowheads="1"/>
          </p:cNvSpPr>
          <p:nvPr>
            <p:ph type="ftr" sz="quarter" idx="11"/>
          </p:nvPr>
        </p:nvSpPr>
        <p:spPr/>
        <p:txBody>
          <a:bodyPr/>
          <a:lstStyle>
            <a:lvl1pPr>
              <a:defRPr/>
            </a:lvl1pPr>
          </a:lstStyle>
          <a:p>
            <a:pPr>
              <a:defRPr/>
            </a:pPr>
            <a:endParaRPr lang="es-ES"/>
          </a:p>
        </p:txBody>
      </p:sp>
      <p:sp>
        <p:nvSpPr>
          <p:cNvPr id="6" name="Rectangle 13"/>
          <p:cNvSpPr>
            <a:spLocks noGrp="1" noChangeArrowheads="1"/>
          </p:cNvSpPr>
          <p:nvPr>
            <p:ph type="sldNum" sz="quarter" idx="12"/>
          </p:nvPr>
        </p:nvSpPr>
        <p:spPr/>
        <p:txBody>
          <a:bodyPr/>
          <a:lstStyle>
            <a:lvl1pPr>
              <a:defRPr/>
            </a:lvl1pPr>
          </a:lstStyle>
          <a:p>
            <a:pPr>
              <a:defRPr/>
            </a:pPr>
            <a:fld id="{54249716-3768-42B7-A75D-3F09C26936C7}" type="slidenum">
              <a:rPr lang="es-ES"/>
              <a:pPr>
                <a:defRPr/>
              </a:pPr>
              <a:t>‹Nº›</a:t>
            </a:fld>
            <a:endParaRPr lang="es-ES"/>
          </a:p>
        </p:txBody>
      </p:sp>
    </p:spTree>
    <p:extLst>
      <p:ext uri="{BB962C8B-B14F-4D97-AF65-F5344CB8AC3E}">
        <p14:creationId xmlns:p14="http://schemas.microsoft.com/office/powerpoint/2010/main" val="2530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11"/>
          <p:cNvSpPr>
            <a:spLocks noGrp="1" noChangeArrowheads="1"/>
          </p:cNvSpPr>
          <p:nvPr>
            <p:ph type="dt" sz="half" idx="10"/>
          </p:nvPr>
        </p:nvSpPr>
        <p:spPr/>
        <p:txBody>
          <a:bodyPr/>
          <a:lstStyle>
            <a:lvl1pPr>
              <a:defRPr/>
            </a:lvl1pPr>
          </a:lstStyle>
          <a:p>
            <a:pPr>
              <a:defRPr/>
            </a:pPr>
            <a:endParaRPr lang="es-ES"/>
          </a:p>
        </p:txBody>
      </p:sp>
      <p:sp>
        <p:nvSpPr>
          <p:cNvPr id="5" name="Rectangle 12"/>
          <p:cNvSpPr>
            <a:spLocks noGrp="1" noChangeArrowheads="1"/>
          </p:cNvSpPr>
          <p:nvPr>
            <p:ph type="ftr" sz="quarter" idx="11"/>
          </p:nvPr>
        </p:nvSpPr>
        <p:spPr/>
        <p:txBody>
          <a:bodyPr/>
          <a:lstStyle>
            <a:lvl1pPr>
              <a:defRPr/>
            </a:lvl1pPr>
          </a:lstStyle>
          <a:p>
            <a:pPr>
              <a:defRPr/>
            </a:pPr>
            <a:endParaRPr lang="es-ES"/>
          </a:p>
        </p:txBody>
      </p:sp>
      <p:sp>
        <p:nvSpPr>
          <p:cNvPr id="6" name="Rectangle 13"/>
          <p:cNvSpPr>
            <a:spLocks noGrp="1" noChangeArrowheads="1"/>
          </p:cNvSpPr>
          <p:nvPr>
            <p:ph type="sldNum" sz="quarter" idx="12"/>
          </p:nvPr>
        </p:nvSpPr>
        <p:spPr/>
        <p:txBody>
          <a:bodyPr/>
          <a:lstStyle>
            <a:lvl1pPr>
              <a:defRPr/>
            </a:lvl1pPr>
          </a:lstStyle>
          <a:p>
            <a:pPr>
              <a:defRPr/>
            </a:pPr>
            <a:fld id="{7B196FE5-46C0-49A5-A128-36F41AF49B43}" type="slidenum">
              <a:rPr lang="es-ES"/>
              <a:pPr>
                <a:defRPr/>
              </a:pPr>
              <a:t>‹Nº›</a:t>
            </a:fld>
            <a:endParaRPr lang="es-ES"/>
          </a:p>
        </p:txBody>
      </p:sp>
    </p:spTree>
    <p:extLst>
      <p:ext uri="{BB962C8B-B14F-4D97-AF65-F5344CB8AC3E}">
        <p14:creationId xmlns:p14="http://schemas.microsoft.com/office/powerpoint/2010/main" val="2145386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Rectangle 11"/>
          <p:cNvSpPr>
            <a:spLocks noGrp="1" noChangeArrowheads="1"/>
          </p:cNvSpPr>
          <p:nvPr>
            <p:ph type="dt" sz="half" idx="10"/>
          </p:nvPr>
        </p:nvSpPr>
        <p:spPr/>
        <p:txBody>
          <a:bodyPr/>
          <a:lstStyle>
            <a:lvl1pPr>
              <a:defRPr/>
            </a:lvl1pPr>
          </a:lstStyle>
          <a:p>
            <a:pPr>
              <a:defRPr/>
            </a:pPr>
            <a:endParaRPr lang="es-ES"/>
          </a:p>
        </p:txBody>
      </p:sp>
      <p:sp>
        <p:nvSpPr>
          <p:cNvPr id="6" name="Rectangle 12"/>
          <p:cNvSpPr>
            <a:spLocks noGrp="1" noChangeArrowheads="1"/>
          </p:cNvSpPr>
          <p:nvPr>
            <p:ph type="ftr" sz="quarter" idx="11"/>
          </p:nvPr>
        </p:nvSpPr>
        <p:spPr/>
        <p:txBody>
          <a:bodyPr/>
          <a:lstStyle>
            <a:lvl1pPr>
              <a:defRPr/>
            </a:lvl1pPr>
          </a:lstStyle>
          <a:p>
            <a:pPr>
              <a:defRPr/>
            </a:pPr>
            <a:endParaRPr lang="es-ES"/>
          </a:p>
        </p:txBody>
      </p:sp>
      <p:sp>
        <p:nvSpPr>
          <p:cNvPr id="7" name="Rectangle 13"/>
          <p:cNvSpPr>
            <a:spLocks noGrp="1" noChangeArrowheads="1"/>
          </p:cNvSpPr>
          <p:nvPr>
            <p:ph type="sldNum" sz="quarter" idx="12"/>
          </p:nvPr>
        </p:nvSpPr>
        <p:spPr/>
        <p:txBody>
          <a:bodyPr/>
          <a:lstStyle>
            <a:lvl1pPr>
              <a:defRPr/>
            </a:lvl1pPr>
          </a:lstStyle>
          <a:p>
            <a:pPr>
              <a:defRPr/>
            </a:pPr>
            <a:fld id="{B53E7681-2EFE-472C-8AA5-AE00BAD61904}" type="slidenum">
              <a:rPr lang="es-ES"/>
              <a:pPr>
                <a:defRPr/>
              </a:pPr>
              <a:t>‹Nº›</a:t>
            </a:fld>
            <a:endParaRPr lang="es-ES"/>
          </a:p>
        </p:txBody>
      </p:sp>
    </p:spTree>
    <p:extLst>
      <p:ext uri="{BB962C8B-B14F-4D97-AF65-F5344CB8AC3E}">
        <p14:creationId xmlns:p14="http://schemas.microsoft.com/office/powerpoint/2010/main" val="2490166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Rectangle 11"/>
          <p:cNvSpPr>
            <a:spLocks noGrp="1" noChangeArrowheads="1"/>
          </p:cNvSpPr>
          <p:nvPr>
            <p:ph type="dt" sz="half" idx="10"/>
          </p:nvPr>
        </p:nvSpPr>
        <p:spPr/>
        <p:txBody>
          <a:bodyPr/>
          <a:lstStyle>
            <a:lvl1pPr>
              <a:defRPr/>
            </a:lvl1pPr>
          </a:lstStyle>
          <a:p>
            <a:pPr>
              <a:defRPr/>
            </a:pPr>
            <a:endParaRPr lang="es-ES"/>
          </a:p>
        </p:txBody>
      </p:sp>
      <p:sp>
        <p:nvSpPr>
          <p:cNvPr id="8" name="Rectangle 12"/>
          <p:cNvSpPr>
            <a:spLocks noGrp="1" noChangeArrowheads="1"/>
          </p:cNvSpPr>
          <p:nvPr>
            <p:ph type="ftr" sz="quarter" idx="11"/>
          </p:nvPr>
        </p:nvSpPr>
        <p:spPr/>
        <p:txBody>
          <a:bodyPr/>
          <a:lstStyle>
            <a:lvl1pPr>
              <a:defRPr/>
            </a:lvl1pPr>
          </a:lstStyle>
          <a:p>
            <a:pPr>
              <a:defRPr/>
            </a:pPr>
            <a:endParaRPr lang="es-ES"/>
          </a:p>
        </p:txBody>
      </p:sp>
      <p:sp>
        <p:nvSpPr>
          <p:cNvPr id="9" name="Rectangle 13"/>
          <p:cNvSpPr>
            <a:spLocks noGrp="1" noChangeArrowheads="1"/>
          </p:cNvSpPr>
          <p:nvPr>
            <p:ph type="sldNum" sz="quarter" idx="12"/>
          </p:nvPr>
        </p:nvSpPr>
        <p:spPr/>
        <p:txBody>
          <a:bodyPr/>
          <a:lstStyle>
            <a:lvl1pPr>
              <a:defRPr/>
            </a:lvl1pPr>
          </a:lstStyle>
          <a:p>
            <a:pPr>
              <a:defRPr/>
            </a:pPr>
            <a:fld id="{76FAEAA8-126A-4FC0-A2FD-869443014474}" type="slidenum">
              <a:rPr lang="es-ES"/>
              <a:pPr>
                <a:defRPr/>
              </a:pPr>
              <a:t>‹Nº›</a:t>
            </a:fld>
            <a:endParaRPr lang="es-ES"/>
          </a:p>
        </p:txBody>
      </p:sp>
    </p:spTree>
    <p:extLst>
      <p:ext uri="{BB962C8B-B14F-4D97-AF65-F5344CB8AC3E}">
        <p14:creationId xmlns:p14="http://schemas.microsoft.com/office/powerpoint/2010/main" val="424030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Rectangle 11"/>
          <p:cNvSpPr>
            <a:spLocks noGrp="1" noChangeArrowheads="1"/>
          </p:cNvSpPr>
          <p:nvPr>
            <p:ph type="dt" sz="half" idx="10"/>
          </p:nvPr>
        </p:nvSpPr>
        <p:spPr/>
        <p:txBody>
          <a:bodyPr/>
          <a:lstStyle>
            <a:lvl1pPr>
              <a:defRPr/>
            </a:lvl1pPr>
          </a:lstStyle>
          <a:p>
            <a:pPr>
              <a:defRPr/>
            </a:pPr>
            <a:endParaRPr lang="es-ES"/>
          </a:p>
        </p:txBody>
      </p:sp>
      <p:sp>
        <p:nvSpPr>
          <p:cNvPr id="4" name="Rectangle 12"/>
          <p:cNvSpPr>
            <a:spLocks noGrp="1" noChangeArrowheads="1"/>
          </p:cNvSpPr>
          <p:nvPr>
            <p:ph type="ftr" sz="quarter" idx="11"/>
          </p:nvPr>
        </p:nvSpPr>
        <p:spPr/>
        <p:txBody>
          <a:bodyPr/>
          <a:lstStyle>
            <a:lvl1pPr>
              <a:defRPr/>
            </a:lvl1pPr>
          </a:lstStyle>
          <a:p>
            <a:pPr>
              <a:defRPr/>
            </a:pPr>
            <a:endParaRPr lang="es-ES"/>
          </a:p>
        </p:txBody>
      </p:sp>
      <p:sp>
        <p:nvSpPr>
          <p:cNvPr id="5" name="Rectangle 13"/>
          <p:cNvSpPr>
            <a:spLocks noGrp="1" noChangeArrowheads="1"/>
          </p:cNvSpPr>
          <p:nvPr>
            <p:ph type="sldNum" sz="quarter" idx="12"/>
          </p:nvPr>
        </p:nvSpPr>
        <p:spPr/>
        <p:txBody>
          <a:bodyPr/>
          <a:lstStyle>
            <a:lvl1pPr>
              <a:defRPr/>
            </a:lvl1pPr>
          </a:lstStyle>
          <a:p>
            <a:pPr>
              <a:defRPr/>
            </a:pPr>
            <a:fld id="{E7F765AD-A07C-4336-8B7D-4A38717945E0}" type="slidenum">
              <a:rPr lang="es-ES"/>
              <a:pPr>
                <a:defRPr/>
              </a:pPr>
              <a:t>‹Nº›</a:t>
            </a:fld>
            <a:endParaRPr lang="es-ES"/>
          </a:p>
        </p:txBody>
      </p:sp>
    </p:spTree>
    <p:extLst>
      <p:ext uri="{BB962C8B-B14F-4D97-AF65-F5344CB8AC3E}">
        <p14:creationId xmlns:p14="http://schemas.microsoft.com/office/powerpoint/2010/main" val="3753747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p:txBody>
          <a:bodyPr/>
          <a:lstStyle>
            <a:lvl1pPr>
              <a:defRPr/>
            </a:lvl1pPr>
          </a:lstStyle>
          <a:p>
            <a:pPr>
              <a:defRPr/>
            </a:pPr>
            <a:endParaRPr lang="es-ES"/>
          </a:p>
        </p:txBody>
      </p:sp>
      <p:sp>
        <p:nvSpPr>
          <p:cNvPr id="3" name="Rectangle 12"/>
          <p:cNvSpPr>
            <a:spLocks noGrp="1" noChangeArrowheads="1"/>
          </p:cNvSpPr>
          <p:nvPr>
            <p:ph type="ftr" sz="quarter" idx="11"/>
          </p:nvPr>
        </p:nvSpPr>
        <p:spPr/>
        <p:txBody>
          <a:bodyPr/>
          <a:lstStyle>
            <a:lvl1pPr>
              <a:defRPr/>
            </a:lvl1pPr>
          </a:lstStyle>
          <a:p>
            <a:pPr>
              <a:defRPr/>
            </a:pPr>
            <a:endParaRPr lang="es-ES"/>
          </a:p>
        </p:txBody>
      </p:sp>
      <p:sp>
        <p:nvSpPr>
          <p:cNvPr id="4" name="Rectangle 13"/>
          <p:cNvSpPr>
            <a:spLocks noGrp="1" noChangeArrowheads="1"/>
          </p:cNvSpPr>
          <p:nvPr>
            <p:ph type="sldNum" sz="quarter" idx="12"/>
          </p:nvPr>
        </p:nvSpPr>
        <p:spPr/>
        <p:txBody>
          <a:bodyPr/>
          <a:lstStyle>
            <a:lvl1pPr>
              <a:defRPr/>
            </a:lvl1pPr>
          </a:lstStyle>
          <a:p>
            <a:pPr>
              <a:defRPr/>
            </a:pPr>
            <a:fld id="{7E2DAD65-8735-44E4-9CBE-95FB6B0C7A26}" type="slidenum">
              <a:rPr lang="es-ES"/>
              <a:pPr>
                <a:defRPr/>
              </a:pPr>
              <a:t>‹Nº›</a:t>
            </a:fld>
            <a:endParaRPr lang="es-ES"/>
          </a:p>
        </p:txBody>
      </p:sp>
    </p:spTree>
    <p:extLst>
      <p:ext uri="{BB962C8B-B14F-4D97-AF65-F5344CB8AC3E}">
        <p14:creationId xmlns:p14="http://schemas.microsoft.com/office/powerpoint/2010/main" val="1751024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11"/>
          <p:cNvSpPr>
            <a:spLocks noGrp="1" noChangeArrowheads="1"/>
          </p:cNvSpPr>
          <p:nvPr>
            <p:ph type="dt" sz="half" idx="10"/>
          </p:nvPr>
        </p:nvSpPr>
        <p:spPr/>
        <p:txBody>
          <a:bodyPr/>
          <a:lstStyle>
            <a:lvl1pPr>
              <a:defRPr/>
            </a:lvl1pPr>
          </a:lstStyle>
          <a:p>
            <a:pPr>
              <a:defRPr/>
            </a:pPr>
            <a:endParaRPr lang="es-ES"/>
          </a:p>
        </p:txBody>
      </p:sp>
      <p:sp>
        <p:nvSpPr>
          <p:cNvPr id="6" name="Rectangle 12"/>
          <p:cNvSpPr>
            <a:spLocks noGrp="1" noChangeArrowheads="1"/>
          </p:cNvSpPr>
          <p:nvPr>
            <p:ph type="ftr" sz="quarter" idx="11"/>
          </p:nvPr>
        </p:nvSpPr>
        <p:spPr/>
        <p:txBody>
          <a:bodyPr/>
          <a:lstStyle>
            <a:lvl1pPr>
              <a:defRPr/>
            </a:lvl1pPr>
          </a:lstStyle>
          <a:p>
            <a:pPr>
              <a:defRPr/>
            </a:pPr>
            <a:endParaRPr lang="es-ES"/>
          </a:p>
        </p:txBody>
      </p:sp>
      <p:sp>
        <p:nvSpPr>
          <p:cNvPr id="7" name="Rectangle 13"/>
          <p:cNvSpPr>
            <a:spLocks noGrp="1" noChangeArrowheads="1"/>
          </p:cNvSpPr>
          <p:nvPr>
            <p:ph type="sldNum" sz="quarter" idx="12"/>
          </p:nvPr>
        </p:nvSpPr>
        <p:spPr/>
        <p:txBody>
          <a:bodyPr/>
          <a:lstStyle>
            <a:lvl1pPr>
              <a:defRPr/>
            </a:lvl1pPr>
          </a:lstStyle>
          <a:p>
            <a:pPr>
              <a:defRPr/>
            </a:pPr>
            <a:fld id="{5A6CEB24-3AB0-4B29-AA9E-E4CD421B7173}" type="slidenum">
              <a:rPr lang="es-ES"/>
              <a:pPr>
                <a:defRPr/>
              </a:pPr>
              <a:t>‹Nº›</a:t>
            </a:fld>
            <a:endParaRPr lang="es-ES"/>
          </a:p>
        </p:txBody>
      </p:sp>
    </p:spTree>
    <p:extLst>
      <p:ext uri="{BB962C8B-B14F-4D97-AF65-F5344CB8AC3E}">
        <p14:creationId xmlns:p14="http://schemas.microsoft.com/office/powerpoint/2010/main" val="156353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11"/>
          <p:cNvSpPr>
            <a:spLocks noGrp="1" noChangeArrowheads="1"/>
          </p:cNvSpPr>
          <p:nvPr>
            <p:ph type="dt" sz="half" idx="10"/>
          </p:nvPr>
        </p:nvSpPr>
        <p:spPr/>
        <p:txBody>
          <a:bodyPr/>
          <a:lstStyle>
            <a:lvl1pPr>
              <a:defRPr/>
            </a:lvl1pPr>
          </a:lstStyle>
          <a:p>
            <a:pPr>
              <a:defRPr/>
            </a:pPr>
            <a:endParaRPr lang="es-ES"/>
          </a:p>
        </p:txBody>
      </p:sp>
      <p:sp>
        <p:nvSpPr>
          <p:cNvPr id="6" name="Rectangle 12"/>
          <p:cNvSpPr>
            <a:spLocks noGrp="1" noChangeArrowheads="1"/>
          </p:cNvSpPr>
          <p:nvPr>
            <p:ph type="ftr" sz="quarter" idx="11"/>
          </p:nvPr>
        </p:nvSpPr>
        <p:spPr/>
        <p:txBody>
          <a:bodyPr/>
          <a:lstStyle>
            <a:lvl1pPr>
              <a:defRPr/>
            </a:lvl1pPr>
          </a:lstStyle>
          <a:p>
            <a:pPr>
              <a:defRPr/>
            </a:pPr>
            <a:endParaRPr lang="es-ES"/>
          </a:p>
        </p:txBody>
      </p:sp>
      <p:sp>
        <p:nvSpPr>
          <p:cNvPr id="7" name="Rectangle 13"/>
          <p:cNvSpPr>
            <a:spLocks noGrp="1" noChangeArrowheads="1"/>
          </p:cNvSpPr>
          <p:nvPr>
            <p:ph type="sldNum" sz="quarter" idx="12"/>
          </p:nvPr>
        </p:nvSpPr>
        <p:spPr/>
        <p:txBody>
          <a:bodyPr/>
          <a:lstStyle>
            <a:lvl1pPr>
              <a:defRPr/>
            </a:lvl1pPr>
          </a:lstStyle>
          <a:p>
            <a:pPr>
              <a:defRPr/>
            </a:pPr>
            <a:fld id="{7D090781-2183-49BB-92A4-E71DCE8114D7}" type="slidenum">
              <a:rPr lang="es-ES"/>
              <a:pPr>
                <a:defRPr/>
              </a:pPr>
              <a:t>‹Nº›</a:t>
            </a:fld>
            <a:endParaRPr lang="es-ES"/>
          </a:p>
        </p:txBody>
      </p:sp>
    </p:spTree>
    <p:extLst>
      <p:ext uri="{BB962C8B-B14F-4D97-AF65-F5344CB8AC3E}">
        <p14:creationId xmlns:p14="http://schemas.microsoft.com/office/powerpoint/2010/main" val="9497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defRPr/>
            </a:pPr>
            <a:endParaRPr kumimoji="1" lang="es-AR" altLang="es-AR" sz="2400"/>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defRPr/>
            </a:pPr>
            <a:endParaRPr kumimoji="1" lang="es-AR" altLang="es-AR" sz="2400"/>
          </a:p>
        </p:txBody>
      </p:sp>
      <p:sp>
        <p:nvSpPr>
          <p:cNvPr id="1028" name="Rectangle 4"/>
          <p:cNvSpPr>
            <a:spLocks noChangeArrowheads="1"/>
          </p:cNvSpPr>
          <p:nvPr/>
        </p:nvSpPr>
        <p:spPr bwMode="ltGray">
          <a:xfrm>
            <a:off x="533400" y="1524000"/>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defRPr/>
            </a:pPr>
            <a:endParaRPr kumimoji="1" lang="es-AR" altLang="es-AR" sz="2400"/>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defRPr/>
            </a:pPr>
            <a:endParaRPr kumimoji="1" lang="es-AR" altLang="es-AR" sz="2400"/>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defRPr/>
            </a:pPr>
            <a:endParaRPr kumimoji="1" lang="es-AR" altLang="es-AR" sz="2400"/>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defRPr/>
            </a:pPr>
            <a:endParaRPr kumimoji="1" lang="es-AR" altLang="es-AR" sz="2400"/>
          </a:p>
        </p:txBody>
      </p:sp>
      <p:sp>
        <p:nvSpPr>
          <p:cNvPr id="1032" name="Rectangle 8"/>
          <p:cNvSpPr>
            <a:spLocks noChangeArrowheads="1"/>
          </p:cNvSpPr>
          <p:nvPr/>
        </p:nvSpPr>
        <p:spPr bwMode="gray">
          <a:xfrm>
            <a:off x="457200" y="1752600"/>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defRPr/>
            </a:pPr>
            <a:endParaRPr kumimoji="1" lang="es-AR" altLang="es-AR" sz="2400"/>
          </a:p>
        </p:txBody>
      </p:sp>
      <p:sp>
        <p:nvSpPr>
          <p:cNvPr id="1033" name="Rectangle 9"/>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s-ES" altLang="es-AR"/>
              <a:t>Haga clic para modificar el estilo de título del patrón</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AR"/>
              <a:t>Haga clic para modificar el estilo de texto del patrón</a:t>
            </a:r>
          </a:p>
          <a:p>
            <a:pPr lvl="1"/>
            <a:r>
              <a:rPr lang="es-ES" altLang="es-AR"/>
              <a:t>Segundo nivel</a:t>
            </a:r>
          </a:p>
          <a:p>
            <a:pPr lvl="2"/>
            <a:r>
              <a:rPr lang="es-ES" altLang="es-AR"/>
              <a:t>Tercer nivel</a:t>
            </a:r>
          </a:p>
          <a:p>
            <a:pPr lvl="3"/>
            <a:r>
              <a:rPr lang="es-ES" altLang="es-AR"/>
              <a:t>Cuarto nivel</a:t>
            </a:r>
          </a:p>
          <a:p>
            <a:pPr lvl="4"/>
            <a:r>
              <a:rPr lang="es-ES" altLang="es-AR"/>
              <a:t>Quinto nivel</a:t>
            </a:r>
          </a:p>
        </p:txBody>
      </p:sp>
      <p:sp>
        <p:nvSpPr>
          <p:cNvPr id="6155"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es-ES"/>
          </a:p>
        </p:txBody>
      </p:sp>
      <p:sp>
        <p:nvSpPr>
          <p:cNvPr id="6156"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s-ES"/>
          </a:p>
        </p:txBody>
      </p:sp>
      <p:sp>
        <p:nvSpPr>
          <p:cNvPr id="6157"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194E4008-2DD2-4918-A301-4AE9D852A74C}"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935831" y="1772816"/>
            <a:ext cx="7272338" cy="4447371"/>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lvl="1" algn="ctr" eaLnBrk="1" hangingPunct="1">
              <a:spcBef>
                <a:spcPct val="0"/>
              </a:spcBef>
              <a:buClrTx/>
              <a:buSzTx/>
              <a:buFontTx/>
              <a:buNone/>
            </a:pPr>
            <a:r>
              <a:rPr lang="es-MX" altLang="es-AR" b="1" dirty="0"/>
              <a:t>TÉCNICAS AVANZADAS DE INVESTIGACIÓN SOCIAL</a:t>
            </a:r>
          </a:p>
          <a:p>
            <a:pPr algn="ctr" eaLnBrk="1" hangingPunct="1">
              <a:spcBef>
                <a:spcPct val="0"/>
              </a:spcBef>
              <a:buClrTx/>
              <a:buSzTx/>
              <a:buFontTx/>
              <a:buNone/>
            </a:pPr>
            <a:endParaRPr lang="es-MX" altLang="es-AR" sz="2800" b="1" dirty="0"/>
          </a:p>
          <a:p>
            <a:pPr algn="ctr" eaLnBrk="1" hangingPunct="1">
              <a:spcBef>
                <a:spcPct val="0"/>
              </a:spcBef>
              <a:buClrTx/>
              <a:buSzTx/>
              <a:buFontTx/>
              <a:buNone/>
            </a:pPr>
            <a:r>
              <a:rPr lang="es-AR" altLang="es-AR" sz="2600" b="1" dirty="0"/>
              <a:t>MÓDULO 5A</a:t>
            </a:r>
          </a:p>
          <a:p>
            <a:pPr algn="ctr" eaLnBrk="1" hangingPunct="1">
              <a:spcBef>
                <a:spcPct val="0"/>
              </a:spcBef>
              <a:buClrTx/>
              <a:buSzTx/>
              <a:buFontTx/>
              <a:buNone/>
            </a:pPr>
            <a:r>
              <a:rPr lang="es-AR" altLang="es-AR" sz="2800" b="1" dirty="0"/>
              <a:t> ANÁLISIS DE MODELOS DE REGRESIÓN LOGÍSTICA</a:t>
            </a:r>
          </a:p>
          <a:p>
            <a:pPr algn="ctr" eaLnBrk="1" hangingPunct="1">
              <a:spcBef>
                <a:spcPct val="100000"/>
              </a:spcBef>
              <a:buClrTx/>
              <a:buSzTx/>
              <a:buFontTx/>
              <a:buNone/>
            </a:pPr>
            <a:r>
              <a:rPr lang="es-MX" altLang="es-AR" sz="2800" b="1" dirty="0"/>
              <a:t>Agustín Salvia</a:t>
            </a:r>
          </a:p>
          <a:p>
            <a:pPr algn="ctr" eaLnBrk="1" hangingPunct="1">
              <a:spcBef>
                <a:spcPts val="600"/>
              </a:spcBef>
              <a:buClrTx/>
              <a:buSzTx/>
              <a:buFontTx/>
              <a:buNone/>
            </a:pPr>
            <a:r>
              <a:rPr lang="es-MX" altLang="es-AR" sz="2800" b="1" dirty="0"/>
              <a:t>Santiago Poy</a:t>
            </a:r>
          </a:p>
          <a:p>
            <a:pPr algn="ctr" eaLnBrk="1" hangingPunct="1">
              <a:spcBef>
                <a:spcPct val="0"/>
              </a:spcBef>
              <a:buClrTx/>
              <a:buSzTx/>
              <a:buFontTx/>
              <a:buNone/>
            </a:pPr>
            <a:r>
              <a:rPr lang="es-AR" altLang="es-AR" sz="2800" dirty="0"/>
              <a:t> </a:t>
            </a:r>
          </a:p>
        </p:txBody>
      </p:sp>
      <p:sp>
        <p:nvSpPr>
          <p:cNvPr id="14339" name="Rectangle 3"/>
          <p:cNvSpPr>
            <a:spLocks noChangeArrowheads="1"/>
          </p:cNvSpPr>
          <p:nvPr/>
        </p:nvSpPr>
        <p:spPr bwMode="auto">
          <a:xfrm>
            <a:off x="2124075" y="981075"/>
            <a:ext cx="5832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100000"/>
              </a:spcBef>
              <a:buClrTx/>
              <a:buSzTx/>
              <a:buFontTx/>
              <a:buNone/>
            </a:pPr>
            <a:r>
              <a:rPr lang="es-MX" altLang="es-AR" sz="2800" b="1"/>
              <a:t>SEMINARIO DE POSGRADO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6"/>
          <p:cNvSpPr txBox="1">
            <a:spLocks noChangeArrowheads="1"/>
          </p:cNvSpPr>
          <p:nvPr/>
        </p:nvSpPr>
        <p:spPr bwMode="auto">
          <a:xfrm>
            <a:off x="1263650" y="30163"/>
            <a:ext cx="6934200" cy="4603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spcBef>
                <a:spcPct val="0"/>
              </a:spcBef>
              <a:buClrTx/>
              <a:buSzTx/>
              <a:buFontTx/>
              <a:buNone/>
            </a:pPr>
            <a:r>
              <a:rPr lang="es-MX" altLang="es-AR" sz="2400" b="1"/>
              <a:t>ODDS DE VENTAJAS RELATIVAS</a:t>
            </a:r>
            <a:endParaRPr lang="es-ES" altLang="es-AR" sz="2400">
              <a:solidFill>
                <a:schemeClr val="tx2"/>
              </a:solidFill>
            </a:endParaRPr>
          </a:p>
        </p:txBody>
      </p:sp>
      <p:sp>
        <p:nvSpPr>
          <p:cNvPr id="50179" name="1 Rectángulo"/>
          <p:cNvSpPr>
            <a:spLocks noChangeArrowheads="1"/>
          </p:cNvSpPr>
          <p:nvPr/>
        </p:nvSpPr>
        <p:spPr bwMode="auto">
          <a:xfrm>
            <a:off x="323850" y="671513"/>
            <a:ext cx="8496300"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just" eaLnBrk="1" hangingPunct="1">
              <a:spcBef>
                <a:spcPct val="0"/>
              </a:spcBef>
              <a:spcAft>
                <a:spcPts val="1200"/>
              </a:spcAft>
              <a:buClrTx/>
              <a:buSzTx/>
              <a:buFontTx/>
              <a:buNone/>
            </a:pPr>
            <a:r>
              <a:rPr lang="es-AR" altLang="es-AR" sz="2400" dirty="0"/>
              <a:t>Ejemplo: para cubrir 10 puestos de trabajo, donde se presentaron 10 varones y 10 mujeres, la empresa toma 7 varones mientras que sólo 3 mujeres. La probabilidad de admitir a un hombre es, P=7/10=</a:t>
            </a:r>
            <a:r>
              <a:rPr lang="es-AR" altLang="es-AR" sz="2400" dirty="0">
                <a:solidFill>
                  <a:schemeClr val="tx2"/>
                </a:solidFill>
              </a:rPr>
              <a:t>0,7</a:t>
            </a:r>
            <a:r>
              <a:rPr lang="es-AR" altLang="es-AR" sz="2400" dirty="0"/>
              <a:t> y q=1-p=</a:t>
            </a:r>
            <a:r>
              <a:rPr lang="es-AR" altLang="es-AR" sz="2400" dirty="0">
                <a:solidFill>
                  <a:schemeClr val="tx2"/>
                </a:solidFill>
              </a:rPr>
              <a:t>0,3</a:t>
            </a:r>
            <a:r>
              <a:rPr lang="es-AR" altLang="es-AR" sz="2400" dirty="0"/>
              <a:t>. Acá las probabilidades calculadas para las mujeres, P=3/10=</a:t>
            </a:r>
            <a:r>
              <a:rPr lang="es-AR" altLang="es-AR" sz="2400" dirty="0">
                <a:solidFill>
                  <a:schemeClr val="accent1">
                    <a:lumMod val="50000"/>
                  </a:schemeClr>
                </a:solidFill>
              </a:rPr>
              <a:t>0,3</a:t>
            </a:r>
            <a:r>
              <a:rPr lang="es-AR" altLang="es-AR" sz="2400" dirty="0"/>
              <a:t> y q=1-p=</a:t>
            </a:r>
            <a:r>
              <a:rPr lang="es-AR" altLang="es-AR" sz="2400" dirty="0">
                <a:solidFill>
                  <a:schemeClr val="accent1">
                    <a:lumMod val="50000"/>
                  </a:schemeClr>
                </a:solidFill>
              </a:rPr>
              <a:t>0,7</a:t>
            </a:r>
            <a:r>
              <a:rPr lang="es-AR" altLang="es-AR" sz="2400" dirty="0"/>
              <a:t>. Ahora podemos usar las probabilidades para calcular las posibilidades de admisión para ambos, hombres y mujeres, </a:t>
            </a:r>
          </a:p>
          <a:p>
            <a:pPr algn="just" eaLnBrk="1" hangingPunct="1">
              <a:spcBef>
                <a:spcPct val="0"/>
              </a:spcBef>
              <a:spcAft>
                <a:spcPts val="1200"/>
              </a:spcAft>
              <a:buClrTx/>
              <a:buSzTx/>
              <a:buFontTx/>
              <a:buNone/>
            </a:pPr>
            <a:r>
              <a:rPr lang="es-AR" altLang="es-AR" sz="2400" dirty="0" err="1"/>
              <a:t>Odds</a:t>
            </a:r>
            <a:r>
              <a:rPr lang="es-AR" altLang="es-AR" sz="2400" dirty="0"/>
              <a:t>(varones) = 0,7/0,3 = 2,3333</a:t>
            </a:r>
          </a:p>
          <a:p>
            <a:pPr algn="just" eaLnBrk="1" hangingPunct="1">
              <a:spcBef>
                <a:spcPct val="0"/>
              </a:spcBef>
              <a:spcAft>
                <a:spcPts val="1200"/>
              </a:spcAft>
              <a:buClrTx/>
              <a:buSzTx/>
              <a:buFontTx/>
              <a:buNone/>
            </a:pPr>
            <a:r>
              <a:rPr lang="es-AR" altLang="es-AR" sz="2400" dirty="0" err="1"/>
              <a:t>Odds</a:t>
            </a:r>
            <a:r>
              <a:rPr lang="es-AR" altLang="es-AR" sz="2400" dirty="0"/>
              <a:t>(mujeres) = 0,3/0,7 = 0,42857</a:t>
            </a:r>
          </a:p>
          <a:p>
            <a:pPr algn="just" eaLnBrk="1" hangingPunct="1">
              <a:spcBef>
                <a:spcPct val="0"/>
              </a:spcBef>
              <a:spcAft>
                <a:spcPts val="1200"/>
              </a:spcAft>
              <a:buClrTx/>
              <a:buSzTx/>
              <a:buFontTx/>
              <a:buNone/>
            </a:pPr>
            <a:r>
              <a:rPr lang="es-AR" altLang="es-AR" sz="2400" dirty="0"/>
              <a:t>Luego, calculamos las oportunidades relativas para la admisión, OR = 2,3333 / 0,42857 = 5,44</a:t>
            </a:r>
          </a:p>
          <a:p>
            <a:pPr algn="just" eaLnBrk="1" hangingPunct="1">
              <a:spcBef>
                <a:spcPct val="0"/>
              </a:spcBef>
              <a:spcAft>
                <a:spcPts val="1200"/>
              </a:spcAft>
              <a:buClrTx/>
              <a:buSzTx/>
              <a:buFontTx/>
              <a:buNone/>
            </a:pPr>
            <a:r>
              <a:rPr lang="es-AR" altLang="es-AR" sz="2400" dirty="0"/>
              <a:t>Entonces, las posibilidades de un hombre de ser admitido son 5,44 veces superior que para una mujer.</a:t>
            </a:r>
          </a:p>
        </p:txBody>
      </p:sp>
    </p:spTree>
    <p:extLst>
      <p:ext uri="{BB962C8B-B14F-4D97-AF65-F5344CB8AC3E}">
        <p14:creationId xmlns:p14="http://schemas.microsoft.com/office/powerpoint/2010/main" val="513788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181768" y="740469"/>
            <a:ext cx="8780463" cy="55092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just" eaLnBrk="1" hangingPunct="1">
              <a:spcBef>
                <a:spcPct val="0"/>
              </a:spcBef>
              <a:buClrTx/>
              <a:buSzTx/>
              <a:buFontTx/>
              <a:buNone/>
            </a:pPr>
            <a:r>
              <a:rPr lang="es-ES" altLang="es-AR" b="1" dirty="0"/>
              <a:t>Los modelos de regresión logística son modelos que permiten estudiar si la </a:t>
            </a:r>
            <a:r>
              <a:rPr lang="es-ES" altLang="es-AR" b="1" i="1" dirty="0"/>
              <a:t>PY</a:t>
            </a:r>
            <a:r>
              <a:rPr lang="es-ES" altLang="es-AR" b="1" dirty="0"/>
              <a:t> se explica por X o es independiente de ella.</a:t>
            </a:r>
          </a:p>
          <a:p>
            <a:pPr algn="just" eaLnBrk="1" hangingPunct="1">
              <a:spcBef>
                <a:spcPct val="0"/>
              </a:spcBef>
              <a:buClrTx/>
              <a:buSzTx/>
              <a:buFontTx/>
              <a:buNone/>
            </a:pPr>
            <a:endParaRPr lang="es-ES" altLang="es-AR" b="1" dirty="0"/>
          </a:p>
          <a:p>
            <a:pPr algn="just" eaLnBrk="1" hangingPunct="1">
              <a:spcBef>
                <a:spcPct val="0"/>
              </a:spcBef>
              <a:buClrTx/>
              <a:buSzTx/>
              <a:buFontTx/>
              <a:buNone/>
            </a:pPr>
            <a:endParaRPr lang="es-ES" altLang="es-AR" b="1" dirty="0"/>
          </a:p>
          <a:p>
            <a:pPr algn="just" eaLnBrk="1" hangingPunct="1">
              <a:spcBef>
                <a:spcPct val="0"/>
              </a:spcBef>
              <a:buClrTx/>
              <a:buSzTx/>
              <a:buFontTx/>
              <a:buNone/>
            </a:pPr>
            <a:endParaRPr lang="es-ES" altLang="es-AR" b="1" dirty="0"/>
          </a:p>
          <a:p>
            <a:pPr algn="just" eaLnBrk="1" hangingPunct="1">
              <a:spcBef>
                <a:spcPct val="0"/>
              </a:spcBef>
              <a:buClrTx/>
              <a:buSzTx/>
              <a:buFontTx/>
              <a:buNone/>
            </a:pPr>
            <a:r>
              <a:rPr lang="es-ES" altLang="es-AR" b="1" dirty="0"/>
              <a:t>Si </a:t>
            </a:r>
            <a:r>
              <a:rPr lang="es-ES" altLang="es-AR" b="1" i="1" dirty="0"/>
              <a:t>P</a:t>
            </a:r>
            <a:r>
              <a:rPr lang="es-ES" altLang="es-AR" b="1" dirty="0"/>
              <a:t> es independiente de la variable </a:t>
            </a:r>
            <a:r>
              <a:rPr lang="es-ES" altLang="es-AR" b="1" i="1" dirty="0"/>
              <a:t>X</a:t>
            </a:r>
            <a:r>
              <a:rPr lang="es-ES" altLang="es-AR" b="1" dirty="0"/>
              <a:t>, se cumple que </a:t>
            </a:r>
            <a:r>
              <a:rPr lang="es-ES" altLang="es-AR" b="1" i="1" dirty="0"/>
              <a:t>P=P| para cualquier valor de X</a:t>
            </a:r>
            <a:r>
              <a:rPr lang="es-ES" altLang="es-AR" b="1" dirty="0"/>
              <a:t>. Cuando no es así, el coeficiente </a:t>
            </a:r>
            <a:r>
              <a:rPr lang="es-ES" altLang="es-AR" b="1" i="1" dirty="0"/>
              <a:t>BX</a:t>
            </a:r>
            <a:r>
              <a:rPr lang="es-ES" altLang="es-AR" b="1" dirty="0"/>
              <a:t> recoge un cambio en la probabilidad de </a:t>
            </a:r>
            <a:r>
              <a:rPr lang="es-ES" altLang="es-AR" b="1" i="1" dirty="0"/>
              <a:t>P</a:t>
            </a:r>
            <a:r>
              <a:rPr lang="es-ES" altLang="es-AR" b="1" dirty="0"/>
              <a:t> dado un cambio en X.</a:t>
            </a:r>
            <a:r>
              <a:rPr lang="es-ES" altLang="es-AR" dirty="0"/>
              <a:t> </a:t>
            </a:r>
            <a:endParaRPr lang="es-MX" altLang="es-AR" dirty="0"/>
          </a:p>
        </p:txBody>
      </p:sp>
      <p:sp>
        <p:nvSpPr>
          <p:cNvPr id="33795" name="Rectangle 2"/>
          <p:cNvSpPr>
            <a:spLocks noChangeArrowheads="1"/>
          </p:cNvSpPr>
          <p:nvPr/>
        </p:nvSpPr>
        <p:spPr bwMode="auto">
          <a:xfrm>
            <a:off x="1214438" y="115888"/>
            <a:ext cx="70659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spcBef>
                <a:spcPct val="0"/>
              </a:spcBef>
              <a:buClrTx/>
              <a:buSzTx/>
              <a:buFontTx/>
              <a:buNone/>
            </a:pPr>
            <a:r>
              <a:rPr lang="es-MX" altLang="es-AR" sz="3400" b="1">
                <a:solidFill>
                  <a:schemeClr val="tx2"/>
                </a:solidFill>
              </a:rPr>
              <a:t>Regresión logística</a:t>
            </a:r>
            <a:endParaRPr lang="es-ES" altLang="es-AR" sz="3400" b="1">
              <a:solidFill>
                <a:schemeClr val="tx2"/>
              </a:solidFill>
            </a:endParaRPr>
          </a:p>
        </p:txBody>
      </p:sp>
      <p:pic>
        <p:nvPicPr>
          <p:cNvPr id="3379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497508"/>
            <a:ext cx="3467100" cy="1014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2786063" y="357188"/>
            <a:ext cx="43910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spcBef>
                <a:spcPct val="0"/>
              </a:spcBef>
              <a:buClrTx/>
              <a:buSzTx/>
              <a:buFontTx/>
              <a:buNone/>
            </a:pPr>
            <a:r>
              <a:rPr lang="es-MX" altLang="es-AR" sz="3400" b="1">
                <a:solidFill>
                  <a:schemeClr val="tx2"/>
                </a:solidFill>
              </a:rPr>
              <a:t>Función logística</a:t>
            </a:r>
            <a:endParaRPr lang="es-ES" altLang="es-AR" sz="3400" b="1">
              <a:solidFill>
                <a:schemeClr val="tx2"/>
              </a:solidFill>
            </a:endParaRPr>
          </a:p>
        </p:txBody>
      </p:sp>
      <p:pic>
        <p:nvPicPr>
          <p:cNvPr id="29699" name="Picture 6" descr="Image6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14438"/>
            <a:ext cx="6192838"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9"/>
          <p:cNvSpPr>
            <a:spLocks noChangeArrowheads="1"/>
          </p:cNvSpPr>
          <p:nvPr/>
        </p:nvSpPr>
        <p:spPr bwMode="auto">
          <a:xfrm>
            <a:off x="468313" y="4599454"/>
            <a:ext cx="8389937" cy="1938992"/>
          </a:xfrm>
          <a:prstGeom prst="rect">
            <a:avLst/>
          </a:prstGeom>
          <a:solidFill>
            <a:srgbClr val="CCFFCC"/>
          </a:solidFill>
          <a:ln w="9525">
            <a:solidFill>
              <a:srgbClr val="CCFFCC"/>
            </a:solidFill>
            <a:miter lim="800000"/>
            <a:headEnd/>
            <a:tailEnd/>
          </a:ln>
        </p:spPr>
        <p:txBody>
          <a:bodyPr anchor="ct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just" eaLnBrk="1" hangingPunct="1">
              <a:spcBef>
                <a:spcPct val="0"/>
              </a:spcBef>
              <a:buClrTx/>
              <a:buSzTx/>
              <a:buNone/>
            </a:pPr>
            <a:r>
              <a:rPr lang="es-MX" altLang="es-AR" sz="2000" b="1" dirty="0"/>
              <a:t>La regresión logística modeliza </a:t>
            </a:r>
            <a:r>
              <a:rPr lang="es-ES" altLang="es-AR" sz="2000" b="1" dirty="0"/>
              <a:t>la probabilidad de un evento binomial suponiendo una función sigmoidal afectada por una combinación lineal de factores (X). </a:t>
            </a:r>
            <a:r>
              <a:rPr lang="es-MX" altLang="es-AR" sz="2000" b="1" dirty="0"/>
              <a:t>La técnica resuelve este tipo de problemas usando una función no lineal como es la función logística, que se comporta como una función binomial cuyos valores van entre 0 y 1. </a:t>
            </a:r>
            <a:endParaRPr lang="es-ES" altLang="es-AR" sz="20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357188" y="928688"/>
            <a:ext cx="8534400" cy="569436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just" eaLnBrk="1" hangingPunct="1">
              <a:spcBef>
                <a:spcPct val="0"/>
              </a:spcBef>
              <a:buClrTx/>
              <a:buSzTx/>
              <a:buFontTx/>
              <a:buNone/>
            </a:pPr>
            <a:r>
              <a:rPr lang="es-ES" altLang="es-AR" sz="2600" b="1" dirty="0"/>
              <a:t>Si utilizamos cómo variable dependiente la probabilidad logística </a:t>
            </a:r>
            <a:r>
              <a:rPr lang="es-ES" altLang="es-AR" sz="2600" b="1" i="1" dirty="0"/>
              <a:t>p</a:t>
            </a:r>
            <a:r>
              <a:rPr lang="es-ES" altLang="es-AR" sz="2600" b="1" dirty="0"/>
              <a:t> de que ocurra un determinado suceso en relación a que no ocurra:</a:t>
            </a:r>
          </a:p>
          <a:p>
            <a:pPr eaLnBrk="1" hangingPunct="1">
              <a:spcBef>
                <a:spcPct val="0"/>
              </a:spcBef>
              <a:buClrTx/>
              <a:buSzTx/>
              <a:buFontTx/>
              <a:buNone/>
            </a:pPr>
            <a:endParaRPr lang="es-ES" altLang="es-AR" sz="2600" b="1" dirty="0"/>
          </a:p>
          <a:p>
            <a:pPr algn="just" eaLnBrk="1" hangingPunct="1">
              <a:spcBef>
                <a:spcPct val="0"/>
              </a:spcBef>
              <a:buClrTx/>
              <a:buSzTx/>
              <a:buFontTx/>
              <a:buNone/>
            </a:pPr>
            <a:endParaRPr lang="es-ES" altLang="es-AR" sz="2600" b="1" dirty="0"/>
          </a:p>
          <a:p>
            <a:pPr algn="just" eaLnBrk="1" hangingPunct="1">
              <a:spcBef>
                <a:spcPct val="0"/>
              </a:spcBef>
              <a:buClrTx/>
              <a:buSzTx/>
              <a:buFontTx/>
              <a:buNone/>
            </a:pPr>
            <a:endParaRPr lang="es-ES" altLang="es-AR" sz="2600" b="1" dirty="0"/>
          </a:p>
          <a:p>
            <a:pPr algn="just" eaLnBrk="1" hangingPunct="1">
              <a:spcBef>
                <a:spcPct val="0"/>
              </a:spcBef>
              <a:buClrTx/>
              <a:buSzTx/>
              <a:buFontTx/>
              <a:buNone/>
            </a:pPr>
            <a:r>
              <a:rPr lang="es-ES" altLang="es-AR" sz="2600" b="1" dirty="0"/>
              <a:t>tenemos una variable que puede se explicada a través de la siguiente ecuación lineal:</a:t>
            </a:r>
          </a:p>
          <a:p>
            <a:pPr eaLnBrk="1" hangingPunct="1">
              <a:spcBef>
                <a:spcPct val="0"/>
              </a:spcBef>
              <a:buClrTx/>
              <a:buSzTx/>
              <a:buFontTx/>
              <a:buNone/>
            </a:pPr>
            <a:endParaRPr lang="es-ES" altLang="es-AR" sz="2600" b="1" dirty="0"/>
          </a:p>
          <a:p>
            <a:pPr eaLnBrk="1" hangingPunct="1">
              <a:spcBef>
                <a:spcPct val="0"/>
              </a:spcBef>
              <a:buClrTx/>
              <a:buSzTx/>
              <a:buFontTx/>
              <a:buNone/>
            </a:pPr>
            <a:endParaRPr lang="es-ES" altLang="es-AR" sz="2600" b="1" dirty="0"/>
          </a:p>
          <a:p>
            <a:pPr eaLnBrk="1" hangingPunct="1">
              <a:spcBef>
                <a:spcPct val="0"/>
              </a:spcBef>
              <a:buClrTx/>
              <a:buSzTx/>
              <a:buFontTx/>
              <a:buNone/>
            </a:pPr>
            <a:endParaRPr lang="es-ES" altLang="es-AR" sz="2600" b="1" dirty="0"/>
          </a:p>
          <a:p>
            <a:pPr algn="just" eaLnBrk="1" hangingPunct="1">
              <a:spcBef>
                <a:spcPct val="0"/>
              </a:spcBef>
              <a:buClrTx/>
              <a:buSzTx/>
              <a:buFontTx/>
              <a:buNone/>
            </a:pPr>
            <a:r>
              <a:rPr lang="es-ES" altLang="es-AR" sz="2600" b="1" dirty="0"/>
              <a:t>donde </a:t>
            </a:r>
            <a:r>
              <a:rPr lang="es-ES" altLang="es-AR" sz="2600" b="1" dirty="0" err="1"/>
              <a:t>ln</a:t>
            </a:r>
            <a:r>
              <a:rPr lang="es-ES" altLang="es-AR" sz="2600" b="1" dirty="0"/>
              <a:t> es el logaritmo neperiano, a0 es una constante y X es una variable independiente que puede ser numérica o no, continua o discreta. </a:t>
            </a:r>
            <a:endParaRPr lang="es-MX" altLang="es-AR" sz="2600" b="1" dirty="0"/>
          </a:p>
        </p:txBody>
      </p:sp>
      <p:pic>
        <p:nvPicPr>
          <p:cNvPr id="30723" name="Picture 7" descr="ecuacio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6188" y="2286000"/>
            <a:ext cx="13652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13"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25" y="4429125"/>
            <a:ext cx="40322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2"/>
          <p:cNvSpPr>
            <a:spLocks noChangeArrowheads="1"/>
          </p:cNvSpPr>
          <p:nvPr/>
        </p:nvSpPr>
        <p:spPr bwMode="auto">
          <a:xfrm>
            <a:off x="1257300" y="188913"/>
            <a:ext cx="70659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spcBef>
                <a:spcPct val="0"/>
              </a:spcBef>
              <a:buClrTx/>
              <a:buSzTx/>
              <a:buFontTx/>
              <a:buNone/>
            </a:pPr>
            <a:r>
              <a:rPr lang="es-MX" altLang="es-AR" sz="3400" b="1">
                <a:solidFill>
                  <a:schemeClr val="tx2"/>
                </a:solidFill>
              </a:rPr>
              <a:t>Regresión logística</a:t>
            </a:r>
            <a:endParaRPr lang="es-ES" altLang="es-AR" sz="3400" b="1">
              <a:solidFill>
                <a:schemeClr val="tx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396081" y="1196752"/>
            <a:ext cx="8351837" cy="5262979"/>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just" eaLnBrk="1" hangingPunct="1">
              <a:spcBef>
                <a:spcPct val="0"/>
              </a:spcBef>
              <a:buClrTx/>
              <a:buSzTx/>
              <a:buFontTx/>
              <a:buNone/>
            </a:pPr>
            <a:r>
              <a:rPr lang="es-ES" altLang="es-AR" sz="2800" b="1" dirty="0"/>
              <a:t>Hay formas equivalentes de representar el modelo, que para ciertas aplicaciones son más cómodas de usar: </a:t>
            </a:r>
          </a:p>
          <a:p>
            <a:pPr eaLnBrk="1" hangingPunct="1">
              <a:spcBef>
                <a:spcPct val="0"/>
              </a:spcBef>
              <a:buClrTx/>
              <a:buSzTx/>
              <a:buFontTx/>
              <a:buNone/>
            </a:pPr>
            <a:endParaRPr lang="es-ES" altLang="es-AR" sz="2800" b="1" dirty="0"/>
          </a:p>
          <a:p>
            <a:pPr eaLnBrk="1" hangingPunct="1">
              <a:spcBef>
                <a:spcPct val="0"/>
              </a:spcBef>
              <a:buClrTx/>
              <a:buSzTx/>
              <a:buFontTx/>
              <a:buNone/>
            </a:pPr>
            <a:endParaRPr lang="es-ES" altLang="es-AR" sz="2800" b="1" dirty="0"/>
          </a:p>
          <a:p>
            <a:pPr eaLnBrk="1" hangingPunct="1">
              <a:spcBef>
                <a:spcPct val="0"/>
              </a:spcBef>
              <a:buClrTx/>
              <a:buSzTx/>
              <a:buFontTx/>
              <a:buNone/>
            </a:pPr>
            <a:endParaRPr lang="es-ES" altLang="es-AR" sz="2800" b="1" dirty="0"/>
          </a:p>
          <a:p>
            <a:pPr eaLnBrk="1" hangingPunct="1">
              <a:spcBef>
                <a:spcPct val="0"/>
              </a:spcBef>
              <a:buClrTx/>
              <a:buSzTx/>
              <a:buFontTx/>
              <a:buNone/>
            </a:pPr>
            <a:endParaRPr lang="es-ES" altLang="es-AR" sz="2800" b="1" dirty="0"/>
          </a:p>
          <a:p>
            <a:pPr algn="just" eaLnBrk="1" hangingPunct="1">
              <a:spcBef>
                <a:spcPct val="0"/>
              </a:spcBef>
              <a:buClrTx/>
              <a:buSzTx/>
              <a:buFontTx/>
              <a:buNone/>
            </a:pPr>
            <a:r>
              <a:rPr lang="es-ES" altLang="es-AR" sz="2800" b="1" dirty="0"/>
              <a:t>Estas dos últimas expresiones permiten calcular directamente la probabilidad del proceso binomial para los distintos valores de la variable </a:t>
            </a:r>
            <a:r>
              <a:rPr lang="es-ES" altLang="es-AR" sz="2800" b="1" i="1" dirty="0"/>
              <a:t>X</a:t>
            </a:r>
            <a:r>
              <a:rPr lang="es-ES" altLang="es-AR" sz="2800" b="1" dirty="0"/>
              <a:t>. </a:t>
            </a:r>
          </a:p>
          <a:p>
            <a:pPr algn="just" eaLnBrk="1" hangingPunct="1">
              <a:spcBef>
                <a:spcPct val="0"/>
              </a:spcBef>
              <a:buClrTx/>
              <a:buSzTx/>
              <a:buFontTx/>
              <a:buNone/>
            </a:pPr>
            <a:endParaRPr lang="es-ES" altLang="es-AR" sz="2800" b="1" dirty="0"/>
          </a:p>
        </p:txBody>
      </p:sp>
      <p:pic>
        <p:nvPicPr>
          <p:cNvPr id="36867" name="Picture 8" descr="image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7419" y="2723004"/>
            <a:ext cx="25923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9" descr="image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931" y="2726531"/>
            <a:ext cx="237648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2"/>
          <p:cNvSpPr>
            <a:spLocks noChangeArrowheads="1"/>
          </p:cNvSpPr>
          <p:nvPr/>
        </p:nvSpPr>
        <p:spPr bwMode="auto">
          <a:xfrm>
            <a:off x="1214438" y="285750"/>
            <a:ext cx="70659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spcBef>
                <a:spcPct val="0"/>
              </a:spcBef>
              <a:buClrTx/>
              <a:buSzTx/>
              <a:buFontTx/>
              <a:buNone/>
            </a:pPr>
            <a:r>
              <a:rPr lang="es-MX" altLang="es-AR" sz="3400" b="1">
                <a:solidFill>
                  <a:schemeClr val="tx2"/>
                </a:solidFill>
              </a:rPr>
              <a:t>Regresión logística</a:t>
            </a:r>
            <a:endParaRPr lang="es-ES" altLang="es-AR" sz="3400" b="1">
              <a:solidFill>
                <a:schemeClr val="tx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1619250" y="476250"/>
            <a:ext cx="660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s-MX" altLang="es-AR" b="1">
                <a:solidFill>
                  <a:schemeClr val="tx2"/>
                </a:solidFill>
              </a:rPr>
              <a:t>Modelos de Regresión Logística</a:t>
            </a:r>
            <a:endParaRPr lang="es-ES" altLang="es-AR" b="1">
              <a:solidFill>
                <a:schemeClr val="tx2"/>
              </a:solidFill>
            </a:endParaRPr>
          </a:p>
        </p:txBody>
      </p:sp>
      <p:sp>
        <p:nvSpPr>
          <p:cNvPr id="44035" name="Rectangle 5"/>
          <p:cNvSpPr>
            <a:spLocks noChangeArrowheads="1"/>
          </p:cNvSpPr>
          <p:nvPr/>
        </p:nvSpPr>
        <p:spPr bwMode="auto">
          <a:xfrm>
            <a:off x="2197100" y="1125538"/>
            <a:ext cx="4924425" cy="45561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lnSpc>
                <a:spcPct val="85000"/>
              </a:lnSpc>
              <a:spcBef>
                <a:spcPct val="50000"/>
              </a:spcBef>
              <a:buClrTx/>
              <a:buSzTx/>
              <a:buFontTx/>
              <a:buNone/>
            </a:pPr>
            <a:r>
              <a:rPr lang="es-MX" altLang="es-AR" sz="2800" b="1">
                <a:solidFill>
                  <a:srgbClr val="336699"/>
                </a:solidFill>
              </a:rPr>
              <a:t>ANÁLISIS DE UN EJEMPLO</a:t>
            </a:r>
          </a:p>
        </p:txBody>
      </p:sp>
      <p:sp>
        <p:nvSpPr>
          <p:cNvPr id="174087" name="Rectangle 7"/>
          <p:cNvSpPr>
            <a:spLocks noGrp="1" noChangeArrowheads="1"/>
          </p:cNvSpPr>
          <p:nvPr>
            <p:ph type="body" idx="1"/>
          </p:nvPr>
        </p:nvSpPr>
        <p:spPr>
          <a:xfrm>
            <a:off x="323850" y="2278063"/>
            <a:ext cx="8351838" cy="4464050"/>
          </a:xfrm>
          <a:noFill/>
        </p:spPr>
        <p:txBody>
          <a:bodyPr lIns="92075" tIns="46038" rIns="92075" bIns="46038"/>
          <a:lstStyle/>
          <a:p>
            <a:pPr algn="just" eaLnBrk="1" hangingPunct="1">
              <a:lnSpc>
                <a:spcPct val="90000"/>
              </a:lnSpc>
            </a:pPr>
            <a:r>
              <a:rPr lang="es-ES" altLang="es-AR" sz="3000"/>
              <a:t>“La participación en el mercado de trabajo está condicionada por diversos factores económicos, sociales y culturales. […] La definición de los roles masculinos y femeninos ubica a los varones como principales responsables del sostén económico de los hogares y […] directamente asociados al mundo laboral […] Las mujeres […] como principales responsables de las tareas de reproducción social en el ámbito doméstico”.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74087">
                                            <p:txEl>
                                              <p:pRg st="0" end="0"/>
                                            </p:txEl>
                                          </p:spTgt>
                                        </p:tgtEl>
                                        <p:attrNameLst>
                                          <p:attrName>style.visibility</p:attrName>
                                        </p:attrNameLst>
                                      </p:cBhvr>
                                      <p:to>
                                        <p:strVal val="visible"/>
                                      </p:to>
                                    </p:set>
                                    <p:animEffect transition="in" filter="strips(downLeft)">
                                      <p:cBhvr>
                                        <p:cTn id="7" dur="500"/>
                                        <p:tgtEl>
                                          <p:spTgt spid="1740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619250" y="476250"/>
            <a:ext cx="660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s-MX" altLang="es-AR" b="1">
                <a:solidFill>
                  <a:schemeClr val="tx2"/>
                </a:solidFill>
              </a:rPr>
              <a:t>Modelos de Regresión Logística</a:t>
            </a:r>
            <a:endParaRPr lang="es-ES" altLang="es-AR" b="1">
              <a:solidFill>
                <a:schemeClr val="tx2"/>
              </a:solidFill>
            </a:endParaRPr>
          </a:p>
        </p:txBody>
      </p:sp>
      <p:sp>
        <p:nvSpPr>
          <p:cNvPr id="46083" name="Rectangle 3"/>
          <p:cNvSpPr>
            <a:spLocks noChangeArrowheads="1"/>
          </p:cNvSpPr>
          <p:nvPr/>
        </p:nvSpPr>
        <p:spPr bwMode="auto">
          <a:xfrm>
            <a:off x="2197100" y="1125538"/>
            <a:ext cx="4924425" cy="45561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lnSpc>
                <a:spcPct val="85000"/>
              </a:lnSpc>
              <a:spcBef>
                <a:spcPct val="50000"/>
              </a:spcBef>
              <a:buClrTx/>
              <a:buSzTx/>
              <a:buFontTx/>
              <a:buNone/>
            </a:pPr>
            <a:r>
              <a:rPr lang="es-MX" altLang="es-AR" sz="2800" b="1">
                <a:solidFill>
                  <a:srgbClr val="336699"/>
                </a:solidFill>
              </a:rPr>
              <a:t>ANÁLISIS DE UN EJEMPLO</a:t>
            </a:r>
          </a:p>
        </p:txBody>
      </p:sp>
      <p:sp>
        <p:nvSpPr>
          <p:cNvPr id="46084" name="Rectangle 4"/>
          <p:cNvSpPr>
            <a:spLocks noGrp="1" noChangeArrowheads="1"/>
          </p:cNvSpPr>
          <p:nvPr>
            <p:ph type="body" idx="1"/>
          </p:nvPr>
        </p:nvSpPr>
        <p:spPr>
          <a:xfrm>
            <a:off x="107950" y="2409825"/>
            <a:ext cx="8893175" cy="4187825"/>
          </a:xfrm>
        </p:spPr>
        <p:txBody>
          <a:bodyPr/>
          <a:lstStyle/>
          <a:p>
            <a:pPr eaLnBrk="1" hangingPunct="1">
              <a:lnSpc>
                <a:spcPct val="80000"/>
              </a:lnSpc>
            </a:pPr>
            <a:r>
              <a:rPr lang="en-US" altLang="es-AR" sz="2300" b="1">
                <a:latin typeface="Courier New" pitchFamily="49" charset="0"/>
              </a:rPr>
              <a:t>Total number of cases:      16814 (Unweighted)</a:t>
            </a:r>
          </a:p>
          <a:p>
            <a:pPr eaLnBrk="1" hangingPunct="1">
              <a:lnSpc>
                <a:spcPct val="80000"/>
              </a:lnSpc>
            </a:pPr>
            <a:r>
              <a:rPr lang="en-US" altLang="es-AR" sz="2300" b="1">
                <a:latin typeface="Courier New" pitchFamily="49" charset="0"/>
              </a:rPr>
              <a:t>Number of selected cases:   16814</a:t>
            </a:r>
          </a:p>
          <a:p>
            <a:pPr eaLnBrk="1" hangingPunct="1">
              <a:lnSpc>
                <a:spcPct val="80000"/>
              </a:lnSpc>
            </a:pPr>
            <a:r>
              <a:rPr lang="en-US" altLang="es-AR" sz="2300" b="1">
                <a:latin typeface="Courier New" pitchFamily="49" charset="0"/>
              </a:rPr>
              <a:t>Number of unselected cases: 0</a:t>
            </a:r>
          </a:p>
          <a:p>
            <a:pPr eaLnBrk="1" hangingPunct="1">
              <a:lnSpc>
                <a:spcPct val="80000"/>
              </a:lnSpc>
            </a:pPr>
            <a:endParaRPr lang="en-US" altLang="es-AR" sz="2300" b="1">
              <a:latin typeface="Courier New" pitchFamily="49" charset="0"/>
            </a:endParaRPr>
          </a:p>
          <a:p>
            <a:pPr eaLnBrk="1" hangingPunct="1">
              <a:lnSpc>
                <a:spcPct val="80000"/>
              </a:lnSpc>
            </a:pPr>
            <a:endParaRPr lang="en-US" altLang="es-AR" sz="2300" b="1">
              <a:latin typeface="Courier New" pitchFamily="49" charset="0"/>
            </a:endParaRPr>
          </a:p>
          <a:p>
            <a:pPr eaLnBrk="1" hangingPunct="1">
              <a:lnSpc>
                <a:spcPct val="80000"/>
              </a:lnSpc>
            </a:pPr>
            <a:r>
              <a:rPr lang="en-US" altLang="es-AR" sz="2300" b="1">
                <a:latin typeface="Courier New" pitchFamily="49" charset="0"/>
              </a:rPr>
              <a:t>Number of selected cases:                 16814</a:t>
            </a:r>
          </a:p>
          <a:p>
            <a:pPr eaLnBrk="1" hangingPunct="1">
              <a:lnSpc>
                <a:spcPct val="80000"/>
              </a:lnSpc>
            </a:pPr>
            <a:r>
              <a:rPr lang="en-US" altLang="es-AR" sz="2300" b="1">
                <a:latin typeface="Courier New" pitchFamily="49" charset="0"/>
              </a:rPr>
              <a:t>Number rejected because of missing data:  1467</a:t>
            </a:r>
          </a:p>
          <a:p>
            <a:pPr eaLnBrk="1" hangingPunct="1">
              <a:lnSpc>
                <a:spcPct val="80000"/>
              </a:lnSpc>
            </a:pPr>
            <a:r>
              <a:rPr lang="en-US" altLang="es-AR" sz="2300" b="1">
                <a:latin typeface="Courier New" pitchFamily="49" charset="0"/>
              </a:rPr>
              <a:t>Number of cases included in the analysis: 15347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619250" y="476250"/>
            <a:ext cx="660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s-MX" altLang="es-AR" b="1">
                <a:solidFill>
                  <a:schemeClr val="tx2"/>
                </a:solidFill>
              </a:rPr>
              <a:t>Modelos de Regresión Logística</a:t>
            </a:r>
            <a:endParaRPr lang="es-ES" altLang="es-AR" b="1">
              <a:solidFill>
                <a:schemeClr val="tx2"/>
              </a:solidFill>
            </a:endParaRPr>
          </a:p>
        </p:txBody>
      </p:sp>
      <p:sp>
        <p:nvSpPr>
          <p:cNvPr id="45059" name="Rectangle 3"/>
          <p:cNvSpPr>
            <a:spLocks noChangeArrowheads="1"/>
          </p:cNvSpPr>
          <p:nvPr/>
        </p:nvSpPr>
        <p:spPr bwMode="auto">
          <a:xfrm>
            <a:off x="2197100" y="1125538"/>
            <a:ext cx="4924425" cy="45561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lnSpc>
                <a:spcPct val="85000"/>
              </a:lnSpc>
              <a:spcBef>
                <a:spcPct val="50000"/>
              </a:spcBef>
              <a:buClrTx/>
              <a:buSzTx/>
              <a:buFontTx/>
              <a:buNone/>
            </a:pPr>
            <a:r>
              <a:rPr lang="es-MX" altLang="es-AR" sz="2800" b="1">
                <a:solidFill>
                  <a:srgbClr val="336699"/>
                </a:solidFill>
              </a:rPr>
              <a:t>ANÁLISIS DE UN EJEMPLO</a:t>
            </a:r>
          </a:p>
        </p:txBody>
      </p:sp>
      <p:sp>
        <p:nvSpPr>
          <p:cNvPr id="45060" name="Rectangle 4"/>
          <p:cNvSpPr>
            <a:spLocks noGrp="1" noChangeArrowheads="1"/>
          </p:cNvSpPr>
          <p:nvPr>
            <p:ph type="body" idx="1"/>
          </p:nvPr>
        </p:nvSpPr>
        <p:spPr>
          <a:xfrm>
            <a:off x="323850" y="1990725"/>
            <a:ext cx="8631238" cy="4751388"/>
          </a:xfrm>
        </p:spPr>
        <p:txBody>
          <a:bodyPr/>
          <a:lstStyle/>
          <a:p>
            <a:pPr eaLnBrk="1" hangingPunct="1">
              <a:lnSpc>
                <a:spcPct val="80000"/>
              </a:lnSpc>
              <a:buFont typeface="Wingdings" pitchFamily="2" charset="2"/>
              <a:buNone/>
            </a:pPr>
            <a:r>
              <a:rPr lang="en-GB" altLang="es-AR" sz="1800" b="1" dirty="0">
                <a:latin typeface="Courier New" pitchFamily="49" charset="0"/>
              </a:rPr>
              <a:t>Dependent Variable Encoding:</a:t>
            </a:r>
          </a:p>
          <a:p>
            <a:pPr eaLnBrk="1" hangingPunct="1">
              <a:lnSpc>
                <a:spcPct val="80000"/>
              </a:lnSpc>
            </a:pPr>
            <a:r>
              <a:rPr lang="en-GB" altLang="es-AR" sz="1800" b="1" dirty="0">
                <a:latin typeface="Courier New" pitchFamily="49" charset="0"/>
              </a:rPr>
              <a:t>Original       Internal</a:t>
            </a:r>
          </a:p>
          <a:p>
            <a:pPr eaLnBrk="1" hangingPunct="1">
              <a:lnSpc>
                <a:spcPct val="80000"/>
              </a:lnSpc>
            </a:pPr>
            <a:r>
              <a:rPr lang="en-GB" altLang="es-AR" sz="1800" b="1" dirty="0">
                <a:latin typeface="Courier New" pitchFamily="49" charset="0"/>
              </a:rPr>
              <a:t>Value          </a:t>
            </a:r>
            <a:r>
              <a:rPr lang="en-GB" altLang="es-AR" sz="1800" b="1" dirty="0" err="1">
                <a:latin typeface="Courier New" pitchFamily="49" charset="0"/>
              </a:rPr>
              <a:t>Value</a:t>
            </a:r>
            <a:endParaRPr lang="en-GB" altLang="es-AR" sz="1800" b="1" dirty="0">
              <a:latin typeface="Courier New" pitchFamily="49" charset="0"/>
            </a:endParaRPr>
          </a:p>
          <a:p>
            <a:pPr eaLnBrk="1" hangingPunct="1">
              <a:lnSpc>
                <a:spcPct val="80000"/>
              </a:lnSpc>
            </a:pPr>
            <a:r>
              <a:rPr lang="en-GB" altLang="es-AR" sz="1800" b="1" dirty="0">
                <a:solidFill>
                  <a:srgbClr val="C00000"/>
                </a:solidFill>
                <a:latin typeface="Courier New" pitchFamily="49" charset="0"/>
              </a:rPr>
              <a:t>    </a:t>
            </a:r>
            <a:r>
              <a:rPr lang="en-GB" altLang="es-AR" sz="2000" b="1" dirty="0">
                <a:solidFill>
                  <a:srgbClr val="C00000"/>
                </a:solidFill>
                <a:latin typeface="Courier New" pitchFamily="49" charset="0"/>
              </a:rPr>
              <a:t>1,00       0 (ACTIVO)</a:t>
            </a:r>
          </a:p>
          <a:p>
            <a:pPr eaLnBrk="1" hangingPunct="1">
              <a:lnSpc>
                <a:spcPct val="80000"/>
              </a:lnSpc>
            </a:pPr>
            <a:r>
              <a:rPr lang="en-GB" altLang="es-AR" sz="2000" b="1" dirty="0">
                <a:solidFill>
                  <a:srgbClr val="C00000"/>
                </a:solidFill>
                <a:latin typeface="Courier New" pitchFamily="49" charset="0"/>
              </a:rPr>
              <a:t>    2,00       1 (INACTIVO)</a:t>
            </a:r>
          </a:p>
          <a:p>
            <a:pPr eaLnBrk="1" hangingPunct="1">
              <a:lnSpc>
                <a:spcPct val="80000"/>
              </a:lnSpc>
              <a:buFont typeface="Wingdings" pitchFamily="2" charset="2"/>
              <a:buNone/>
            </a:pPr>
            <a:r>
              <a:rPr lang="en-GB" altLang="es-AR" sz="1800" b="1" dirty="0">
                <a:latin typeface="Courier New" pitchFamily="49" charset="0"/>
              </a:rPr>
              <a:t>                                           Parameter</a:t>
            </a:r>
          </a:p>
          <a:p>
            <a:pPr eaLnBrk="1" hangingPunct="1">
              <a:lnSpc>
                <a:spcPct val="80000"/>
              </a:lnSpc>
              <a:buFont typeface="Wingdings" pitchFamily="2" charset="2"/>
              <a:buNone/>
            </a:pPr>
            <a:r>
              <a:rPr lang="en-GB" altLang="es-AR" sz="1800" b="1" dirty="0">
                <a:latin typeface="Courier New" pitchFamily="49" charset="0"/>
              </a:rPr>
              <a:t>                             Value   </a:t>
            </a:r>
            <a:r>
              <a:rPr lang="en-GB" altLang="es-AR" sz="1800" b="1" dirty="0" err="1">
                <a:latin typeface="Courier New" pitchFamily="49" charset="0"/>
              </a:rPr>
              <a:t>Freq</a:t>
            </a:r>
            <a:r>
              <a:rPr lang="en-GB" altLang="es-AR" sz="1800" b="1" dirty="0">
                <a:latin typeface="Courier New" pitchFamily="49" charset="0"/>
              </a:rPr>
              <a:t>  Coding</a:t>
            </a:r>
          </a:p>
          <a:p>
            <a:pPr eaLnBrk="1" hangingPunct="1">
              <a:lnSpc>
                <a:spcPct val="80000"/>
              </a:lnSpc>
              <a:buFont typeface="Wingdings" pitchFamily="2" charset="2"/>
              <a:buNone/>
            </a:pPr>
            <a:r>
              <a:rPr lang="en-GB" altLang="es-AR" sz="1800" b="1" dirty="0">
                <a:latin typeface="Courier New" pitchFamily="49" charset="0"/>
              </a:rPr>
              <a:t>                                           (1)</a:t>
            </a:r>
          </a:p>
          <a:p>
            <a:pPr eaLnBrk="1" hangingPunct="1">
              <a:lnSpc>
                <a:spcPct val="80000"/>
              </a:lnSpc>
            </a:pPr>
            <a:r>
              <a:rPr lang="en-GB" altLang="es-AR" sz="1800" b="1" dirty="0">
                <a:solidFill>
                  <a:schemeClr val="tx2"/>
                </a:solidFill>
                <a:latin typeface="Courier New" pitchFamily="49" charset="0"/>
              </a:rPr>
              <a:t>H13</a:t>
            </a:r>
          </a:p>
          <a:p>
            <a:pPr lvl="1" eaLnBrk="1" hangingPunct="1">
              <a:lnSpc>
                <a:spcPct val="80000"/>
              </a:lnSpc>
            </a:pPr>
            <a:r>
              <a:rPr lang="en-GB" altLang="es-AR" sz="1800" b="1" dirty="0">
                <a:solidFill>
                  <a:schemeClr val="tx2"/>
                </a:solidFill>
                <a:latin typeface="Courier New" pitchFamily="49" charset="0"/>
              </a:rPr>
              <a:t> </a:t>
            </a:r>
            <a:r>
              <a:rPr lang="en-GB" altLang="es-AR" sz="1800" b="1" dirty="0" err="1">
                <a:solidFill>
                  <a:schemeClr val="tx2"/>
                </a:solidFill>
                <a:latin typeface="Courier New" pitchFamily="49" charset="0"/>
              </a:rPr>
              <a:t>Varón</a:t>
            </a:r>
            <a:r>
              <a:rPr lang="en-GB" altLang="es-AR" sz="1800" b="1" dirty="0">
                <a:solidFill>
                  <a:schemeClr val="tx2"/>
                </a:solidFill>
                <a:latin typeface="Courier New" pitchFamily="49" charset="0"/>
              </a:rPr>
              <a:t>                         0   7232   ,000</a:t>
            </a:r>
          </a:p>
          <a:p>
            <a:pPr lvl="1" eaLnBrk="1" hangingPunct="1">
              <a:lnSpc>
                <a:spcPct val="80000"/>
              </a:lnSpc>
            </a:pPr>
            <a:r>
              <a:rPr lang="en-GB" altLang="es-AR" sz="1800" b="1" dirty="0">
                <a:solidFill>
                  <a:schemeClr val="tx2"/>
                </a:solidFill>
                <a:latin typeface="Courier New" pitchFamily="49" charset="0"/>
              </a:rPr>
              <a:t> </a:t>
            </a:r>
            <a:r>
              <a:rPr lang="en-GB" altLang="es-AR" sz="1800" b="1" dirty="0" err="1">
                <a:solidFill>
                  <a:schemeClr val="tx2"/>
                </a:solidFill>
                <a:latin typeface="Courier New" pitchFamily="49" charset="0"/>
              </a:rPr>
              <a:t>Mujer</a:t>
            </a:r>
            <a:r>
              <a:rPr lang="en-GB" altLang="es-AR" sz="1800" b="1" dirty="0">
                <a:solidFill>
                  <a:schemeClr val="tx2"/>
                </a:solidFill>
                <a:latin typeface="Courier New" pitchFamily="49" charset="0"/>
              </a:rPr>
              <a:t>                         1   8115  1,000</a:t>
            </a:r>
          </a:p>
          <a:p>
            <a:pPr eaLnBrk="1" hangingPunct="1">
              <a:lnSpc>
                <a:spcPct val="80000"/>
              </a:lnSpc>
            </a:pPr>
            <a:r>
              <a:rPr lang="en-GB" altLang="es-AR" sz="1800" b="1" dirty="0">
                <a:solidFill>
                  <a:schemeClr val="tx2"/>
                </a:solidFill>
                <a:latin typeface="Courier New" pitchFamily="49" charset="0"/>
              </a:rPr>
              <a:t>XMEN5</a:t>
            </a:r>
          </a:p>
          <a:p>
            <a:pPr lvl="1" eaLnBrk="1" hangingPunct="1">
              <a:lnSpc>
                <a:spcPct val="80000"/>
              </a:lnSpc>
            </a:pPr>
            <a:r>
              <a:rPr lang="en-GB" altLang="es-AR" sz="1800" b="1" dirty="0">
                <a:solidFill>
                  <a:schemeClr val="tx2"/>
                </a:solidFill>
                <a:latin typeface="Courier New" pitchFamily="49" charset="0"/>
              </a:rPr>
              <a:t> Sin </a:t>
            </a:r>
            <a:r>
              <a:rPr lang="en-GB" altLang="es-AR" sz="1800" b="1" dirty="0" err="1">
                <a:solidFill>
                  <a:schemeClr val="tx2"/>
                </a:solidFill>
                <a:latin typeface="Courier New" pitchFamily="49" charset="0"/>
              </a:rPr>
              <a:t>menores</a:t>
            </a:r>
            <a:r>
              <a:rPr lang="en-GB" altLang="es-AR" sz="1800" b="1" dirty="0">
                <a:solidFill>
                  <a:schemeClr val="tx2"/>
                </a:solidFill>
                <a:latin typeface="Courier New" pitchFamily="49" charset="0"/>
              </a:rPr>
              <a:t> de 5 </a:t>
            </a:r>
            <a:r>
              <a:rPr lang="en-GB" altLang="es-AR" sz="1800" b="1" dirty="0" err="1">
                <a:solidFill>
                  <a:schemeClr val="tx2"/>
                </a:solidFill>
                <a:latin typeface="Courier New" pitchFamily="49" charset="0"/>
              </a:rPr>
              <a:t>años</a:t>
            </a:r>
            <a:r>
              <a:rPr lang="en-GB" altLang="es-AR" sz="1800" b="1" dirty="0">
                <a:solidFill>
                  <a:schemeClr val="tx2"/>
                </a:solidFill>
                <a:latin typeface="Courier New" pitchFamily="49" charset="0"/>
              </a:rPr>
              <a:t>       ,00   9487   ,000</a:t>
            </a:r>
          </a:p>
          <a:p>
            <a:pPr lvl="1" eaLnBrk="1" hangingPunct="1">
              <a:lnSpc>
                <a:spcPct val="80000"/>
              </a:lnSpc>
            </a:pPr>
            <a:r>
              <a:rPr lang="en-GB" altLang="es-AR" sz="1800" b="1" dirty="0">
                <a:solidFill>
                  <a:schemeClr val="tx2"/>
                </a:solidFill>
                <a:latin typeface="Courier New" pitchFamily="49" charset="0"/>
              </a:rPr>
              <a:t> al </a:t>
            </a:r>
            <a:r>
              <a:rPr lang="en-GB" altLang="es-AR" sz="1800" b="1" dirty="0" err="1">
                <a:solidFill>
                  <a:schemeClr val="tx2"/>
                </a:solidFill>
                <a:latin typeface="Courier New" pitchFamily="49" charset="0"/>
              </a:rPr>
              <a:t>menos</a:t>
            </a:r>
            <a:r>
              <a:rPr lang="en-GB" altLang="es-AR" sz="1800" b="1" dirty="0">
                <a:solidFill>
                  <a:schemeClr val="tx2"/>
                </a:solidFill>
                <a:latin typeface="Courier New" pitchFamily="49" charset="0"/>
              </a:rPr>
              <a:t> un </a:t>
            </a:r>
            <a:r>
              <a:rPr lang="en-GB" altLang="es-AR" sz="1800" b="1" dirty="0" err="1">
                <a:solidFill>
                  <a:schemeClr val="tx2"/>
                </a:solidFill>
                <a:latin typeface="Courier New" pitchFamily="49" charset="0"/>
              </a:rPr>
              <a:t>menor</a:t>
            </a:r>
            <a:r>
              <a:rPr lang="en-GB" altLang="es-AR" sz="1800" b="1" dirty="0">
                <a:solidFill>
                  <a:schemeClr val="tx2"/>
                </a:solidFill>
                <a:latin typeface="Courier New" pitchFamily="49" charset="0"/>
              </a:rPr>
              <a:t>          1,00   5860  1,000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571625" y="357188"/>
            <a:ext cx="660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s-MX" altLang="es-AR" b="1">
                <a:solidFill>
                  <a:schemeClr val="tx2"/>
                </a:solidFill>
              </a:rPr>
              <a:t>Modelos de Regresión Logística</a:t>
            </a:r>
            <a:endParaRPr lang="es-ES" altLang="es-AR" b="1">
              <a:solidFill>
                <a:schemeClr val="tx2"/>
              </a:solidFill>
            </a:endParaRPr>
          </a:p>
        </p:txBody>
      </p:sp>
      <p:sp>
        <p:nvSpPr>
          <p:cNvPr id="47107" name="Rectangle 3"/>
          <p:cNvSpPr>
            <a:spLocks noChangeArrowheads="1"/>
          </p:cNvSpPr>
          <p:nvPr/>
        </p:nvSpPr>
        <p:spPr bwMode="auto">
          <a:xfrm>
            <a:off x="2214563" y="1000125"/>
            <a:ext cx="4924425" cy="45561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lnSpc>
                <a:spcPct val="85000"/>
              </a:lnSpc>
              <a:spcBef>
                <a:spcPct val="50000"/>
              </a:spcBef>
              <a:buClrTx/>
              <a:buSzTx/>
              <a:buFontTx/>
              <a:buNone/>
            </a:pPr>
            <a:r>
              <a:rPr lang="es-MX" altLang="es-AR" sz="2800" b="1">
                <a:solidFill>
                  <a:srgbClr val="336699"/>
                </a:solidFill>
              </a:rPr>
              <a:t>ANÁLISIS DE UN EJEMPLO</a:t>
            </a:r>
          </a:p>
        </p:txBody>
      </p:sp>
      <p:sp>
        <p:nvSpPr>
          <p:cNvPr id="47108" name="Rectangle 4"/>
          <p:cNvSpPr>
            <a:spLocks noGrp="1" noChangeArrowheads="1"/>
          </p:cNvSpPr>
          <p:nvPr>
            <p:ph type="body" idx="1"/>
          </p:nvPr>
        </p:nvSpPr>
        <p:spPr>
          <a:xfrm>
            <a:off x="439738" y="1643063"/>
            <a:ext cx="8704262" cy="4940300"/>
          </a:xfrm>
        </p:spPr>
        <p:txBody>
          <a:bodyPr/>
          <a:lstStyle/>
          <a:p>
            <a:pPr eaLnBrk="1" hangingPunct="1">
              <a:lnSpc>
                <a:spcPct val="80000"/>
              </a:lnSpc>
              <a:buFont typeface="Wingdings" pitchFamily="2" charset="2"/>
              <a:buNone/>
            </a:pPr>
            <a:r>
              <a:rPr lang="es-ES" altLang="es-AR" sz="1800" b="1">
                <a:latin typeface="Courier New" pitchFamily="49" charset="0"/>
              </a:rPr>
              <a:t>Dependent Variable..   XCDEA  Condición de Actividad</a:t>
            </a:r>
          </a:p>
          <a:p>
            <a:pPr eaLnBrk="1" hangingPunct="1">
              <a:lnSpc>
                <a:spcPct val="80000"/>
              </a:lnSpc>
              <a:buFont typeface="Wingdings" pitchFamily="2" charset="2"/>
              <a:buNone/>
            </a:pPr>
            <a:r>
              <a:rPr lang="es-ES" altLang="es-AR" sz="1800" b="1">
                <a:latin typeface="Courier New" pitchFamily="49" charset="0"/>
              </a:rPr>
              <a:t>Beginning Block Number  0.  Initial Log Likelihood Function</a:t>
            </a:r>
          </a:p>
          <a:p>
            <a:pPr eaLnBrk="1" hangingPunct="1">
              <a:lnSpc>
                <a:spcPct val="80000"/>
              </a:lnSpc>
              <a:buFont typeface="Wingdings" pitchFamily="2" charset="2"/>
              <a:buNone/>
            </a:pPr>
            <a:endParaRPr lang="es-ES" altLang="es-AR" sz="1800" b="1">
              <a:latin typeface="Courier New" pitchFamily="49" charset="0"/>
            </a:endParaRPr>
          </a:p>
          <a:p>
            <a:pPr eaLnBrk="1" hangingPunct="1">
              <a:lnSpc>
                <a:spcPct val="80000"/>
              </a:lnSpc>
              <a:buFont typeface="Wingdings" pitchFamily="2" charset="2"/>
              <a:buNone/>
            </a:pPr>
            <a:r>
              <a:rPr lang="es-ES" altLang="es-AR" sz="2200" b="1">
                <a:solidFill>
                  <a:schemeClr val="tx2"/>
                </a:solidFill>
                <a:latin typeface="Courier New" pitchFamily="49" charset="0"/>
              </a:rPr>
              <a:t>-2 Log Likelihood   16339,972</a:t>
            </a:r>
          </a:p>
          <a:p>
            <a:pPr eaLnBrk="1" hangingPunct="1">
              <a:lnSpc>
                <a:spcPct val="80000"/>
              </a:lnSpc>
              <a:buFont typeface="Wingdings" pitchFamily="2" charset="2"/>
              <a:buNone/>
            </a:pPr>
            <a:endParaRPr lang="es-ES" altLang="es-AR" sz="2400" b="1">
              <a:solidFill>
                <a:schemeClr val="tx2"/>
              </a:solidFill>
              <a:latin typeface="Courier New" pitchFamily="49" charset="0"/>
            </a:endParaRPr>
          </a:p>
          <a:p>
            <a:pPr eaLnBrk="1" hangingPunct="1">
              <a:lnSpc>
                <a:spcPct val="80000"/>
              </a:lnSpc>
              <a:buFont typeface="Wingdings" pitchFamily="2" charset="2"/>
              <a:buNone/>
            </a:pPr>
            <a:r>
              <a:rPr lang="es-ES" altLang="es-AR" sz="1800" b="1">
                <a:latin typeface="Courier New" pitchFamily="49" charset="0"/>
              </a:rPr>
              <a:t>Beginning Block Number  1.  Method: Enter</a:t>
            </a:r>
          </a:p>
          <a:p>
            <a:pPr eaLnBrk="1" hangingPunct="1">
              <a:lnSpc>
                <a:spcPct val="80000"/>
              </a:lnSpc>
              <a:buFont typeface="Wingdings" pitchFamily="2" charset="2"/>
              <a:buNone/>
            </a:pPr>
            <a:r>
              <a:rPr lang="es-ES" altLang="es-AR" sz="1800" b="1">
                <a:latin typeface="Courier New" pitchFamily="49" charset="0"/>
              </a:rPr>
              <a:t>Variable(s) Entered on Step Number</a:t>
            </a:r>
          </a:p>
          <a:p>
            <a:pPr eaLnBrk="1" hangingPunct="1">
              <a:lnSpc>
                <a:spcPct val="80000"/>
              </a:lnSpc>
              <a:buFont typeface="Wingdings" pitchFamily="2" charset="2"/>
              <a:buNone/>
            </a:pPr>
            <a:r>
              <a:rPr lang="es-ES" altLang="es-AR" sz="2000" b="1">
                <a:solidFill>
                  <a:schemeClr val="tx2"/>
                </a:solidFill>
                <a:latin typeface="Courier New" pitchFamily="49" charset="0"/>
              </a:rPr>
              <a:t>1. XMEN5     Presencia de menores de 5 años o menos</a:t>
            </a:r>
          </a:p>
          <a:p>
            <a:pPr eaLnBrk="1" hangingPunct="1">
              <a:lnSpc>
                <a:spcPct val="80000"/>
              </a:lnSpc>
              <a:buFont typeface="Wingdings" pitchFamily="2" charset="2"/>
              <a:buNone/>
            </a:pPr>
            <a:r>
              <a:rPr lang="es-ES" altLang="es-AR" sz="2000" b="1">
                <a:solidFill>
                  <a:schemeClr val="tx2"/>
                </a:solidFill>
                <a:latin typeface="Courier New" pitchFamily="49" charset="0"/>
              </a:rPr>
              <a:t>   H13       Sexo</a:t>
            </a:r>
          </a:p>
          <a:p>
            <a:pPr eaLnBrk="1" hangingPunct="1">
              <a:lnSpc>
                <a:spcPct val="80000"/>
              </a:lnSpc>
            </a:pPr>
            <a:endParaRPr lang="es-ES" altLang="es-AR" sz="2000" b="1">
              <a:solidFill>
                <a:schemeClr val="tx2"/>
              </a:solidFill>
              <a:latin typeface="Courier New" pitchFamily="49" charset="0"/>
            </a:endParaRPr>
          </a:p>
          <a:p>
            <a:pPr eaLnBrk="1" hangingPunct="1">
              <a:lnSpc>
                <a:spcPct val="80000"/>
              </a:lnSpc>
              <a:buFont typeface="Wingdings" pitchFamily="2" charset="2"/>
              <a:buNone/>
            </a:pPr>
            <a:r>
              <a:rPr lang="es-ES" altLang="es-AR" sz="2000" b="1">
                <a:latin typeface="Courier New" pitchFamily="49" charset="0"/>
              </a:rPr>
              <a:t>Estimation terminated at iteration number 4 because</a:t>
            </a:r>
          </a:p>
          <a:p>
            <a:pPr eaLnBrk="1" hangingPunct="1">
              <a:lnSpc>
                <a:spcPct val="80000"/>
              </a:lnSpc>
              <a:buFont typeface="Wingdings" pitchFamily="2" charset="2"/>
              <a:buNone/>
            </a:pPr>
            <a:r>
              <a:rPr lang="es-ES" altLang="es-AR" sz="2000" b="1">
                <a:latin typeface="Courier New" pitchFamily="49" charset="0"/>
              </a:rPr>
              <a:t>Log Likelihood decreased by less than ,01 percent.</a:t>
            </a:r>
          </a:p>
          <a:p>
            <a:pPr eaLnBrk="1" hangingPunct="1">
              <a:lnSpc>
                <a:spcPct val="80000"/>
              </a:lnSpc>
            </a:pPr>
            <a:r>
              <a:rPr lang="es-ES" altLang="es-AR" sz="2000" b="1">
                <a:latin typeface="Courier New" pitchFamily="49" charset="0"/>
              </a:rPr>
              <a:t> </a:t>
            </a:r>
            <a:r>
              <a:rPr lang="es-ES" altLang="es-AR" sz="2200" b="1">
                <a:solidFill>
                  <a:schemeClr val="tx2"/>
                </a:solidFill>
                <a:latin typeface="Courier New" pitchFamily="49" charset="0"/>
              </a:rPr>
              <a:t>-2 Log Likelihood    14057,404</a:t>
            </a:r>
          </a:p>
          <a:p>
            <a:pPr eaLnBrk="1" hangingPunct="1">
              <a:lnSpc>
                <a:spcPct val="80000"/>
              </a:lnSpc>
            </a:pPr>
            <a:r>
              <a:rPr lang="es-ES" altLang="es-AR" sz="2200" b="1">
                <a:solidFill>
                  <a:schemeClr val="tx2"/>
                </a:solidFill>
                <a:latin typeface="Courier New" pitchFamily="49" charset="0"/>
              </a:rPr>
              <a:t> Goodness of Fit      15645,491</a:t>
            </a:r>
          </a:p>
          <a:p>
            <a:pPr eaLnBrk="1" hangingPunct="1">
              <a:lnSpc>
                <a:spcPct val="80000"/>
              </a:lnSpc>
            </a:pPr>
            <a:r>
              <a:rPr lang="es-ES" altLang="es-AR" sz="2200" b="1">
                <a:solidFill>
                  <a:schemeClr val="tx2"/>
                </a:solidFill>
                <a:latin typeface="Courier New" pitchFamily="49" charset="0"/>
              </a:rPr>
              <a:t> Cox &amp; Snell - R^2         ,138</a:t>
            </a:r>
          </a:p>
          <a:p>
            <a:pPr eaLnBrk="1" hangingPunct="1">
              <a:lnSpc>
                <a:spcPct val="80000"/>
              </a:lnSpc>
            </a:pPr>
            <a:r>
              <a:rPr lang="es-ES" altLang="es-AR" sz="2200" b="1">
                <a:solidFill>
                  <a:schemeClr val="tx2"/>
                </a:solidFill>
                <a:latin typeface="Courier New" pitchFamily="49" charset="0"/>
              </a:rPr>
              <a:t> Nagelkerke - R^2          ,211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1619250" y="476250"/>
            <a:ext cx="660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s-MX" altLang="es-AR" b="1">
                <a:solidFill>
                  <a:schemeClr val="tx2"/>
                </a:solidFill>
              </a:rPr>
              <a:t>Modelos de Regresión Logística</a:t>
            </a:r>
            <a:endParaRPr lang="es-ES" altLang="es-AR" b="1">
              <a:solidFill>
                <a:schemeClr val="tx2"/>
              </a:solidFill>
            </a:endParaRPr>
          </a:p>
        </p:txBody>
      </p:sp>
      <p:sp>
        <p:nvSpPr>
          <p:cNvPr id="57347" name="Rectangle 3"/>
          <p:cNvSpPr>
            <a:spLocks noChangeArrowheads="1"/>
          </p:cNvSpPr>
          <p:nvPr/>
        </p:nvSpPr>
        <p:spPr bwMode="auto">
          <a:xfrm>
            <a:off x="2195513" y="1125538"/>
            <a:ext cx="4924425" cy="455612"/>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lnSpc>
                <a:spcPct val="85000"/>
              </a:lnSpc>
              <a:spcBef>
                <a:spcPct val="50000"/>
              </a:spcBef>
              <a:buClrTx/>
              <a:buSzTx/>
              <a:buFontTx/>
              <a:buNone/>
            </a:pPr>
            <a:r>
              <a:rPr lang="es-MX" altLang="es-AR" sz="2800" b="1">
                <a:solidFill>
                  <a:srgbClr val="336699"/>
                </a:solidFill>
              </a:rPr>
              <a:t>ANÁLISIS DE UN EJEMPLO</a:t>
            </a:r>
          </a:p>
        </p:txBody>
      </p:sp>
      <p:sp>
        <p:nvSpPr>
          <p:cNvPr id="57348" name="Rectangle 4"/>
          <p:cNvSpPr>
            <a:spLocks noGrp="1" noChangeArrowheads="1"/>
          </p:cNvSpPr>
          <p:nvPr>
            <p:ph type="body" sz="half" idx="1"/>
          </p:nvPr>
        </p:nvSpPr>
        <p:spPr>
          <a:xfrm>
            <a:off x="1182688" y="1916113"/>
            <a:ext cx="7277100" cy="547687"/>
          </a:xfrm>
        </p:spPr>
        <p:txBody>
          <a:bodyPr/>
          <a:lstStyle/>
          <a:p>
            <a:r>
              <a:rPr lang="es-ES" altLang="es-AR" sz="1600">
                <a:latin typeface="Courier New" pitchFamily="49" charset="0"/>
              </a:rPr>
              <a:t>Classification Table for XCDEA</a:t>
            </a:r>
          </a:p>
          <a:p>
            <a:r>
              <a:rPr lang="es-ES" altLang="es-AR" sz="1600">
                <a:latin typeface="Courier New" pitchFamily="49" charset="0"/>
              </a:rPr>
              <a:t>The Cut Value is ,78</a:t>
            </a:r>
          </a:p>
          <a:p>
            <a:endParaRPr lang="es-ES" altLang="es-AR" sz="1600">
              <a:latin typeface="Courier New" pitchFamily="49" charset="0"/>
            </a:endParaRPr>
          </a:p>
        </p:txBody>
      </p:sp>
      <p:graphicFrame>
        <p:nvGraphicFramePr>
          <p:cNvPr id="5125" name="Group 5"/>
          <p:cNvGraphicFramePr>
            <a:graphicFrameLocks noGrp="1"/>
          </p:cNvGraphicFramePr>
          <p:nvPr>
            <p:ph sz="quarter" idx="2"/>
          </p:nvPr>
        </p:nvGraphicFramePr>
        <p:xfrm>
          <a:off x="250825" y="2492375"/>
          <a:ext cx="8631238" cy="2163888"/>
        </p:xfrm>
        <a:graphic>
          <a:graphicData uri="http://schemas.openxmlformats.org/drawingml/2006/table">
            <a:tbl>
              <a:tblPr/>
              <a:tblGrid>
                <a:gridCol w="1725613">
                  <a:extLst>
                    <a:ext uri="{9D8B030D-6E8A-4147-A177-3AD203B41FA5}">
                      <a16:colId xmlns:a16="http://schemas.microsoft.com/office/drawing/2014/main" val="20000"/>
                    </a:ext>
                  </a:extLst>
                </a:gridCol>
                <a:gridCol w="1727200">
                  <a:extLst>
                    <a:ext uri="{9D8B030D-6E8A-4147-A177-3AD203B41FA5}">
                      <a16:colId xmlns:a16="http://schemas.microsoft.com/office/drawing/2014/main" val="20001"/>
                    </a:ext>
                  </a:extLst>
                </a:gridCol>
                <a:gridCol w="1725612">
                  <a:extLst>
                    <a:ext uri="{9D8B030D-6E8A-4147-A177-3AD203B41FA5}">
                      <a16:colId xmlns:a16="http://schemas.microsoft.com/office/drawing/2014/main" val="20002"/>
                    </a:ext>
                  </a:extLst>
                </a:gridCol>
                <a:gridCol w="1727200">
                  <a:extLst>
                    <a:ext uri="{9D8B030D-6E8A-4147-A177-3AD203B41FA5}">
                      <a16:colId xmlns:a16="http://schemas.microsoft.com/office/drawing/2014/main" val="20003"/>
                    </a:ext>
                  </a:extLst>
                </a:gridCol>
                <a:gridCol w="1725613">
                  <a:extLst>
                    <a:ext uri="{9D8B030D-6E8A-4147-A177-3AD203B41FA5}">
                      <a16:colId xmlns:a16="http://schemas.microsoft.com/office/drawing/2014/main" val="20004"/>
                    </a:ext>
                  </a:extLst>
                </a:gridCol>
              </a:tblGrid>
              <a:tr h="335229">
                <a:tc rowSpan="3">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1"/>
                          </a:solidFill>
                          <a:effectLst/>
                          <a:latin typeface="Courier New" pitchFamily="49" charset="0"/>
                        </a:rPr>
                        <a:t>Observed</a:t>
                      </a:r>
                    </a:p>
                  </a:txBody>
                  <a:tcPr marT="45704" marB="45704" anchor="ctr" horzOverflow="overflow">
                    <a:lnL cap="flat">
                      <a:noFill/>
                    </a:lnL>
                    <a:lnR>
                      <a:noFill/>
                    </a:lnR>
                    <a:lnT cap="flat">
                      <a:noFill/>
                    </a:lnT>
                    <a:lnB>
                      <a:noFill/>
                    </a:lnB>
                    <a:lnTlToBr>
                      <a:noFill/>
                    </a:lnTlToBr>
                    <a:lnBlToTr>
                      <a:noFill/>
                    </a:lnBlToTr>
                    <a:noFill/>
                  </a:tcPr>
                </a:tc>
                <a:tc rowSpan="3">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AR" altLang="es-AR" sz="1600" b="0" i="0" u="none" strike="noStrike" cap="none" normalizeH="0" baseline="0">
                        <a:ln>
                          <a:noFill/>
                        </a:ln>
                        <a:solidFill>
                          <a:schemeClr val="tx1"/>
                        </a:solidFill>
                        <a:effectLst/>
                        <a:latin typeface="Courier New" pitchFamily="49" charset="0"/>
                      </a:endParaRPr>
                    </a:p>
                  </a:txBody>
                  <a:tcPr marT="45704" marB="45704" horzOverflow="overflow">
                    <a:lnL>
                      <a:noFill/>
                    </a:lnL>
                    <a:lnR>
                      <a:noFill/>
                    </a:lnR>
                    <a:lnT cap="flat">
                      <a:noFill/>
                    </a:lnT>
                    <a:lnB>
                      <a:noFill/>
                    </a:lnB>
                    <a:lnTlToBr>
                      <a:noFill/>
                    </a:lnTlToBr>
                    <a:lnBlToTr>
                      <a:noFill/>
                    </a:lnBlToTr>
                    <a:noFill/>
                  </a:tcPr>
                </a:tc>
                <a:tc gridSpan="2">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1"/>
                          </a:solidFill>
                          <a:effectLst/>
                          <a:latin typeface="Courier New" pitchFamily="49" charset="0"/>
                        </a:rPr>
                        <a:t>Predicted</a:t>
                      </a:r>
                    </a:p>
                  </a:txBody>
                  <a:tcPr marT="45704" marB="45704" anchor="ctr" horzOverflow="overflow">
                    <a:lnL>
                      <a:noFill/>
                    </a:lnL>
                    <a:lnR>
                      <a:noFill/>
                    </a:lnR>
                    <a:lnT cap="flat">
                      <a:noFill/>
                    </a:lnT>
                    <a:lnB>
                      <a:noFill/>
                    </a:lnB>
                    <a:lnTlToBr>
                      <a:noFill/>
                    </a:lnTlToBr>
                    <a:lnBlToTr>
                      <a:noFill/>
                    </a:lnBlToTr>
                    <a:noFill/>
                  </a:tcPr>
                </a:tc>
                <a:tc hMerge="1">
                  <a:txBody>
                    <a:bodyPr/>
                    <a:lstStyle/>
                    <a:p>
                      <a:endParaRPr lang="es-AR"/>
                    </a:p>
                  </a:txBody>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AR" altLang="es-AR" sz="1600" b="0" i="0" u="none" strike="noStrike" cap="none" normalizeH="0" baseline="0">
                        <a:ln>
                          <a:noFill/>
                        </a:ln>
                        <a:solidFill>
                          <a:schemeClr val="tx1"/>
                        </a:solidFill>
                        <a:effectLst/>
                        <a:latin typeface="Courier New" pitchFamily="49" charset="0"/>
                      </a:endParaRPr>
                    </a:p>
                  </a:txBody>
                  <a:tcPr marT="45704" marB="45704"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65707">
                <a:tc vMerge="1">
                  <a:txBody>
                    <a:bodyPr/>
                    <a:lstStyle/>
                    <a:p>
                      <a:endParaRPr lang="es-AR"/>
                    </a:p>
                  </a:txBody>
                  <a:tcPr/>
                </a:tc>
                <a:tc vMerge="1">
                  <a:txBody>
                    <a:bodyPr/>
                    <a:lstStyle/>
                    <a:p>
                      <a:endParaRPr lang="es-AR"/>
                    </a:p>
                  </a:txBody>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800" b="0" i="0" u="none" strike="noStrike" cap="none" normalizeH="0" baseline="0">
                          <a:ln>
                            <a:noFill/>
                          </a:ln>
                          <a:solidFill>
                            <a:schemeClr val="tx1"/>
                          </a:solidFill>
                          <a:effectLst/>
                          <a:latin typeface="Courier New" pitchFamily="49" charset="0"/>
                        </a:rPr>
                        <a:t>Activo</a:t>
                      </a:r>
                    </a:p>
                  </a:txBody>
                  <a:tcPr marT="45704" marB="45704"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800" b="0" i="0" u="none" strike="noStrike" cap="none" normalizeH="0" baseline="0">
                          <a:ln>
                            <a:noFill/>
                          </a:ln>
                          <a:solidFill>
                            <a:schemeClr val="tx1"/>
                          </a:solidFill>
                          <a:effectLst/>
                          <a:latin typeface="Courier New" pitchFamily="49" charset="0"/>
                        </a:rPr>
                        <a:t>Inactivo</a:t>
                      </a:r>
                    </a:p>
                  </a:txBody>
                  <a:tcPr marT="45704" marB="45704" horzOverflow="overflow">
                    <a:lnL>
                      <a:noFill/>
                    </a:lnL>
                    <a:lnR>
                      <a:noFill/>
                    </a:lnR>
                    <a:lnT>
                      <a:noFill/>
                    </a:lnT>
                    <a:lnB>
                      <a:noFill/>
                    </a:lnB>
                    <a:lnTlToBr>
                      <a:noFill/>
                    </a:lnTlToBr>
                    <a:lnBlToTr>
                      <a:noFill/>
                    </a:lnBlToTr>
                    <a:noFill/>
                  </a:tcPr>
                </a:tc>
                <a:tc rowSpan="2">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800" b="0" i="0" u="none" strike="noStrike" cap="none" normalizeH="0" baseline="0">
                          <a:ln>
                            <a:noFill/>
                          </a:ln>
                          <a:solidFill>
                            <a:schemeClr val="tx1"/>
                          </a:solidFill>
                          <a:effectLst/>
                          <a:latin typeface="Courier New" pitchFamily="49" charset="0"/>
                        </a:rPr>
                        <a:t>Percent Correct</a:t>
                      </a:r>
                    </a:p>
                  </a:txBody>
                  <a:tcPr marT="45704" marB="4570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65707">
                <a:tc vMerge="1">
                  <a:txBody>
                    <a:bodyPr/>
                    <a:lstStyle/>
                    <a:p>
                      <a:endParaRPr lang="es-AR"/>
                    </a:p>
                  </a:txBody>
                  <a:tcPr/>
                </a:tc>
                <a:tc vMerge="1">
                  <a:txBody>
                    <a:bodyPr/>
                    <a:lstStyle/>
                    <a:p>
                      <a:endParaRPr lang="es-AR"/>
                    </a:p>
                  </a:txBody>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800" b="1" i="0" u="none" strike="noStrike" cap="none" normalizeH="0" baseline="0">
                          <a:ln>
                            <a:noFill/>
                          </a:ln>
                          <a:solidFill>
                            <a:schemeClr val="tx1"/>
                          </a:solidFill>
                          <a:effectLst/>
                          <a:latin typeface="Courier New" pitchFamily="49" charset="0"/>
                        </a:rPr>
                        <a:t>A</a:t>
                      </a:r>
                    </a:p>
                  </a:txBody>
                  <a:tcPr marT="45704" marB="45704"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800" b="1" i="0" u="none" strike="noStrike" cap="none" normalizeH="0" baseline="0">
                          <a:ln>
                            <a:noFill/>
                          </a:ln>
                          <a:solidFill>
                            <a:schemeClr val="tx1"/>
                          </a:solidFill>
                          <a:effectLst/>
                          <a:latin typeface="Courier New" pitchFamily="49" charset="0"/>
                        </a:rPr>
                        <a:t>I</a:t>
                      </a:r>
                    </a:p>
                  </a:txBody>
                  <a:tcPr marT="45704" marB="45704"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vMerge="1">
                  <a:txBody>
                    <a:bodyPr/>
                    <a:lstStyle/>
                    <a:p>
                      <a:endParaRPr lang="es-AR"/>
                    </a:p>
                  </a:txBody>
                  <a:tcPr/>
                </a:tc>
                <a:extLst>
                  <a:ext uri="{0D108BD9-81ED-4DB2-BD59-A6C34878D82A}">
                    <a16:rowId xmlns:a16="http://schemas.microsoft.com/office/drawing/2014/main" val="10002"/>
                  </a:ext>
                </a:extLst>
              </a:tr>
              <a:tr h="365707">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es-AR" sz="1800" b="0" i="0" u="none" strike="noStrike" cap="none" normalizeH="0" baseline="0">
                          <a:ln>
                            <a:noFill/>
                          </a:ln>
                          <a:solidFill>
                            <a:schemeClr val="tx1"/>
                          </a:solidFill>
                          <a:effectLst/>
                          <a:latin typeface="Courier New" pitchFamily="49" charset="0"/>
                        </a:rPr>
                        <a:t>Activo</a:t>
                      </a:r>
                    </a:p>
                  </a:txBody>
                  <a:tcPr marT="45704" marB="45704"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1"/>
                          </a:solidFill>
                          <a:effectLst/>
                          <a:latin typeface="Courier New" pitchFamily="49" charset="0"/>
                        </a:rPr>
                        <a:t>A</a:t>
                      </a:r>
                    </a:p>
                  </a:txBody>
                  <a:tcPr marT="45704" marB="45704"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800" b="0" i="0" u="none" strike="noStrike" cap="none" normalizeH="0" baseline="0">
                          <a:ln>
                            <a:noFill/>
                          </a:ln>
                          <a:solidFill>
                            <a:schemeClr val="tx1"/>
                          </a:solidFill>
                          <a:effectLst/>
                          <a:latin typeface="Courier New" pitchFamily="49" charset="0"/>
                        </a:rPr>
                        <a:t>6.774</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800" b="0" i="0" u="none" strike="noStrike" cap="none" normalizeH="0" baseline="0">
                          <a:ln>
                            <a:noFill/>
                          </a:ln>
                          <a:solidFill>
                            <a:schemeClr val="tx1"/>
                          </a:solidFill>
                          <a:effectLst/>
                          <a:latin typeface="Courier New" pitchFamily="49" charset="0"/>
                        </a:rPr>
                        <a:t>5.130</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800" b="1" i="0" u="none" strike="noStrike" cap="none" normalizeH="0" baseline="0">
                          <a:ln>
                            <a:noFill/>
                          </a:ln>
                          <a:solidFill>
                            <a:schemeClr val="tx1"/>
                          </a:solidFill>
                          <a:effectLst/>
                          <a:latin typeface="Courier New" pitchFamily="49" charset="0"/>
                        </a:rPr>
                        <a:t>56,91%</a:t>
                      </a:r>
                    </a:p>
                  </a:txBody>
                  <a:tcPr marT="45704" marB="45704" horzOverflow="overflow">
                    <a:lnL w="12700" cap="flat" cmpd="sng" algn="ctr">
                      <a:solidFill>
                        <a:schemeClr val="tx1"/>
                      </a:solidFill>
                      <a:prstDash val="solid"/>
                      <a:miter lim="800000"/>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65707">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es-AR" sz="1800" b="0" i="0" u="none" strike="noStrike" cap="none" normalizeH="0" baseline="0">
                          <a:ln>
                            <a:noFill/>
                          </a:ln>
                          <a:solidFill>
                            <a:schemeClr val="tx1"/>
                          </a:solidFill>
                          <a:effectLst/>
                          <a:latin typeface="Courier New" pitchFamily="49" charset="0"/>
                        </a:rPr>
                        <a:t>Inactivo</a:t>
                      </a:r>
                    </a:p>
                  </a:txBody>
                  <a:tcPr marT="45704" marB="45704"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1"/>
                          </a:solidFill>
                          <a:effectLst/>
                          <a:latin typeface="Courier New" pitchFamily="49" charset="0"/>
                        </a:rPr>
                        <a:t>I</a:t>
                      </a:r>
                    </a:p>
                  </a:txBody>
                  <a:tcPr marT="45704" marB="45704"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800" b="0" i="0" u="none" strike="noStrike" cap="none" normalizeH="0" baseline="0">
                          <a:ln>
                            <a:noFill/>
                          </a:ln>
                          <a:solidFill>
                            <a:schemeClr val="tx1"/>
                          </a:solidFill>
                          <a:effectLst/>
                          <a:latin typeface="Courier New" pitchFamily="49" charset="0"/>
                        </a:rPr>
                        <a:t>458</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800" b="0" i="0" u="none" strike="noStrike" cap="none" normalizeH="0" baseline="0">
                          <a:ln>
                            <a:noFill/>
                          </a:ln>
                          <a:solidFill>
                            <a:schemeClr val="tx1"/>
                          </a:solidFill>
                          <a:effectLst/>
                          <a:latin typeface="Courier New" pitchFamily="49" charset="0"/>
                        </a:rPr>
                        <a:t>2.985</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800" b="1" i="0" u="none" strike="noStrike" cap="none" normalizeH="0" baseline="0">
                          <a:ln>
                            <a:noFill/>
                          </a:ln>
                          <a:solidFill>
                            <a:schemeClr val="tx1"/>
                          </a:solidFill>
                          <a:effectLst/>
                          <a:latin typeface="Courier New" pitchFamily="49" charset="0"/>
                        </a:rPr>
                        <a:t>86,70%</a:t>
                      </a:r>
                    </a:p>
                  </a:txBody>
                  <a:tcPr marT="45704" marB="45704" horzOverflow="overflow">
                    <a:lnL w="12700" cap="flat" cmpd="sng" algn="ctr">
                      <a:solidFill>
                        <a:schemeClr val="tx1"/>
                      </a:solidFill>
                      <a:prstDash val="solid"/>
                      <a:miter lim="800000"/>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65707">
                <a:tc gridSpan="3">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AR" altLang="es-AR" sz="1800" b="0" i="0" u="none" strike="noStrike" cap="none" normalizeH="0" baseline="0">
                        <a:ln>
                          <a:noFill/>
                        </a:ln>
                        <a:solidFill>
                          <a:schemeClr val="tx1"/>
                        </a:solidFill>
                        <a:effectLst/>
                        <a:latin typeface="Courier New" pitchFamily="49" charset="0"/>
                      </a:endParaRPr>
                    </a:p>
                  </a:txBody>
                  <a:tcPr marT="45704" marB="45704" horzOverflow="overflow">
                    <a:lnL cap="flat">
                      <a:noFill/>
                    </a:lnL>
                    <a:lnR>
                      <a:noFill/>
                    </a:lnR>
                    <a:lnT>
                      <a:noFill/>
                    </a:lnT>
                    <a:lnB cap="flat">
                      <a:noFill/>
                    </a:lnB>
                    <a:lnTlToBr>
                      <a:noFill/>
                    </a:lnTlToBr>
                    <a:lnBlToTr>
                      <a:noFill/>
                    </a:lnBlToTr>
                    <a:noFill/>
                  </a:tcPr>
                </a:tc>
                <a:tc hMerge="1">
                  <a:txBody>
                    <a:bodyPr/>
                    <a:lstStyle/>
                    <a:p>
                      <a:endParaRPr lang="es-AR"/>
                    </a:p>
                  </a:txBody>
                  <a:tcPr/>
                </a:tc>
                <a:tc hMerge="1">
                  <a:txBody>
                    <a:bodyPr/>
                    <a:lstStyle/>
                    <a:p>
                      <a:endParaRPr lang="es-AR"/>
                    </a:p>
                  </a:txBody>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es-AR" sz="1800" b="1" i="0" u="none" strike="noStrike" cap="none" normalizeH="0" baseline="0">
                          <a:ln>
                            <a:noFill/>
                          </a:ln>
                          <a:solidFill>
                            <a:schemeClr val="tx1"/>
                          </a:solidFill>
                          <a:effectLst/>
                          <a:latin typeface="Courier New" pitchFamily="49" charset="0"/>
                        </a:rPr>
                        <a:t>Overall</a:t>
                      </a:r>
                    </a:p>
                  </a:txBody>
                  <a:tcPr marT="45704" marB="45704" horzOverflow="overflow">
                    <a:lnL>
                      <a:noFill/>
                    </a:lnL>
                    <a:lnR>
                      <a:noFill/>
                    </a:lnR>
                    <a:lnT w="12700" cap="flat" cmpd="sng" algn="ctr">
                      <a:solidFill>
                        <a:schemeClr val="tx1"/>
                      </a:solidFill>
                      <a:prstDash val="solid"/>
                      <a:miter lim="800000"/>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800" b="1" i="0" u="none" strike="noStrike" cap="none" normalizeH="0" baseline="0">
                          <a:ln>
                            <a:noFill/>
                          </a:ln>
                          <a:solidFill>
                            <a:schemeClr val="tx1"/>
                          </a:solidFill>
                          <a:effectLst/>
                          <a:latin typeface="Courier New" pitchFamily="49" charset="0"/>
                        </a:rPr>
                        <a:t>63,59%</a:t>
                      </a:r>
                    </a:p>
                  </a:txBody>
                  <a:tcPr marT="45704" marB="45704"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5170" name="Group 50"/>
          <p:cNvGraphicFramePr>
            <a:graphicFrameLocks noGrp="1"/>
          </p:cNvGraphicFramePr>
          <p:nvPr>
            <p:ph sz="quarter" idx="3"/>
            <p:extLst>
              <p:ext uri="{D42A27DB-BD31-4B8C-83A1-F6EECF244321}">
                <p14:modId xmlns:p14="http://schemas.microsoft.com/office/powerpoint/2010/main" val="3658972228"/>
              </p:ext>
            </p:extLst>
          </p:nvPr>
        </p:nvGraphicFramePr>
        <p:xfrm>
          <a:off x="323850" y="4797425"/>
          <a:ext cx="8631238" cy="1923733"/>
        </p:xfrm>
        <a:graphic>
          <a:graphicData uri="http://schemas.openxmlformats.org/drawingml/2006/table">
            <a:tbl>
              <a:tblPr/>
              <a:tblGrid>
                <a:gridCol w="151184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858143">
                  <a:extLst>
                    <a:ext uri="{9D8B030D-6E8A-4147-A177-3AD203B41FA5}">
                      <a16:colId xmlns:a16="http://schemas.microsoft.com/office/drawing/2014/main" val="20004"/>
                    </a:ext>
                  </a:extLst>
                </a:gridCol>
                <a:gridCol w="1079500">
                  <a:extLst>
                    <a:ext uri="{9D8B030D-6E8A-4147-A177-3AD203B41FA5}">
                      <a16:colId xmlns:a16="http://schemas.microsoft.com/office/drawing/2014/main" val="20005"/>
                    </a:ext>
                  </a:extLst>
                </a:gridCol>
                <a:gridCol w="1079500">
                  <a:extLst>
                    <a:ext uri="{9D8B030D-6E8A-4147-A177-3AD203B41FA5}">
                      <a16:colId xmlns:a16="http://schemas.microsoft.com/office/drawing/2014/main" val="20006"/>
                    </a:ext>
                  </a:extLst>
                </a:gridCol>
                <a:gridCol w="1077913">
                  <a:extLst>
                    <a:ext uri="{9D8B030D-6E8A-4147-A177-3AD203B41FA5}">
                      <a16:colId xmlns:a16="http://schemas.microsoft.com/office/drawing/2014/main" val="20007"/>
                    </a:ext>
                  </a:extLst>
                </a:gridCol>
              </a:tblGrid>
              <a:tr h="44767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400" b="1" i="0" u="none" strike="noStrike" cap="none" normalizeH="0" baseline="0">
                          <a:ln>
                            <a:noFill/>
                          </a:ln>
                          <a:solidFill>
                            <a:schemeClr val="tx2"/>
                          </a:solidFill>
                          <a:effectLst/>
                          <a:latin typeface="Courier New" pitchFamily="49" charset="0"/>
                        </a:rPr>
                        <a:t>Variable</a:t>
                      </a:r>
                    </a:p>
                  </a:txBody>
                  <a:tcPr anchor="ctr" horzOverflow="overflow">
                    <a:lnL cap="flat">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dirty="0">
                          <a:ln>
                            <a:noFill/>
                          </a:ln>
                          <a:solidFill>
                            <a:schemeClr val="tx2"/>
                          </a:solidFill>
                          <a:effectLst/>
                          <a:latin typeface="Courier New" pitchFamily="49" charset="0"/>
                        </a:rPr>
                        <a:t>B</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2"/>
                          </a:solidFill>
                          <a:effectLst/>
                          <a:latin typeface="Courier New" pitchFamily="49" charset="0"/>
                        </a:rPr>
                        <a:t>S.E.</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dirty="0">
                          <a:ln>
                            <a:noFill/>
                          </a:ln>
                          <a:solidFill>
                            <a:schemeClr val="tx2"/>
                          </a:solidFill>
                          <a:effectLst/>
                          <a:latin typeface="Courier New" pitchFamily="49" charset="0"/>
                        </a:rPr>
                        <a:t>Wald</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2"/>
                          </a:solidFill>
                          <a:effectLst/>
                          <a:latin typeface="Courier New" pitchFamily="49" charset="0"/>
                        </a:rPr>
                        <a:t>Df</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2"/>
                          </a:solidFill>
                          <a:effectLst/>
                          <a:latin typeface="Courier New" pitchFamily="49" charset="0"/>
                        </a:rPr>
                        <a:t>Sig</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2"/>
                          </a:solidFill>
                          <a:effectLst/>
                          <a:latin typeface="Courier New" pitchFamily="49" charset="0"/>
                        </a:rPr>
                        <a:t>R</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2"/>
                          </a:solidFill>
                          <a:effectLst/>
                          <a:latin typeface="Courier New" pitchFamily="49" charset="0"/>
                        </a:rPr>
                        <a:t>Exp(B)</a:t>
                      </a:r>
                    </a:p>
                  </a:txBody>
                  <a:tcPr anchor="ctr" horzOverflow="overflow">
                    <a:lnL>
                      <a:noFill/>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9263">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dirty="0">
                          <a:ln>
                            <a:noFill/>
                          </a:ln>
                          <a:solidFill>
                            <a:schemeClr val="tx2">
                              <a:lumMod val="75000"/>
                            </a:schemeClr>
                          </a:solidFill>
                          <a:effectLst/>
                          <a:latin typeface="Courier New" pitchFamily="49" charset="0"/>
                        </a:rPr>
                        <a:t>H13(mujer)</a:t>
                      </a:r>
                    </a:p>
                  </a:txBody>
                  <a:tcPr anchor="ctr" horzOverflow="overflow">
                    <a:lnL cap="flat">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1"/>
                          </a:solidFill>
                          <a:effectLst/>
                          <a:latin typeface="Courier New" pitchFamily="49" charset="0"/>
                        </a:rPr>
                        <a:t>2,1547</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1"/>
                          </a:solidFill>
                          <a:effectLst/>
                          <a:latin typeface="Courier New" pitchFamily="49" charset="0"/>
                        </a:rPr>
                        <a:t>,0535</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1"/>
                          </a:solidFill>
                          <a:effectLst/>
                          <a:latin typeface="Courier New" pitchFamily="49" charset="0"/>
                        </a:rPr>
                        <a:t>1620,21</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1"/>
                          </a:solidFill>
                          <a:effectLst/>
                          <a:latin typeface="Courier New" pitchFamily="49" charset="0"/>
                        </a:rPr>
                        <a:t>1</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1"/>
                          </a:solidFill>
                          <a:effectLst/>
                          <a:latin typeface="Courier New" pitchFamily="49" charset="0"/>
                        </a:rPr>
                        <a:t>,0000</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1"/>
                          </a:solidFill>
                          <a:effectLst/>
                          <a:latin typeface="Courier New" pitchFamily="49" charset="0"/>
                        </a:rPr>
                        <a:t>,3147</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1"/>
                          </a:solidFill>
                          <a:effectLst/>
                          <a:latin typeface="Courier New" pitchFamily="49" charset="0"/>
                        </a:rPr>
                        <a:t>8,6251</a:t>
                      </a:r>
                    </a:p>
                  </a:txBody>
                  <a:tcPr anchor="ctr" horzOverflow="overflow">
                    <a:lnL>
                      <a:noFill/>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767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dirty="0">
                          <a:ln>
                            <a:noFill/>
                          </a:ln>
                          <a:solidFill>
                            <a:schemeClr val="tx2"/>
                          </a:solidFill>
                          <a:effectLst/>
                          <a:latin typeface="Courier New" pitchFamily="49" charset="0"/>
                        </a:rPr>
                        <a:t>XMEN5(menores)</a:t>
                      </a:r>
                    </a:p>
                  </a:txBody>
                  <a:tcPr anchor="ctr" horzOverflow="overflow">
                    <a:lnL cap="flat">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1"/>
                          </a:solidFill>
                          <a:effectLst/>
                          <a:latin typeface="Courier New" pitchFamily="49" charset="0"/>
                        </a:rPr>
                        <a:t>,2425</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1"/>
                          </a:solidFill>
                          <a:effectLst/>
                          <a:latin typeface="Courier New" pitchFamily="49" charset="0"/>
                        </a:rPr>
                        <a:t>,0424</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1"/>
                          </a:solidFill>
                          <a:effectLst/>
                          <a:latin typeface="Courier New" pitchFamily="49" charset="0"/>
                        </a:rPr>
                        <a:t>32,7129</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1"/>
                          </a:solidFill>
                          <a:effectLst/>
                          <a:latin typeface="Courier New" pitchFamily="49" charset="0"/>
                        </a:rPr>
                        <a:t>1</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1"/>
                          </a:solidFill>
                          <a:effectLst/>
                          <a:latin typeface="Courier New" pitchFamily="49" charset="0"/>
                        </a:rPr>
                        <a:t>,0000</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1"/>
                          </a:solidFill>
                          <a:effectLst/>
                          <a:latin typeface="Courier New" pitchFamily="49" charset="0"/>
                        </a:rPr>
                        <a:t>,0434</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1"/>
                          </a:solidFill>
                          <a:effectLst/>
                          <a:latin typeface="Courier New" pitchFamily="49" charset="0"/>
                        </a:rPr>
                        <a:t>1,2744</a:t>
                      </a:r>
                    </a:p>
                  </a:txBody>
                  <a:tcPr anchor="ctr" horzOverflow="overflow">
                    <a:lnL>
                      <a:noFill/>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767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es-AR" sz="1400" b="1" i="0" u="none" strike="noStrike" cap="none" normalizeH="0" baseline="0" dirty="0" err="1">
                          <a:ln>
                            <a:noFill/>
                          </a:ln>
                          <a:solidFill>
                            <a:schemeClr val="tx2"/>
                          </a:solidFill>
                          <a:effectLst/>
                          <a:latin typeface="Courier New" pitchFamily="49" charset="0"/>
                        </a:rPr>
                        <a:t>Constant</a:t>
                      </a:r>
                      <a:endParaRPr kumimoji="0" lang="es-ES" altLang="es-AR" sz="1400" b="1" i="0" u="none" strike="noStrike" cap="none" normalizeH="0" baseline="0" dirty="0">
                        <a:ln>
                          <a:noFill/>
                        </a:ln>
                        <a:solidFill>
                          <a:schemeClr val="tx2"/>
                        </a:solidFill>
                        <a:effectLst/>
                        <a:latin typeface="Courier New" pitchFamily="49" charset="0"/>
                      </a:endParaRPr>
                    </a:p>
                  </a:txBody>
                  <a:tcPr anchor="ctr" horzOverflow="overflow">
                    <a:lnL cap="flat">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1"/>
                          </a:solidFill>
                          <a:effectLst/>
                          <a:latin typeface="Courier New" pitchFamily="49" charset="0"/>
                        </a:rPr>
                        <a:t>-2,7914</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1"/>
                          </a:solidFill>
                          <a:effectLst/>
                          <a:latin typeface="Courier New" pitchFamily="49" charset="0"/>
                        </a:rPr>
                        <a:t>,0516</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1"/>
                          </a:solidFill>
                          <a:effectLst/>
                          <a:latin typeface="Courier New" pitchFamily="49" charset="0"/>
                        </a:rPr>
                        <a:t>2926,26</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1"/>
                          </a:solidFill>
                          <a:effectLst/>
                          <a:latin typeface="Courier New" pitchFamily="49" charset="0"/>
                        </a:rPr>
                        <a:t>1</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1"/>
                          </a:solidFill>
                          <a:effectLst/>
                          <a:latin typeface="Courier New" pitchFamily="49" charset="0"/>
                        </a:rPr>
                        <a:t>,0000</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AR" altLang="es-AR" sz="1600" b="1" i="0" u="none" strike="noStrike" cap="none" normalizeH="0" baseline="0">
                        <a:ln>
                          <a:noFill/>
                        </a:ln>
                        <a:solidFill>
                          <a:schemeClr val="tx1"/>
                        </a:solidFill>
                        <a:effectLst/>
                        <a:latin typeface="Courier New" pitchFamily="49" charset="0"/>
                      </a:endParaRP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AR" altLang="es-AR" sz="1600" b="1" i="0" u="none" strike="noStrike" cap="none" normalizeH="0" baseline="0" dirty="0">
                        <a:ln>
                          <a:noFill/>
                        </a:ln>
                        <a:solidFill>
                          <a:schemeClr val="tx1"/>
                        </a:solidFill>
                        <a:effectLst/>
                        <a:latin typeface="Courier New" pitchFamily="49" charset="0"/>
                      </a:endParaRPr>
                    </a:p>
                  </a:txBody>
                  <a:tcPr anchor="ctr" horzOverflow="overflow">
                    <a:lnL>
                      <a:noFill/>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87862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395288" y="725488"/>
            <a:ext cx="8569325" cy="584835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just" eaLnBrk="1" hangingPunct="1">
              <a:spcBef>
                <a:spcPct val="0"/>
              </a:spcBef>
              <a:spcAft>
                <a:spcPts val="600"/>
              </a:spcAft>
              <a:buClr>
                <a:srgbClr val="F10FD1"/>
              </a:buClr>
              <a:buSzTx/>
              <a:buFont typeface="Wingdings" pitchFamily="2" charset="2"/>
              <a:buChar char="q"/>
            </a:pPr>
            <a:r>
              <a:rPr lang="es-MX" altLang="es-AR" sz="2500" b="1" dirty="0"/>
              <a:t>La </a:t>
            </a:r>
            <a:r>
              <a:rPr lang="es-AR" altLang="es-AR" sz="2500" b="1" dirty="0"/>
              <a:t>regresión logística es una técnica estadística multivariada destinada a EXPLICAR la relación entre una variable dependiente categórica y un conjunto de variables independientes, de forma similar a como actúa el análisis de regresión lineal clásico. </a:t>
            </a:r>
          </a:p>
          <a:p>
            <a:pPr algn="just" eaLnBrk="1" hangingPunct="1">
              <a:spcBef>
                <a:spcPct val="0"/>
              </a:spcBef>
              <a:buClr>
                <a:srgbClr val="F10FD1"/>
              </a:buClr>
              <a:buSzTx/>
              <a:buFont typeface="Wingdings" pitchFamily="2" charset="2"/>
              <a:buChar char="q"/>
            </a:pPr>
            <a:r>
              <a:rPr lang="es-AR" altLang="es-AR" sz="2400" b="1" dirty="0"/>
              <a:t> El objetivo del análisis es poder estimar las probabilidades de un suceso definido por una variable dependiente en función de un conjunto de variables predictoras o de pronóstico. </a:t>
            </a:r>
            <a:r>
              <a:rPr lang="es-MX" altLang="es-AR" sz="2400" b="1" dirty="0">
                <a:solidFill>
                  <a:srgbClr val="000000"/>
                </a:solidFill>
              </a:rPr>
              <a:t>A diferencia de la regresión lineal el objetivo es explicar o pronosticar la PROBABILIDAD de pertenencia a un grupo.</a:t>
            </a:r>
            <a:endParaRPr lang="es-MX" altLang="es-AR" sz="2400" b="1" dirty="0"/>
          </a:p>
          <a:p>
            <a:pPr algn="just" eaLnBrk="1" hangingPunct="1">
              <a:spcBef>
                <a:spcPct val="0"/>
              </a:spcBef>
              <a:buClr>
                <a:srgbClr val="F10FD1"/>
              </a:buClr>
              <a:buSzTx/>
              <a:buFont typeface="Wingdings" pitchFamily="2" charset="2"/>
              <a:buChar char="q"/>
            </a:pPr>
            <a:endParaRPr lang="es-MX" altLang="es-AR" sz="2800" b="1" dirty="0"/>
          </a:p>
          <a:p>
            <a:pPr algn="just" eaLnBrk="1" hangingPunct="1">
              <a:spcBef>
                <a:spcPct val="0"/>
              </a:spcBef>
              <a:buClr>
                <a:srgbClr val="F10FD1"/>
              </a:buClr>
              <a:buSzTx/>
              <a:buFont typeface="Wingdings" pitchFamily="2" charset="2"/>
              <a:buChar char="q"/>
            </a:pPr>
            <a:r>
              <a:rPr lang="es-MX" altLang="es-AR" sz="1800" b="1" dirty="0"/>
              <a:t> Ejemplos: ¿En qué medida el nivel de educación, el sexo o la edad incide en el riesgo de estar desempleado? O, ¿en medida la preferencias electorales por un candidato son diferentes por sexo, educación o edad en la población que habrá de votar?</a:t>
            </a:r>
            <a:endParaRPr lang="es-AR" altLang="es-AR" sz="1800" b="1" dirty="0"/>
          </a:p>
        </p:txBody>
      </p:sp>
      <p:sp>
        <p:nvSpPr>
          <p:cNvPr id="15363" name="Rectangle 4"/>
          <p:cNvSpPr>
            <a:spLocks noChangeArrowheads="1"/>
          </p:cNvSpPr>
          <p:nvPr/>
        </p:nvSpPr>
        <p:spPr bwMode="auto">
          <a:xfrm>
            <a:off x="1185863" y="115888"/>
            <a:ext cx="70675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spcBef>
                <a:spcPct val="0"/>
              </a:spcBef>
              <a:buClrTx/>
              <a:buSzTx/>
              <a:buFontTx/>
              <a:buNone/>
            </a:pPr>
            <a:r>
              <a:rPr lang="es-MX" altLang="es-AR" sz="3400" b="1">
                <a:solidFill>
                  <a:schemeClr val="tx2"/>
                </a:solidFill>
              </a:rPr>
              <a:t>Regresión logística</a:t>
            </a:r>
            <a:endParaRPr lang="es-ES" altLang="es-AR" sz="3400" b="1">
              <a:solidFill>
                <a:schemeClr val="tx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495300" y="942738"/>
            <a:ext cx="8153400" cy="569386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just" eaLnBrk="1" hangingPunct="1">
              <a:spcBef>
                <a:spcPct val="0"/>
              </a:spcBef>
              <a:buClrTx/>
              <a:buSzTx/>
              <a:buFontTx/>
              <a:buNone/>
            </a:pPr>
            <a:r>
              <a:rPr lang="es-ES" altLang="es-AR" sz="2600" b="1" dirty="0"/>
              <a:t>La</a:t>
            </a:r>
            <a:r>
              <a:rPr lang="es-ES" altLang="es-AR" sz="2600" b="1" i="1" dirty="0"/>
              <a:t> </a:t>
            </a:r>
            <a:r>
              <a:rPr lang="es-ES" altLang="es-AR" sz="2600" b="1" i="1" dirty="0">
                <a:solidFill>
                  <a:schemeClr val="tx2"/>
                </a:solidFill>
              </a:rPr>
              <a:t>interacción</a:t>
            </a:r>
            <a:r>
              <a:rPr lang="es-ES" altLang="es-AR" sz="2600" b="1" dirty="0">
                <a:solidFill>
                  <a:schemeClr val="tx2"/>
                </a:solidFill>
              </a:rPr>
              <a:t> y la </a:t>
            </a:r>
            <a:r>
              <a:rPr lang="es-ES" altLang="es-AR" sz="2600" b="1" i="1" dirty="0">
                <a:solidFill>
                  <a:schemeClr val="tx2"/>
                </a:solidFill>
              </a:rPr>
              <a:t>confusión</a:t>
            </a:r>
            <a:r>
              <a:rPr lang="es-ES" altLang="es-AR" sz="2600" b="1" dirty="0"/>
              <a:t> son dos conceptos importantes cuando se usa la técnica de regresión con el objetivo de generar modelos explicativos, que tienen que ver con la interferencia que una o varias variables pueden realizar en la asociación entre otras.</a:t>
            </a:r>
          </a:p>
          <a:p>
            <a:pPr algn="just" eaLnBrk="1" hangingPunct="1">
              <a:spcBef>
                <a:spcPct val="0"/>
              </a:spcBef>
              <a:buClrTx/>
              <a:buSzTx/>
              <a:buFontTx/>
              <a:buNone/>
            </a:pPr>
            <a:endParaRPr lang="es-ES" altLang="es-AR" sz="2600" b="1" dirty="0"/>
          </a:p>
          <a:p>
            <a:pPr algn="just" eaLnBrk="1" hangingPunct="1">
              <a:spcBef>
                <a:spcPct val="0"/>
              </a:spcBef>
              <a:buClrTx/>
              <a:buSzTx/>
              <a:buFontTx/>
              <a:buNone/>
            </a:pPr>
            <a:r>
              <a:rPr lang="es-ES" altLang="es-AR" sz="2600" b="1" dirty="0"/>
              <a:t>Existe </a:t>
            </a:r>
            <a:r>
              <a:rPr lang="es-ES" altLang="es-AR" sz="2600" b="1" dirty="0">
                <a:solidFill>
                  <a:schemeClr val="tx2"/>
                </a:solidFill>
              </a:rPr>
              <a:t>confusión/perturbación</a:t>
            </a:r>
            <a:r>
              <a:rPr lang="es-ES" altLang="es-AR" sz="2600" b="1" dirty="0"/>
              <a:t> cuando la asociación entre dos variables difiere significativamente según que se considere o no, otra variable. Existe </a:t>
            </a:r>
            <a:r>
              <a:rPr lang="es-ES" altLang="es-AR" sz="2600" b="1" dirty="0">
                <a:solidFill>
                  <a:schemeClr val="tx2"/>
                </a:solidFill>
              </a:rPr>
              <a:t>interacción</a:t>
            </a:r>
            <a:r>
              <a:rPr lang="es-ES" altLang="es-AR" sz="2600" b="1" dirty="0"/>
              <a:t> cuando la asociación entre dos variables varía según los diferentes niveles de otra u otras variables incluidas en el modelo.</a:t>
            </a:r>
            <a:r>
              <a:rPr lang="es-ES" altLang="es-AR" sz="2600" dirty="0"/>
              <a:t> </a:t>
            </a:r>
            <a:endParaRPr lang="es-AR" altLang="es-AR" sz="2600" dirty="0"/>
          </a:p>
        </p:txBody>
      </p:sp>
      <p:sp>
        <p:nvSpPr>
          <p:cNvPr id="41987" name="Rectangle 3"/>
          <p:cNvSpPr>
            <a:spLocks noChangeArrowheads="1"/>
          </p:cNvSpPr>
          <p:nvPr/>
        </p:nvSpPr>
        <p:spPr bwMode="auto">
          <a:xfrm>
            <a:off x="1259632" y="221396"/>
            <a:ext cx="70659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s-MX" altLang="es-AR" sz="3400" b="1" dirty="0">
                <a:solidFill>
                  <a:schemeClr val="tx2"/>
                </a:solidFill>
              </a:rPr>
              <a:t>Análisis de regresión logística</a:t>
            </a:r>
            <a:endParaRPr lang="es-ES" altLang="es-AR" sz="3400" b="1" dirty="0">
              <a:solidFill>
                <a:schemeClr val="tx2"/>
              </a:solidFill>
            </a:endParaRPr>
          </a:p>
        </p:txBody>
      </p:sp>
    </p:spTree>
    <p:extLst>
      <p:ext uri="{BB962C8B-B14F-4D97-AF65-F5344CB8AC3E}">
        <p14:creationId xmlns:p14="http://schemas.microsoft.com/office/powerpoint/2010/main" val="566655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571500" y="1643063"/>
            <a:ext cx="8153400" cy="449421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just" eaLnBrk="1" hangingPunct="1">
              <a:spcBef>
                <a:spcPct val="0"/>
              </a:spcBef>
              <a:buClrTx/>
              <a:buSzTx/>
              <a:buFontTx/>
              <a:buNone/>
            </a:pPr>
            <a:r>
              <a:rPr lang="es-ES" altLang="es-AR" sz="2600" b="1"/>
              <a:t>El modelo más sencillo que hace explícita la </a:t>
            </a:r>
            <a:r>
              <a:rPr lang="es-ES" altLang="es-AR" sz="2600" b="1">
                <a:solidFill>
                  <a:srgbClr val="F10FD1"/>
                </a:solidFill>
              </a:rPr>
              <a:t>interacción</a:t>
            </a:r>
            <a:r>
              <a:rPr lang="es-ES" altLang="es-AR" sz="2600" b="1"/>
              <a:t> entre dos variables </a:t>
            </a:r>
            <a:r>
              <a:rPr lang="es-ES" altLang="es-AR" sz="2600" b="1" i="1"/>
              <a:t>X1</a:t>
            </a:r>
            <a:r>
              <a:rPr lang="es-ES" altLang="es-AR" sz="2600" b="1"/>
              <a:t> y </a:t>
            </a:r>
            <a:r>
              <a:rPr lang="es-ES" altLang="es-AR" sz="2600" b="1" i="1"/>
              <a:t>X2</a:t>
            </a:r>
            <a:r>
              <a:rPr lang="es-ES" altLang="es-AR" sz="2600" b="1"/>
              <a:t> es: </a:t>
            </a:r>
          </a:p>
          <a:p>
            <a:pPr eaLnBrk="1" hangingPunct="1">
              <a:spcBef>
                <a:spcPct val="0"/>
              </a:spcBef>
              <a:buClrTx/>
              <a:buSzTx/>
              <a:buFontTx/>
              <a:buNone/>
            </a:pPr>
            <a:endParaRPr lang="es-ES" altLang="es-AR" sz="2600" b="1"/>
          </a:p>
          <a:p>
            <a:pPr algn="ctr" eaLnBrk="1" hangingPunct="1">
              <a:spcBef>
                <a:spcPct val="0"/>
              </a:spcBef>
              <a:buClrTx/>
              <a:buSzTx/>
              <a:buFontTx/>
              <a:buNone/>
            </a:pPr>
            <a:r>
              <a:rPr lang="es-ES" altLang="es-AR" sz="2600" b="1">
                <a:solidFill>
                  <a:schemeClr val="tx2"/>
                </a:solidFill>
              </a:rPr>
              <a:t>ln(p/q) = a0 + b1 X1 + b2 X2 + b3 X1 X2</a:t>
            </a:r>
            <a:r>
              <a:rPr lang="es-ES" altLang="es-AR" sz="2600" b="1"/>
              <a:t> </a:t>
            </a:r>
          </a:p>
          <a:p>
            <a:pPr eaLnBrk="1" hangingPunct="1">
              <a:spcBef>
                <a:spcPct val="0"/>
              </a:spcBef>
              <a:buClrTx/>
              <a:buSzTx/>
              <a:buFontTx/>
              <a:buNone/>
            </a:pPr>
            <a:endParaRPr lang="es-ES" altLang="es-AR" sz="2600" b="1"/>
          </a:p>
          <a:p>
            <a:pPr algn="just" eaLnBrk="1" hangingPunct="1">
              <a:spcBef>
                <a:spcPct val="0"/>
              </a:spcBef>
              <a:buClrTx/>
              <a:buSzTx/>
              <a:buFontTx/>
              <a:buNone/>
            </a:pPr>
            <a:r>
              <a:rPr lang="es-ES" altLang="es-AR" sz="2600" b="1"/>
              <a:t>Contrastar la existencia de interacción entre </a:t>
            </a:r>
            <a:r>
              <a:rPr lang="es-ES" altLang="es-AR" sz="2600" b="1" i="1">
                <a:solidFill>
                  <a:schemeClr val="tx2"/>
                </a:solidFill>
              </a:rPr>
              <a:t>X1</a:t>
            </a:r>
            <a:r>
              <a:rPr lang="es-ES" altLang="es-AR" sz="2600" b="1"/>
              <a:t> y </a:t>
            </a:r>
            <a:r>
              <a:rPr lang="es-ES" altLang="es-AR" sz="2600" b="1" i="1">
                <a:solidFill>
                  <a:schemeClr val="tx2"/>
                </a:solidFill>
              </a:rPr>
              <a:t>X2</a:t>
            </a:r>
            <a:r>
              <a:rPr lang="es-ES" altLang="es-AR" sz="2600" b="1"/>
              <a:t> es contrastar si el coeficiente </a:t>
            </a:r>
            <a:r>
              <a:rPr lang="es-ES" altLang="es-AR" sz="2600" b="1">
                <a:solidFill>
                  <a:schemeClr val="tx2"/>
                </a:solidFill>
              </a:rPr>
              <a:t>b3</a:t>
            </a:r>
            <a:r>
              <a:rPr lang="es-ES" altLang="es-AR" sz="2600" b="1"/>
              <a:t> es cero (no hay interacción), o distinto de cero (existe interacción). Nótese que para poder interpretar así este contraste es necesario que en el modelo figuren las variables </a:t>
            </a:r>
            <a:r>
              <a:rPr lang="es-ES" altLang="es-AR" sz="2600" b="1" i="1">
                <a:solidFill>
                  <a:schemeClr val="tx2"/>
                </a:solidFill>
              </a:rPr>
              <a:t>X1, X2</a:t>
            </a:r>
            <a:r>
              <a:rPr lang="es-ES" altLang="es-AR" sz="2600" b="1">
                <a:solidFill>
                  <a:schemeClr val="tx2"/>
                </a:solidFill>
              </a:rPr>
              <a:t> y </a:t>
            </a:r>
            <a:r>
              <a:rPr lang="es-ES" altLang="es-AR" sz="2600" b="1" i="1">
                <a:solidFill>
                  <a:schemeClr val="tx2"/>
                </a:solidFill>
              </a:rPr>
              <a:t>X1X2</a:t>
            </a:r>
            <a:r>
              <a:rPr lang="es-ES" altLang="es-AR" sz="2600" b="1"/>
              <a:t>. </a:t>
            </a:r>
          </a:p>
        </p:txBody>
      </p:sp>
      <p:sp>
        <p:nvSpPr>
          <p:cNvPr id="51203" name="Rectangle 3"/>
          <p:cNvSpPr>
            <a:spLocks noChangeArrowheads="1"/>
          </p:cNvSpPr>
          <p:nvPr/>
        </p:nvSpPr>
        <p:spPr bwMode="auto">
          <a:xfrm>
            <a:off x="1219200" y="515938"/>
            <a:ext cx="70659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s-MX" altLang="es-AR" sz="3400" b="1">
                <a:solidFill>
                  <a:schemeClr val="tx2"/>
                </a:solidFill>
              </a:rPr>
              <a:t>Análisis de regresión logística</a:t>
            </a:r>
            <a:endParaRPr lang="es-ES" altLang="es-AR" sz="3400" b="1">
              <a:solidFill>
                <a:schemeClr val="tx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1619250" y="476250"/>
            <a:ext cx="660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s-MX" altLang="es-AR" b="1">
                <a:solidFill>
                  <a:schemeClr val="tx2"/>
                </a:solidFill>
              </a:rPr>
              <a:t>Modelos de Regresión Logística</a:t>
            </a:r>
            <a:endParaRPr lang="es-ES" altLang="es-AR" b="1">
              <a:solidFill>
                <a:schemeClr val="tx2"/>
              </a:solidFill>
            </a:endParaRPr>
          </a:p>
        </p:txBody>
      </p:sp>
      <p:sp>
        <p:nvSpPr>
          <p:cNvPr id="55299" name="Rectangle 3"/>
          <p:cNvSpPr>
            <a:spLocks noChangeArrowheads="1"/>
          </p:cNvSpPr>
          <p:nvPr/>
        </p:nvSpPr>
        <p:spPr bwMode="auto">
          <a:xfrm>
            <a:off x="2197100" y="1125538"/>
            <a:ext cx="4924425" cy="455612"/>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lnSpc>
                <a:spcPct val="85000"/>
              </a:lnSpc>
              <a:spcBef>
                <a:spcPct val="50000"/>
              </a:spcBef>
              <a:buClrTx/>
              <a:buSzTx/>
              <a:buFontTx/>
              <a:buNone/>
            </a:pPr>
            <a:r>
              <a:rPr lang="es-MX" altLang="es-AR" sz="2800" b="1">
                <a:solidFill>
                  <a:srgbClr val="336699"/>
                </a:solidFill>
              </a:rPr>
              <a:t>ANÁLISIS DE UN EJEMPLO</a:t>
            </a:r>
          </a:p>
        </p:txBody>
      </p:sp>
      <p:sp>
        <p:nvSpPr>
          <p:cNvPr id="55300" name="Rectangle 4"/>
          <p:cNvSpPr>
            <a:spLocks noGrp="1" noChangeArrowheads="1"/>
          </p:cNvSpPr>
          <p:nvPr>
            <p:ph type="body" idx="1"/>
          </p:nvPr>
        </p:nvSpPr>
        <p:spPr>
          <a:xfrm>
            <a:off x="342900" y="1844675"/>
            <a:ext cx="8631238" cy="4751388"/>
          </a:xfrm>
        </p:spPr>
        <p:txBody>
          <a:bodyPr/>
          <a:lstStyle/>
          <a:p>
            <a:pPr>
              <a:lnSpc>
                <a:spcPct val="80000"/>
              </a:lnSpc>
              <a:buFontTx/>
              <a:buNone/>
            </a:pPr>
            <a:r>
              <a:rPr lang="en-GB" altLang="es-AR" sz="1800" b="1">
                <a:latin typeface="Courier New" pitchFamily="49" charset="0"/>
              </a:rPr>
              <a:t>Dependent Variable Encoding:</a:t>
            </a:r>
          </a:p>
          <a:p>
            <a:pPr>
              <a:lnSpc>
                <a:spcPct val="80000"/>
              </a:lnSpc>
            </a:pPr>
            <a:r>
              <a:rPr lang="en-GB" altLang="es-AR" sz="1800" b="1">
                <a:latin typeface="Courier New" pitchFamily="49" charset="0"/>
              </a:rPr>
              <a:t>Original       Internal</a:t>
            </a:r>
          </a:p>
          <a:p>
            <a:pPr>
              <a:lnSpc>
                <a:spcPct val="80000"/>
              </a:lnSpc>
            </a:pPr>
            <a:r>
              <a:rPr lang="en-GB" altLang="es-AR" sz="1800" b="1">
                <a:latin typeface="Courier New" pitchFamily="49" charset="0"/>
              </a:rPr>
              <a:t>Value          Value</a:t>
            </a:r>
          </a:p>
          <a:p>
            <a:pPr>
              <a:lnSpc>
                <a:spcPct val="80000"/>
              </a:lnSpc>
            </a:pPr>
            <a:r>
              <a:rPr lang="en-GB" altLang="es-AR" sz="2000" b="1">
                <a:solidFill>
                  <a:srgbClr val="C00000"/>
                </a:solidFill>
                <a:latin typeface="Courier New" pitchFamily="49" charset="0"/>
              </a:rPr>
              <a:t>    0,00       0 (ACTIVOS)</a:t>
            </a:r>
          </a:p>
          <a:p>
            <a:pPr>
              <a:lnSpc>
                <a:spcPct val="80000"/>
              </a:lnSpc>
            </a:pPr>
            <a:r>
              <a:rPr lang="en-GB" altLang="es-AR" sz="2000" b="1">
                <a:solidFill>
                  <a:srgbClr val="C00000"/>
                </a:solidFill>
                <a:latin typeface="Courier New" pitchFamily="49" charset="0"/>
              </a:rPr>
              <a:t>    1,00       1 (INACTIVOS)</a:t>
            </a:r>
          </a:p>
          <a:p>
            <a:pPr>
              <a:lnSpc>
                <a:spcPct val="80000"/>
              </a:lnSpc>
              <a:buFontTx/>
              <a:buNone/>
            </a:pPr>
            <a:r>
              <a:rPr lang="en-GB" altLang="es-AR" sz="1800" b="1">
                <a:latin typeface="Courier New" pitchFamily="49" charset="0"/>
              </a:rPr>
              <a:t>                                           Parameter</a:t>
            </a:r>
          </a:p>
          <a:p>
            <a:pPr>
              <a:lnSpc>
                <a:spcPct val="80000"/>
              </a:lnSpc>
              <a:buFontTx/>
              <a:buNone/>
            </a:pPr>
            <a:r>
              <a:rPr lang="en-GB" altLang="es-AR" sz="1800" b="1">
                <a:latin typeface="Courier New" pitchFamily="49" charset="0"/>
              </a:rPr>
              <a:t>                             Value   Freq  Coding</a:t>
            </a:r>
          </a:p>
          <a:p>
            <a:pPr>
              <a:lnSpc>
                <a:spcPct val="80000"/>
              </a:lnSpc>
              <a:buFontTx/>
              <a:buNone/>
            </a:pPr>
            <a:r>
              <a:rPr lang="en-GB" altLang="es-AR" sz="1800" b="1">
                <a:latin typeface="Courier New" pitchFamily="49" charset="0"/>
              </a:rPr>
              <a:t>                                           (1)</a:t>
            </a:r>
          </a:p>
          <a:p>
            <a:pPr>
              <a:lnSpc>
                <a:spcPct val="80000"/>
              </a:lnSpc>
            </a:pPr>
            <a:r>
              <a:rPr lang="en-GB" altLang="es-AR" sz="1800" b="1">
                <a:solidFill>
                  <a:schemeClr val="tx2"/>
                </a:solidFill>
                <a:latin typeface="Courier New" pitchFamily="49" charset="0"/>
              </a:rPr>
              <a:t>H13</a:t>
            </a:r>
          </a:p>
          <a:p>
            <a:pPr lvl="1">
              <a:lnSpc>
                <a:spcPct val="80000"/>
              </a:lnSpc>
            </a:pPr>
            <a:r>
              <a:rPr lang="en-GB" altLang="es-AR" sz="1800" b="1">
                <a:solidFill>
                  <a:schemeClr val="tx2"/>
                </a:solidFill>
                <a:latin typeface="Courier New" pitchFamily="49" charset="0"/>
              </a:rPr>
              <a:t> Varón                         0   7232   ,000</a:t>
            </a:r>
          </a:p>
          <a:p>
            <a:pPr lvl="1">
              <a:lnSpc>
                <a:spcPct val="80000"/>
              </a:lnSpc>
            </a:pPr>
            <a:r>
              <a:rPr lang="en-GB" altLang="es-AR" sz="1800" b="1">
                <a:solidFill>
                  <a:schemeClr val="tx2"/>
                </a:solidFill>
                <a:latin typeface="Courier New" pitchFamily="49" charset="0"/>
              </a:rPr>
              <a:t> Mujer                         1   8115  1,000</a:t>
            </a:r>
          </a:p>
          <a:p>
            <a:pPr>
              <a:lnSpc>
                <a:spcPct val="80000"/>
              </a:lnSpc>
            </a:pPr>
            <a:r>
              <a:rPr lang="en-GB" altLang="es-AR" sz="1800" b="1">
                <a:solidFill>
                  <a:schemeClr val="tx2"/>
                </a:solidFill>
                <a:latin typeface="Courier New" pitchFamily="49" charset="0"/>
              </a:rPr>
              <a:t>XMEN5</a:t>
            </a:r>
          </a:p>
          <a:p>
            <a:pPr lvl="1">
              <a:lnSpc>
                <a:spcPct val="80000"/>
              </a:lnSpc>
            </a:pPr>
            <a:r>
              <a:rPr lang="en-GB" altLang="es-AR" sz="1800" b="1">
                <a:solidFill>
                  <a:schemeClr val="tx2"/>
                </a:solidFill>
                <a:latin typeface="Courier New" pitchFamily="49" charset="0"/>
              </a:rPr>
              <a:t> Sin menores de 5 años       ,00   9487   ,000</a:t>
            </a:r>
          </a:p>
          <a:p>
            <a:pPr lvl="1">
              <a:lnSpc>
                <a:spcPct val="80000"/>
              </a:lnSpc>
            </a:pPr>
            <a:r>
              <a:rPr lang="en-GB" altLang="es-AR" sz="1800" b="1">
                <a:solidFill>
                  <a:schemeClr val="tx2"/>
                </a:solidFill>
                <a:latin typeface="Courier New" pitchFamily="49" charset="0"/>
              </a:rPr>
              <a:t> al menos un menor          1,00   5860  1,000</a:t>
            </a:r>
          </a:p>
          <a:p>
            <a:pPr>
              <a:lnSpc>
                <a:spcPct val="80000"/>
              </a:lnSpc>
            </a:pPr>
            <a:endParaRPr lang="en-GB" altLang="es-AR" sz="1800" b="1">
              <a:latin typeface="Courier New" pitchFamily="49" charset="0"/>
            </a:endParaRPr>
          </a:p>
          <a:p>
            <a:pPr>
              <a:lnSpc>
                <a:spcPct val="80000"/>
              </a:lnSpc>
            </a:pPr>
            <a:r>
              <a:rPr lang="en-US" altLang="es-AR" sz="1800" b="1">
                <a:latin typeface="Courier New" pitchFamily="49" charset="0"/>
              </a:rPr>
              <a:t> Interactions:</a:t>
            </a:r>
          </a:p>
          <a:p>
            <a:pPr>
              <a:lnSpc>
                <a:spcPct val="80000"/>
              </a:lnSpc>
            </a:pPr>
            <a:r>
              <a:rPr lang="en-US" altLang="es-AR" sz="1800" b="1">
                <a:solidFill>
                  <a:schemeClr val="tx2"/>
                </a:solidFill>
                <a:latin typeface="Courier New" pitchFamily="49" charset="0"/>
              </a:rPr>
              <a:t>INT_1    H13(1) by XMEN5(1)</a:t>
            </a:r>
            <a:endParaRPr lang="en-GB" altLang="es-AR" sz="1800" b="1">
              <a:solidFill>
                <a:schemeClr val="tx2"/>
              </a:solidFill>
              <a:latin typeface="Courier New" pitchFamily="49" charset="0"/>
            </a:endParaRPr>
          </a:p>
        </p:txBody>
      </p:sp>
    </p:spTree>
    <p:extLst>
      <p:ext uri="{BB962C8B-B14F-4D97-AF65-F5344CB8AC3E}">
        <p14:creationId xmlns:p14="http://schemas.microsoft.com/office/powerpoint/2010/main" val="3061644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571625" y="357188"/>
            <a:ext cx="660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altLang="es-AR" sz="3200" b="1" i="0" u="none" strike="noStrike" kern="1200" cap="none" spc="0" normalizeH="0" baseline="0" noProof="0">
                <a:ln>
                  <a:noFill/>
                </a:ln>
                <a:solidFill>
                  <a:srgbClr val="333399"/>
                </a:solidFill>
                <a:effectLst/>
                <a:uLnTx/>
                <a:uFillTx/>
                <a:latin typeface="Tahoma" pitchFamily="34" charset="0"/>
                <a:ea typeface="+mn-ea"/>
                <a:cs typeface="+mn-cs"/>
              </a:rPr>
              <a:t>Modelos de Regresión Logística</a:t>
            </a:r>
            <a:endParaRPr kumimoji="0" lang="es-ES" altLang="es-AR" sz="3200" b="1" i="0" u="none" strike="noStrike" kern="1200" cap="none" spc="0" normalizeH="0" baseline="0" noProof="0">
              <a:ln>
                <a:noFill/>
              </a:ln>
              <a:solidFill>
                <a:srgbClr val="333399"/>
              </a:solidFill>
              <a:effectLst/>
              <a:uLnTx/>
              <a:uFillTx/>
              <a:latin typeface="Tahoma" pitchFamily="34" charset="0"/>
              <a:ea typeface="+mn-ea"/>
              <a:cs typeface="+mn-cs"/>
            </a:endParaRPr>
          </a:p>
        </p:txBody>
      </p:sp>
      <p:sp>
        <p:nvSpPr>
          <p:cNvPr id="47107" name="Rectangle 3"/>
          <p:cNvSpPr>
            <a:spLocks noChangeArrowheads="1"/>
          </p:cNvSpPr>
          <p:nvPr/>
        </p:nvSpPr>
        <p:spPr bwMode="auto">
          <a:xfrm>
            <a:off x="2214563" y="1000125"/>
            <a:ext cx="4924425" cy="45561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ctr" defTabSz="914400" rtl="0" eaLnBrk="1" fontAlgn="base" latinLnBrk="0" hangingPunct="1">
              <a:lnSpc>
                <a:spcPct val="85000"/>
              </a:lnSpc>
              <a:spcBef>
                <a:spcPct val="50000"/>
              </a:spcBef>
              <a:spcAft>
                <a:spcPct val="0"/>
              </a:spcAft>
              <a:buClrTx/>
              <a:buSzTx/>
              <a:buFontTx/>
              <a:buNone/>
              <a:tabLst/>
              <a:defRPr/>
            </a:pPr>
            <a:r>
              <a:rPr kumimoji="0" lang="es-MX" altLang="es-AR" sz="2800" b="1" i="0" u="none" strike="noStrike" kern="1200" cap="none" spc="0" normalizeH="0" baseline="0" noProof="0">
                <a:ln>
                  <a:noFill/>
                </a:ln>
                <a:solidFill>
                  <a:srgbClr val="336699"/>
                </a:solidFill>
                <a:effectLst/>
                <a:uLnTx/>
                <a:uFillTx/>
                <a:latin typeface="Tahoma" pitchFamily="34" charset="0"/>
                <a:ea typeface="+mn-ea"/>
                <a:cs typeface="+mn-cs"/>
              </a:rPr>
              <a:t>ANÁLISIS DE UN EJEMPLO</a:t>
            </a:r>
          </a:p>
        </p:txBody>
      </p:sp>
      <p:sp>
        <p:nvSpPr>
          <p:cNvPr id="47108" name="Rectangle 4"/>
          <p:cNvSpPr>
            <a:spLocks noGrp="1" noChangeArrowheads="1"/>
          </p:cNvSpPr>
          <p:nvPr>
            <p:ph type="body" idx="1"/>
          </p:nvPr>
        </p:nvSpPr>
        <p:spPr>
          <a:xfrm>
            <a:off x="439738" y="1643063"/>
            <a:ext cx="8704262" cy="4940300"/>
          </a:xfrm>
        </p:spPr>
        <p:txBody>
          <a:bodyPr/>
          <a:lstStyle/>
          <a:p>
            <a:pPr eaLnBrk="1" hangingPunct="1">
              <a:lnSpc>
                <a:spcPct val="80000"/>
              </a:lnSpc>
              <a:buFont typeface="Wingdings" pitchFamily="2" charset="2"/>
              <a:buNone/>
            </a:pPr>
            <a:r>
              <a:rPr lang="es-ES" altLang="es-AR" sz="1800" b="1">
                <a:latin typeface="Courier New" pitchFamily="49" charset="0"/>
              </a:rPr>
              <a:t>Dependent Variable..   XCDEA  Condición de Actividad</a:t>
            </a:r>
          </a:p>
          <a:p>
            <a:pPr eaLnBrk="1" hangingPunct="1">
              <a:lnSpc>
                <a:spcPct val="80000"/>
              </a:lnSpc>
              <a:buFont typeface="Wingdings" pitchFamily="2" charset="2"/>
              <a:buNone/>
            </a:pPr>
            <a:r>
              <a:rPr lang="es-ES" altLang="es-AR" sz="1800" b="1">
                <a:latin typeface="Courier New" pitchFamily="49" charset="0"/>
              </a:rPr>
              <a:t>Beginning Block Number  0.  Initial Log Likelihood Function</a:t>
            </a:r>
          </a:p>
          <a:p>
            <a:pPr eaLnBrk="1" hangingPunct="1">
              <a:lnSpc>
                <a:spcPct val="80000"/>
              </a:lnSpc>
              <a:buFont typeface="Wingdings" pitchFamily="2" charset="2"/>
              <a:buNone/>
            </a:pPr>
            <a:endParaRPr lang="es-ES" altLang="es-AR" sz="1800" b="1">
              <a:latin typeface="Courier New" pitchFamily="49" charset="0"/>
            </a:endParaRPr>
          </a:p>
          <a:p>
            <a:pPr eaLnBrk="1" hangingPunct="1">
              <a:lnSpc>
                <a:spcPct val="80000"/>
              </a:lnSpc>
              <a:buFont typeface="Wingdings" pitchFamily="2" charset="2"/>
              <a:buNone/>
            </a:pPr>
            <a:r>
              <a:rPr lang="es-ES" altLang="es-AR" sz="2200" b="1">
                <a:solidFill>
                  <a:schemeClr val="tx2"/>
                </a:solidFill>
                <a:latin typeface="Courier New" pitchFamily="49" charset="0"/>
              </a:rPr>
              <a:t>-2 Log Likelihood   16339,972</a:t>
            </a:r>
          </a:p>
          <a:p>
            <a:pPr eaLnBrk="1" hangingPunct="1">
              <a:lnSpc>
                <a:spcPct val="80000"/>
              </a:lnSpc>
              <a:buFont typeface="Wingdings" pitchFamily="2" charset="2"/>
              <a:buNone/>
            </a:pPr>
            <a:endParaRPr lang="es-ES" altLang="es-AR" sz="2400" b="1">
              <a:solidFill>
                <a:schemeClr val="tx2"/>
              </a:solidFill>
              <a:latin typeface="Courier New" pitchFamily="49" charset="0"/>
            </a:endParaRPr>
          </a:p>
          <a:p>
            <a:pPr eaLnBrk="1" hangingPunct="1">
              <a:lnSpc>
                <a:spcPct val="80000"/>
              </a:lnSpc>
              <a:buFont typeface="Wingdings" pitchFamily="2" charset="2"/>
              <a:buNone/>
            </a:pPr>
            <a:r>
              <a:rPr lang="es-ES" altLang="es-AR" sz="1800" b="1">
                <a:latin typeface="Courier New" pitchFamily="49" charset="0"/>
              </a:rPr>
              <a:t>Beginning Block Number  1.  Method: Enter</a:t>
            </a:r>
          </a:p>
          <a:p>
            <a:pPr eaLnBrk="1" hangingPunct="1">
              <a:lnSpc>
                <a:spcPct val="80000"/>
              </a:lnSpc>
              <a:buFont typeface="Wingdings" pitchFamily="2" charset="2"/>
              <a:buNone/>
            </a:pPr>
            <a:r>
              <a:rPr lang="es-ES" altLang="es-AR" sz="1800" b="1">
                <a:latin typeface="Courier New" pitchFamily="49" charset="0"/>
              </a:rPr>
              <a:t>Variable(s) Entered on Step Number</a:t>
            </a:r>
          </a:p>
          <a:p>
            <a:pPr eaLnBrk="1" hangingPunct="1">
              <a:lnSpc>
                <a:spcPct val="80000"/>
              </a:lnSpc>
              <a:buFont typeface="Wingdings" pitchFamily="2" charset="2"/>
              <a:buNone/>
            </a:pPr>
            <a:r>
              <a:rPr lang="es-ES" altLang="es-AR" sz="2000" b="1">
                <a:solidFill>
                  <a:schemeClr val="tx2"/>
                </a:solidFill>
                <a:latin typeface="Courier New" pitchFamily="49" charset="0"/>
              </a:rPr>
              <a:t>1. XMEN5     Presencia de menores de 5 años o menos</a:t>
            </a:r>
          </a:p>
          <a:p>
            <a:pPr eaLnBrk="1" hangingPunct="1">
              <a:lnSpc>
                <a:spcPct val="80000"/>
              </a:lnSpc>
              <a:buFont typeface="Wingdings" pitchFamily="2" charset="2"/>
              <a:buNone/>
            </a:pPr>
            <a:r>
              <a:rPr lang="es-ES" altLang="es-AR" sz="2000" b="1">
                <a:solidFill>
                  <a:schemeClr val="tx2"/>
                </a:solidFill>
                <a:latin typeface="Courier New" pitchFamily="49" charset="0"/>
              </a:rPr>
              <a:t>   H13       Sexo</a:t>
            </a:r>
          </a:p>
          <a:p>
            <a:pPr eaLnBrk="1" hangingPunct="1">
              <a:lnSpc>
                <a:spcPct val="80000"/>
              </a:lnSpc>
            </a:pPr>
            <a:endParaRPr lang="es-ES" altLang="es-AR" sz="2000" b="1">
              <a:solidFill>
                <a:schemeClr val="tx2"/>
              </a:solidFill>
              <a:latin typeface="Courier New" pitchFamily="49" charset="0"/>
            </a:endParaRPr>
          </a:p>
          <a:p>
            <a:pPr eaLnBrk="1" hangingPunct="1">
              <a:lnSpc>
                <a:spcPct val="80000"/>
              </a:lnSpc>
              <a:buFont typeface="Wingdings" pitchFamily="2" charset="2"/>
              <a:buNone/>
            </a:pPr>
            <a:r>
              <a:rPr lang="es-ES" altLang="es-AR" sz="2000" b="1">
                <a:latin typeface="Courier New" pitchFamily="49" charset="0"/>
              </a:rPr>
              <a:t>Estimation terminated at iteration number 4 because</a:t>
            </a:r>
          </a:p>
          <a:p>
            <a:pPr eaLnBrk="1" hangingPunct="1">
              <a:lnSpc>
                <a:spcPct val="80000"/>
              </a:lnSpc>
              <a:buFont typeface="Wingdings" pitchFamily="2" charset="2"/>
              <a:buNone/>
            </a:pPr>
            <a:r>
              <a:rPr lang="es-ES" altLang="es-AR" sz="2000" b="1">
                <a:latin typeface="Courier New" pitchFamily="49" charset="0"/>
              </a:rPr>
              <a:t>Log Likelihood decreased by less than ,01 percent.</a:t>
            </a:r>
          </a:p>
          <a:p>
            <a:pPr eaLnBrk="1" hangingPunct="1">
              <a:lnSpc>
                <a:spcPct val="80000"/>
              </a:lnSpc>
            </a:pPr>
            <a:r>
              <a:rPr lang="es-ES" altLang="es-AR" sz="2000" b="1">
                <a:latin typeface="Courier New" pitchFamily="49" charset="0"/>
              </a:rPr>
              <a:t> </a:t>
            </a:r>
            <a:r>
              <a:rPr lang="es-ES" altLang="es-AR" sz="2200" b="1">
                <a:solidFill>
                  <a:schemeClr val="tx2"/>
                </a:solidFill>
                <a:latin typeface="Courier New" pitchFamily="49" charset="0"/>
              </a:rPr>
              <a:t>-2 Log Likelihood    14057,404</a:t>
            </a:r>
          </a:p>
          <a:p>
            <a:pPr eaLnBrk="1" hangingPunct="1">
              <a:lnSpc>
                <a:spcPct val="80000"/>
              </a:lnSpc>
            </a:pPr>
            <a:r>
              <a:rPr lang="es-ES" altLang="es-AR" sz="2200" b="1">
                <a:solidFill>
                  <a:schemeClr val="tx2"/>
                </a:solidFill>
                <a:latin typeface="Courier New" pitchFamily="49" charset="0"/>
              </a:rPr>
              <a:t> Goodness of Fit      15645,491</a:t>
            </a:r>
          </a:p>
          <a:p>
            <a:pPr eaLnBrk="1" hangingPunct="1">
              <a:lnSpc>
                <a:spcPct val="80000"/>
              </a:lnSpc>
            </a:pPr>
            <a:r>
              <a:rPr lang="es-ES" altLang="es-AR" sz="2200" b="1">
                <a:solidFill>
                  <a:schemeClr val="tx2"/>
                </a:solidFill>
                <a:latin typeface="Courier New" pitchFamily="49" charset="0"/>
              </a:rPr>
              <a:t> Cox &amp; Snell - R^2         ,138</a:t>
            </a:r>
          </a:p>
          <a:p>
            <a:pPr eaLnBrk="1" hangingPunct="1">
              <a:lnSpc>
                <a:spcPct val="80000"/>
              </a:lnSpc>
            </a:pPr>
            <a:r>
              <a:rPr lang="es-ES" altLang="es-AR" sz="2200" b="1">
                <a:solidFill>
                  <a:schemeClr val="tx2"/>
                </a:solidFill>
                <a:latin typeface="Courier New" pitchFamily="49" charset="0"/>
              </a:rPr>
              <a:t> Nagelkerke - R^2          ,211</a:t>
            </a:r>
          </a:p>
        </p:txBody>
      </p:sp>
    </p:spTree>
    <p:extLst>
      <p:ext uri="{BB962C8B-B14F-4D97-AF65-F5344CB8AC3E}">
        <p14:creationId xmlns:p14="http://schemas.microsoft.com/office/powerpoint/2010/main" val="292369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1619250" y="476250"/>
            <a:ext cx="660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s-MX" altLang="es-AR" b="1">
                <a:solidFill>
                  <a:schemeClr val="tx2"/>
                </a:solidFill>
              </a:rPr>
              <a:t>Modelos de Regresión Logística</a:t>
            </a:r>
            <a:endParaRPr lang="es-ES" altLang="es-AR" b="1">
              <a:solidFill>
                <a:schemeClr val="tx2"/>
              </a:solidFill>
            </a:endParaRPr>
          </a:p>
        </p:txBody>
      </p:sp>
      <p:sp>
        <p:nvSpPr>
          <p:cNvPr id="58371" name="Rectangle 3"/>
          <p:cNvSpPr>
            <a:spLocks noChangeArrowheads="1"/>
          </p:cNvSpPr>
          <p:nvPr/>
        </p:nvSpPr>
        <p:spPr bwMode="auto">
          <a:xfrm>
            <a:off x="2195513" y="1125538"/>
            <a:ext cx="4924425" cy="455612"/>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lnSpc>
                <a:spcPct val="85000"/>
              </a:lnSpc>
              <a:spcBef>
                <a:spcPct val="50000"/>
              </a:spcBef>
              <a:buClrTx/>
              <a:buSzTx/>
              <a:buFontTx/>
              <a:buNone/>
            </a:pPr>
            <a:r>
              <a:rPr lang="es-MX" altLang="es-AR" sz="2800" b="1">
                <a:solidFill>
                  <a:srgbClr val="336699"/>
                </a:solidFill>
              </a:rPr>
              <a:t>ANÁLISIS DE UN EJEMPLO</a:t>
            </a:r>
          </a:p>
        </p:txBody>
      </p:sp>
      <p:graphicFrame>
        <p:nvGraphicFramePr>
          <p:cNvPr id="6148" name="Group 4"/>
          <p:cNvGraphicFramePr>
            <a:graphicFrameLocks noGrp="1"/>
          </p:cNvGraphicFramePr>
          <p:nvPr>
            <p:ph sz="quarter" idx="3"/>
          </p:nvPr>
        </p:nvGraphicFramePr>
        <p:xfrm>
          <a:off x="179388" y="3357563"/>
          <a:ext cx="8713787" cy="3022601"/>
        </p:xfrm>
        <a:graphic>
          <a:graphicData uri="http://schemas.openxmlformats.org/drawingml/2006/table">
            <a:tbl>
              <a:tblPr/>
              <a:tblGrid>
                <a:gridCol w="1440284">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910084">
                  <a:extLst>
                    <a:ext uri="{9D8B030D-6E8A-4147-A177-3AD203B41FA5}">
                      <a16:colId xmlns:a16="http://schemas.microsoft.com/office/drawing/2014/main" val="20004"/>
                    </a:ext>
                  </a:extLst>
                </a:gridCol>
                <a:gridCol w="1087438">
                  <a:extLst>
                    <a:ext uri="{9D8B030D-6E8A-4147-A177-3AD203B41FA5}">
                      <a16:colId xmlns:a16="http://schemas.microsoft.com/office/drawing/2014/main" val="20005"/>
                    </a:ext>
                  </a:extLst>
                </a:gridCol>
                <a:gridCol w="1090612">
                  <a:extLst>
                    <a:ext uri="{9D8B030D-6E8A-4147-A177-3AD203B41FA5}">
                      <a16:colId xmlns:a16="http://schemas.microsoft.com/office/drawing/2014/main" val="20006"/>
                    </a:ext>
                  </a:extLst>
                </a:gridCol>
                <a:gridCol w="1089025">
                  <a:extLst>
                    <a:ext uri="{9D8B030D-6E8A-4147-A177-3AD203B41FA5}">
                      <a16:colId xmlns:a16="http://schemas.microsoft.com/office/drawing/2014/main" val="20007"/>
                    </a:ext>
                  </a:extLst>
                </a:gridCol>
              </a:tblGrid>
              <a:tr h="603250">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400" b="1" i="0" u="none" strike="noStrike" cap="none" normalizeH="0" baseline="0" dirty="0">
                          <a:ln>
                            <a:noFill/>
                          </a:ln>
                          <a:solidFill>
                            <a:schemeClr val="tx2"/>
                          </a:solidFill>
                          <a:effectLst/>
                          <a:latin typeface="Courier New" pitchFamily="49" charset="0"/>
                        </a:rPr>
                        <a:t>Variable</a:t>
                      </a:r>
                    </a:p>
                  </a:txBody>
                  <a:tcPr anchor="ctr" horzOverflow="overflow">
                    <a:lnL cap="flat">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dirty="0">
                          <a:ln>
                            <a:noFill/>
                          </a:ln>
                          <a:solidFill>
                            <a:schemeClr val="tx2"/>
                          </a:solidFill>
                          <a:effectLst/>
                          <a:latin typeface="Courier New" pitchFamily="49" charset="0"/>
                        </a:rPr>
                        <a:t>B</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dirty="0">
                          <a:ln>
                            <a:noFill/>
                          </a:ln>
                          <a:solidFill>
                            <a:schemeClr val="tx2"/>
                          </a:solidFill>
                          <a:effectLst/>
                          <a:latin typeface="Courier New" pitchFamily="49" charset="0"/>
                        </a:rPr>
                        <a:t>S.E.</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dirty="0">
                          <a:ln>
                            <a:noFill/>
                          </a:ln>
                          <a:solidFill>
                            <a:schemeClr val="tx2"/>
                          </a:solidFill>
                          <a:effectLst/>
                          <a:latin typeface="Courier New" pitchFamily="49" charset="0"/>
                        </a:rPr>
                        <a:t>Wald</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2"/>
                          </a:solidFill>
                          <a:effectLst/>
                          <a:latin typeface="Courier New" pitchFamily="49" charset="0"/>
                        </a:rPr>
                        <a:t>Df</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2"/>
                          </a:solidFill>
                          <a:effectLst/>
                          <a:latin typeface="Courier New" pitchFamily="49" charset="0"/>
                        </a:rPr>
                        <a:t>Sig</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2"/>
                          </a:solidFill>
                          <a:effectLst/>
                          <a:latin typeface="Courier New" pitchFamily="49" charset="0"/>
                        </a:rPr>
                        <a:t>R</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2"/>
                          </a:solidFill>
                          <a:effectLst/>
                          <a:latin typeface="Courier New" pitchFamily="49" charset="0"/>
                        </a:rPr>
                        <a:t>Exp(B)</a:t>
                      </a:r>
                    </a:p>
                  </a:txBody>
                  <a:tcPr anchor="ctr" horzOverflow="overflow">
                    <a:lnL>
                      <a:noFill/>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642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dirty="0">
                          <a:ln>
                            <a:noFill/>
                          </a:ln>
                          <a:solidFill>
                            <a:schemeClr val="tx2"/>
                          </a:solidFill>
                          <a:effectLst/>
                          <a:latin typeface="Courier New" pitchFamily="49" charset="0"/>
                        </a:rPr>
                        <a:t>H13(mujer)</a:t>
                      </a:r>
                    </a:p>
                  </a:txBody>
                  <a:tcPr anchor="ctr" horzOverflow="overflow">
                    <a:lnL cap="flat">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1"/>
                          </a:solidFill>
                          <a:effectLst/>
                          <a:latin typeface="Courier New" pitchFamily="49" charset="0"/>
                        </a:rPr>
                        <a:t>1,7112</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dirty="0">
                          <a:ln>
                            <a:noFill/>
                          </a:ln>
                          <a:solidFill>
                            <a:schemeClr val="tx1"/>
                          </a:solidFill>
                          <a:effectLst/>
                          <a:latin typeface="Courier New" pitchFamily="49" charset="0"/>
                        </a:rPr>
                        <a:t>,0626</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dirty="0">
                          <a:ln>
                            <a:noFill/>
                          </a:ln>
                          <a:solidFill>
                            <a:schemeClr val="tx1"/>
                          </a:solidFill>
                          <a:effectLst/>
                          <a:latin typeface="Courier New" pitchFamily="49" charset="0"/>
                        </a:rPr>
                        <a:t>746,165</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1"/>
                          </a:solidFill>
                          <a:effectLst/>
                          <a:latin typeface="Courier New" pitchFamily="49" charset="0"/>
                        </a:rPr>
                        <a:t>1</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1"/>
                          </a:solidFill>
                          <a:effectLst/>
                          <a:latin typeface="Courier New" pitchFamily="49" charset="0"/>
                        </a:rPr>
                        <a:t>,0000</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1"/>
                          </a:solidFill>
                          <a:effectLst/>
                          <a:latin typeface="Courier New" pitchFamily="49" charset="0"/>
                        </a:rPr>
                        <a:t>,2301</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1"/>
                          </a:solidFill>
                          <a:effectLst/>
                          <a:latin typeface="Courier New" pitchFamily="49" charset="0"/>
                        </a:rPr>
                        <a:t>5,5357</a:t>
                      </a:r>
                    </a:p>
                  </a:txBody>
                  <a:tcPr anchor="ctr" horzOverflow="overflow">
                    <a:lnL>
                      <a:noFill/>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483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dirty="0">
                          <a:ln>
                            <a:noFill/>
                          </a:ln>
                          <a:solidFill>
                            <a:schemeClr val="tx2"/>
                          </a:solidFill>
                          <a:effectLst/>
                          <a:latin typeface="Courier New" pitchFamily="49" charset="0"/>
                        </a:rPr>
                        <a:t>XMEN5 (con menores)</a:t>
                      </a:r>
                    </a:p>
                  </a:txBody>
                  <a:tcPr anchor="ctr" horzOverflow="overflow">
                    <a:lnL cap="flat">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1"/>
                          </a:solidFill>
                          <a:effectLst/>
                          <a:latin typeface="Courier New" pitchFamily="49" charset="0"/>
                        </a:rPr>
                        <a:t>-,8638</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dirty="0">
                          <a:ln>
                            <a:noFill/>
                          </a:ln>
                          <a:solidFill>
                            <a:schemeClr val="tx1"/>
                          </a:solidFill>
                          <a:effectLst/>
                          <a:latin typeface="Courier New" pitchFamily="49" charset="0"/>
                        </a:rPr>
                        <a:t>,1170</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dirty="0">
                          <a:ln>
                            <a:noFill/>
                          </a:ln>
                          <a:solidFill>
                            <a:schemeClr val="tx1"/>
                          </a:solidFill>
                          <a:effectLst/>
                          <a:latin typeface="Courier New" pitchFamily="49" charset="0"/>
                        </a:rPr>
                        <a:t>54,4647</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1"/>
                          </a:solidFill>
                          <a:effectLst/>
                          <a:latin typeface="Courier New" pitchFamily="49" charset="0"/>
                        </a:rPr>
                        <a:t>1</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1"/>
                          </a:solidFill>
                          <a:effectLst/>
                          <a:latin typeface="Courier New" pitchFamily="49" charset="0"/>
                        </a:rPr>
                        <a:t>,0000</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1"/>
                          </a:solidFill>
                          <a:effectLst/>
                          <a:latin typeface="Courier New" pitchFamily="49" charset="0"/>
                        </a:rPr>
                        <a:t>-,0611</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1"/>
                          </a:solidFill>
                          <a:effectLst/>
                          <a:latin typeface="Courier New" pitchFamily="49" charset="0"/>
                        </a:rPr>
                        <a:t>,4216</a:t>
                      </a:r>
                    </a:p>
                  </a:txBody>
                  <a:tcPr anchor="ctr" horzOverflow="overflow">
                    <a:lnL>
                      <a:noFill/>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483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dirty="0">
                          <a:ln>
                            <a:noFill/>
                          </a:ln>
                          <a:solidFill>
                            <a:schemeClr val="tx2"/>
                          </a:solidFill>
                          <a:effectLst/>
                          <a:latin typeface="Courier New" pitchFamily="49" charset="0"/>
                        </a:rPr>
                        <a:t>INT_1</a:t>
                      </a:r>
                    </a:p>
                  </a:txBody>
                  <a:tcPr anchor="ctr" horzOverflow="overflow">
                    <a:lnL cap="flat">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1"/>
                          </a:solidFill>
                          <a:effectLst/>
                          <a:latin typeface="Courier New" pitchFamily="49" charset="0"/>
                        </a:rPr>
                        <a:t>1,3302</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dirty="0">
                          <a:ln>
                            <a:noFill/>
                          </a:ln>
                          <a:solidFill>
                            <a:schemeClr val="tx1"/>
                          </a:solidFill>
                          <a:effectLst/>
                          <a:latin typeface="Courier New" pitchFamily="49" charset="0"/>
                        </a:rPr>
                        <a:t>,1262</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dirty="0">
                          <a:ln>
                            <a:noFill/>
                          </a:ln>
                          <a:solidFill>
                            <a:schemeClr val="tx1"/>
                          </a:solidFill>
                          <a:effectLst/>
                          <a:latin typeface="Courier New" pitchFamily="49" charset="0"/>
                        </a:rPr>
                        <a:t>111,185     </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1"/>
                          </a:solidFill>
                          <a:effectLst/>
                          <a:latin typeface="Courier New" pitchFamily="49" charset="0"/>
                        </a:rPr>
                        <a:t>1</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1"/>
                          </a:solidFill>
                          <a:effectLst/>
                          <a:latin typeface="Courier New" pitchFamily="49" charset="0"/>
                        </a:rPr>
                        <a:t>,0000</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1"/>
                          </a:solidFill>
                          <a:effectLst/>
                          <a:latin typeface="Courier New" pitchFamily="49" charset="0"/>
                        </a:rPr>
                        <a:t>,0881</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1"/>
                          </a:solidFill>
                          <a:effectLst/>
                          <a:latin typeface="Courier New" pitchFamily="49" charset="0"/>
                        </a:rPr>
                        <a:t>3,7818</a:t>
                      </a:r>
                    </a:p>
                  </a:txBody>
                  <a:tcPr anchor="ctr" horzOverflow="overflow">
                    <a:lnL>
                      <a:noFill/>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3250">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es-AR" sz="1400" b="1" i="0" u="none" strike="noStrike" cap="none" normalizeH="0" baseline="0" dirty="0" err="1">
                          <a:ln>
                            <a:noFill/>
                          </a:ln>
                          <a:solidFill>
                            <a:schemeClr val="tx2"/>
                          </a:solidFill>
                          <a:effectLst/>
                          <a:latin typeface="Courier New" pitchFamily="49" charset="0"/>
                        </a:rPr>
                        <a:t>Constant</a:t>
                      </a:r>
                      <a:endParaRPr kumimoji="0" lang="es-ES" altLang="es-AR" sz="1400" b="1" i="0" u="none" strike="noStrike" cap="none" normalizeH="0" baseline="0" dirty="0">
                        <a:ln>
                          <a:noFill/>
                        </a:ln>
                        <a:solidFill>
                          <a:schemeClr val="tx2"/>
                        </a:solidFill>
                        <a:effectLst/>
                        <a:latin typeface="Courier New" pitchFamily="49" charset="0"/>
                      </a:endParaRPr>
                    </a:p>
                  </a:txBody>
                  <a:tcPr anchor="ctr" horzOverflow="overflow">
                    <a:lnL cap="flat">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1"/>
                          </a:solidFill>
                          <a:effectLst/>
                          <a:latin typeface="Courier New" pitchFamily="49" charset="0"/>
                        </a:rPr>
                        <a:t>-2,4388</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dirty="0">
                          <a:ln>
                            <a:noFill/>
                          </a:ln>
                          <a:solidFill>
                            <a:schemeClr val="tx1"/>
                          </a:solidFill>
                          <a:effectLst/>
                          <a:latin typeface="Courier New" pitchFamily="49" charset="0"/>
                        </a:rPr>
                        <a:t>,0549</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dirty="0">
                          <a:ln>
                            <a:noFill/>
                          </a:ln>
                          <a:solidFill>
                            <a:schemeClr val="tx1"/>
                          </a:solidFill>
                          <a:effectLst/>
                          <a:latin typeface="Courier New" pitchFamily="49" charset="0"/>
                        </a:rPr>
                        <a:t>1974,89</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1"/>
                          </a:solidFill>
                          <a:effectLst/>
                          <a:latin typeface="Courier New" pitchFamily="49" charset="0"/>
                        </a:rPr>
                        <a:t>1</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a:ln>
                            <a:noFill/>
                          </a:ln>
                          <a:solidFill>
                            <a:schemeClr val="tx1"/>
                          </a:solidFill>
                          <a:effectLst/>
                          <a:latin typeface="Courier New" pitchFamily="49" charset="0"/>
                        </a:rPr>
                        <a:t>,0000</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AR" altLang="es-AR" sz="1600" b="1" i="0" u="none" strike="noStrike" cap="none" normalizeH="0" baseline="0">
                        <a:ln>
                          <a:noFill/>
                        </a:ln>
                        <a:solidFill>
                          <a:schemeClr val="tx1"/>
                        </a:solidFill>
                        <a:effectLst/>
                        <a:latin typeface="Courier New" pitchFamily="49" charset="0"/>
                      </a:endParaRP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AR" altLang="es-AR" sz="1600" b="1" i="0" u="none" strike="noStrike" cap="none" normalizeH="0" baseline="0" dirty="0">
                        <a:ln>
                          <a:noFill/>
                        </a:ln>
                        <a:solidFill>
                          <a:schemeClr val="tx1"/>
                        </a:solidFill>
                        <a:effectLst/>
                        <a:latin typeface="Courier New" pitchFamily="49" charset="0"/>
                      </a:endParaRPr>
                    </a:p>
                  </a:txBody>
                  <a:tcPr anchor="ctr" horzOverflow="overflow">
                    <a:lnL>
                      <a:noFill/>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8419" name="Rectangle 53"/>
          <p:cNvSpPr>
            <a:spLocks noChangeArrowheads="1"/>
          </p:cNvSpPr>
          <p:nvPr/>
        </p:nvSpPr>
        <p:spPr bwMode="auto">
          <a:xfrm>
            <a:off x="179388" y="2060575"/>
            <a:ext cx="864076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s-ES" altLang="es-AR" sz="2000" b="1" dirty="0" err="1">
                <a:latin typeface="Courier New" pitchFamily="49" charset="0"/>
              </a:rPr>
              <a:t>Beginning</a:t>
            </a:r>
            <a:r>
              <a:rPr lang="es-ES" altLang="es-AR" sz="2000" b="1" dirty="0">
                <a:latin typeface="Courier New" pitchFamily="49" charset="0"/>
              </a:rPr>
              <a:t> Block </a:t>
            </a:r>
            <a:r>
              <a:rPr lang="es-ES" altLang="es-AR" sz="2000" b="1" dirty="0" err="1">
                <a:latin typeface="Courier New" pitchFamily="49" charset="0"/>
              </a:rPr>
              <a:t>Number</a:t>
            </a:r>
            <a:r>
              <a:rPr lang="es-ES" altLang="es-AR" sz="2000" b="1" dirty="0">
                <a:latin typeface="Courier New" pitchFamily="49" charset="0"/>
              </a:rPr>
              <a:t>  2.  </a:t>
            </a:r>
            <a:r>
              <a:rPr lang="es-ES" altLang="es-AR" sz="2000" b="1" dirty="0" err="1">
                <a:latin typeface="Courier New" pitchFamily="49" charset="0"/>
              </a:rPr>
              <a:t>Method</a:t>
            </a:r>
            <a:r>
              <a:rPr lang="es-ES" altLang="es-AR" sz="2000" b="1" dirty="0">
                <a:latin typeface="Courier New" pitchFamily="49" charset="0"/>
              </a:rPr>
              <a:t>: </a:t>
            </a:r>
            <a:r>
              <a:rPr lang="es-ES" altLang="es-AR" sz="2000" b="1" dirty="0" err="1">
                <a:latin typeface="Courier New" pitchFamily="49" charset="0"/>
              </a:rPr>
              <a:t>Enter</a:t>
            </a:r>
            <a:endParaRPr lang="es-ES" altLang="es-AR" sz="2000" b="1" dirty="0">
              <a:latin typeface="Courier New" pitchFamily="49" charset="0"/>
            </a:endParaRPr>
          </a:p>
          <a:p>
            <a:pPr eaLnBrk="1" hangingPunct="1">
              <a:spcBef>
                <a:spcPct val="0"/>
              </a:spcBef>
              <a:buClrTx/>
              <a:buSzTx/>
              <a:buFontTx/>
              <a:buChar char="•"/>
            </a:pPr>
            <a:r>
              <a:rPr lang="es-ES" altLang="es-AR" sz="2000" dirty="0">
                <a:latin typeface="Courier New" pitchFamily="49" charset="0"/>
              </a:rPr>
              <a:t>Variable(s) </a:t>
            </a:r>
            <a:r>
              <a:rPr lang="es-ES" altLang="es-AR" sz="2000" dirty="0" err="1">
                <a:latin typeface="Courier New" pitchFamily="49" charset="0"/>
              </a:rPr>
              <a:t>Entered</a:t>
            </a:r>
            <a:r>
              <a:rPr lang="es-ES" altLang="es-AR" sz="2000" dirty="0">
                <a:latin typeface="Courier New" pitchFamily="49" charset="0"/>
              </a:rPr>
              <a:t> </a:t>
            </a:r>
            <a:r>
              <a:rPr lang="es-ES" altLang="es-AR" sz="2000" dirty="0" err="1">
                <a:latin typeface="Courier New" pitchFamily="49" charset="0"/>
              </a:rPr>
              <a:t>on</a:t>
            </a:r>
            <a:r>
              <a:rPr lang="es-ES" altLang="es-AR" sz="2000" dirty="0">
                <a:latin typeface="Courier New" pitchFamily="49" charset="0"/>
              </a:rPr>
              <a:t> Step </a:t>
            </a:r>
            <a:r>
              <a:rPr lang="es-ES" altLang="es-AR" sz="2000" dirty="0" err="1">
                <a:latin typeface="Courier New" pitchFamily="49" charset="0"/>
              </a:rPr>
              <a:t>Number</a:t>
            </a:r>
            <a:endParaRPr lang="es-ES" altLang="es-AR" sz="2000" dirty="0">
              <a:latin typeface="Courier New" pitchFamily="49" charset="0"/>
            </a:endParaRPr>
          </a:p>
          <a:p>
            <a:pPr eaLnBrk="1" hangingPunct="1">
              <a:spcBef>
                <a:spcPct val="0"/>
              </a:spcBef>
              <a:buClrTx/>
              <a:buSzTx/>
              <a:buFontTx/>
              <a:buChar char="•"/>
            </a:pPr>
            <a:r>
              <a:rPr lang="es-ES" altLang="es-AR" sz="2000" dirty="0">
                <a:latin typeface="Courier New" pitchFamily="49" charset="0"/>
              </a:rPr>
              <a:t>1..       H13 * XMEN5 </a:t>
            </a:r>
            <a:r>
              <a:rPr lang="es-ES" altLang="es-AR" sz="2000" b="1" dirty="0">
                <a:solidFill>
                  <a:srgbClr val="FF0000"/>
                </a:solidFill>
                <a:latin typeface="Courier New" pitchFamily="49" charset="0"/>
              </a:rPr>
              <a:t>PARA INACTIVOS</a:t>
            </a:r>
            <a:endParaRPr lang="es-ES" altLang="es-AR" sz="2000" dirty="0">
              <a:latin typeface="Courier New" pitchFamily="49" charset="0"/>
            </a:endParaRPr>
          </a:p>
        </p:txBody>
      </p:sp>
    </p:spTree>
    <p:extLst>
      <p:ext uri="{BB962C8B-B14F-4D97-AF65-F5344CB8AC3E}">
        <p14:creationId xmlns:p14="http://schemas.microsoft.com/office/powerpoint/2010/main" val="3750569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571625" y="357188"/>
            <a:ext cx="660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altLang="es-AR" sz="3200" b="1" i="0" u="none" strike="noStrike" kern="1200" cap="none" spc="0" normalizeH="0" baseline="0" noProof="0">
                <a:ln>
                  <a:noFill/>
                </a:ln>
                <a:solidFill>
                  <a:srgbClr val="333399"/>
                </a:solidFill>
                <a:effectLst/>
                <a:uLnTx/>
                <a:uFillTx/>
                <a:latin typeface="Tahoma" pitchFamily="34" charset="0"/>
                <a:ea typeface="+mn-ea"/>
                <a:cs typeface="+mn-cs"/>
              </a:rPr>
              <a:t>Modelos de Regresión Logística</a:t>
            </a:r>
            <a:endParaRPr kumimoji="0" lang="es-ES" altLang="es-AR" sz="3200" b="1" i="0" u="none" strike="noStrike" kern="1200" cap="none" spc="0" normalizeH="0" baseline="0" noProof="0">
              <a:ln>
                <a:noFill/>
              </a:ln>
              <a:solidFill>
                <a:srgbClr val="333399"/>
              </a:solidFill>
              <a:effectLst/>
              <a:uLnTx/>
              <a:uFillTx/>
              <a:latin typeface="Tahoma" pitchFamily="34" charset="0"/>
              <a:ea typeface="+mn-ea"/>
              <a:cs typeface="+mn-cs"/>
            </a:endParaRPr>
          </a:p>
        </p:txBody>
      </p:sp>
      <p:sp>
        <p:nvSpPr>
          <p:cNvPr id="47107" name="Rectangle 3"/>
          <p:cNvSpPr>
            <a:spLocks noChangeArrowheads="1"/>
          </p:cNvSpPr>
          <p:nvPr/>
        </p:nvSpPr>
        <p:spPr bwMode="auto">
          <a:xfrm>
            <a:off x="2214563" y="1000125"/>
            <a:ext cx="4924425" cy="45561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ctr" defTabSz="914400" rtl="0" eaLnBrk="1" fontAlgn="base" latinLnBrk="0" hangingPunct="1">
              <a:lnSpc>
                <a:spcPct val="85000"/>
              </a:lnSpc>
              <a:spcBef>
                <a:spcPct val="50000"/>
              </a:spcBef>
              <a:spcAft>
                <a:spcPct val="0"/>
              </a:spcAft>
              <a:buClrTx/>
              <a:buSzTx/>
              <a:buFontTx/>
              <a:buNone/>
              <a:tabLst/>
              <a:defRPr/>
            </a:pPr>
            <a:r>
              <a:rPr kumimoji="0" lang="es-MX" altLang="es-AR" sz="2800" b="1" i="0" u="none" strike="noStrike" kern="1200" cap="none" spc="0" normalizeH="0" baseline="0" noProof="0">
                <a:ln>
                  <a:noFill/>
                </a:ln>
                <a:solidFill>
                  <a:srgbClr val="336699"/>
                </a:solidFill>
                <a:effectLst/>
                <a:uLnTx/>
                <a:uFillTx/>
                <a:latin typeface="Tahoma" pitchFamily="34" charset="0"/>
                <a:ea typeface="+mn-ea"/>
                <a:cs typeface="+mn-cs"/>
              </a:rPr>
              <a:t>ANÁLISIS DE UN EJEMPLO</a:t>
            </a:r>
          </a:p>
        </p:txBody>
      </p:sp>
      <p:sp>
        <p:nvSpPr>
          <p:cNvPr id="47108" name="Rectangle 4"/>
          <p:cNvSpPr>
            <a:spLocks noGrp="1" noChangeArrowheads="1"/>
          </p:cNvSpPr>
          <p:nvPr>
            <p:ph type="body" idx="1"/>
          </p:nvPr>
        </p:nvSpPr>
        <p:spPr>
          <a:xfrm>
            <a:off x="439738" y="1643063"/>
            <a:ext cx="8704262" cy="4940300"/>
          </a:xfrm>
        </p:spPr>
        <p:txBody>
          <a:bodyPr/>
          <a:lstStyle/>
          <a:p>
            <a:pPr eaLnBrk="1" hangingPunct="1">
              <a:lnSpc>
                <a:spcPct val="80000"/>
              </a:lnSpc>
              <a:buFont typeface="Wingdings" pitchFamily="2" charset="2"/>
              <a:buNone/>
            </a:pPr>
            <a:r>
              <a:rPr lang="es-ES" altLang="es-AR" sz="1800" b="1">
                <a:latin typeface="Courier New" pitchFamily="49" charset="0"/>
              </a:rPr>
              <a:t>Dependent Variable..   XCDEA  Condición de Actividad</a:t>
            </a:r>
          </a:p>
          <a:p>
            <a:pPr eaLnBrk="1" hangingPunct="1">
              <a:lnSpc>
                <a:spcPct val="80000"/>
              </a:lnSpc>
              <a:buFont typeface="Wingdings" pitchFamily="2" charset="2"/>
              <a:buNone/>
            </a:pPr>
            <a:r>
              <a:rPr lang="es-ES" altLang="es-AR" sz="1800" b="1">
                <a:latin typeface="Courier New" pitchFamily="49" charset="0"/>
              </a:rPr>
              <a:t>Beginning Block Number  0.  Initial Log Likelihood Function</a:t>
            </a:r>
          </a:p>
          <a:p>
            <a:pPr eaLnBrk="1" hangingPunct="1">
              <a:lnSpc>
                <a:spcPct val="80000"/>
              </a:lnSpc>
              <a:buFont typeface="Wingdings" pitchFamily="2" charset="2"/>
              <a:buNone/>
            </a:pPr>
            <a:endParaRPr lang="es-ES" altLang="es-AR" sz="1800" b="1">
              <a:latin typeface="Courier New" pitchFamily="49" charset="0"/>
            </a:endParaRPr>
          </a:p>
          <a:p>
            <a:pPr eaLnBrk="1" hangingPunct="1">
              <a:lnSpc>
                <a:spcPct val="80000"/>
              </a:lnSpc>
              <a:buFont typeface="Wingdings" pitchFamily="2" charset="2"/>
              <a:buNone/>
            </a:pPr>
            <a:r>
              <a:rPr lang="es-ES" altLang="es-AR" sz="2200" b="1">
                <a:solidFill>
                  <a:schemeClr val="tx2"/>
                </a:solidFill>
                <a:latin typeface="Courier New" pitchFamily="49" charset="0"/>
              </a:rPr>
              <a:t>-2 Log Likelihood   16339,972</a:t>
            </a:r>
          </a:p>
          <a:p>
            <a:pPr eaLnBrk="1" hangingPunct="1">
              <a:lnSpc>
                <a:spcPct val="80000"/>
              </a:lnSpc>
              <a:buFont typeface="Wingdings" pitchFamily="2" charset="2"/>
              <a:buNone/>
            </a:pPr>
            <a:endParaRPr lang="es-ES" altLang="es-AR" sz="2400" b="1">
              <a:solidFill>
                <a:schemeClr val="tx2"/>
              </a:solidFill>
              <a:latin typeface="Courier New" pitchFamily="49" charset="0"/>
            </a:endParaRPr>
          </a:p>
          <a:p>
            <a:pPr eaLnBrk="1" hangingPunct="1">
              <a:lnSpc>
                <a:spcPct val="80000"/>
              </a:lnSpc>
              <a:buFont typeface="Wingdings" pitchFamily="2" charset="2"/>
              <a:buNone/>
            </a:pPr>
            <a:r>
              <a:rPr lang="es-ES" altLang="es-AR" sz="1800" b="1">
                <a:latin typeface="Courier New" pitchFamily="49" charset="0"/>
              </a:rPr>
              <a:t>Beginning Block Number  1.  Method: Enter</a:t>
            </a:r>
          </a:p>
          <a:p>
            <a:pPr eaLnBrk="1" hangingPunct="1">
              <a:lnSpc>
                <a:spcPct val="80000"/>
              </a:lnSpc>
              <a:buFont typeface="Wingdings" pitchFamily="2" charset="2"/>
              <a:buNone/>
            </a:pPr>
            <a:r>
              <a:rPr lang="es-ES" altLang="es-AR" sz="1800" b="1">
                <a:latin typeface="Courier New" pitchFamily="49" charset="0"/>
              </a:rPr>
              <a:t>Variable(s) Entered on Step Number</a:t>
            </a:r>
          </a:p>
          <a:p>
            <a:pPr eaLnBrk="1" hangingPunct="1">
              <a:lnSpc>
                <a:spcPct val="80000"/>
              </a:lnSpc>
              <a:buFont typeface="Wingdings" pitchFamily="2" charset="2"/>
              <a:buNone/>
            </a:pPr>
            <a:r>
              <a:rPr lang="es-ES" altLang="es-AR" sz="2000" b="1">
                <a:solidFill>
                  <a:schemeClr val="tx2"/>
                </a:solidFill>
                <a:latin typeface="Courier New" pitchFamily="49" charset="0"/>
              </a:rPr>
              <a:t>1. XMEN5     Presencia de menores de 5 años o menos</a:t>
            </a:r>
          </a:p>
          <a:p>
            <a:pPr eaLnBrk="1" hangingPunct="1">
              <a:lnSpc>
                <a:spcPct val="80000"/>
              </a:lnSpc>
              <a:buFont typeface="Wingdings" pitchFamily="2" charset="2"/>
              <a:buNone/>
            </a:pPr>
            <a:r>
              <a:rPr lang="es-ES" altLang="es-AR" sz="2000" b="1">
                <a:solidFill>
                  <a:schemeClr val="tx2"/>
                </a:solidFill>
                <a:latin typeface="Courier New" pitchFamily="49" charset="0"/>
              </a:rPr>
              <a:t>   H13       Sexo</a:t>
            </a:r>
          </a:p>
          <a:p>
            <a:pPr eaLnBrk="1" hangingPunct="1">
              <a:lnSpc>
                <a:spcPct val="80000"/>
              </a:lnSpc>
            </a:pPr>
            <a:endParaRPr lang="es-ES" altLang="es-AR" sz="2000" b="1">
              <a:solidFill>
                <a:schemeClr val="tx2"/>
              </a:solidFill>
              <a:latin typeface="Courier New" pitchFamily="49" charset="0"/>
            </a:endParaRPr>
          </a:p>
          <a:p>
            <a:pPr eaLnBrk="1" hangingPunct="1">
              <a:lnSpc>
                <a:spcPct val="80000"/>
              </a:lnSpc>
              <a:buFont typeface="Wingdings" pitchFamily="2" charset="2"/>
              <a:buNone/>
            </a:pPr>
            <a:r>
              <a:rPr lang="es-ES" altLang="es-AR" sz="2000" b="1">
                <a:latin typeface="Courier New" pitchFamily="49" charset="0"/>
              </a:rPr>
              <a:t>Estimation terminated at iteration number 4 because</a:t>
            </a:r>
          </a:p>
          <a:p>
            <a:pPr eaLnBrk="1" hangingPunct="1">
              <a:lnSpc>
                <a:spcPct val="80000"/>
              </a:lnSpc>
              <a:buFont typeface="Wingdings" pitchFamily="2" charset="2"/>
              <a:buNone/>
            </a:pPr>
            <a:r>
              <a:rPr lang="es-ES" altLang="es-AR" sz="2000" b="1">
                <a:latin typeface="Courier New" pitchFamily="49" charset="0"/>
              </a:rPr>
              <a:t>Log Likelihood decreased by less than ,01 percent.</a:t>
            </a:r>
          </a:p>
          <a:p>
            <a:pPr eaLnBrk="1" hangingPunct="1">
              <a:lnSpc>
                <a:spcPct val="80000"/>
              </a:lnSpc>
            </a:pPr>
            <a:r>
              <a:rPr lang="es-ES" altLang="es-AR" sz="2000" b="1">
                <a:latin typeface="Courier New" pitchFamily="49" charset="0"/>
              </a:rPr>
              <a:t> </a:t>
            </a:r>
            <a:r>
              <a:rPr lang="es-ES" altLang="es-AR" sz="2200" b="1">
                <a:solidFill>
                  <a:schemeClr val="tx2"/>
                </a:solidFill>
                <a:latin typeface="Courier New" pitchFamily="49" charset="0"/>
              </a:rPr>
              <a:t>-2 Log Likelihood    14057,404</a:t>
            </a:r>
          </a:p>
          <a:p>
            <a:pPr eaLnBrk="1" hangingPunct="1">
              <a:lnSpc>
                <a:spcPct val="80000"/>
              </a:lnSpc>
            </a:pPr>
            <a:r>
              <a:rPr lang="es-ES" altLang="es-AR" sz="2200" b="1">
                <a:solidFill>
                  <a:schemeClr val="tx2"/>
                </a:solidFill>
                <a:latin typeface="Courier New" pitchFamily="49" charset="0"/>
              </a:rPr>
              <a:t> Goodness of Fit      15645,491</a:t>
            </a:r>
          </a:p>
          <a:p>
            <a:pPr eaLnBrk="1" hangingPunct="1">
              <a:lnSpc>
                <a:spcPct val="80000"/>
              </a:lnSpc>
            </a:pPr>
            <a:r>
              <a:rPr lang="es-ES" altLang="es-AR" sz="2200" b="1">
                <a:solidFill>
                  <a:schemeClr val="tx2"/>
                </a:solidFill>
                <a:latin typeface="Courier New" pitchFamily="49" charset="0"/>
              </a:rPr>
              <a:t> Cox &amp; Snell - R^2         ,138</a:t>
            </a:r>
          </a:p>
          <a:p>
            <a:pPr eaLnBrk="1" hangingPunct="1">
              <a:lnSpc>
                <a:spcPct val="80000"/>
              </a:lnSpc>
            </a:pPr>
            <a:r>
              <a:rPr lang="es-ES" altLang="es-AR" sz="2200" b="1">
                <a:solidFill>
                  <a:schemeClr val="tx2"/>
                </a:solidFill>
                <a:latin typeface="Courier New" pitchFamily="49" charset="0"/>
              </a:rPr>
              <a:t> Nagelkerke - R^2          ,211</a:t>
            </a:r>
          </a:p>
        </p:txBody>
      </p:sp>
    </p:spTree>
    <p:extLst>
      <p:ext uri="{BB962C8B-B14F-4D97-AF65-F5344CB8AC3E}">
        <p14:creationId xmlns:p14="http://schemas.microsoft.com/office/powerpoint/2010/main" val="3034286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1619250" y="476250"/>
            <a:ext cx="660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s-MX" altLang="es-AR" b="1">
                <a:solidFill>
                  <a:schemeClr val="tx2"/>
                </a:solidFill>
              </a:rPr>
              <a:t>Modelos de Regresión Logística</a:t>
            </a:r>
            <a:endParaRPr lang="es-ES" altLang="es-AR" b="1">
              <a:solidFill>
                <a:schemeClr val="tx2"/>
              </a:solidFill>
            </a:endParaRPr>
          </a:p>
        </p:txBody>
      </p:sp>
      <p:sp>
        <p:nvSpPr>
          <p:cNvPr id="52227" name="Rectangle 3"/>
          <p:cNvSpPr>
            <a:spLocks noChangeArrowheads="1"/>
          </p:cNvSpPr>
          <p:nvPr/>
        </p:nvSpPr>
        <p:spPr bwMode="auto">
          <a:xfrm>
            <a:off x="2195513" y="1125538"/>
            <a:ext cx="4924425" cy="45561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lnSpc>
                <a:spcPct val="85000"/>
              </a:lnSpc>
              <a:spcBef>
                <a:spcPct val="50000"/>
              </a:spcBef>
              <a:buClrTx/>
              <a:buSzTx/>
              <a:buFontTx/>
              <a:buNone/>
            </a:pPr>
            <a:r>
              <a:rPr lang="es-MX" altLang="es-AR" sz="2800" b="1">
                <a:solidFill>
                  <a:srgbClr val="336699"/>
                </a:solidFill>
              </a:rPr>
              <a:t>ANÁLISIS DE UN EJEMPLO</a:t>
            </a:r>
          </a:p>
        </p:txBody>
      </p:sp>
      <p:graphicFrame>
        <p:nvGraphicFramePr>
          <p:cNvPr id="204871" name="Group 71"/>
          <p:cNvGraphicFramePr>
            <a:graphicFrameLocks noGrp="1"/>
          </p:cNvGraphicFramePr>
          <p:nvPr>
            <p:ph sz="quarter" idx="3"/>
          </p:nvPr>
        </p:nvGraphicFramePr>
        <p:xfrm>
          <a:off x="179388" y="3357563"/>
          <a:ext cx="8713787" cy="3022601"/>
        </p:xfrm>
        <a:graphic>
          <a:graphicData uri="http://schemas.openxmlformats.org/drawingml/2006/table">
            <a:tbl>
              <a:tblPr/>
              <a:tblGrid>
                <a:gridCol w="1440284">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766068">
                  <a:extLst>
                    <a:ext uri="{9D8B030D-6E8A-4147-A177-3AD203B41FA5}">
                      <a16:colId xmlns:a16="http://schemas.microsoft.com/office/drawing/2014/main" val="20004"/>
                    </a:ext>
                  </a:extLst>
                </a:gridCol>
                <a:gridCol w="1087438">
                  <a:extLst>
                    <a:ext uri="{9D8B030D-6E8A-4147-A177-3AD203B41FA5}">
                      <a16:colId xmlns:a16="http://schemas.microsoft.com/office/drawing/2014/main" val="20005"/>
                    </a:ext>
                  </a:extLst>
                </a:gridCol>
                <a:gridCol w="1090612">
                  <a:extLst>
                    <a:ext uri="{9D8B030D-6E8A-4147-A177-3AD203B41FA5}">
                      <a16:colId xmlns:a16="http://schemas.microsoft.com/office/drawing/2014/main" val="20006"/>
                    </a:ext>
                  </a:extLst>
                </a:gridCol>
                <a:gridCol w="1089025">
                  <a:extLst>
                    <a:ext uri="{9D8B030D-6E8A-4147-A177-3AD203B41FA5}">
                      <a16:colId xmlns:a16="http://schemas.microsoft.com/office/drawing/2014/main" val="20007"/>
                    </a:ext>
                  </a:extLst>
                </a:gridCol>
              </a:tblGrid>
              <a:tr h="6032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400" b="1" i="0" u="none" strike="noStrike" cap="none" normalizeH="0" baseline="0" dirty="0">
                          <a:ln>
                            <a:noFill/>
                          </a:ln>
                          <a:solidFill>
                            <a:schemeClr val="tx2"/>
                          </a:solidFill>
                          <a:effectLst/>
                          <a:latin typeface="Courier New" pitchFamily="49" charset="0"/>
                        </a:rPr>
                        <a:t>Variable</a:t>
                      </a:r>
                    </a:p>
                  </a:txBody>
                  <a:tcPr anchor="ctr" horzOverflow="overflow">
                    <a:lnL cap="flat">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dirty="0">
                          <a:ln>
                            <a:noFill/>
                          </a:ln>
                          <a:solidFill>
                            <a:schemeClr val="tx2"/>
                          </a:solidFill>
                          <a:effectLst/>
                          <a:latin typeface="Courier New" pitchFamily="49" charset="0"/>
                        </a:rPr>
                        <a:t>B</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dirty="0">
                          <a:ln>
                            <a:noFill/>
                          </a:ln>
                          <a:solidFill>
                            <a:schemeClr val="tx2"/>
                          </a:solidFill>
                          <a:effectLst/>
                          <a:latin typeface="Courier New" pitchFamily="49" charset="0"/>
                        </a:rPr>
                        <a:t>S.E.</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dirty="0">
                          <a:ln>
                            <a:noFill/>
                          </a:ln>
                          <a:solidFill>
                            <a:schemeClr val="tx2"/>
                          </a:solidFill>
                          <a:effectLst/>
                          <a:latin typeface="Courier New" pitchFamily="49" charset="0"/>
                        </a:rPr>
                        <a:t>Wald</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a:ln>
                            <a:noFill/>
                          </a:ln>
                          <a:solidFill>
                            <a:schemeClr val="tx2"/>
                          </a:solidFill>
                          <a:effectLst/>
                          <a:latin typeface="Courier New" pitchFamily="49" charset="0"/>
                        </a:rPr>
                        <a:t>Df</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a:ln>
                            <a:noFill/>
                          </a:ln>
                          <a:solidFill>
                            <a:schemeClr val="tx2"/>
                          </a:solidFill>
                          <a:effectLst/>
                          <a:latin typeface="Courier New" pitchFamily="49" charset="0"/>
                        </a:rPr>
                        <a:t>Sig</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a:ln>
                            <a:noFill/>
                          </a:ln>
                          <a:solidFill>
                            <a:schemeClr val="tx2"/>
                          </a:solidFill>
                          <a:effectLst/>
                          <a:latin typeface="Courier New" pitchFamily="49" charset="0"/>
                        </a:rPr>
                        <a:t>R</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a:ln>
                            <a:noFill/>
                          </a:ln>
                          <a:solidFill>
                            <a:schemeClr val="tx2"/>
                          </a:solidFill>
                          <a:effectLst/>
                          <a:latin typeface="Courier New" pitchFamily="49" charset="0"/>
                        </a:rPr>
                        <a:t>Exp(B)</a:t>
                      </a:r>
                    </a:p>
                  </a:txBody>
                  <a:tcPr anchor="ctr" horzOverflow="overflow">
                    <a:lnL>
                      <a:noFill/>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642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dirty="0">
                          <a:ln>
                            <a:noFill/>
                          </a:ln>
                          <a:solidFill>
                            <a:schemeClr val="tx2"/>
                          </a:solidFill>
                          <a:effectLst/>
                          <a:latin typeface="Courier New" pitchFamily="49" charset="0"/>
                        </a:rPr>
                        <a:t>H13(mujer)</a:t>
                      </a:r>
                    </a:p>
                  </a:txBody>
                  <a:tcPr anchor="ctr" horzOverflow="overflow">
                    <a:lnL cap="flat">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dirty="0">
                          <a:ln>
                            <a:noFill/>
                          </a:ln>
                          <a:solidFill>
                            <a:schemeClr val="tx1"/>
                          </a:solidFill>
                          <a:effectLst/>
                          <a:latin typeface="Courier New" pitchFamily="49" charset="0"/>
                        </a:rPr>
                        <a:t>-1,7112</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dirty="0">
                          <a:ln>
                            <a:noFill/>
                          </a:ln>
                          <a:solidFill>
                            <a:schemeClr val="tx1"/>
                          </a:solidFill>
                          <a:effectLst/>
                          <a:latin typeface="Courier New" pitchFamily="49" charset="0"/>
                        </a:rPr>
                        <a:t>,0626</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dirty="0">
                          <a:ln>
                            <a:noFill/>
                          </a:ln>
                          <a:solidFill>
                            <a:schemeClr val="tx1"/>
                          </a:solidFill>
                          <a:effectLst/>
                          <a:latin typeface="Courier New" pitchFamily="49" charset="0"/>
                        </a:rPr>
                        <a:t>746,165</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a:ln>
                            <a:noFill/>
                          </a:ln>
                          <a:solidFill>
                            <a:schemeClr val="tx1"/>
                          </a:solidFill>
                          <a:effectLst/>
                          <a:latin typeface="Courier New" pitchFamily="49" charset="0"/>
                        </a:rPr>
                        <a:t>1</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a:ln>
                            <a:noFill/>
                          </a:ln>
                          <a:solidFill>
                            <a:schemeClr val="tx1"/>
                          </a:solidFill>
                          <a:effectLst/>
                          <a:latin typeface="Courier New" pitchFamily="49" charset="0"/>
                        </a:rPr>
                        <a:t>,0000</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dirty="0">
                          <a:ln>
                            <a:noFill/>
                          </a:ln>
                          <a:solidFill>
                            <a:schemeClr val="tx1"/>
                          </a:solidFill>
                          <a:effectLst/>
                          <a:latin typeface="Courier New" pitchFamily="49" charset="0"/>
                        </a:rPr>
                        <a:t>-,2301</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dirty="0">
                          <a:ln>
                            <a:noFill/>
                          </a:ln>
                          <a:solidFill>
                            <a:schemeClr val="tx1"/>
                          </a:solidFill>
                          <a:effectLst/>
                          <a:latin typeface="Courier New" pitchFamily="49" charset="0"/>
                        </a:rPr>
                        <a:t>,1806</a:t>
                      </a:r>
                    </a:p>
                  </a:txBody>
                  <a:tcPr anchor="ctr" horzOverflow="overflow">
                    <a:lnL>
                      <a:noFill/>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483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altLang="es-AR" sz="1600" b="1" i="0" u="none" strike="noStrike" cap="none" normalizeH="0" baseline="0" dirty="0">
                          <a:ln>
                            <a:noFill/>
                          </a:ln>
                          <a:solidFill>
                            <a:schemeClr val="tx2"/>
                          </a:solidFill>
                          <a:effectLst/>
                          <a:latin typeface="Courier New" pitchFamily="49" charset="0"/>
                        </a:rPr>
                        <a:t>XMEN5 (con menores)</a:t>
                      </a:r>
                    </a:p>
                  </a:txBody>
                  <a:tcPr anchor="ctr" horzOverflow="overflow">
                    <a:lnL cap="flat">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dirty="0">
                          <a:ln>
                            <a:noFill/>
                          </a:ln>
                          <a:solidFill>
                            <a:schemeClr val="tx1"/>
                          </a:solidFill>
                          <a:effectLst/>
                          <a:latin typeface="Courier New" pitchFamily="49" charset="0"/>
                        </a:rPr>
                        <a:t>,8638</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dirty="0">
                          <a:ln>
                            <a:noFill/>
                          </a:ln>
                          <a:solidFill>
                            <a:schemeClr val="tx1"/>
                          </a:solidFill>
                          <a:effectLst/>
                          <a:latin typeface="Courier New" pitchFamily="49" charset="0"/>
                        </a:rPr>
                        <a:t>,1170</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dirty="0">
                          <a:ln>
                            <a:noFill/>
                          </a:ln>
                          <a:solidFill>
                            <a:schemeClr val="tx1"/>
                          </a:solidFill>
                          <a:effectLst/>
                          <a:latin typeface="Courier New" pitchFamily="49" charset="0"/>
                        </a:rPr>
                        <a:t>54,4647</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a:ln>
                            <a:noFill/>
                          </a:ln>
                          <a:solidFill>
                            <a:schemeClr val="tx1"/>
                          </a:solidFill>
                          <a:effectLst/>
                          <a:latin typeface="Courier New" pitchFamily="49" charset="0"/>
                        </a:rPr>
                        <a:t>1</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a:ln>
                            <a:noFill/>
                          </a:ln>
                          <a:solidFill>
                            <a:schemeClr val="tx1"/>
                          </a:solidFill>
                          <a:effectLst/>
                          <a:latin typeface="Courier New" pitchFamily="49" charset="0"/>
                        </a:rPr>
                        <a:t>,0000</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a:ln>
                            <a:noFill/>
                          </a:ln>
                          <a:solidFill>
                            <a:schemeClr val="tx1"/>
                          </a:solidFill>
                          <a:effectLst/>
                          <a:latin typeface="Courier New" pitchFamily="49" charset="0"/>
                        </a:rPr>
                        <a:t>,0611</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a:ln>
                            <a:noFill/>
                          </a:ln>
                          <a:solidFill>
                            <a:schemeClr val="tx1"/>
                          </a:solidFill>
                          <a:effectLst/>
                          <a:latin typeface="Courier New" pitchFamily="49" charset="0"/>
                        </a:rPr>
                        <a:t>2,3722</a:t>
                      </a:r>
                    </a:p>
                  </a:txBody>
                  <a:tcPr anchor="ctr" horzOverflow="overflow">
                    <a:lnL>
                      <a:noFill/>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48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a:ln>
                            <a:noFill/>
                          </a:ln>
                          <a:solidFill>
                            <a:schemeClr val="tx2"/>
                          </a:solidFill>
                          <a:effectLst/>
                          <a:latin typeface="Courier New" pitchFamily="49" charset="0"/>
                        </a:rPr>
                        <a:t>INT_1</a:t>
                      </a:r>
                    </a:p>
                  </a:txBody>
                  <a:tcPr anchor="ctr" horzOverflow="overflow">
                    <a:lnL cap="flat">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a:ln>
                            <a:noFill/>
                          </a:ln>
                          <a:solidFill>
                            <a:schemeClr val="tx1"/>
                          </a:solidFill>
                          <a:effectLst/>
                          <a:latin typeface="Courier New" pitchFamily="49" charset="0"/>
                        </a:rPr>
                        <a:t>-1,3462</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a:ln>
                            <a:noFill/>
                          </a:ln>
                          <a:solidFill>
                            <a:schemeClr val="tx1"/>
                          </a:solidFill>
                          <a:effectLst/>
                          <a:latin typeface="Courier New" pitchFamily="49" charset="0"/>
                        </a:rPr>
                        <a:t>,1270</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a:ln>
                            <a:noFill/>
                          </a:ln>
                          <a:solidFill>
                            <a:schemeClr val="tx1"/>
                          </a:solidFill>
                          <a:effectLst/>
                          <a:latin typeface="Courier New" pitchFamily="49" charset="0"/>
                        </a:rPr>
                        <a:t>112,346</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a:ln>
                            <a:noFill/>
                          </a:ln>
                          <a:solidFill>
                            <a:schemeClr val="tx1"/>
                          </a:solidFill>
                          <a:effectLst/>
                          <a:latin typeface="Courier New" pitchFamily="49" charset="0"/>
                        </a:rPr>
                        <a:t>1</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a:ln>
                            <a:noFill/>
                          </a:ln>
                          <a:solidFill>
                            <a:schemeClr val="tx1"/>
                          </a:solidFill>
                          <a:effectLst/>
                          <a:latin typeface="Courier New" pitchFamily="49" charset="0"/>
                        </a:rPr>
                        <a:t>,0000</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a:ln>
                            <a:noFill/>
                          </a:ln>
                          <a:solidFill>
                            <a:schemeClr val="tx1"/>
                          </a:solidFill>
                          <a:effectLst/>
                          <a:latin typeface="Courier New" pitchFamily="49" charset="0"/>
                        </a:rPr>
                        <a:t>-,0890</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a:ln>
                            <a:noFill/>
                          </a:ln>
                          <a:solidFill>
                            <a:schemeClr val="tx1"/>
                          </a:solidFill>
                          <a:effectLst/>
                          <a:latin typeface="Courier New" pitchFamily="49" charset="0"/>
                        </a:rPr>
                        <a:t>,2602</a:t>
                      </a:r>
                    </a:p>
                  </a:txBody>
                  <a:tcPr anchor="ctr" horzOverflow="overflow">
                    <a:lnL>
                      <a:noFill/>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32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400" b="1" i="0" u="none" strike="noStrike" cap="none" normalizeH="0" baseline="0">
                          <a:ln>
                            <a:noFill/>
                          </a:ln>
                          <a:solidFill>
                            <a:schemeClr val="tx2"/>
                          </a:solidFill>
                          <a:effectLst/>
                          <a:latin typeface="Courier New" pitchFamily="49" charset="0"/>
                        </a:rPr>
                        <a:t>Constant</a:t>
                      </a:r>
                    </a:p>
                  </a:txBody>
                  <a:tcPr anchor="ctr" horzOverflow="overflow">
                    <a:lnL cap="flat">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dirty="0">
                          <a:ln>
                            <a:noFill/>
                          </a:ln>
                          <a:solidFill>
                            <a:schemeClr val="tx1"/>
                          </a:solidFill>
                          <a:effectLst/>
                          <a:latin typeface="Courier New" pitchFamily="49" charset="0"/>
                        </a:rPr>
                        <a:t>2,4388</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dirty="0">
                          <a:ln>
                            <a:noFill/>
                          </a:ln>
                          <a:solidFill>
                            <a:schemeClr val="tx1"/>
                          </a:solidFill>
                          <a:effectLst/>
                          <a:latin typeface="Courier New" pitchFamily="49" charset="0"/>
                        </a:rPr>
                        <a:t>,0549</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dirty="0">
                          <a:ln>
                            <a:noFill/>
                          </a:ln>
                          <a:solidFill>
                            <a:schemeClr val="tx1"/>
                          </a:solidFill>
                          <a:effectLst/>
                          <a:latin typeface="Courier New" pitchFamily="49" charset="0"/>
                        </a:rPr>
                        <a:t>1974,89</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dirty="0">
                          <a:ln>
                            <a:noFill/>
                          </a:ln>
                          <a:solidFill>
                            <a:schemeClr val="tx1"/>
                          </a:solidFill>
                          <a:effectLst/>
                          <a:latin typeface="Courier New" pitchFamily="49" charset="0"/>
                        </a:rPr>
                        <a:t>1</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a:ln>
                            <a:noFill/>
                          </a:ln>
                          <a:solidFill>
                            <a:schemeClr val="tx1"/>
                          </a:solidFill>
                          <a:effectLst/>
                          <a:latin typeface="Courier New" pitchFamily="49" charset="0"/>
                        </a:rPr>
                        <a:t>,0000</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s-AR" sz="1600" b="1" i="0" u="none" strike="noStrike" cap="none" normalizeH="0" baseline="0">
                        <a:ln>
                          <a:noFill/>
                        </a:ln>
                        <a:solidFill>
                          <a:schemeClr val="tx1"/>
                        </a:solidFill>
                        <a:effectLst/>
                        <a:latin typeface="Courier New" pitchFamily="49" charset="0"/>
                      </a:endParaRP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s-AR" sz="1600" b="1" i="0" u="none" strike="noStrike" cap="none" normalizeH="0" baseline="0" dirty="0">
                        <a:ln>
                          <a:noFill/>
                        </a:ln>
                        <a:solidFill>
                          <a:schemeClr val="tx1"/>
                        </a:solidFill>
                        <a:effectLst/>
                        <a:latin typeface="Courier New" pitchFamily="49" charset="0"/>
                      </a:endParaRPr>
                    </a:p>
                  </a:txBody>
                  <a:tcPr anchor="ctr" horzOverflow="overflow">
                    <a:lnL>
                      <a:noFill/>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2275" name="Rectangle 53"/>
          <p:cNvSpPr>
            <a:spLocks noChangeArrowheads="1"/>
          </p:cNvSpPr>
          <p:nvPr/>
        </p:nvSpPr>
        <p:spPr bwMode="auto">
          <a:xfrm>
            <a:off x="179388" y="2060575"/>
            <a:ext cx="86407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s-ES" altLang="es-AR" sz="1800" b="1" dirty="0" err="1">
                <a:latin typeface="Courier New" pitchFamily="49" charset="0"/>
              </a:rPr>
              <a:t>Beginning</a:t>
            </a:r>
            <a:r>
              <a:rPr lang="es-ES" altLang="es-AR" sz="1800" b="1" dirty="0">
                <a:latin typeface="Courier New" pitchFamily="49" charset="0"/>
              </a:rPr>
              <a:t> Block </a:t>
            </a:r>
            <a:r>
              <a:rPr lang="es-ES" altLang="es-AR" sz="1800" b="1" dirty="0" err="1">
                <a:latin typeface="Courier New" pitchFamily="49" charset="0"/>
              </a:rPr>
              <a:t>Number</a:t>
            </a:r>
            <a:r>
              <a:rPr lang="es-ES" altLang="es-AR" sz="1800" b="1" dirty="0">
                <a:latin typeface="Courier New" pitchFamily="49" charset="0"/>
              </a:rPr>
              <a:t>  2.  </a:t>
            </a:r>
            <a:r>
              <a:rPr lang="es-ES" altLang="es-AR" sz="1800" b="1" dirty="0" err="1">
                <a:latin typeface="Courier New" pitchFamily="49" charset="0"/>
              </a:rPr>
              <a:t>Method</a:t>
            </a:r>
            <a:r>
              <a:rPr lang="es-ES" altLang="es-AR" sz="1800" b="1" dirty="0">
                <a:latin typeface="Courier New" pitchFamily="49" charset="0"/>
              </a:rPr>
              <a:t>: </a:t>
            </a:r>
            <a:r>
              <a:rPr lang="es-ES" altLang="es-AR" sz="1800" b="1" dirty="0" err="1">
                <a:latin typeface="Courier New" pitchFamily="49" charset="0"/>
              </a:rPr>
              <a:t>Enter</a:t>
            </a:r>
            <a:endParaRPr lang="es-ES" altLang="es-AR" sz="1800" b="1" dirty="0">
              <a:latin typeface="Courier New" pitchFamily="49" charset="0"/>
            </a:endParaRPr>
          </a:p>
          <a:p>
            <a:pPr eaLnBrk="1" hangingPunct="1">
              <a:spcBef>
                <a:spcPct val="0"/>
              </a:spcBef>
              <a:buClrTx/>
              <a:buSzTx/>
              <a:buFontTx/>
              <a:buChar char="•"/>
            </a:pPr>
            <a:r>
              <a:rPr lang="es-ES" altLang="es-AR" sz="1800" dirty="0">
                <a:latin typeface="Courier New" pitchFamily="49" charset="0"/>
              </a:rPr>
              <a:t>Variable(s) </a:t>
            </a:r>
            <a:r>
              <a:rPr lang="es-ES" altLang="es-AR" sz="1800" dirty="0" err="1">
                <a:latin typeface="Courier New" pitchFamily="49" charset="0"/>
              </a:rPr>
              <a:t>Entered</a:t>
            </a:r>
            <a:r>
              <a:rPr lang="es-ES" altLang="es-AR" sz="1800" dirty="0">
                <a:latin typeface="Courier New" pitchFamily="49" charset="0"/>
              </a:rPr>
              <a:t> </a:t>
            </a:r>
            <a:r>
              <a:rPr lang="es-ES" altLang="es-AR" sz="1800" dirty="0" err="1">
                <a:latin typeface="Courier New" pitchFamily="49" charset="0"/>
              </a:rPr>
              <a:t>on</a:t>
            </a:r>
            <a:r>
              <a:rPr lang="es-ES" altLang="es-AR" sz="1800" dirty="0">
                <a:latin typeface="Courier New" pitchFamily="49" charset="0"/>
              </a:rPr>
              <a:t> Step </a:t>
            </a:r>
            <a:r>
              <a:rPr lang="es-ES" altLang="es-AR" sz="1800" dirty="0" err="1">
                <a:latin typeface="Courier New" pitchFamily="49" charset="0"/>
              </a:rPr>
              <a:t>Number</a:t>
            </a:r>
            <a:endParaRPr lang="es-ES" altLang="es-AR" sz="1800" dirty="0">
              <a:latin typeface="Courier New" pitchFamily="49" charset="0"/>
            </a:endParaRPr>
          </a:p>
          <a:p>
            <a:pPr eaLnBrk="1" hangingPunct="1">
              <a:spcBef>
                <a:spcPct val="0"/>
              </a:spcBef>
              <a:buClrTx/>
              <a:buSzTx/>
              <a:buFontTx/>
              <a:buChar char="•"/>
            </a:pPr>
            <a:r>
              <a:rPr lang="es-ES" altLang="es-AR" sz="1800" dirty="0">
                <a:latin typeface="Courier New" pitchFamily="49" charset="0"/>
              </a:rPr>
              <a:t>1..       H13 * XMEN5 </a:t>
            </a:r>
            <a:r>
              <a:rPr lang="es-ES" altLang="es-AR" sz="1800" b="1" dirty="0">
                <a:solidFill>
                  <a:srgbClr val="FF0000"/>
                </a:solidFill>
                <a:latin typeface="Courier New" pitchFamily="49" charset="0"/>
              </a:rPr>
              <a:t>PARA ACTIVOS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1619250" y="476250"/>
            <a:ext cx="660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s-MX" altLang="es-AR" b="1">
                <a:solidFill>
                  <a:schemeClr val="tx2"/>
                </a:solidFill>
              </a:rPr>
              <a:t>Modelos de Regresión Logística</a:t>
            </a:r>
            <a:endParaRPr lang="es-ES" altLang="es-AR" b="1">
              <a:solidFill>
                <a:schemeClr val="tx2"/>
              </a:solidFill>
            </a:endParaRPr>
          </a:p>
        </p:txBody>
      </p:sp>
      <p:sp>
        <p:nvSpPr>
          <p:cNvPr id="53251" name="Rectangle 3"/>
          <p:cNvSpPr>
            <a:spLocks noChangeArrowheads="1"/>
          </p:cNvSpPr>
          <p:nvPr/>
        </p:nvSpPr>
        <p:spPr bwMode="auto">
          <a:xfrm>
            <a:off x="2195513" y="1125538"/>
            <a:ext cx="4924425" cy="45561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lnSpc>
                <a:spcPct val="85000"/>
              </a:lnSpc>
              <a:spcBef>
                <a:spcPct val="50000"/>
              </a:spcBef>
              <a:buClrTx/>
              <a:buSzTx/>
              <a:buFontTx/>
              <a:buNone/>
            </a:pPr>
            <a:r>
              <a:rPr lang="es-MX" altLang="es-AR" sz="2800" b="1">
                <a:solidFill>
                  <a:srgbClr val="336699"/>
                </a:solidFill>
              </a:rPr>
              <a:t>ANÁLISIS DE UN EJEMPLO</a:t>
            </a:r>
          </a:p>
        </p:txBody>
      </p:sp>
      <p:sp>
        <p:nvSpPr>
          <p:cNvPr id="53252" name="Rectangle 4"/>
          <p:cNvSpPr>
            <a:spLocks noChangeArrowheads="1"/>
          </p:cNvSpPr>
          <p:nvPr/>
        </p:nvSpPr>
        <p:spPr bwMode="auto">
          <a:xfrm>
            <a:off x="179388" y="2276475"/>
            <a:ext cx="8640762"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s-ES" altLang="es-AR" sz="1600" b="1">
                <a:latin typeface="Courier New" pitchFamily="49" charset="0"/>
              </a:rPr>
              <a:t>Beginning Block Number  3.  Method: Enter</a:t>
            </a:r>
          </a:p>
          <a:p>
            <a:pPr eaLnBrk="1" hangingPunct="1">
              <a:spcBef>
                <a:spcPct val="0"/>
              </a:spcBef>
              <a:buClrTx/>
              <a:buSzTx/>
              <a:buFontTx/>
              <a:buNone/>
            </a:pPr>
            <a:r>
              <a:rPr lang="es-ES" altLang="es-AR" sz="1600" b="1">
                <a:latin typeface="Courier New" pitchFamily="49" charset="0"/>
              </a:rPr>
              <a:t>Variable(s) Entered on Step Number</a:t>
            </a:r>
          </a:p>
          <a:p>
            <a:pPr eaLnBrk="1" hangingPunct="1">
              <a:spcBef>
                <a:spcPct val="0"/>
              </a:spcBef>
              <a:buClrTx/>
              <a:buSzTx/>
              <a:buFontTx/>
              <a:buNone/>
            </a:pPr>
            <a:r>
              <a:rPr lang="es-ES" altLang="es-AR" sz="1800" b="1">
                <a:solidFill>
                  <a:schemeClr val="tx2"/>
                </a:solidFill>
                <a:latin typeface="Courier New" pitchFamily="49" charset="0"/>
              </a:rPr>
              <a:t>1..       XQUINTIL  Quintiles de ingreso familair per cápita</a:t>
            </a:r>
          </a:p>
          <a:p>
            <a:pPr eaLnBrk="1" hangingPunct="1">
              <a:spcBef>
                <a:spcPct val="0"/>
              </a:spcBef>
              <a:buClrTx/>
              <a:buSzTx/>
              <a:buFontTx/>
              <a:buNone/>
            </a:pPr>
            <a:r>
              <a:rPr lang="es-ES" altLang="es-AR" sz="1800" b="1">
                <a:solidFill>
                  <a:schemeClr val="tx2"/>
                </a:solidFill>
                <a:latin typeface="Courier New" pitchFamily="49" charset="0"/>
              </a:rPr>
              <a:t>          XH12      Edad</a:t>
            </a:r>
          </a:p>
          <a:p>
            <a:pPr eaLnBrk="1" hangingPunct="1">
              <a:spcBef>
                <a:spcPct val="0"/>
              </a:spcBef>
              <a:buClrTx/>
              <a:buSzTx/>
              <a:buFontTx/>
              <a:buNone/>
            </a:pPr>
            <a:r>
              <a:rPr lang="es-ES" altLang="es-AR" sz="1800" b="1">
                <a:solidFill>
                  <a:schemeClr val="tx2"/>
                </a:solidFill>
                <a:latin typeface="Courier New" pitchFamily="49" charset="0"/>
              </a:rPr>
              <a:t>          XEDAD2    Edad AL CUADRADO</a:t>
            </a:r>
          </a:p>
          <a:p>
            <a:pPr eaLnBrk="1" hangingPunct="1">
              <a:spcBef>
                <a:spcPct val="0"/>
              </a:spcBef>
              <a:buClrTx/>
              <a:buSzTx/>
              <a:buFontTx/>
              <a:buNone/>
            </a:pPr>
            <a:endParaRPr lang="es-ES" altLang="es-AR" sz="1800" b="1">
              <a:solidFill>
                <a:schemeClr val="tx2"/>
              </a:solidFill>
              <a:latin typeface="Courier New" pitchFamily="49" charset="0"/>
            </a:endParaRPr>
          </a:p>
          <a:p>
            <a:pPr eaLnBrk="1" hangingPunct="1">
              <a:spcBef>
                <a:spcPct val="0"/>
              </a:spcBef>
              <a:buClrTx/>
              <a:buSzTx/>
              <a:buFontTx/>
              <a:buNone/>
            </a:pPr>
            <a:r>
              <a:rPr lang="en-US" altLang="es-AR" sz="1800" b="1">
                <a:latin typeface="Courier New" pitchFamily="49" charset="0"/>
              </a:rPr>
              <a:t>Estimation terminated at iteration number 5 because</a:t>
            </a:r>
          </a:p>
          <a:p>
            <a:pPr eaLnBrk="1" hangingPunct="1">
              <a:spcBef>
                <a:spcPct val="0"/>
              </a:spcBef>
              <a:buClrTx/>
              <a:buSzTx/>
              <a:buFontTx/>
              <a:buNone/>
            </a:pPr>
            <a:r>
              <a:rPr lang="en-US" altLang="es-AR" sz="1800" b="1">
                <a:latin typeface="Courier New" pitchFamily="49" charset="0"/>
              </a:rPr>
              <a:t>Log Likelihood decreased by less than ,01 percent.</a:t>
            </a:r>
          </a:p>
          <a:p>
            <a:pPr eaLnBrk="1" hangingPunct="1">
              <a:spcBef>
                <a:spcPct val="0"/>
              </a:spcBef>
              <a:buClrTx/>
              <a:buSzTx/>
              <a:buFontTx/>
              <a:buNone/>
            </a:pPr>
            <a:endParaRPr lang="en-US" altLang="es-AR" sz="1800" b="1">
              <a:latin typeface="Courier New" pitchFamily="49" charset="0"/>
            </a:endParaRPr>
          </a:p>
          <a:p>
            <a:pPr eaLnBrk="1" hangingPunct="1">
              <a:spcBef>
                <a:spcPct val="0"/>
              </a:spcBef>
              <a:buClrTx/>
              <a:buSzTx/>
              <a:buFontTx/>
              <a:buNone/>
            </a:pPr>
            <a:r>
              <a:rPr lang="en-US" altLang="es-AR" sz="1800" b="1">
                <a:latin typeface="Courier New" pitchFamily="49" charset="0"/>
              </a:rPr>
              <a:t> </a:t>
            </a:r>
            <a:r>
              <a:rPr lang="en-US" altLang="es-AR" sz="2000" b="1">
                <a:latin typeface="Courier New" pitchFamily="49" charset="0"/>
              </a:rPr>
              <a:t>-2 Log Likelihood    13507,734    </a:t>
            </a:r>
            <a:r>
              <a:rPr lang="en-US" altLang="es-AR" sz="2000" b="1">
                <a:solidFill>
                  <a:schemeClr val="tx2"/>
                </a:solidFill>
                <a:latin typeface="Courier New" pitchFamily="49" charset="0"/>
              </a:rPr>
              <a:t>(14057,404)</a:t>
            </a:r>
          </a:p>
          <a:p>
            <a:pPr eaLnBrk="1" hangingPunct="1">
              <a:spcBef>
                <a:spcPct val="0"/>
              </a:spcBef>
              <a:buClrTx/>
              <a:buSzTx/>
              <a:buFontTx/>
              <a:buNone/>
            </a:pPr>
            <a:r>
              <a:rPr lang="en-US" altLang="es-AR" sz="2000" b="1">
                <a:latin typeface="Courier New" pitchFamily="49" charset="0"/>
              </a:rPr>
              <a:t> Goodness of Fit      15080,288    </a:t>
            </a:r>
            <a:r>
              <a:rPr lang="en-US" altLang="es-AR" sz="2000" b="1">
                <a:solidFill>
                  <a:schemeClr val="tx2"/>
                </a:solidFill>
                <a:latin typeface="Courier New" pitchFamily="49" charset="0"/>
              </a:rPr>
              <a:t>(15645,491)</a:t>
            </a:r>
          </a:p>
          <a:p>
            <a:pPr eaLnBrk="1" hangingPunct="1">
              <a:spcBef>
                <a:spcPct val="0"/>
              </a:spcBef>
              <a:buClrTx/>
              <a:buSzTx/>
              <a:buFontTx/>
              <a:buNone/>
            </a:pPr>
            <a:r>
              <a:rPr lang="en-US" altLang="es-AR" sz="2000" b="1">
                <a:latin typeface="Courier New" pitchFamily="49" charset="0"/>
              </a:rPr>
              <a:t> Cox &amp; Snell - R^2         ,169    </a:t>
            </a:r>
            <a:r>
              <a:rPr lang="en-US" altLang="es-AR" sz="2000" b="1">
                <a:solidFill>
                  <a:schemeClr val="tx2"/>
                </a:solidFill>
                <a:latin typeface="Courier New" pitchFamily="49" charset="0"/>
              </a:rPr>
              <a:t>(,138)</a:t>
            </a:r>
          </a:p>
          <a:p>
            <a:pPr eaLnBrk="1" hangingPunct="1">
              <a:spcBef>
                <a:spcPct val="0"/>
              </a:spcBef>
              <a:buClrTx/>
              <a:buSzTx/>
              <a:buFontTx/>
              <a:buNone/>
            </a:pPr>
            <a:r>
              <a:rPr lang="en-US" altLang="es-AR" sz="2000" b="1">
                <a:latin typeface="Courier New" pitchFamily="49" charset="0"/>
              </a:rPr>
              <a:t> Nagelkerke - R^2          ,257    </a:t>
            </a:r>
            <a:r>
              <a:rPr lang="en-US" altLang="es-AR" sz="2000" b="1">
                <a:solidFill>
                  <a:schemeClr val="tx2"/>
                </a:solidFill>
                <a:latin typeface="Courier New" pitchFamily="49" charset="0"/>
              </a:rPr>
              <a:t>(,211)</a:t>
            </a:r>
            <a:endParaRPr lang="es-ES" altLang="es-AR" sz="1800" b="1">
              <a:latin typeface="Courier New" pitchFamily="49" charset="0"/>
            </a:endParaRPr>
          </a:p>
        </p:txBody>
      </p:sp>
    </p:spTree>
    <p:extLst>
      <p:ext uri="{BB962C8B-B14F-4D97-AF65-F5344CB8AC3E}">
        <p14:creationId xmlns:p14="http://schemas.microsoft.com/office/powerpoint/2010/main" val="1430038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1547664" y="306388"/>
            <a:ext cx="660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s-MX" altLang="es-AR" b="1" dirty="0">
                <a:solidFill>
                  <a:schemeClr val="tx2"/>
                </a:solidFill>
              </a:rPr>
              <a:t>Modelos de Regresión Logística</a:t>
            </a:r>
            <a:endParaRPr lang="es-ES" altLang="es-AR" b="1" dirty="0">
              <a:solidFill>
                <a:schemeClr val="tx2"/>
              </a:solidFill>
            </a:endParaRPr>
          </a:p>
        </p:txBody>
      </p:sp>
      <p:sp>
        <p:nvSpPr>
          <p:cNvPr id="54275" name="Rectangle 3"/>
          <p:cNvSpPr>
            <a:spLocks noChangeArrowheads="1"/>
          </p:cNvSpPr>
          <p:nvPr/>
        </p:nvSpPr>
        <p:spPr bwMode="auto">
          <a:xfrm>
            <a:off x="2104231" y="929788"/>
            <a:ext cx="4924425" cy="45561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lnSpc>
                <a:spcPct val="85000"/>
              </a:lnSpc>
              <a:spcBef>
                <a:spcPct val="50000"/>
              </a:spcBef>
              <a:buClrTx/>
              <a:buSzTx/>
              <a:buFontTx/>
              <a:buNone/>
            </a:pPr>
            <a:r>
              <a:rPr lang="es-MX" altLang="es-AR" sz="2800" b="1" dirty="0">
                <a:solidFill>
                  <a:srgbClr val="336699"/>
                </a:solidFill>
              </a:rPr>
              <a:t>ANÁLISIS DE UN EJEMPLO</a:t>
            </a:r>
          </a:p>
        </p:txBody>
      </p:sp>
      <p:graphicFrame>
        <p:nvGraphicFramePr>
          <p:cNvPr id="206852" name="Group 4"/>
          <p:cNvGraphicFramePr>
            <a:graphicFrameLocks noGrp="1"/>
          </p:cNvGraphicFramePr>
          <p:nvPr>
            <p:ph sz="quarter" idx="2"/>
          </p:nvPr>
        </p:nvGraphicFramePr>
        <p:xfrm>
          <a:off x="250825" y="1484313"/>
          <a:ext cx="8631238" cy="2033588"/>
        </p:xfrm>
        <a:graphic>
          <a:graphicData uri="http://schemas.openxmlformats.org/drawingml/2006/table">
            <a:tbl>
              <a:tblPr/>
              <a:tblGrid>
                <a:gridCol w="1725613">
                  <a:extLst>
                    <a:ext uri="{9D8B030D-6E8A-4147-A177-3AD203B41FA5}">
                      <a16:colId xmlns:a16="http://schemas.microsoft.com/office/drawing/2014/main" val="20000"/>
                    </a:ext>
                  </a:extLst>
                </a:gridCol>
                <a:gridCol w="1727200">
                  <a:extLst>
                    <a:ext uri="{9D8B030D-6E8A-4147-A177-3AD203B41FA5}">
                      <a16:colId xmlns:a16="http://schemas.microsoft.com/office/drawing/2014/main" val="20001"/>
                    </a:ext>
                  </a:extLst>
                </a:gridCol>
                <a:gridCol w="1725612">
                  <a:extLst>
                    <a:ext uri="{9D8B030D-6E8A-4147-A177-3AD203B41FA5}">
                      <a16:colId xmlns:a16="http://schemas.microsoft.com/office/drawing/2014/main" val="20002"/>
                    </a:ext>
                  </a:extLst>
                </a:gridCol>
                <a:gridCol w="1727200">
                  <a:extLst>
                    <a:ext uri="{9D8B030D-6E8A-4147-A177-3AD203B41FA5}">
                      <a16:colId xmlns:a16="http://schemas.microsoft.com/office/drawing/2014/main" val="20003"/>
                    </a:ext>
                  </a:extLst>
                </a:gridCol>
                <a:gridCol w="1725613">
                  <a:extLst>
                    <a:ext uri="{9D8B030D-6E8A-4147-A177-3AD203B41FA5}">
                      <a16:colId xmlns:a16="http://schemas.microsoft.com/office/drawing/2014/main" val="20004"/>
                    </a:ext>
                  </a:extLst>
                </a:gridCol>
              </a:tblGrid>
              <a:tr h="335280">
                <a:tc row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a:ln>
                            <a:noFill/>
                          </a:ln>
                          <a:solidFill>
                            <a:schemeClr val="tx1"/>
                          </a:solidFill>
                          <a:effectLst/>
                          <a:latin typeface="Courier New" pitchFamily="49" charset="0"/>
                        </a:rPr>
                        <a:t>Observed</a:t>
                      </a:r>
                    </a:p>
                  </a:txBody>
                  <a:tcPr anchor="ctr" horzOverflow="overflow">
                    <a:lnL cap="flat">
                      <a:noFill/>
                    </a:lnL>
                    <a:lnR>
                      <a:noFill/>
                    </a:lnR>
                    <a:lnT cap="flat">
                      <a:noFill/>
                    </a:lnT>
                    <a:lnB>
                      <a:noFill/>
                    </a:lnB>
                    <a:lnTlToBr>
                      <a:noFill/>
                    </a:lnTlToBr>
                    <a:lnBlToTr>
                      <a:noFill/>
                    </a:lnBlToTr>
                    <a:noFill/>
                  </a:tcPr>
                </a:tc>
                <a:tc row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s-AR" sz="1600" b="0" i="0" u="none" strike="noStrike" cap="none" normalizeH="0" baseline="0">
                        <a:ln>
                          <a:noFill/>
                        </a:ln>
                        <a:solidFill>
                          <a:schemeClr val="tx1"/>
                        </a:solidFill>
                        <a:effectLst/>
                        <a:latin typeface="Courier New" pitchFamily="49" charset="0"/>
                      </a:endParaRPr>
                    </a:p>
                  </a:txBody>
                  <a:tcP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a:ln>
                            <a:noFill/>
                          </a:ln>
                          <a:solidFill>
                            <a:schemeClr val="tx1"/>
                          </a:solidFill>
                          <a:effectLst/>
                          <a:latin typeface="Courier New" pitchFamily="49" charset="0"/>
                        </a:rPr>
                        <a:t>Predicted</a:t>
                      </a:r>
                    </a:p>
                  </a:txBody>
                  <a:tcPr anchor="ctr" horzOverflow="overflow">
                    <a:lnL>
                      <a:noFill/>
                    </a:lnL>
                    <a:lnR>
                      <a:noFill/>
                    </a:lnR>
                    <a:lnT cap="flat">
                      <a:noFill/>
                    </a:lnT>
                    <a:lnB>
                      <a:noFill/>
                    </a:lnB>
                    <a:lnTlToBr>
                      <a:noFill/>
                    </a:lnTlToBr>
                    <a:lnBlToTr>
                      <a:noFill/>
                    </a:lnBlToTr>
                    <a:noFill/>
                  </a:tcPr>
                </a:tc>
                <a:tc hMerge="1">
                  <a:txBody>
                    <a:bodyPr/>
                    <a:lstStyle/>
                    <a:p>
                      <a:endParaRPr lang="es-AR"/>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s-AR" sz="1600" b="0" i="0" u="none" strike="noStrike" cap="none" normalizeH="0" baseline="0">
                        <a:ln>
                          <a:noFill/>
                        </a:ln>
                        <a:solidFill>
                          <a:schemeClr val="tx1"/>
                        </a:solidFill>
                        <a:effectLst/>
                        <a:latin typeface="Courier New" pitchFamily="49" charset="0"/>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35280">
                <a:tc vMerge="1">
                  <a:txBody>
                    <a:bodyPr/>
                    <a:lstStyle/>
                    <a:p>
                      <a:endParaRPr lang="es-AR"/>
                    </a:p>
                  </a:txBody>
                  <a:tcPr/>
                </a:tc>
                <a:tc vMerge="1">
                  <a:txBody>
                    <a:bodyPr/>
                    <a:lstStyle/>
                    <a:p>
                      <a:endParaRPr lang="es-AR"/>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0" i="0" u="none" strike="noStrike" cap="none" normalizeH="0" baseline="0">
                          <a:ln>
                            <a:noFill/>
                          </a:ln>
                          <a:solidFill>
                            <a:schemeClr val="tx1"/>
                          </a:solidFill>
                          <a:effectLst/>
                          <a:latin typeface="Courier New" pitchFamily="49" charset="0"/>
                        </a:rPr>
                        <a:t>Inactivo</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0" i="0" u="none" strike="noStrike" cap="none" normalizeH="0" baseline="0">
                          <a:ln>
                            <a:noFill/>
                          </a:ln>
                          <a:solidFill>
                            <a:schemeClr val="tx1"/>
                          </a:solidFill>
                          <a:effectLst/>
                          <a:latin typeface="Courier New" pitchFamily="49" charset="0"/>
                        </a:rPr>
                        <a:t>Activo</a:t>
                      </a:r>
                    </a:p>
                  </a:txBody>
                  <a:tcPr horzOverflow="overflow">
                    <a:lnL>
                      <a:noFill/>
                    </a:lnL>
                    <a:lnR>
                      <a:noFill/>
                    </a:lnR>
                    <a:lnT>
                      <a:noFill/>
                    </a:lnT>
                    <a:lnB>
                      <a:noFill/>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0" i="0" u="none" strike="noStrike" cap="none" normalizeH="0" baseline="0">
                          <a:ln>
                            <a:noFill/>
                          </a:ln>
                          <a:solidFill>
                            <a:schemeClr val="tx1"/>
                          </a:solidFill>
                          <a:effectLst/>
                          <a:latin typeface="Courier New" pitchFamily="49" charset="0"/>
                        </a:rPr>
                        <a:t>Percent Correct</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35280">
                <a:tc vMerge="1">
                  <a:txBody>
                    <a:bodyPr/>
                    <a:lstStyle/>
                    <a:p>
                      <a:endParaRPr lang="es-AR"/>
                    </a:p>
                  </a:txBody>
                  <a:tcPr/>
                </a:tc>
                <a:tc vMerge="1">
                  <a:txBody>
                    <a:bodyPr/>
                    <a:lstStyle/>
                    <a:p>
                      <a:endParaRPr lang="es-AR"/>
                    </a:p>
                  </a:txBody>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a:ln>
                            <a:noFill/>
                          </a:ln>
                          <a:solidFill>
                            <a:schemeClr val="tx1"/>
                          </a:solidFill>
                          <a:effectLst/>
                          <a:latin typeface="Courier New" pitchFamily="49" charset="0"/>
                        </a:rPr>
                        <a:t>I</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a:ln>
                            <a:noFill/>
                          </a:ln>
                          <a:solidFill>
                            <a:schemeClr val="tx1"/>
                          </a:solidFill>
                          <a:effectLst/>
                          <a:latin typeface="Courier New" pitchFamily="49" charset="0"/>
                        </a:rPr>
                        <a:t>A</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vMerge="1">
                  <a:txBody>
                    <a:bodyPr/>
                    <a:lstStyle/>
                    <a:p>
                      <a:endParaRPr lang="es-AR"/>
                    </a:p>
                  </a:txBody>
                  <a:tcPr/>
                </a:tc>
                <a:extLst>
                  <a:ext uri="{0D108BD9-81ED-4DB2-BD59-A6C34878D82A}">
                    <a16:rowId xmlns:a16="http://schemas.microsoft.com/office/drawing/2014/main" val="10002"/>
                  </a:ext>
                </a:extLst>
              </a:tr>
              <a:tr h="3571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0" i="0" u="none" strike="noStrike" cap="none" normalizeH="0" baseline="0">
                          <a:ln>
                            <a:noFill/>
                          </a:ln>
                          <a:solidFill>
                            <a:schemeClr val="tx1"/>
                          </a:solidFill>
                          <a:effectLst/>
                          <a:latin typeface="Courier New" pitchFamily="49" charset="0"/>
                        </a:rPr>
                        <a:t>Inactivo</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a:ln>
                            <a:noFill/>
                          </a:ln>
                          <a:solidFill>
                            <a:schemeClr val="tx1"/>
                          </a:solidFill>
                          <a:effectLst/>
                          <a:latin typeface="Courier New" pitchFamily="49" charset="0"/>
                        </a:rPr>
                        <a:t>I</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0" i="0" u="none" strike="noStrike" cap="none" normalizeH="0" baseline="0">
                          <a:ln>
                            <a:noFill/>
                          </a:ln>
                          <a:solidFill>
                            <a:schemeClr val="tx1"/>
                          </a:solidFill>
                          <a:effectLst/>
                          <a:latin typeface="Courier New" pitchFamily="49" charset="0"/>
                        </a:rPr>
                        <a:t>2.823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0" i="0" u="none" strike="noStrike" cap="none" normalizeH="0" baseline="0">
                          <a:ln>
                            <a:noFill/>
                          </a:ln>
                          <a:solidFill>
                            <a:schemeClr val="tx1"/>
                          </a:solidFill>
                          <a:effectLst/>
                          <a:latin typeface="Courier New" pitchFamily="49" charset="0"/>
                        </a:rPr>
                        <a:t>620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a:ln>
                            <a:noFill/>
                          </a:ln>
                          <a:solidFill>
                            <a:schemeClr val="tx1"/>
                          </a:solidFill>
                          <a:effectLst/>
                          <a:latin typeface="Courier New" pitchFamily="49" charset="0"/>
                        </a:rPr>
                        <a:t>81,99%</a:t>
                      </a:r>
                    </a:p>
                  </a:txBody>
                  <a:tcPr horzOverflow="overflow">
                    <a:lnL w="12700" cap="flat" cmpd="sng" algn="ctr">
                      <a:solidFill>
                        <a:schemeClr val="tx1"/>
                      </a:solidFill>
                      <a:prstDash val="solid"/>
                      <a:miter lim="800000"/>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3528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0" i="0" u="none" strike="noStrike" cap="none" normalizeH="0" baseline="0">
                          <a:ln>
                            <a:noFill/>
                          </a:ln>
                          <a:solidFill>
                            <a:schemeClr val="tx1"/>
                          </a:solidFill>
                          <a:effectLst/>
                          <a:latin typeface="Courier New" pitchFamily="49" charset="0"/>
                        </a:rPr>
                        <a:t>Activo</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a:ln>
                            <a:noFill/>
                          </a:ln>
                          <a:solidFill>
                            <a:schemeClr val="tx1"/>
                          </a:solidFill>
                          <a:effectLst/>
                          <a:latin typeface="Courier New" pitchFamily="49" charset="0"/>
                        </a:rPr>
                        <a:t>A</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0" i="0" u="none" strike="noStrike" cap="none" normalizeH="0" baseline="0">
                          <a:ln>
                            <a:noFill/>
                          </a:ln>
                          <a:solidFill>
                            <a:schemeClr val="tx1"/>
                          </a:solidFill>
                          <a:effectLst/>
                          <a:latin typeface="Courier New" pitchFamily="49" charset="0"/>
                        </a:rPr>
                        <a:t>4.347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0" i="0" u="none" strike="noStrike" cap="none" normalizeH="0" baseline="0">
                          <a:ln>
                            <a:noFill/>
                          </a:ln>
                          <a:solidFill>
                            <a:schemeClr val="tx1"/>
                          </a:solidFill>
                          <a:effectLst/>
                          <a:latin typeface="Courier New" pitchFamily="49" charset="0"/>
                        </a:rPr>
                        <a:t>7.557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a:ln>
                            <a:noFill/>
                          </a:ln>
                          <a:solidFill>
                            <a:schemeClr val="tx1"/>
                          </a:solidFill>
                          <a:effectLst/>
                          <a:latin typeface="Courier New" pitchFamily="49" charset="0"/>
                        </a:rPr>
                        <a:t>63,48%</a:t>
                      </a:r>
                    </a:p>
                  </a:txBody>
                  <a:tcPr horzOverflow="overflow">
                    <a:lnL w="12700" cap="flat" cmpd="sng" algn="ctr">
                      <a:solidFill>
                        <a:schemeClr val="tx1"/>
                      </a:solidFill>
                      <a:prstDash val="solid"/>
                      <a:miter lim="800000"/>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35280">
                <a:tc gridSpan="3">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s-AR" sz="1600" b="0" i="0" u="none" strike="noStrike" cap="none" normalizeH="0" baseline="0">
                        <a:ln>
                          <a:noFill/>
                        </a:ln>
                        <a:solidFill>
                          <a:schemeClr val="tx1"/>
                        </a:solidFill>
                        <a:effectLst/>
                        <a:latin typeface="Courier New" pitchFamily="49" charset="0"/>
                      </a:endParaRPr>
                    </a:p>
                  </a:txBody>
                  <a:tcPr horzOverflow="overflow">
                    <a:lnL cap="flat">
                      <a:noFill/>
                    </a:lnL>
                    <a:lnR>
                      <a:noFill/>
                    </a:lnR>
                    <a:lnT>
                      <a:noFill/>
                    </a:lnT>
                    <a:lnB cap="flat">
                      <a:noFill/>
                    </a:lnB>
                    <a:lnTlToBr>
                      <a:noFill/>
                    </a:lnTlToBr>
                    <a:lnBlToTr>
                      <a:noFill/>
                    </a:lnBlToTr>
                    <a:noFill/>
                  </a:tcPr>
                </a:tc>
                <a:tc hMerge="1">
                  <a:txBody>
                    <a:bodyPr/>
                    <a:lstStyle/>
                    <a:p>
                      <a:endParaRPr lang="es-AR"/>
                    </a:p>
                  </a:txBody>
                  <a:tcPr/>
                </a:tc>
                <a:tc hMerge="1">
                  <a:txBody>
                    <a:bodyPr/>
                    <a:lstStyle/>
                    <a:p>
                      <a:endParaRPr lang="es-AR"/>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a:ln>
                            <a:noFill/>
                          </a:ln>
                          <a:solidFill>
                            <a:schemeClr val="tx1"/>
                          </a:solidFill>
                          <a:effectLst/>
                          <a:latin typeface="Courier New" pitchFamily="49" charset="0"/>
                        </a:rPr>
                        <a:t>Overall</a:t>
                      </a:r>
                    </a:p>
                  </a:txBody>
                  <a:tcPr horzOverflow="overflow">
                    <a:lnL>
                      <a:noFill/>
                    </a:lnL>
                    <a:lnR>
                      <a:noFill/>
                    </a:lnR>
                    <a:lnT w="12700" cap="flat" cmpd="sng" algn="ctr">
                      <a:solidFill>
                        <a:schemeClr val="tx1"/>
                      </a:solidFill>
                      <a:prstDash val="solid"/>
                      <a:miter lim="800000"/>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a:ln>
                            <a:noFill/>
                          </a:ln>
                          <a:solidFill>
                            <a:schemeClr val="tx1"/>
                          </a:solidFill>
                          <a:effectLst/>
                          <a:latin typeface="Courier New" pitchFamily="49" charset="0"/>
                        </a:rPr>
                        <a:t>67,64%</a:t>
                      </a: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207045" name="Group 197"/>
          <p:cNvGraphicFramePr>
            <a:graphicFrameLocks noGrp="1"/>
          </p:cNvGraphicFramePr>
          <p:nvPr>
            <p:ph sz="quarter" idx="3"/>
          </p:nvPr>
        </p:nvGraphicFramePr>
        <p:xfrm>
          <a:off x="179388" y="3613150"/>
          <a:ext cx="8713787" cy="3271840"/>
        </p:xfrm>
        <a:graphic>
          <a:graphicData uri="http://schemas.openxmlformats.org/drawingml/2006/table">
            <a:tbl>
              <a:tblPr/>
              <a:tblGrid>
                <a:gridCol w="1224260">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969045">
                  <a:extLst>
                    <a:ext uri="{9D8B030D-6E8A-4147-A177-3AD203B41FA5}">
                      <a16:colId xmlns:a16="http://schemas.microsoft.com/office/drawing/2014/main" val="20002"/>
                    </a:ext>
                  </a:extLst>
                </a:gridCol>
                <a:gridCol w="1089025">
                  <a:extLst>
                    <a:ext uri="{9D8B030D-6E8A-4147-A177-3AD203B41FA5}">
                      <a16:colId xmlns:a16="http://schemas.microsoft.com/office/drawing/2014/main" val="20003"/>
                    </a:ext>
                  </a:extLst>
                </a:gridCol>
                <a:gridCol w="1087437">
                  <a:extLst>
                    <a:ext uri="{9D8B030D-6E8A-4147-A177-3AD203B41FA5}">
                      <a16:colId xmlns:a16="http://schemas.microsoft.com/office/drawing/2014/main" val="20004"/>
                    </a:ext>
                  </a:extLst>
                </a:gridCol>
                <a:gridCol w="1087438">
                  <a:extLst>
                    <a:ext uri="{9D8B030D-6E8A-4147-A177-3AD203B41FA5}">
                      <a16:colId xmlns:a16="http://schemas.microsoft.com/office/drawing/2014/main" val="20005"/>
                    </a:ext>
                  </a:extLst>
                </a:gridCol>
                <a:gridCol w="1089025">
                  <a:extLst>
                    <a:ext uri="{9D8B030D-6E8A-4147-A177-3AD203B41FA5}">
                      <a16:colId xmlns:a16="http://schemas.microsoft.com/office/drawing/2014/main" val="20006"/>
                    </a:ext>
                  </a:extLst>
                </a:gridCol>
                <a:gridCol w="1087437">
                  <a:extLst>
                    <a:ext uri="{9D8B030D-6E8A-4147-A177-3AD203B41FA5}">
                      <a16:colId xmlns:a16="http://schemas.microsoft.com/office/drawing/2014/main" val="20007"/>
                    </a:ext>
                  </a:extLst>
                </a:gridCol>
              </a:tblGrid>
              <a:tr h="4318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400" b="1" i="0" u="none" strike="noStrike" cap="none" normalizeH="0" baseline="0" dirty="0">
                          <a:ln>
                            <a:noFill/>
                          </a:ln>
                          <a:solidFill>
                            <a:schemeClr val="tx2"/>
                          </a:solidFill>
                          <a:effectLst/>
                          <a:latin typeface="Courier New" pitchFamily="49" charset="0"/>
                        </a:rPr>
                        <a:t>Variable</a:t>
                      </a:r>
                    </a:p>
                  </a:txBody>
                  <a:tcPr anchor="ctr" horzOverflow="overflow">
                    <a:lnL cap="flat">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dirty="0">
                          <a:ln>
                            <a:noFill/>
                          </a:ln>
                          <a:solidFill>
                            <a:schemeClr val="tx2"/>
                          </a:solidFill>
                          <a:effectLst/>
                          <a:latin typeface="Courier New" pitchFamily="49" charset="0"/>
                        </a:rPr>
                        <a:t>B</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a:ln>
                            <a:noFill/>
                          </a:ln>
                          <a:solidFill>
                            <a:schemeClr val="tx2"/>
                          </a:solidFill>
                          <a:effectLst/>
                          <a:latin typeface="Courier New" pitchFamily="49" charset="0"/>
                        </a:rPr>
                        <a:t>S.E.</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a:ln>
                            <a:noFill/>
                          </a:ln>
                          <a:solidFill>
                            <a:schemeClr val="tx2"/>
                          </a:solidFill>
                          <a:effectLst/>
                          <a:latin typeface="Courier New" pitchFamily="49" charset="0"/>
                        </a:rPr>
                        <a:t>Wald</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a:ln>
                            <a:noFill/>
                          </a:ln>
                          <a:solidFill>
                            <a:schemeClr val="tx2"/>
                          </a:solidFill>
                          <a:effectLst/>
                          <a:latin typeface="Courier New" pitchFamily="49" charset="0"/>
                        </a:rPr>
                        <a:t>Df</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a:ln>
                            <a:noFill/>
                          </a:ln>
                          <a:solidFill>
                            <a:schemeClr val="tx2"/>
                          </a:solidFill>
                          <a:effectLst/>
                          <a:latin typeface="Courier New" pitchFamily="49" charset="0"/>
                        </a:rPr>
                        <a:t>Sig</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a:ln>
                            <a:noFill/>
                          </a:ln>
                          <a:solidFill>
                            <a:schemeClr val="tx2"/>
                          </a:solidFill>
                          <a:effectLst/>
                          <a:latin typeface="Courier New" pitchFamily="49" charset="0"/>
                        </a:rPr>
                        <a:t>R</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a:ln>
                            <a:noFill/>
                          </a:ln>
                          <a:solidFill>
                            <a:schemeClr val="tx2"/>
                          </a:solidFill>
                          <a:effectLst/>
                          <a:latin typeface="Courier New" pitchFamily="49" charset="0"/>
                        </a:rPr>
                        <a:t>Exp(B)</a:t>
                      </a:r>
                    </a:p>
                  </a:txBody>
                  <a:tcPr anchor="ctr" horzOverflow="overflow">
                    <a:lnL>
                      <a:noFill/>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27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dirty="0">
                          <a:ln>
                            <a:noFill/>
                          </a:ln>
                          <a:solidFill>
                            <a:schemeClr val="tx2"/>
                          </a:solidFill>
                          <a:effectLst/>
                          <a:latin typeface="Courier New" pitchFamily="49" charset="0"/>
                        </a:rPr>
                        <a:t>H13(M)</a:t>
                      </a:r>
                    </a:p>
                  </a:txBody>
                  <a:tcPr anchor="ctr" horzOverflow="overflow">
                    <a:lnL cap="flat">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dirty="0">
                          <a:ln>
                            <a:noFill/>
                          </a:ln>
                          <a:solidFill>
                            <a:schemeClr val="tx1"/>
                          </a:solidFill>
                          <a:effectLst/>
                          <a:latin typeface="Courier New" pitchFamily="49" charset="0"/>
                        </a:rPr>
                        <a:t>-1,7161</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a:ln>
                            <a:noFill/>
                          </a:ln>
                          <a:solidFill>
                            <a:schemeClr val="tx1"/>
                          </a:solidFill>
                          <a:effectLst/>
                          <a:latin typeface="Courier New" pitchFamily="49" charset="0"/>
                        </a:rPr>
                        <a:t>,0634</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a:ln>
                            <a:noFill/>
                          </a:ln>
                          <a:solidFill>
                            <a:schemeClr val="tx1"/>
                          </a:solidFill>
                          <a:effectLst/>
                          <a:latin typeface="Courier New" pitchFamily="49" charset="0"/>
                        </a:rPr>
                        <a:t>732,350</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a:ln>
                            <a:noFill/>
                          </a:ln>
                          <a:solidFill>
                            <a:schemeClr val="tx1"/>
                          </a:solidFill>
                          <a:effectLst/>
                          <a:latin typeface="Courier New" pitchFamily="49" charset="0"/>
                        </a:rPr>
                        <a:t>1</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a:ln>
                            <a:noFill/>
                          </a:ln>
                          <a:solidFill>
                            <a:schemeClr val="tx1"/>
                          </a:solidFill>
                          <a:effectLst/>
                          <a:latin typeface="Courier New" pitchFamily="49" charset="0"/>
                        </a:rPr>
                        <a:t>,0000</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a:ln>
                            <a:noFill/>
                          </a:ln>
                          <a:solidFill>
                            <a:schemeClr val="tx1"/>
                          </a:solidFill>
                          <a:effectLst/>
                          <a:latin typeface="Courier New" pitchFamily="49" charset="0"/>
                        </a:rPr>
                        <a:t>-,2290</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a:ln>
                            <a:noFill/>
                          </a:ln>
                          <a:solidFill>
                            <a:schemeClr val="tx1"/>
                          </a:solidFill>
                          <a:effectLst/>
                          <a:latin typeface="Courier New" pitchFamily="49" charset="0"/>
                        </a:rPr>
                        <a:t>,1798</a:t>
                      </a:r>
                    </a:p>
                  </a:txBody>
                  <a:tcPr anchor="ctr" horzOverflow="overflow">
                    <a:lnL>
                      <a:noFill/>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11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dirty="0">
                          <a:ln>
                            <a:noFill/>
                          </a:ln>
                          <a:solidFill>
                            <a:schemeClr val="tx2"/>
                          </a:solidFill>
                          <a:effectLst/>
                          <a:latin typeface="Courier New" pitchFamily="49" charset="0"/>
                        </a:rPr>
                        <a:t>XMEN5(M)</a:t>
                      </a:r>
                    </a:p>
                  </a:txBody>
                  <a:tcPr anchor="ctr" horzOverflow="overflow">
                    <a:lnL cap="flat">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a:ln>
                            <a:noFill/>
                          </a:ln>
                          <a:solidFill>
                            <a:schemeClr val="tx1"/>
                          </a:solidFill>
                          <a:effectLst/>
                          <a:latin typeface="Courier New" pitchFamily="49" charset="0"/>
                        </a:rPr>
                        <a:t>1,0891</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a:ln>
                            <a:noFill/>
                          </a:ln>
                          <a:solidFill>
                            <a:schemeClr val="tx1"/>
                          </a:solidFill>
                          <a:effectLst/>
                          <a:latin typeface="Courier New" pitchFamily="49" charset="0"/>
                        </a:rPr>
                        <a:t>,1182</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a:ln>
                            <a:noFill/>
                          </a:ln>
                          <a:solidFill>
                            <a:schemeClr val="tx1"/>
                          </a:solidFill>
                          <a:effectLst/>
                          <a:latin typeface="Courier New" pitchFamily="49" charset="0"/>
                        </a:rPr>
                        <a:t>84,8889</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a:ln>
                            <a:noFill/>
                          </a:ln>
                          <a:solidFill>
                            <a:schemeClr val="tx1"/>
                          </a:solidFill>
                          <a:effectLst/>
                          <a:latin typeface="Courier New" pitchFamily="49" charset="0"/>
                        </a:rPr>
                        <a:t>1</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a:ln>
                            <a:noFill/>
                          </a:ln>
                          <a:solidFill>
                            <a:schemeClr val="tx1"/>
                          </a:solidFill>
                          <a:effectLst/>
                          <a:latin typeface="Courier New" pitchFamily="49" charset="0"/>
                        </a:rPr>
                        <a:t>,0000</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a:ln>
                            <a:noFill/>
                          </a:ln>
                          <a:solidFill>
                            <a:schemeClr val="tx1"/>
                          </a:solidFill>
                          <a:effectLst/>
                          <a:latin typeface="Courier New" pitchFamily="49" charset="0"/>
                        </a:rPr>
                        <a:t>,0771</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a:ln>
                            <a:noFill/>
                          </a:ln>
                          <a:solidFill>
                            <a:schemeClr val="tx1"/>
                          </a:solidFill>
                          <a:effectLst/>
                          <a:latin typeface="Courier New" pitchFamily="49" charset="0"/>
                        </a:rPr>
                        <a:t>2,9716</a:t>
                      </a:r>
                    </a:p>
                  </a:txBody>
                  <a:tcPr anchor="ctr" horzOverflow="overflow">
                    <a:lnL>
                      <a:noFill/>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11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a:ln>
                            <a:noFill/>
                          </a:ln>
                          <a:solidFill>
                            <a:schemeClr val="tx2"/>
                          </a:solidFill>
                          <a:effectLst/>
                          <a:latin typeface="Courier New" pitchFamily="49" charset="0"/>
                        </a:rPr>
                        <a:t>INT_1</a:t>
                      </a:r>
                    </a:p>
                  </a:txBody>
                  <a:tcPr anchor="ctr" horzOverflow="overflow">
                    <a:lnL cap="flat">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a:ln>
                            <a:noFill/>
                          </a:ln>
                          <a:solidFill>
                            <a:schemeClr val="tx1"/>
                          </a:solidFill>
                          <a:effectLst/>
                          <a:latin typeface="Courier New" pitchFamily="49" charset="0"/>
                        </a:rPr>
                        <a:t>-1,3462</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a:ln>
                            <a:noFill/>
                          </a:ln>
                          <a:solidFill>
                            <a:schemeClr val="tx1"/>
                          </a:solidFill>
                          <a:effectLst/>
                          <a:latin typeface="Courier New" pitchFamily="49" charset="0"/>
                        </a:rPr>
                        <a:t>,1270</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a:ln>
                            <a:noFill/>
                          </a:ln>
                          <a:solidFill>
                            <a:schemeClr val="tx1"/>
                          </a:solidFill>
                          <a:effectLst/>
                          <a:latin typeface="Courier New" pitchFamily="49" charset="0"/>
                        </a:rPr>
                        <a:t>112,346</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a:ln>
                            <a:noFill/>
                          </a:ln>
                          <a:solidFill>
                            <a:schemeClr val="tx1"/>
                          </a:solidFill>
                          <a:effectLst/>
                          <a:latin typeface="Courier New" pitchFamily="49" charset="0"/>
                        </a:rPr>
                        <a:t>1</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a:ln>
                            <a:noFill/>
                          </a:ln>
                          <a:solidFill>
                            <a:schemeClr val="tx1"/>
                          </a:solidFill>
                          <a:effectLst/>
                          <a:latin typeface="Courier New" pitchFamily="49" charset="0"/>
                        </a:rPr>
                        <a:t>,0000</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a:ln>
                            <a:noFill/>
                          </a:ln>
                          <a:solidFill>
                            <a:schemeClr val="tx1"/>
                          </a:solidFill>
                          <a:effectLst/>
                          <a:latin typeface="Courier New" pitchFamily="49" charset="0"/>
                        </a:rPr>
                        <a:t>-,0890</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a:ln>
                            <a:noFill/>
                          </a:ln>
                          <a:solidFill>
                            <a:schemeClr val="tx1"/>
                          </a:solidFill>
                          <a:effectLst/>
                          <a:latin typeface="Courier New" pitchFamily="49" charset="0"/>
                        </a:rPr>
                        <a:t>,2602</a:t>
                      </a:r>
                    </a:p>
                  </a:txBody>
                  <a:tcPr anchor="ctr" horzOverflow="overflow">
                    <a:lnL>
                      <a:noFill/>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11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a:ln>
                            <a:noFill/>
                          </a:ln>
                          <a:solidFill>
                            <a:schemeClr val="tx2"/>
                          </a:solidFill>
                          <a:effectLst/>
                          <a:latin typeface="Courier New" pitchFamily="49" charset="0"/>
                        </a:rPr>
                        <a:t>XQUINTI</a:t>
                      </a:r>
                    </a:p>
                  </a:txBody>
                  <a:tcPr anchor="ctr" horzOverflow="overflow">
                    <a:lnL cap="flat">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dirty="0">
                          <a:ln>
                            <a:noFill/>
                          </a:ln>
                          <a:solidFill>
                            <a:schemeClr val="tx1"/>
                          </a:solidFill>
                          <a:effectLst/>
                          <a:latin typeface="Courier New" pitchFamily="49" charset="0"/>
                        </a:rPr>
                        <a:t>-,3088</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a:ln>
                            <a:noFill/>
                          </a:ln>
                          <a:solidFill>
                            <a:schemeClr val="tx1"/>
                          </a:solidFill>
                          <a:effectLst/>
                          <a:latin typeface="Courier New" pitchFamily="49" charset="0"/>
                        </a:rPr>
                        <a:t>,0168</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dirty="0">
                          <a:ln>
                            <a:noFill/>
                          </a:ln>
                          <a:solidFill>
                            <a:schemeClr val="tx1"/>
                          </a:solidFill>
                          <a:effectLst/>
                          <a:latin typeface="Courier New" pitchFamily="49" charset="0"/>
                        </a:rPr>
                        <a:t>339,416</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dirty="0">
                          <a:ln>
                            <a:noFill/>
                          </a:ln>
                          <a:solidFill>
                            <a:schemeClr val="tx1"/>
                          </a:solidFill>
                          <a:effectLst/>
                          <a:latin typeface="Courier New" pitchFamily="49" charset="0"/>
                        </a:rPr>
                        <a:t>1</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dirty="0">
                          <a:ln>
                            <a:noFill/>
                          </a:ln>
                          <a:solidFill>
                            <a:schemeClr val="tx1"/>
                          </a:solidFill>
                          <a:effectLst/>
                          <a:latin typeface="Courier New" pitchFamily="49" charset="0"/>
                        </a:rPr>
                        <a:t>,0000</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dirty="0">
                          <a:ln>
                            <a:noFill/>
                          </a:ln>
                          <a:solidFill>
                            <a:schemeClr val="tx1"/>
                          </a:solidFill>
                          <a:effectLst/>
                          <a:latin typeface="Courier New" pitchFamily="49" charset="0"/>
                        </a:rPr>
                        <a:t>-,1556</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a:ln>
                            <a:noFill/>
                          </a:ln>
                          <a:solidFill>
                            <a:schemeClr val="tx1"/>
                          </a:solidFill>
                          <a:effectLst/>
                          <a:latin typeface="Courier New" pitchFamily="49" charset="0"/>
                        </a:rPr>
                        <a:t>,7343</a:t>
                      </a:r>
                    </a:p>
                  </a:txBody>
                  <a:tcPr anchor="ctr" horzOverflow="overflow">
                    <a:lnL>
                      <a:noFill/>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a:ln>
                            <a:noFill/>
                          </a:ln>
                          <a:solidFill>
                            <a:schemeClr val="tx2"/>
                          </a:solidFill>
                          <a:effectLst/>
                          <a:latin typeface="Courier New" pitchFamily="49" charset="0"/>
                        </a:rPr>
                        <a:t>XH12 </a:t>
                      </a:r>
                    </a:p>
                  </a:txBody>
                  <a:tcPr anchor="ctr" horzOverflow="overflow">
                    <a:lnL cap="flat">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a:ln>
                            <a:noFill/>
                          </a:ln>
                          <a:solidFill>
                            <a:schemeClr val="tx1"/>
                          </a:solidFill>
                          <a:effectLst/>
                          <a:latin typeface="Courier New" pitchFamily="49" charset="0"/>
                        </a:rPr>
                        <a:t>,2411</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a:ln>
                            <a:noFill/>
                          </a:ln>
                          <a:solidFill>
                            <a:schemeClr val="tx1"/>
                          </a:solidFill>
                          <a:effectLst/>
                          <a:latin typeface="Courier New" pitchFamily="49" charset="0"/>
                        </a:rPr>
                        <a:t>,0451</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a:ln>
                            <a:noFill/>
                          </a:ln>
                          <a:solidFill>
                            <a:schemeClr val="tx1"/>
                          </a:solidFill>
                          <a:effectLst/>
                          <a:latin typeface="Courier New" pitchFamily="49" charset="0"/>
                        </a:rPr>
                        <a:t>28,5608</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a:ln>
                            <a:noFill/>
                          </a:ln>
                          <a:solidFill>
                            <a:schemeClr val="tx1"/>
                          </a:solidFill>
                          <a:effectLst/>
                          <a:latin typeface="Courier New" pitchFamily="49" charset="0"/>
                        </a:rPr>
                        <a:t>1</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a:ln>
                            <a:noFill/>
                          </a:ln>
                          <a:solidFill>
                            <a:schemeClr val="tx1"/>
                          </a:solidFill>
                          <a:effectLst/>
                          <a:latin typeface="Courier New" pitchFamily="49" charset="0"/>
                        </a:rPr>
                        <a:t>,0000</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a:ln>
                            <a:noFill/>
                          </a:ln>
                          <a:solidFill>
                            <a:schemeClr val="tx1"/>
                          </a:solidFill>
                          <a:effectLst/>
                          <a:latin typeface="Courier New" pitchFamily="49" charset="0"/>
                        </a:rPr>
                        <a:t>,0437</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a:ln>
                            <a:noFill/>
                          </a:ln>
                          <a:solidFill>
                            <a:schemeClr val="tx1"/>
                          </a:solidFill>
                          <a:effectLst/>
                          <a:latin typeface="Courier New" pitchFamily="49" charset="0"/>
                        </a:rPr>
                        <a:t>1,2726</a:t>
                      </a:r>
                    </a:p>
                  </a:txBody>
                  <a:tcPr anchor="ctr" horzOverflow="overflow">
                    <a:lnL>
                      <a:noFill/>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11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a:ln>
                            <a:noFill/>
                          </a:ln>
                          <a:solidFill>
                            <a:schemeClr val="tx2"/>
                          </a:solidFill>
                          <a:effectLst/>
                          <a:latin typeface="Courier New" pitchFamily="49" charset="0"/>
                        </a:rPr>
                        <a:t>XEDAD2</a:t>
                      </a:r>
                      <a:endParaRPr kumimoji="0" lang="es-ES" sz="2800" b="0" i="0" u="none" strike="noStrike" cap="none" normalizeH="0" baseline="0">
                        <a:ln>
                          <a:noFill/>
                        </a:ln>
                        <a:solidFill>
                          <a:schemeClr val="tx1"/>
                        </a:solidFill>
                        <a:effectLst/>
                        <a:latin typeface="Tahoma" pitchFamily="34" charset="0"/>
                      </a:endParaRPr>
                    </a:p>
                  </a:txBody>
                  <a:tcPr anchor="ctr" horzOverflow="overflow">
                    <a:lnL cap="flat">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a:ln>
                            <a:noFill/>
                          </a:ln>
                          <a:solidFill>
                            <a:schemeClr val="tx1"/>
                          </a:solidFill>
                          <a:effectLst/>
                          <a:latin typeface="Courier New" pitchFamily="49" charset="0"/>
                        </a:rPr>
                        <a:t>-,0031</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a:ln>
                            <a:noFill/>
                          </a:ln>
                          <a:solidFill>
                            <a:schemeClr val="tx1"/>
                          </a:solidFill>
                          <a:effectLst/>
                          <a:latin typeface="Courier New" pitchFamily="49" charset="0"/>
                        </a:rPr>
                        <a:t>,0006</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a:ln>
                            <a:noFill/>
                          </a:ln>
                          <a:solidFill>
                            <a:schemeClr val="tx1"/>
                          </a:solidFill>
                          <a:effectLst/>
                          <a:latin typeface="Courier New" pitchFamily="49" charset="0"/>
                        </a:rPr>
                        <a:t>23,1655</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a:ln>
                            <a:noFill/>
                          </a:ln>
                          <a:solidFill>
                            <a:schemeClr val="tx1"/>
                          </a:solidFill>
                          <a:effectLst/>
                          <a:latin typeface="Courier New" pitchFamily="49" charset="0"/>
                        </a:rPr>
                        <a:t>1</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a:ln>
                            <a:noFill/>
                          </a:ln>
                          <a:solidFill>
                            <a:schemeClr val="tx1"/>
                          </a:solidFill>
                          <a:effectLst/>
                          <a:latin typeface="Courier New" pitchFamily="49" charset="0"/>
                        </a:rPr>
                        <a:t>,0000</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1" i="0" u="none" strike="noStrike" cap="none" normalizeH="0" baseline="0" dirty="0">
                          <a:ln>
                            <a:noFill/>
                          </a:ln>
                          <a:solidFill>
                            <a:schemeClr val="tx1"/>
                          </a:solidFill>
                          <a:effectLst/>
                          <a:latin typeface="Courier New" pitchFamily="49" charset="0"/>
                        </a:rPr>
                        <a:t>-,0390</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600" b="0" i="0" u="none" strike="noStrike" cap="none" normalizeH="0" baseline="0" dirty="0">
                          <a:ln>
                            <a:noFill/>
                          </a:ln>
                          <a:solidFill>
                            <a:schemeClr val="tx1"/>
                          </a:solidFill>
                          <a:effectLst/>
                          <a:latin typeface="Courier New" pitchFamily="49" charset="0"/>
                        </a:rPr>
                        <a:t>,</a:t>
                      </a:r>
                      <a:r>
                        <a:rPr kumimoji="0" lang="es-ES" sz="1600" b="1" i="0" u="none" strike="noStrike" cap="none" normalizeH="0" baseline="0" dirty="0">
                          <a:ln>
                            <a:noFill/>
                          </a:ln>
                          <a:solidFill>
                            <a:schemeClr val="tx1"/>
                          </a:solidFill>
                          <a:effectLst/>
                          <a:latin typeface="Courier New" pitchFamily="49" charset="0"/>
                        </a:rPr>
                        <a:t>9969</a:t>
                      </a:r>
                    </a:p>
                  </a:txBody>
                  <a:tcPr anchor="ctr" horzOverflow="overflow">
                    <a:lnL>
                      <a:noFill/>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11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400" b="1" i="0" u="none" strike="noStrike" cap="none" normalizeH="0" baseline="0">
                          <a:ln>
                            <a:noFill/>
                          </a:ln>
                          <a:solidFill>
                            <a:schemeClr val="tx2"/>
                          </a:solidFill>
                          <a:effectLst/>
                          <a:latin typeface="Courier New" pitchFamily="49" charset="0"/>
                        </a:rPr>
                        <a:t>Constant</a:t>
                      </a:r>
                    </a:p>
                  </a:txBody>
                  <a:tcPr anchor="ctr" horzOverflow="overflow">
                    <a:lnL cap="flat">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dirty="0">
                          <a:ln>
                            <a:noFill/>
                          </a:ln>
                          <a:solidFill>
                            <a:schemeClr val="tx1"/>
                          </a:solidFill>
                          <a:effectLst/>
                          <a:latin typeface="Courier New" pitchFamily="49" charset="0"/>
                        </a:rPr>
                        <a:t>2,8649</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a:ln>
                            <a:noFill/>
                          </a:ln>
                          <a:solidFill>
                            <a:schemeClr val="tx1"/>
                          </a:solidFill>
                          <a:effectLst/>
                          <a:latin typeface="Courier New" pitchFamily="49" charset="0"/>
                        </a:rPr>
                        <a:t>,7656</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a:ln>
                            <a:noFill/>
                          </a:ln>
                          <a:solidFill>
                            <a:schemeClr val="tx1"/>
                          </a:solidFill>
                          <a:effectLst/>
                          <a:latin typeface="Courier New" pitchFamily="49" charset="0"/>
                        </a:rPr>
                        <a:t>14,0034</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a:ln>
                            <a:noFill/>
                          </a:ln>
                          <a:solidFill>
                            <a:schemeClr val="tx1"/>
                          </a:solidFill>
                          <a:effectLst/>
                          <a:latin typeface="Courier New" pitchFamily="49" charset="0"/>
                        </a:rPr>
                        <a:t>1</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600" b="1" i="0" u="none" strike="noStrike" cap="none" normalizeH="0" baseline="0">
                          <a:ln>
                            <a:noFill/>
                          </a:ln>
                          <a:solidFill>
                            <a:schemeClr val="tx1"/>
                          </a:solidFill>
                          <a:effectLst/>
                          <a:latin typeface="Courier New" pitchFamily="49" charset="0"/>
                        </a:rPr>
                        <a:t>,0002</a:t>
                      </a: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s-AR" sz="1600" b="1" i="0" u="none" strike="noStrike" cap="none" normalizeH="0" baseline="0">
                        <a:ln>
                          <a:noFill/>
                        </a:ln>
                        <a:solidFill>
                          <a:schemeClr val="tx1"/>
                        </a:solidFill>
                        <a:effectLst/>
                        <a:latin typeface="Courier New" pitchFamily="49" charset="0"/>
                      </a:endParaRPr>
                    </a:p>
                  </a:txBody>
                  <a:tcPr anchor="ctr" horzOverflow="overflow">
                    <a:lnL>
                      <a:noFill/>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s-AR" sz="1600" b="0" i="0" u="none" strike="noStrike" cap="none" normalizeH="0" baseline="0" dirty="0">
                        <a:ln>
                          <a:noFill/>
                        </a:ln>
                        <a:solidFill>
                          <a:schemeClr val="tx1"/>
                        </a:solidFill>
                        <a:effectLst/>
                        <a:latin typeface="Courier New" pitchFamily="49" charset="0"/>
                      </a:endParaRPr>
                    </a:p>
                  </a:txBody>
                  <a:tcPr anchor="ctr" horzOverflow="overflow">
                    <a:lnL>
                      <a:noFill/>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5"/>
          <p:cNvSpPr txBox="1">
            <a:spLocks noChangeArrowheads="1"/>
          </p:cNvSpPr>
          <p:nvPr/>
        </p:nvSpPr>
        <p:spPr bwMode="auto">
          <a:xfrm>
            <a:off x="500063" y="1143000"/>
            <a:ext cx="8305800" cy="509370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just" eaLnBrk="1" hangingPunct="1">
              <a:spcBef>
                <a:spcPct val="50000"/>
              </a:spcBef>
              <a:buClr>
                <a:srgbClr val="F10FD1"/>
              </a:buClr>
              <a:buSzTx/>
              <a:buFont typeface="Wingdings" pitchFamily="2" charset="2"/>
              <a:buChar char="q"/>
            </a:pPr>
            <a:r>
              <a:rPr lang="es-MX" altLang="es-AR" sz="2600" b="1" dirty="0"/>
              <a:t>Recodificación de variables independientes categóricas u ordinales en variables “</a:t>
            </a:r>
            <a:r>
              <a:rPr lang="es-MX" altLang="es-AR" sz="2600" b="1" dirty="0" err="1"/>
              <a:t>dummy</a:t>
            </a:r>
            <a:r>
              <a:rPr lang="es-MX" altLang="es-AR" sz="2600" b="1" dirty="0"/>
              <a:t>” y de la variable dependientes en 0 y 1. </a:t>
            </a:r>
          </a:p>
          <a:p>
            <a:pPr algn="just" eaLnBrk="1" hangingPunct="1">
              <a:spcBef>
                <a:spcPct val="50000"/>
              </a:spcBef>
              <a:buClr>
                <a:srgbClr val="F10FD1"/>
              </a:buClr>
              <a:buSzTx/>
              <a:buFont typeface="Wingdings" pitchFamily="2" charset="2"/>
              <a:buChar char="q"/>
            </a:pPr>
            <a:r>
              <a:rPr lang="es-MX" altLang="es-AR" sz="2600" b="1" dirty="0"/>
              <a:t>Evaluar efectos de confusión y de interacción del modelo explicativo. </a:t>
            </a:r>
            <a:endParaRPr lang="es-AR" altLang="es-AR" sz="2600" b="1" dirty="0"/>
          </a:p>
          <a:p>
            <a:pPr algn="just" eaLnBrk="1" hangingPunct="1">
              <a:spcBef>
                <a:spcPct val="50000"/>
              </a:spcBef>
              <a:buClr>
                <a:srgbClr val="F10FD1"/>
              </a:buClr>
              <a:buSzTx/>
              <a:buFont typeface="Wingdings" pitchFamily="2" charset="2"/>
              <a:buChar char="q"/>
            </a:pPr>
            <a:r>
              <a:rPr lang="es-MX" altLang="es-AR" sz="2600" b="1" dirty="0"/>
              <a:t>Evaluación de la bondad de ajuste de los modelos a través de los Seudo R2 y la tabla de clasificación de casos.</a:t>
            </a:r>
          </a:p>
          <a:p>
            <a:pPr algn="just" eaLnBrk="1" hangingPunct="1">
              <a:spcBef>
                <a:spcPct val="50000"/>
              </a:spcBef>
              <a:buClr>
                <a:srgbClr val="F10FD1"/>
              </a:buClr>
              <a:buSzTx/>
              <a:buFont typeface="Wingdings" pitchFamily="2" charset="2"/>
              <a:buChar char="q"/>
            </a:pPr>
            <a:r>
              <a:rPr lang="es-MX" altLang="es-AR" sz="2600" b="1" dirty="0"/>
              <a:t>Análisis de la fuerza, sentido y significancia de los coeficientes, sus exponenciales y estadísticos de prueba (Wald).</a:t>
            </a:r>
          </a:p>
        </p:txBody>
      </p:sp>
      <p:sp>
        <p:nvSpPr>
          <p:cNvPr id="37891" name="Rectangle 6"/>
          <p:cNvSpPr>
            <a:spLocks noChangeArrowheads="1"/>
          </p:cNvSpPr>
          <p:nvPr/>
        </p:nvSpPr>
        <p:spPr bwMode="auto">
          <a:xfrm>
            <a:off x="1214438" y="357188"/>
            <a:ext cx="70659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s-MX" altLang="es-AR" sz="3400" b="1">
                <a:solidFill>
                  <a:schemeClr val="tx2"/>
                </a:solidFill>
              </a:rPr>
              <a:t>Análisis de regresión logística</a:t>
            </a:r>
            <a:endParaRPr lang="es-ES" altLang="es-AR" sz="3400" b="1">
              <a:solidFill>
                <a:schemeClr val="tx2"/>
              </a:solidFill>
            </a:endParaRPr>
          </a:p>
        </p:txBody>
      </p:sp>
    </p:spTree>
    <p:extLst>
      <p:ext uri="{BB962C8B-B14F-4D97-AF65-F5344CB8AC3E}">
        <p14:creationId xmlns:p14="http://schemas.microsoft.com/office/powerpoint/2010/main" val="1015232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376238" y="758825"/>
            <a:ext cx="8424862" cy="5401479"/>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just" eaLnBrk="1" hangingPunct="1">
              <a:spcBef>
                <a:spcPct val="0"/>
              </a:spcBef>
              <a:buClrTx/>
              <a:buSzTx/>
              <a:buFontTx/>
              <a:buNone/>
            </a:pPr>
            <a:r>
              <a:rPr lang="es-ES" altLang="es-AR" sz="2300" b="1" dirty="0"/>
              <a:t>Si clasificamos el valor de la variable respuesta como 0 cuando no se presenta un suceso y con 1 cuando está presente, y buscamos cuantificar la posible relación entre ese suceso y alguna variable independiente, podemos utilizar una regresión lineal: </a:t>
            </a:r>
            <a:r>
              <a:rPr lang="es-ES" altLang="es-AR" sz="2300" b="1" i="1" dirty="0"/>
              <a:t>y = a + </a:t>
            </a:r>
            <a:r>
              <a:rPr lang="es-ES" altLang="es-AR" sz="2300" b="1" i="1" dirty="0" err="1"/>
              <a:t>bx</a:t>
            </a:r>
            <a:r>
              <a:rPr lang="es-ES" altLang="es-AR" sz="2300" b="1" i="1" dirty="0"/>
              <a:t>, </a:t>
            </a:r>
            <a:r>
              <a:rPr lang="es-ES" altLang="es-AR" sz="2300" b="1" dirty="0"/>
              <a:t>y estimar, por el procedimiento de mínimos cuadrados, los coeficientes </a:t>
            </a:r>
            <a:r>
              <a:rPr lang="es-ES" altLang="es-AR" sz="2300" b="1" i="1" dirty="0"/>
              <a:t>a</a:t>
            </a:r>
            <a:r>
              <a:rPr lang="es-ES" altLang="es-AR" sz="2300" b="1" dirty="0"/>
              <a:t> y </a:t>
            </a:r>
            <a:r>
              <a:rPr lang="es-ES" altLang="es-AR" sz="2300" b="1" i="1" dirty="0"/>
              <a:t>b</a:t>
            </a:r>
            <a:r>
              <a:rPr lang="es-ES" altLang="es-AR" sz="2300" b="1" dirty="0"/>
              <a:t> de la ecuación. </a:t>
            </a:r>
          </a:p>
          <a:p>
            <a:pPr algn="just" eaLnBrk="1" hangingPunct="1">
              <a:spcBef>
                <a:spcPct val="0"/>
              </a:spcBef>
              <a:buClrTx/>
              <a:buSzTx/>
              <a:buFontTx/>
              <a:buNone/>
            </a:pPr>
            <a:endParaRPr lang="es-ES" altLang="es-AR" sz="2300" b="1" dirty="0"/>
          </a:p>
          <a:p>
            <a:pPr algn="just" eaLnBrk="1" hangingPunct="1">
              <a:spcBef>
                <a:spcPct val="0"/>
              </a:spcBef>
              <a:buClrTx/>
              <a:buSzTx/>
              <a:buFontTx/>
              <a:buNone/>
            </a:pPr>
            <a:r>
              <a:rPr lang="es-ES" altLang="es-AR" sz="2300" b="1" dirty="0"/>
              <a:t>Sin embargo, aunque esto es posible matemáticamente, conduce a la obtención de resultados absurdos, ya que cuando se calcula la función obtenida para diferentes valores de la variable X se obtienen resultados que pueden ser &lt; de 0 y &gt; a 1. A la vez, tienden a violentarse los supuestos implícitos para los modelos de regresión.</a:t>
            </a:r>
          </a:p>
        </p:txBody>
      </p:sp>
      <p:sp>
        <p:nvSpPr>
          <p:cNvPr id="16387" name="Rectangle 2"/>
          <p:cNvSpPr>
            <a:spLocks noChangeArrowheads="1"/>
          </p:cNvSpPr>
          <p:nvPr/>
        </p:nvSpPr>
        <p:spPr bwMode="auto">
          <a:xfrm>
            <a:off x="1143000" y="23813"/>
            <a:ext cx="70659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spcBef>
                <a:spcPct val="0"/>
              </a:spcBef>
              <a:buClrTx/>
              <a:buSzTx/>
              <a:buFontTx/>
              <a:buNone/>
            </a:pPr>
            <a:r>
              <a:rPr lang="es-MX" altLang="es-AR" sz="3400" b="1">
                <a:solidFill>
                  <a:schemeClr val="tx2"/>
                </a:solidFill>
              </a:rPr>
              <a:t>Regresión logística</a:t>
            </a:r>
            <a:endParaRPr lang="es-ES" altLang="es-AR" sz="3400" b="1">
              <a:solidFill>
                <a:schemeClr val="tx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349250" y="1052513"/>
            <a:ext cx="8482013" cy="4939814"/>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marL="0" indent="0" algn="just">
              <a:spcBef>
                <a:spcPts val="0"/>
              </a:spcBef>
              <a:spcAft>
                <a:spcPts val="600"/>
              </a:spcAft>
              <a:defRPr/>
            </a:pPr>
            <a:r>
              <a:rPr lang="es-AR" sz="2500" b="1" dirty="0">
                <a:latin typeface="+mj-lt"/>
              </a:rPr>
              <a:t>Correr una Regresión Logística Simple entrando en el modelo (con el método INTRODUCIR) cada una de las variables independientes y compruebe que:</a:t>
            </a:r>
          </a:p>
          <a:p>
            <a:pPr marL="0" algn="just">
              <a:spcBef>
                <a:spcPts val="0"/>
              </a:spcBef>
              <a:spcAft>
                <a:spcPts val="1200"/>
              </a:spcAft>
              <a:buFontTx/>
              <a:buAutoNum type="alphaLcPeriod"/>
              <a:defRPr/>
            </a:pPr>
            <a:r>
              <a:rPr lang="es-AR" sz="2500" b="1" dirty="0">
                <a:latin typeface="+mj-lt"/>
              </a:rPr>
              <a:t>Para COVARIABLES </a:t>
            </a:r>
            <a:r>
              <a:rPr lang="es-AR" sz="2500" b="1" dirty="0">
                <a:solidFill>
                  <a:srgbClr val="C00000"/>
                </a:solidFill>
                <a:latin typeface="+mj-lt"/>
              </a:rPr>
              <a:t>dicotómicas</a:t>
            </a:r>
            <a:r>
              <a:rPr lang="es-AR" sz="2500" b="1" dirty="0">
                <a:latin typeface="+mj-lt"/>
              </a:rPr>
              <a:t> se obtienen OR (con intervalos de  confianza) acordes en sentido y nivel razonable (se confirme o refute sus hipótesis).</a:t>
            </a:r>
          </a:p>
          <a:p>
            <a:pPr marL="0" algn="just">
              <a:spcBef>
                <a:spcPts val="0"/>
              </a:spcBef>
              <a:spcAft>
                <a:spcPts val="600"/>
              </a:spcAft>
              <a:buFontTx/>
              <a:buAutoNum type="alphaLcPeriod"/>
              <a:defRPr/>
            </a:pPr>
            <a:r>
              <a:rPr lang="es-AR" sz="2500" b="1" dirty="0">
                <a:latin typeface="+mj-lt"/>
              </a:rPr>
              <a:t>Para COVARIABLES </a:t>
            </a:r>
            <a:r>
              <a:rPr lang="es-AR" sz="2500" b="1" dirty="0">
                <a:solidFill>
                  <a:srgbClr val="C00000"/>
                </a:solidFill>
                <a:latin typeface="+mj-lt"/>
              </a:rPr>
              <a:t>categóricas</a:t>
            </a:r>
            <a:r>
              <a:rPr lang="es-AR" sz="2500" b="1" dirty="0">
                <a:latin typeface="+mj-lt"/>
              </a:rPr>
              <a:t> con más de dos categorías, antes de introducirlas en el modelo, puede tomar la decisión de: i. Reducir sus dimensiones hasta “</a:t>
            </a:r>
            <a:r>
              <a:rPr lang="es-AR" sz="2500" b="1" dirty="0" err="1">
                <a:latin typeface="+mj-lt"/>
              </a:rPr>
              <a:t>dicotomizarla</a:t>
            </a:r>
            <a:r>
              <a:rPr lang="es-AR" sz="2500" b="1" dirty="0">
                <a:latin typeface="+mj-lt"/>
              </a:rPr>
              <a:t>”, o ii. Transformarla en un número (c-1) de variables </a:t>
            </a:r>
            <a:r>
              <a:rPr lang="es-AR" sz="2500" b="1" dirty="0" err="1">
                <a:latin typeface="+mj-lt"/>
              </a:rPr>
              <a:t>dummy</a:t>
            </a:r>
            <a:r>
              <a:rPr lang="es-AR" sz="2500" b="1" dirty="0">
                <a:latin typeface="+mj-lt"/>
              </a:rPr>
              <a:t>. </a:t>
            </a:r>
          </a:p>
        </p:txBody>
      </p:sp>
      <p:sp>
        <p:nvSpPr>
          <p:cNvPr id="38915" name="Rectangle 6"/>
          <p:cNvSpPr>
            <a:spLocks noChangeArrowheads="1"/>
          </p:cNvSpPr>
          <p:nvPr/>
        </p:nvSpPr>
        <p:spPr bwMode="auto">
          <a:xfrm>
            <a:off x="1214438" y="260350"/>
            <a:ext cx="70659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s-MX" altLang="es-AR" sz="3400" b="1">
                <a:solidFill>
                  <a:schemeClr val="tx2"/>
                </a:solidFill>
              </a:rPr>
              <a:t>Análisis de regresión logística</a:t>
            </a:r>
            <a:endParaRPr lang="es-ES" altLang="es-AR" sz="3400" b="1">
              <a:solidFill>
                <a:schemeClr val="tx2"/>
              </a:solidFill>
            </a:endParaRPr>
          </a:p>
        </p:txBody>
      </p:sp>
    </p:spTree>
    <p:extLst>
      <p:ext uri="{BB962C8B-B14F-4D97-AF65-F5344CB8AC3E}">
        <p14:creationId xmlns:p14="http://schemas.microsoft.com/office/powerpoint/2010/main" val="2353387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349250" y="1052513"/>
            <a:ext cx="8482013" cy="52482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marL="0" indent="0" algn="just">
              <a:spcBef>
                <a:spcPts val="0"/>
              </a:spcBef>
              <a:spcAft>
                <a:spcPts val="1200"/>
              </a:spcAft>
              <a:defRPr/>
            </a:pPr>
            <a:r>
              <a:rPr lang="es-AR" sz="2500" b="1" dirty="0">
                <a:latin typeface="+mj-lt"/>
              </a:rPr>
              <a:t>c. Para COVARIABLES </a:t>
            </a:r>
            <a:r>
              <a:rPr lang="es-AR" sz="2500" b="1" dirty="0">
                <a:solidFill>
                  <a:srgbClr val="C00000"/>
                </a:solidFill>
                <a:latin typeface="+mj-lt"/>
              </a:rPr>
              <a:t>ordinales</a:t>
            </a:r>
            <a:r>
              <a:rPr lang="es-AR" sz="2500" b="1" dirty="0">
                <a:latin typeface="+mj-lt"/>
              </a:rPr>
              <a:t> puede adoptar la misma estrategia anterior (reducirla a una dicotómica o transformarla en variables </a:t>
            </a:r>
            <a:r>
              <a:rPr lang="es-AR" sz="2500" b="1" dirty="0" err="1">
                <a:latin typeface="+mj-lt"/>
              </a:rPr>
              <a:t>dummy</a:t>
            </a:r>
            <a:r>
              <a:rPr lang="es-AR" sz="2500" b="1" dirty="0">
                <a:latin typeface="+mj-lt"/>
              </a:rPr>
              <a:t>), pero es posible “arriesgarse” a introducirla como variable continua, asumiendo que el cambio de valor entre cada categoría ordenada es lineal y proporcional.</a:t>
            </a:r>
          </a:p>
          <a:p>
            <a:pPr marL="0" indent="0" algn="just">
              <a:spcBef>
                <a:spcPts val="0"/>
              </a:spcBef>
              <a:spcAft>
                <a:spcPts val="600"/>
              </a:spcAft>
              <a:defRPr/>
            </a:pPr>
            <a:r>
              <a:rPr lang="es-AR" sz="2500" b="1" dirty="0">
                <a:latin typeface="+mj-lt"/>
              </a:rPr>
              <a:t>d. Con COVARIABLES </a:t>
            </a:r>
            <a:r>
              <a:rPr lang="es-AR" sz="2500" b="1" dirty="0">
                <a:solidFill>
                  <a:srgbClr val="C00000"/>
                </a:solidFill>
                <a:latin typeface="+mj-lt"/>
              </a:rPr>
              <a:t>continuas</a:t>
            </a:r>
            <a:r>
              <a:rPr lang="es-AR" sz="2500" b="1" dirty="0">
                <a:latin typeface="+mj-lt"/>
              </a:rPr>
              <a:t> compruebe qué sentido teórico tiene el cambio de riesgo (OR) que comporta el incremento o decremento unitario en sus valores. Quizás llegue al convencimiento de que es mejor transformarla en una variable categórica, a costa de perder algo de información.</a:t>
            </a:r>
            <a:endParaRPr lang="es-AR" sz="2500" dirty="0">
              <a:latin typeface="+mj-lt"/>
            </a:endParaRPr>
          </a:p>
        </p:txBody>
      </p:sp>
      <p:sp>
        <p:nvSpPr>
          <p:cNvPr id="39939" name="Rectangle 6"/>
          <p:cNvSpPr>
            <a:spLocks noChangeArrowheads="1"/>
          </p:cNvSpPr>
          <p:nvPr/>
        </p:nvSpPr>
        <p:spPr bwMode="auto">
          <a:xfrm>
            <a:off x="1214438" y="260350"/>
            <a:ext cx="70659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s-MX" altLang="es-AR" sz="3400" b="1">
                <a:solidFill>
                  <a:schemeClr val="tx2"/>
                </a:solidFill>
              </a:rPr>
              <a:t>Análisis de regresión logística</a:t>
            </a:r>
            <a:endParaRPr lang="es-ES" altLang="es-AR" sz="3400" b="1">
              <a:solidFill>
                <a:schemeClr val="tx2"/>
              </a:solidFill>
            </a:endParaRPr>
          </a:p>
        </p:txBody>
      </p:sp>
    </p:spTree>
    <p:extLst>
      <p:ext uri="{BB962C8B-B14F-4D97-AF65-F5344CB8AC3E}">
        <p14:creationId xmlns:p14="http://schemas.microsoft.com/office/powerpoint/2010/main" val="1932219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349250" y="1052513"/>
            <a:ext cx="8482013" cy="4002087"/>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marL="0" indent="0" algn="just">
              <a:spcBef>
                <a:spcPts val="0"/>
              </a:spcBef>
              <a:spcAft>
                <a:spcPts val="1200"/>
              </a:spcAft>
              <a:defRPr/>
            </a:pPr>
            <a:r>
              <a:rPr lang="es-AR" sz="2500" b="1" dirty="0">
                <a:latin typeface="+mj-lt"/>
              </a:rPr>
              <a:t>e. Finalmente evaluar el número de variables a introducir en el modelo </a:t>
            </a:r>
            <a:r>
              <a:rPr lang="es-AR" sz="2500" b="1" dirty="0" err="1">
                <a:latin typeface="+mj-lt"/>
              </a:rPr>
              <a:t>multivariante</a:t>
            </a:r>
            <a:r>
              <a:rPr lang="es-AR" sz="2500" b="1" dirty="0">
                <a:latin typeface="+mj-lt"/>
              </a:rPr>
              <a:t>: pocas quizás no predigan mucho; muchas quizás “hagan” mucho ruido (imprecisión/confusión). </a:t>
            </a:r>
          </a:p>
          <a:p>
            <a:pPr marL="0" indent="0" algn="just">
              <a:spcBef>
                <a:spcPts val="0"/>
              </a:spcBef>
              <a:spcAft>
                <a:spcPts val="1200"/>
              </a:spcAft>
              <a:defRPr/>
            </a:pPr>
            <a:r>
              <a:rPr lang="es-AR" sz="2400" b="1">
                <a:solidFill>
                  <a:srgbClr val="C00000"/>
                </a:solidFill>
                <a:latin typeface="+mj-lt"/>
              </a:rPr>
              <a:t>Debe tenerse </a:t>
            </a:r>
            <a:r>
              <a:rPr lang="es-AR" sz="2400" b="1" dirty="0">
                <a:solidFill>
                  <a:srgbClr val="C00000"/>
                </a:solidFill>
                <a:latin typeface="+mj-lt"/>
              </a:rPr>
              <a:t>en cuenta que los cálculos de la regresión se hacen a través del método de máxima verosimilitud con los datos de la muestra; una buena regla es no superar en ningún caso la relación una variable en el modelo por cada diez individuos en la muestra analizada.</a:t>
            </a:r>
          </a:p>
        </p:txBody>
      </p:sp>
      <p:sp>
        <p:nvSpPr>
          <p:cNvPr id="40963" name="Rectangle 6"/>
          <p:cNvSpPr>
            <a:spLocks noChangeArrowheads="1"/>
          </p:cNvSpPr>
          <p:nvPr/>
        </p:nvSpPr>
        <p:spPr bwMode="auto">
          <a:xfrm>
            <a:off x="1214438" y="260350"/>
            <a:ext cx="70659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s-MX" altLang="es-AR" sz="3400" b="1">
                <a:solidFill>
                  <a:schemeClr val="tx2"/>
                </a:solidFill>
              </a:rPr>
              <a:t>Análisis de regresión logística</a:t>
            </a:r>
            <a:endParaRPr lang="es-ES" altLang="es-AR" sz="3400" b="1">
              <a:solidFill>
                <a:schemeClr val="tx2"/>
              </a:solidFill>
            </a:endParaRPr>
          </a:p>
        </p:txBody>
      </p:sp>
    </p:spTree>
    <p:extLst>
      <p:ext uri="{BB962C8B-B14F-4D97-AF65-F5344CB8AC3E}">
        <p14:creationId xmlns:p14="http://schemas.microsoft.com/office/powerpoint/2010/main" val="351561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500063" y="1214438"/>
            <a:ext cx="8358187" cy="537051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just" eaLnBrk="1" hangingPunct="1">
              <a:spcBef>
                <a:spcPct val="0"/>
              </a:spcBef>
              <a:spcAft>
                <a:spcPts val="600"/>
              </a:spcAft>
              <a:buClrTx/>
              <a:buSzTx/>
              <a:buFontTx/>
              <a:buNone/>
            </a:pPr>
            <a:r>
              <a:rPr lang="es-ES" altLang="es-AR" sz="2600" b="1"/>
              <a:t>Contrastar la existencia de </a:t>
            </a:r>
            <a:r>
              <a:rPr lang="es-ES" altLang="es-AR" sz="2600" b="1">
                <a:solidFill>
                  <a:srgbClr val="F10FD1"/>
                </a:solidFill>
              </a:rPr>
              <a:t>confusión</a:t>
            </a:r>
            <a:r>
              <a:rPr lang="es-ES" altLang="es-AR" sz="2600" b="1"/>
              <a:t> requiere comparar los coeficientes de regresión obtenidos en dos modelos diferentes y si hay diferencia, existe la confusión. Para dicha comparación no se precisa realizar un contraste de hipótesis estadístico ya que aunque la diferencia encontrada sea debida al azar, representa una distorsión que la estimación ajustada corrige. Será el investigador quién establezca el criterio para decidir cuando hay diferencia. </a:t>
            </a:r>
          </a:p>
          <a:p>
            <a:pPr algn="just" eaLnBrk="1" hangingPunct="1">
              <a:spcBef>
                <a:spcPct val="0"/>
              </a:spcBef>
              <a:buClrTx/>
              <a:buSzTx/>
              <a:buFontTx/>
              <a:buNone/>
            </a:pPr>
            <a:r>
              <a:rPr lang="es-ES" altLang="es-AR" sz="2600" b="1"/>
              <a:t>Lo habitual es considerar que existe confusión cuando la exponencial del coeficiente (Exp (B)) cambia en más del 10%.</a:t>
            </a:r>
            <a:r>
              <a:rPr lang="es-ES" altLang="es-AR" sz="2600"/>
              <a:t> </a:t>
            </a:r>
            <a:endParaRPr lang="es-AR" altLang="es-AR" sz="2600"/>
          </a:p>
        </p:txBody>
      </p:sp>
      <p:sp>
        <p:nvSpPr>
          <p:cNvPr id="43011" name="Rectangle 3"/>
          <p:cNvSpPr>
            <a:spLocks noChangeArrowheads="1"/>
          </p:cNvSpPr>
          <p:nvPr/>
        </p:nvSpPr>
        <p:spPr bwMode="auto">
          <a:xfrm>
            <a:off x="1214438" y="357188"/>
            <a:ext cx="70659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s-MX" altLang="es-AR" sz="3400" b="1">
                <a:solidFill>
                  <a:schemeClr val="tx2"/>
                </a:solidFill>
              </a:rPr>
              <a:t>Análisis de regresión logística</a:t>
            </a:r>
            <a:endParaRPr lang="es-ES" altLang="es-AR" sz="3400" b="1">
              <a:solidFill>
                <a:schemeClr val="tx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C933233-1B9C-D7BC-6355-4B76CED2D883}"/>
              </a:ext>
            </a:extLst>
          </p:cNvPr>
          <p:cNvPicPr>
            <a:picLocks noChangeAspect="1"/>
          </p:cNvPicPr>
          <p:nvPr/>
        </p:nvPicPr>
        <p:blipFill>
          <a:blip r:embed="rId2"/>
          <a:stretch>
            <a:fillRect/>
          </a:stretch>
        </p:blipFill>
        <p:spPr>
          <a:xfrm>
            <a:off x="251520" y="1196752"/>
            <a:ext cx="8640960" cy="4241919"/>
          </a:xfrm>
          <a:prstGeom prst="rect">
            <a:avLst/>
          </a:prstGeom>
        </p:spPr>
      </p:pic>
    </p:spTree>
    <p:extLst>
      <p:ext uri="{BB962C8B-B14F-4D97-AF65-F5344CB8AC3E}">
        <p14:creationId xmlns:p14="http://schemas.microsoft.com/office/powerpoint/2010/main" val="3714857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250825" y="260350"/>
            <a:ext cx="8464550" cy="609441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just" eaLnBrk="1" hangingPunct="1">
              <a:spcBef>
                <a:spcPct val="50000"/>
              </a:spcBef>
              <a:buClr>
                <a:srgbClr val="F10FD1"/>
              </a:buClr>
              <a:buSzTx/>
              <a:buFont typeface="Wingdings" pitchFamily="2" charset="2"/>
              <a:buChar char="q"/>
            </a:pPr>
            <a:r>
              <a:rPr lang="es-MX" altLang="es-AR" sz="2400" b="1"/>
              <a:t> </a:t>
            </a:r>
            <a:r>
              <a:rPr lang="es-MX" altLang="es-AR" sz="2600" b="1"/>
              <a:t>La regresión logística es un caso particular de regresión en donde la </a:t>
            </a:r>
            <a:r>
              <a:rPr lang="es-MX" altLang="es-AR" sz="2600" b="1">
                <a:solidFill>
                  <a:schemeClr val="tx2"/>
                </a:solidFill>
              </a:rPr>
              <a:t>variable dependiente</a:t>
            </a:r>
            <a:r>
              <a:rPr lang="es-MX" altLang="es-AR" sz="2600" b="1"/>
              <a:t> es </a:t>
            </a:r>
            <a:r>
              <a:rPr lang="es-MX" altLang="es-AR" sz="2600" b="1">
                <a:solidFill>
                  <a:schemeClr val="tx2"/>
                </a:solidFill>
              </a:rPr>
              <a:t>categórica.</a:t>
            </a:r>
            <a:r>
              <a:rPr lang="es-MX" altLang="es-AR" sz="2600" b="1">
                <a:solidFill>
                  <a:srgbClr val="F10FD1"/>
                </a:solidFill>
              </a:rPr>
              <a:t> </a:t>
            </a:r>
            <a:r>
              <a:rPr lang="es-MX" altLang="es-AR" sz="2600" b="1"/>
              <a:t>La técnica no impone restricciones tan fuertes sobre la distribución de los errores (probabilidades acotadas a 0-1). </a:t>
            </a:r>
          </a:p>
          <a:p>
            <a:pPr algn="just" eaLnBrk="1" hangingPunct="1">
              <a:spcBef>
                <a:spcPct val="50000"/>
              </a:spcBef>
              <a:buClr>
                <a:srgbClr val="F10FD1"/>
              </a:buClr>
              <a:buSzTx/>
              <a:buFont typeface="Wingdings" pitchFamily="2" charset="2"/>
              <a:buChar char="q"/>
            </a:pPr>
            <a:r>
              <a:rPr lang="es-MX" altLang="es-AR" sz="2600" b="1"/>
              <a:t>  La estimación de los coeficientes de regresión se hace a partir de los datos, pero no se aplica el método de mínimos cuadrados (distancia mínima) de  sino el de </a:t>
            </a:r>
            <a:r>
              <a:rPr lang="es-MX" altLang="es-AR" sz="2600" b="1">
                <a:solidFill>
                  <a:schemeClr val="tx2"/>
                </a:solidFill>
              </a:rPr>
              <a:t>máxima verosimilitud</a:t>
            </a:r>
            <a:r>
              <a:rPr lang="es-MX" altLang="es-AR" sz="2600" b="1"/>
              <a:t> (mejor ajuste a la probabilidad esperada).</a:t>
            </a:r>
          </a:p>
          <a:p>
            <a:pPr algn="just" eaLnBrk="1" hangingPunct="1">
              <a:spcBef>
                <a:spcPct val="50000"/>
              </a:spcBef>
              <a:buClr>
                <a:srgbClr val="F10FD1"/>
              </a:buClr>
              <a:buSzTx/>
              <a:buFont typeface="Wingdings" pitchFamily="2" charset="2"/>
              <a:buChar char="q"/>
            </a:pPr>
            <a:r>
              <a:rPr lang="es-MX" altLang="es-AR" sz="2600" b="1"/>
              <a:t> La regresión logística a) Evalúa Modelos Explicativos; b) Estima fuerza y sentido de las COVARIABLES; y c) Predice las probabilidades de que un determinado evento ocurra. </a:t>
            </a:r>
          </a:p>
        </p:txBody>
      </p:sp>
    </p:spTree>
    <p:extLst>
      <p:ext uri="{BB962C8B-B14F-4D97-AF65-F5344CB8AC3E}">
        <p14:creationId xmlns:p14="http://schemas.microsoft.com/office/powerpoint/2010/main" val="2616059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250825" y="260350"/>
            <a:ext cx="8464550" cy="609441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just" eaLnBrk="1" hangingPunct="1">
              <a:spcBef>
                <a:spcPct val="50000"/>
              </a:spcBef>
              <a:buClr>
                <a:srgbClr val="F10FD1"/>
              </a:buClr>
              <a:buSzTx/>
              <a:buFont typeface="Wingdings" pitchFamily="2" charset="2"/>
              <a:buChar char="q"/>
            </a:pPr>
            <a:r>
              <a:rPr lang="es-MX" altLang="es-AR" sz="2400" b="1" dirty="0"/>
              <a:t> </a:t>
            </a:r>
            <a:r>
              <a:rPr lang="es-MX" altLang="es-AR" sz="2600" b="1" dirty="0"/>
              <a:t>La regresión logística requiere un modelo teórico explicativo ajustable a los datos. Esto implica una adecuada selección de variables y de control de sesgos de interacción y/o confusión.</a:t>
            </a:r>
          </a:p>
          <a:p>
            <a:pPr algn="just" eaLnBrk="1" hangingPunct="1">
              <a:spcBef>
                <a:spcPct val="50000"/>
              </a:spcBef>
              <a:buClr>
                <a:srgbClr val="F10FD1"/>
              </a:buClr>
              <a:buSzTx/>
              <a:buFont typeface="Wingdings" pitchFamily="2" charset="2"/>
              <a:buChar char="q"/>
            </a:pPr>
            <a:r>
              <a:rPr lang="es-MX" altLang="es-AR" sz="2600" b="1" dirty="0"/>
              <a:t>  La regresión logística ofrece coeficientes explicativos insesgados y eficientes estimados a partir algoritmos iterativos de máxima verosimilitud (no estima promedio de distancias observadas sino bondad de ajuste esperado)</a:t>
            </a:r>
          </a:p>
          <a:p>
            <a:pPr algn="just" eaLnBrk="1" hangingPunct="1">
              <a:spcBef>
                <a:spcPct val="50000"/>
              </a:spcBef>
              <a:buClr>
                <a:srgbClr val="F10FD1"/>
              </a:buClr>
              <a:buSzTx/>
              <a:buFont typeface="Wingdings" pitchFamily="2" charset="2"/>
              <a:buChar char="q"/>
            </a:pPr>
            <a:r>
              <a:rPr lang="es-MX" altLang="es-AR" sz="2600" b="1" dirty="0"/>
              <a:t> La regresión logística permite estimar probabilidades, grado de acierto en las predicciones y evaluar la bondad de ajuste del modelo pero no la varianza no explicada por el modelo (un R2 más limitado y de otro tipo). </a:t>
            </a:r>
          </a:p>
        </p:txBody>
      </p:sp>
    </p:spTree>
    <p:extLst>
      <p:ext uri="{BB962C8B-B14F-4D97-AF65-F5344CB8AC3E}">
        <p14:creationId xmlns:p14="http://schemas.microsoft.com/office/powerpoint/2010/main" val="954733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Rectángulo"/>
          <p:cNvSpPr>
            <a:spLocks noChangeArrowheads="1"/>
          </p:cNvSpPr>
          <p:nvPr/>
        </p:nvSpPr>
        <p:spPr bwMode="auto">
          <a:xfrm>
            <a:off x="250825" y="260350"/>
            <a:ext cx="8424863" cy="19399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just" eaLnBrk="1" hangingPunct="1">
              <a:spcBef>
                <a:spcPct val="0"/>
              </a:spcBef>
              <a:buClrTx/>
              <a:buSzTx/>
              <a:buFontTx/>
              <a:buNone/>
            </a:pPr>
            <a:r>
              <a:rPr lang="es-AR" altLang="es-AR" sz="2400" b="1"/>
              <a:t>La distribución binomial es una DISTRIBUCIÓN DE PROBABILIDAD que cuenta el NÚMERO DE ÉXITOS VERSUS FRACASOS en una secuencia de N ENSAYOS INDEPENDIENTES ENTRE SÍ, con una probabilidad fija P de ocurrencia del éxito entre los N ensayos. </a:t>
            </a:r>
          </a:p>
        </p:txBody>
      </p:sp>
      <p:pic>
        <p:nvPicPr>
          <p:cNvPr id="22531" name="Picture 7" descr="https://upload.wikimedia.org/wikipedia/commons/thumb/b/b7/Binomial_Distribution.svg/1008px-Binomial_Distributi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2708275"/>
            <a:ext cx="4216400" cy="40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p:nvSpPr>
        <p:spPr bwMode="auto">
          <a:xfrm>
            <a:off x="395288" y="2492375"/>
            <a:ext cx="3240087" cy="3973513"/>
          </a:xfrm>
          <a:prstGeom prst="rect">
            <a:avLst/>
          </a:prstGeom>
          <a:solidFill>
            <a:srgbClr val="FF0000">
              <a:alpha val="34117"/>
            </a:srgbClr>
          </a:solidFill>
          <a:ln w="38100">
            <a:solidFill>
              <a:srgbClr val="FF0000"/>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just" eaLnBrk="1" hangingPunct="1">
              <a:spcBef>
                <a:spcPct val="0"/>
              </a:spcBef>
              <a:buClrTx/>
              <a:buSzTx/>
              <a:buFontTx/>
              <a:buNone/>
            </a:pPr>
            <a:r>
              <a:rPr lang="es-ES" altLang="es-AR" sz="1800">
                <a:cs typeface="Arial" charset="0"/>
              </a:rPr>
              <a:t>L</a:t>
            </a:r>
            <a:r>
              <a:rPr lang="es-ES_tradnl" altLang="es-AR" sz="1800">
                <a:cs typeface="Arial" charset="0"/>
              </a:rPr>
              <a:t>a variable </a:t>
            </a:r>
            <a:r>
              <a:rPr lang="es-ES_tradnl" altLang="es-AR" sz="1800" i="1">
                <a:cs typeface="Arial" charset="0"/>
              </a:rPr>
              <a:t>X,</a:t>
            </a:r>
            <a:r>
              <a:rPr lang="es-ES_tradnl" altLang="es-AR" sz="1800">
                <a:cs typeface="Arial" charset="0"/>
              </a:rPr>
              <a:t> que representa el número de éxitos obtenidos en </a:t>
            </a:r>
            <a:r>
              <a:rPr lang="es-ES_tradnl" altLang="es-AR" sz="1800" i="1">
                <a:cs typeface="Arial" charset="0"/>
              </a:rPr>
              <a:t>n</a:t>
            </a:r>
            <a:r>
              <a:rPr lang="es-ES_tradnl" altLang="es-AR" sz="1800">
                <a:cs typeface="Arial" charset="0"/>
              </a:rPr>
              <a:t> pruebas, se denomina variable aleatoria binomial.  Esta variable es discreta, ya que si se realizan </a:t>
            </a:r>
            <a:r>
              <a:rPr lang="es-ES_tradnl" altLang="es-AR" sz="1800" i="1">
                <a:cs typeface="Arial" charset="0"/>
              </a:rPr>
              <a:t>n</a:t>
            </a:r>
            <a:r>
              <a:rPr lang="es-ES_tradnl" altLang="es-AR" sz="1800">
                <a:cs typeface="Arial" charset="0"/>
              </a:rPr>
              <a:t> pruebas se podrán obtener 0, 1, 2, …, </a:t>
            </a:r>
            <a:r>
              <a:rPr lang="es-ES_tradnl" altLang="es-AR" sz="1800" i="1">
                <a:cs typeface="Arial" charset="0"/>
              </a:rPr>
              <a:t>n</a:t>
            </a:r>
            <a:r>
              <a:rPr lang="es-ES_tradnl" altLang="es-AR" sz="1800">
                <a:cs typeface="Arial" charset="0"/>
              </a:rPr>
              <a:t> éxitos. </a:t>
            </a:r>
            <a:r>
              <a:rPr lang="es-ES" altLang="es-AR" sz="1800">
                <a:cs typeface="Arial" charset="0"/>
              </a:rPr>
              <a:t>Una distribución binomial se caracteriza por los parámetros número de pruebas realizadas, </a:t>
            </a:r>
            <a:r>
              <a:rPr lang="es-ES" altLang="es-AR" sz="1800" i="1">
                <a:cs typeface="Arial" charset="0"/>
              </a:rPr>
              <a:t>n</a:t>
            </a:r>
            <a:r>
              <a:rPr lang="es-ES" altLang="es-AR" sz="1800">
                <a:cs typeface="Arial" charset="0"/>
              </a:rPr>
              <a:t>, y probabilidad del suceso “éxito”, </a:t>
            </a:r>
            <a:r>
              <a:rPr lang="es-ES" altLang="es-AR" sz="1800" i="1">
                <a:cs typeface="Arial" charset="0"/>
              </a:rPr>
              <a:t>p</a:t>
            </a:r>
            <a:r>
              <a:rPr lang="es-ES" altLang="es-AR" sz="1800">
                <a:cs typeface="Arial" charset="0"/>
              </a:rPr>
              <a:t>, y se representa por </a:t>
            </a:r>
            <a:r>
              <a:rPr lang="es-ES" altLang="es-AR" sz="1800" i="1">
                <a:cs typeface="Arial" charset="0"/>
              </a:rPr>
              <a:t>B</a:t>
            </a:r>
            <a:r>
              <a:rPr lang="es-ES" altLang="es-AR" sz="1800">
                <a:cs typeface="Arial" charset="0"/>
              </a:rPr>
              <a:t>(</a:t>
            </a:r>
            <a:r>
              <a:rPr lang="es-ES" altLang="es-AR" sz="1800" i="1">
                <a:cs typeface="Arial" charset="0"/>
              </a:rPr>
              <a:t>n</a:t>
            </a:r>
            <a:r>
              <a:rPr lang="es-ES" altLang="es-AR" sz="1800">
                <a:cs typeface="Arial" charset="0"/>
              </a:rPr>
              <a:t>, </a:t>
            </a:r>
            <a:r>
              <a:rPr lang="es-ES" altLang="es-AR" sz="1800" i="1">
                <a:cs typeface="Arial" charset="0"/>
              </a:rPr>
              <a:t>p</a:t>
            </a:r>
            <a:r>
              <a:rPr lang="es-ES" altLang="es-AR" sz="1800">
                <a:cs typeface="Arial" charset="0"/>
              </a:rPr>
              <a:t>).</a:t>
            </a:r>
            <a:endParaRPr lang="es-ES_tradnl" altLang="es-AR" sz="180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323850" y="476250"/>
            <a:ext cx="8391525" cy="609397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just" eaLnBrk="1" hangingPunct="1">
              <a:spcBef>
                <a:spcPct val="0"/>
              </a:spcBef>
              <a:buClrTx/>
              <a:buSzTx/>
              <a:buFontTx/>
              <a:buNone/>
            </a:pPr>
            <a:r>
              <a:rPr lang="es-ES" altLang="es-AR" sz="2600" b="1" dirty="0"/>
              <a:t>Se dice que un proceso es</a:t>
            </a:r>
            <a:r>
              <a:rPr lang="es-ES" altLang="es-AR" sz="2600" b="1" i="1" dirty="0"/>
              <a:t> binomial</a:t>
            </a:r>
            <a:r>
              <a:rPr lang="es-ES" altLang="es-AR" sz="2600" b="1" dirty="0"/>
              <a:t> cuando sólo tiene dos posibles resultados: "éxito" y "fracaso“. Un proceso binomial está caracterizado por la probabilidad de éxito, representado por </a:t>
            </a:r>
            <a:r>
              <a:rPr lang="es-ES" altLang="es-AR" sz="2600" b="1" i="1" dirty="0"/>
              <a:t>p</a:t>
            </a:r>
            <a:r>
              <a:rPr lang="es-ES" altLang="es-AR" sz="2600" b="1" dirty="0"/>
              <a:t>, mientras que la probabilidad de fracaso se representa por </a:t>
            </a:r>
            <a:r>
              <a:rPr lang="es-ES" altLang="es-AR" sz="2600" b="1" i="1" dirty="0"/>
              <a:t>q</a:t>
            </a:r>
            <a:r>
              <a:rPr lang="es-ES" altLang="es-AR" sz="2600" b="1" dirty="0"/>
              <a:t>  y, evidentemente, ambas probabilidades están relacionadas por </a:t>
            </a:r>
            <a:r>
              <a:rPr lang="es-ES" altLang="es-AR" sz="2600" b="1" i="1" dirty="0" err="1"/>
              <a:t>p</a:t>
            </a:r>
            <a:r>
              <a:rPr lang="es-ES" altLang="es-AR" sz="2600" b="1" dirty="0" err="1"/>
              <a:t>+</a:t>
            </a:r>
            <a:r>
              <a:rPr lang="es-ES" altLang="es-AR" sz="2600" b="1" i="1" dirty="0" err="1"/>
              <a:t>q</a:t>
            </a:r>
            <a:r>
              <a:rPr lang="es-ES" altLang="es-AR" sz="2600" b="1" i="1" dirty="0"/>
              <a:t> </a:t>
            </a:r>
            <a:r>
              <a:rPr lang="es-ES" altLang="es-AR" sz="2600" b="1" dirty="0"/>
              <a:t>=1. </a:t>
            </a:r>
          </a:p>
          <a:p>
            <a:pPr algn="just" eaLnBrk="1" hangingPunct="1">
              <a:spcBef>
                <a:spcPct val="0"/>
              </a:spcBef>
              <a:buClrTx/>
              <a:buSzTx/>
              <a:buFontTx/>
              <a:buNone/>
            </a:pPr>
            <a:endParaRPr lang="es-ES" altLang="es-AR" sz="2600" b="1" dirty="0"/>
          </a:p>
          <a:p>
            <a:pPr algn="just" eaLnBrk="1" hangingPunct="1">
              <a:spcBef>
                <a:spcPct val="0"/>
              </a:spcBef>
              <a:buClrTx/>
              <a:buSzTx/>
              <a:buFontTx/>
              <a:buNone/>
            </a:pPr>
            <a:r>
              <a:rPr lang="es-ES" altLang="es-AR" sz="2600" b="1" dirty="0"/>
              <a:t>Se usa el cociente </a:t>
            </a:r>
            <a:r>
              <a:rPr lang="es-ES" altLang="es-AR" sz="2600" b="1" i="1" dirty="0"/>
              <a:t>p</a:t>
            </a:r>
            <a:r>
              <a:rPr lang="es-ES" altLang="es-AR" sz="2600" b="1" dirty="0"/>
              <a:t>/</a:t>
            </a:r>
            <a:r>
              <a:rPr lang="es-ES" altLang="es-AR" sz="2600" b="1" i="1" dirty="0"/>
              <a:t>q (tasa de riesgo relativo) para determinar los "</a:t>
            </a:r>
            <a:r>
              <a:rPr lang="es-ES" altLang="es-AR" sz="2600" b="1" i="1" dirty="0" err="1"/>
              <a:t>odds</a:t>
            </a:r>
            <a:r>
              <a:rPr lang="es-ES" altLang="es-AR" sz="2600" b="1" i="1" dirty="0"/>
              <a:t> ratio“</a:t>
            </a:r>
            <a:r>
              <a:rPr lang="es-ES" altLang="es-AR" sz="2600" b="1" dirty="0"/>
              <a:t>  (razón de probabilidades o ventajas relativas) que indica cuánto más probable es que ocurra Y=1/Y=0 cuando X=1, frente a que ocurra Y=1/Y=0 cuando X=0.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6"/>
          <p:cNvSpPr txBox="1">
            <a:spLocks noChangeArrowheads="1"/>
          </p:cNvSpPr>
          <p:nvPr/>
        </p:nvSpPr>
        <p:spPr bwMode="auto">
          <a:xfrm>
            <a:off x="1263650" y="30163"/>
            <a:ext cx="6934200" cy="4603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eaLnBrk="1" hangingPunct="1">
              <a:spcBef>
                <a:spcPct val="0"/>
              </a:spcBef>
              <a:buClrTx/>
              <a:buSzTx/>
              <a:buFontTx/>
              <a:buNone/>
            </a:pPr>
            <a:r>
              <a:rPr lang="es-MX" altLang="es-AR" sz="2400" b="1"/>
              <a:t>ODDS DE VENTAJAS RELATIVAS</a:t>
            </a:r>
            <a:endParaRPr lang="es-ES" altLang="es-AR" sz="2400">
              <a:solidFill>
                <a:schemeClr val="tx2"/>
              </a:solidFill>
            </a:endParaRPr>
          </a:p>
        </p:txBody>
      </p:sp>
      <p:sp>
        <p:nvSpPr>
          <p:cNvPr id="5" name="4 Rectángulo"/>
          <p:cNvSpPr/>
          <p:nvPr/>
        </p:nvSpPr>
        <p:spPr>
          <a:xfrm>
            <a:off x="395536" y="936010"/>
            <a:ext cx="8218685" cy="4985980"/>
          </a:xfrm>
          <a:prstGeom prst="rect">
            <a:avLst/>
          </a:prstGeom>
        </p:spPr>
        <p:txBody>
          <a:bodyPr wrap="square">
            <a:spAutoFit/>
          </a:bodyPr>
          <a:lstStyle/>
          <a:p>
            <a:pPr algn="just">
              <a:spcAft>
                <a:spcPts val="1200"/>
              </a:spcAft>
              <a:defRPr/>
            </a:pPr>
            <a:r>
              <a:rPr lang="es-AR" sz="2400" b="1" dirty="0">
                <a:latin typeface="+mn-lt"/>
                <a:cs typeface="Arial" panose="020B0604020202020204" pitchFamily="34" charset="0"/>
              </a:rPr>
              <a:t>Cómo interpretar las Oportunidades Relativas  (“</a:t>
            </a:r>
            <a:r>
              <a:rPr lang="es-AR" sz="2400" b="1" dirty="0" err="1">
                <a:latin typeface="+mn-lt"/>
                <a:cs typeface="Arial" panose="020B0604020202020204" pitchFamily="34" charset="0"/>
              </a:rPr>
              <a:t>odds</a:t>
            </a:r>
            <a:r>
              <a:rPr lang="es-AR" sz="2400" b="1" dirty="0">
                <a:latin typeface="+mn-lt"/>
                <a:cs typeface="Arial" panose="020B0604020202020204" pitchFamily="34" charset="0"/>
              </a:rPr>
              <a:t> ratios”) </a:t>
            </a:r>
          </a:p>
          <a:p>
            <a:pPr algn="just">
              <a:spcAft>
                <a:spcPts val="1200"/>
              </a:spcAft>
              <a:defRPr/>
            </a:pPr>
            <a:r>
              <a:rPr lang="es-AR" sz="2400" dirty="0">
                <a:latin typeface="+mn-lt"/>
                <a:cs typeface="Arial" panose="020B0604020202020204" pitchFamily="34" charset="0"/>
              </a:rPr>
              <a:t>Digamos que la probabilidad de éxito es 0,8; entonces P=0,8. Entonces la probabilidad de fracaso es q = 1-p = 0,2</a:t>
            </a:r>
          </a:p>
          <a:p>
            <a:pPr algn="just">
              <a:spcAft>
                <a:spcPts val="1200"/>
              </a:spcAft>
              <a:defRPr/>
            </a:pPr>
            <a:r>
              <a:rPr lang="es-AR" sz="2400" dirty="0">
                <a:latin typeface="+mn-lt"/>
                <a:cs typeface="Arial" panose="020B0604020202020204" pitchFamily="34" charset="0"/>
              </a:rPr>
              <a:t>Las posibilidades (“</a:t>
            </a:r>
            <a:r>
              <a:rPr lang="es-AR" sz="2400" dirty="0" err="1">
                <a:latin typeface="+mn-lt"/>
                <a:cs typeface="Arial" panose="020B0604020202020204" pitchFamily="34" charset="0"/>
              </a:rPr>
              <a:t>odds</a:t>
            </a:r>
            <a:r>
              <a:rPr lang="es-AR" sz="2400" dirty="0">
                <a:latin typeface="+mn-lt"/>
                <a:cs typeface="Arial" panose="020B0604020202020204" pitchFamily="34" charset="0"/>
              </a:rPr>
              <a:t>”) de éxito son definidos como: </a:t>
            </a:r>
            <a:r>
              <a:rPr lang="es-AR" sz="2400" dirty="0" err="1">
                <a:latin typeface="+mn-lt"/>
                <a:cs typeface="Arial" panose="020B0604020202020204" pitchFamily="34" charset="0"/>
              </a:rPr>
              <a:t>Odds</a:t>
            </a:r>
            <a:r>
              <a:rPr lang="es-AR" sz="2400" dirty="0">
                <a:latin typeface="+mn-lt"/>
                <a:cs typeface="Arial" panose="020B0604020202020204" pitchFamily="34" charset="0"/>
              </a:rPr>
              <a:t>(éxito) = p/q = 0,8 / 0,2 = 4. Esto es, las posibilidades de éxito son 4 contra 1. Las posibilidades de fracaso serán: </a:t>
            </a:r>
            <a:r>
              <a:rPr lang="es-AR" sz="2400" dirty="0" err="1">
                <a:latin typeface="+mn-lt"/>
                <a:cs typeface="Arial" panose="020B0604020202020204" pitchFamily="34" charset="0"/>
              </a:rPr>
              <a:t>Odds</a:t>
            </a:r>
            <a:r>
              <a:rPr lang="es-AR" sz="2400" dirty="0">
                <a:latin typeface="+mn-lt"/>
                <a:cs typeface="Arial" panose="020B0604020202020204" pitchFamily="34" charset="0"/>
              </a:rPr>
              <a:t>(fracaso) = q/p = 0,2 / 0,8 = 0,25.  </a:t>
            </a:r>
          </a:p>
          <a:p>
            <a:pPr algn="just">
              <a:spcAft>
                <a:spcPts val="1200"/>
              </a:spcAft>
              <a:defRPr/>
            </a:pPr>
            <a:r>
              <a:rPr lang="es-AR" sz="2400" dirty="0">
                <a:latin typeface="+mn-lt"/>
                <a:cs typeface="Arial" panose="020B0604020202020204" pitchFamily="34" charset="0"/>
              </a:rPr>
              <a:t>Las posibilidades de éxito y las posibilidades de fracaso son justamente recíprocos uno del otro, por ejemplo, 1/4 =0,25 y 1/0,25=4.</a:t>
            </a:r>
          </a:p>
        </p:txBody>
      </p:sp>
    </p:spTree>
    <p:extLst>
      <p:ext uri="{BB962C8B-B14F-4D97-AF65-F5344CB8AC3E}">
        <p14:creationId xmlns:p14="http://schemas.microsoft.com/office/powerpoint/2010/main" val="2766159841"/>
      </p:ext>
    </p:extLst>
  </p:cSld>
  <p:clrMapOvr>
    <a:masterClrMapping/>
  </p:clrMapOvr>
</p:sld>
</file>

<file path=ppt/theme/theme1.xml><?xml version="1.0" encoding="utf-8"?>
<a:theme xmlns:a="http://schemas.openxmlformats.org/drawingml/2006/main" name="Mezclas">
  <a:themeElements>
    <a:clrScheme name="Mezcla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zcla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Mezcla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zcla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zcla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Mezcla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zcla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zcla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Mezcla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C:\Archivos de programa\Microsoft Office\Templates\Diseños de presentaciones\Alta tensión.pot</Template>
  <TotalTime>8922</TotalTime>
  <Words>3030</Words>
  <Application>Microsoft Office PowerPoint</Application>
  <PresentationFormat>Presentación en pantalla (4:3)</PresentationFormat>
  <Paragraphs>431</Paragraphs>
  <Slides>33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33</vt:i4>
      </vt:variant>
    </vt:vector>
  </HeadingPairs>
  <TitlesOfParts>
    <vt:vector size="39" baseType="lpstr">
      <vt:lpstr>Arial</vt:lpstr>
      <vt:lpstr>Courier New</vt:lpstr>
      <vt:lpstr>Tahoma</vt:lpstr>
      <vt:lpstr>Times New Roman</vt:lpstr>
      <vt:lpstr>Wingdings</vt:lpstr>
      <vt:lpstr>Mezclas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UCA</dc:creator>
  <cp:lastModifiedBy>Agustin Salvia</cp:lastModifiedBy>
  <cp:revision>300</cp:revision>
  <dcterms:created xsi:type="dcterms:W3CDTF">2006-07-27T19:02:59Z</dcterms:created>
  <dcterms:modified xsi:type="dcterms:W3CDTF">2023-09-21T20:50:47Z</dcterms:modified>
</cp:coreProperties>
</file>