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76" r:id="rId2"/>
    <p:sldId id="552" r:id="rId3"/>
    <p:sldId id="556" r:id="rId4"/>
    <p:sldId id="553" r:id="rId5"/>
    <p:sldId id="401" r:id="rId6"/>
    <p:sldId id="557" r:id="rId7"/>
    <p:sldId id="554" r:id="rId8"/>
    <p:sldId id="381" r:id="rId9"/>
    <p:sldId id="382" r:id="rId10"/>
    <p:sldId id="384" r:id="rId11"/>
    <p:sldId id="385" r:id="rId12"/>
    <p:sldId id="387" r:id="rId13"/>
    <p:sldId id="388" r:id="rId14"/>
    <p:sldId id="550" r:id="rId15"/>
    <p:sldId id="558" r:id="rId16"/>
    <p:sldId id="390" r:id="rId17"/>
    <p:sldId id="393" r:id="rId18"/>
    <p:sldId id="415" r:id="rId19"/>
    <p:sldId id="416" r:id="rId20"/>
    <p:sldId id="417" r:id="rId21"/>
    <p:sldId id="418" r:id="rId22"/>
    <p:sldId id="419" r:id="rId23"/>
    <p:sldId id="421" r:id="rId24"/>
    <p:sldId id="422" r:id="rId25"/>
    <p:sldId id="423" r:id="rId26"/>
    <p:sldId id="425" r:id="rId27"/>
    <p:sldId id="426" r:id="rId28"/>
    <p:sldId id="427" r:id="rId29"/>
    <p:sldId id="428" r:id="rId30"/>
    <p:sldId id="429" r:id="rId31"/>
    <p:sldId id="430" r:id="rId32"/>
    <p:sldId id="431" r:id="rId33"/>
    <p:sldId id="432" r:id="rId34"/>
    <p:sldId id="433" r:id="rId35"/>
    <p:sldId id="410" r:id="rId36"/>
    <p:sldId id="292" r:id="rId37"/>
    <p:sldId id="256" r:id="rId38"/>
    <p:sldId id="265" r:id="rId39"/>
    <p:sldId id="285" r:id="rId40"/>
    <p:sldId id="289" r:id="rId41"/>
    <p:sldId id="286" r:id="rId42"/>
    <p:sldId id="287" r:id="rId43"/>
    <p:sldId id="291" r:id="rId44"/>
    <p:sldId id="270" r:id="rId45"/>
    <p:sldId id="271" r:id="rId46"/>
    <p:sldId id="268" r:id="rId47"/>
    <p:sldId id="302" r:id="rId48"/>
    <p:sldId id="303" r:id="rId49"/>
    <p:sldId id="275" r:id="rId50"/>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37DDA8-D4A4-430D-B17A-2FBF19296FCF}" v="31" dt="2023-09-15T11:09:29.036"/>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3" autoAdjust="0"/>
    <p:restoredTop sz="94660"/>
  </p:normalViewPr>
  <p:slideViewPr>
    <p:cSldViewPr>
      <p:cViewPr varScale="1">
        <p:scale>
          <a:sx n="114" d="100"/>
          <a:sy n="114" d="100"/>
        </p:scale>
        <p:origin x="133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gustin Salvia" userId="0511a48e-b065-4293-b605-5cfb5fbdce4e" providerId="ADAL" clId="{C437DDA8-D4A4-430D-B17A-2FBF19296FCF}"/>
    <pc:docChg chg="custSel delSld modSld sldOrd">
      <pc:chgData name="Agustin Salvia" userId="0511a48e-b065-4293-b605-5cfb5fbdce4e" providerId="ADAL" clId="{C437DDA8-D4A4-430D-B17A-2FBF19296FCF}" dt="2023-09-15T11:07:24.817" v="195" actId="2696"/>
      <pc:docMkLst>
        <pc:docMk/>
      </pc:docMkLst>
      <pc:sldChg chg="modSp mod">
        <pc:chgData name="Agustin Salvia" userId="0511a48e-b065-4293-b605-5cfb5fbdce4e" providerId="ADAL" clId="{C437DDA8-D4A4-430D-B17A-2FBF19296FCF}" dt="2023-09-15T10:42:20.962" v="5" actId="20577"/>
        <pc:sldMkLst>
          <pc:docMk/>
          <pc:sldMk cId="3265113265" sldId="276"/>
        </pc:sldMkLst>
        <pc:spChg chg="mod">
          <ac:chgData name="Agustin Salvia" userId="0511a48e-b065-4293-b605-5cfb5fbdce4e" providerId="ADAL" clId="{C437DDA8-D4A4-430D-B17A-2FBF19296FCF}" dt="2023-09-15T10:42:20.962" v="5" actId="20577"/>
          <ac:spMkLst>
            <pc:docMk/>
            <pc:sldMk cId="3265113265" sldId="276"/>
            <ac:spMk id="12290" creationId="{00000000-0000-0000-0000-000000000000}"/>
          </ac:spMkLst>
        </pc:spChg>
      </pc:sldChg>
      <pc:sldChg chg="addSp delSp modSp mod">
        <pc:chgData name="Agustin Salvia" userId="0511a48e-b065-4293-b605-5cfb5fbdce4e" providerId="ADAL" clId="{C437DDA8-D4A4-430D-B17A-2FBF19296FCF}" dt="2023-09-15T10:49:49.318" v="16" actId="207"/>
        <pc:sldMkLst>
          <pc:docMk/>
          <pc:sldMk cId="0" sldId="388"/>
        </pc:sldMkLst>
        <pc:spChg chg="add del mod">
          <ac:chgData name="Agustin Salvia" userId="0511a48e-b065-4293-b605-5cfb5fbdce4e" providerId="ADAL" clId="{C437DDA8-D4A4-430D-B17A-2FBF19296FCF}" dt="2023-09-15T10:49:11.378" v="10" actId="478"/>
          <ac:spMkLst>
            <pc:docMk/>
            <pc:sldMk cId="0" sldId="388"/>
            <ac:spMk id="3" creationId="{A15EABDD-12E4-7C52-ABDD-E5238AD10D8D}"/>
          </ac:spMkLst>
        </pc:spChg>
        <pc:spChg chg="add del">
          <ac:chgData name="Agustin Salvia" userId="0511a48e-b065-4293-b605-5cfb5fbdce4e" providerId="ADAL" clId="{C437DDA8-D4A4-430D-B17A-2FBF19296FCF}" dt="2023-09-15T10:49:17.727" v="12" actId="478"/>
          <ac:spMkLst>
            <pc:docMk/>
            <pc:sldMk cId="0" sldId="388"/>
            <ac:spMk id="5" creationId="{E5CC642B-1696-9661-9BAE-C246C628A0C6}"/>
          </ac:spMkLst>
        </pc:spChg>
        <pc:spChg chg="add mod">
          <ac:chgData name="Agustin Salvia" userId="0511a48e-b065-4293-b605-5cfb5fbdce4e" providerId="ADAL" clId="{C437DDA8-D4A4-430D-B17A-2FBF19296FCF}" dt="2023-09-15T10:49:49.318" v="16" actId="207"/>
          <ac:spMkLst>
            <pc:docMk/>
            <pc:sldMk cId="0" sldId="388"/>
            <ac:spMk id="6" creationId="{5CB38DA3-AD6C-5C1A-224F-CDC4BF3BAAA1}"/>
          </ac:spMkLst>
        </pc:spChg>
        <pc:spChg chg="mod">
          <ac:chgData name="Agustin Salvia" userId="0511a48e-b065-4293-b605-5cfb5fbdce4e" providerId="ADAL" clId="{C437DDA8-D4A4-430D-B17A-2FBF19296FCF}" dt="2023-09-15T10:49:41.448" v="15" actId="1076"/>
          <ac:spMkLst>
            <pc:docMk/>
            <pc:sldMk cId="0" sldId="388"/>
            <ac:spMk id="29698" creationId="{00000000-0000-0000-0000-000000000000}"/>
          </ac:spMkLst>
        </pc:spChg>
      </pc:sldChg>
      <pc:sldChg chg="addSp modSp del mod">
        <pc:chgData name="Agustin Salvia" userId="0511a48e-b065-4293-b605-5cfb5fbdce4e" providerId="ADAL" clId="{C437DDA8-D4A4-430D-B17A-2FBF19296FCF}" dt="2023-09-15T11:02:39.276" v="169" actId="47"/>
        <pc:sldMkLst>
          <pc:docMk/>
          <pc:sldMk cId="2403815489" sldId="389"/>
        </pc:sldMkLst>
        <pc:spChg chg="mod">
          <ac:chgData name="Agustin Salvia" userId="0511a48e-b065-4293-b605-5cfb5fbdce4e" providerId="ADAL" clId="{C437DDA8-D4A4-430D-B17A-2FBF19296FCF}" dt="2023-09-15T10:56:34.502" v="136" actId="1076"/>
          <ac:spMkLst>
            <pc:docMk/>
            <pc:sldMk cId="2403815489" sldId="389"/>
            <ac:spMk id="31746" creationId="{00000000-0000-0000-0000-000000000000}"/>
          </ac:spMkLst>
        </pc:spChg>
        <pc:picChg chg="add mod">
          <ac:chgData name="Agustin Salvia" userId="0511a48e-b065-4293-b605-5cfb5fbdce4e" providerId="ADAL" clId="{C437DDA8-D4A4-430D-B17A-2FBF19296FCF}" dt="2023-09-15T10:57:43.049" v="140" actId="1076"/>
          <ac:picMkLst>
            <pc:docMk/>
            <pc:sldMk cId="2403815489" sldId="389"/>
            <ac:picMk id="1026" creationId="{A3361190-CD3C-CE73-3228-C449D62BB40D}"/>
          </ac:picMkLst>
        </pc:picChg>
        <pc:picChg chg="mod">
          <ac:chgData name="Agustin Salvia" userId="0511a48e-b065-4293-b605-5cfb5fbdce4e" providerId="ADAL" clId="{C437DDA8-D4A4-430D-B17A-2FBF19296FCF}" dt="2023-09-15T10:57:38.619" v="138" actId="1076"/>
          <ac:picMkLst>
            <pc:docMk/>
            <pc:sldMk cId="2403815489" sldId="389"/>
            <ac:picMk id="31747" creationId="{00000000-0000-0000-0000-000000000000}"/>
          </ac:picMkLst>
        </pc:picChg>
      </pc:sldChg>
      <pc:sldChg chg="del">
        <pc:chgData name="Agustin Salvia" userId="0511a48e-b065-4293-b605-5cfb5fbdce4e" providerId="ADAL" clId="{C437DDA8-D4A4-430D-B17A-2FBF19296FCF}" dt="2023-09-15T10:52:37.155" v="40" actId="2696"/>
        <pc:sldMkLst>
          <pc:docMk/>
          <pc:sldMk cId="4285622766" sldId="389"/>
        </pc:sldMkLst>
      </pc:sldChg>
      <pc:sldChg chg="del ord">
        <pc:chgData name="Agustin Salvia" userId="0511a48e-b065-4293-b605-5cfb5fbdce4e" providerId="ADAL" clId="{C437DDA8-D4A4-430D-B17A-2FBF19296FCF}" dt="2023-09-15T11:03:21.411" v="170" actId="2696"/>
        <pc:sldMkLst>
          <pc:docMk/>
          <pc:sldMk cId="2542759707" sldId="393"/>
        </pc:sldMkLst>
      </pc:sldChg>
      <pc:sldChg chg="del ord">
        <pc:chgData name="Agustin Salvia" userId="0511a48e-b065-4293-b605-5cfb5fbdce4e" providerId="ADAL" clId="{C437DDA8-D4A4-430D-B17A-2FBF19296FCF}" dt="2023-09-15T10:59:40.924" v="148" actId="2696"/>
        <pc:sldMkLst>
          <pc:docMk/>
          <pc:sldMk cId="490738147" sldId="401"/>
        </pc:sldMkLst>
      </pc:sldChg>
      <pc:sldChg chg="modSp mod ord">
        <pc:chgData name="Agustin Salvia" userId="0511a48e-b065-4293-b605-5cfb5fbdce4e" providerId="ADAL" clId="{C437DDA8-D4A4-430D-B17A-2FBF19296FCF}" dt="2023-09-15T11:01:30.987" v="164"/>
        <pc:sldMkLst>
          <pc:docMk/>
          <pc:sldMk cId="2527887046" sldId="401"/>
        </pc:sldMkLst>
        <pc:spChg chg="mod">
          <ac:chgData name="Agustin Salvia" userId="0511a48e-b065-4293-b605-5cfb5fbdce4e" providerId="ADAL" clId="{C437DDA8-D4A4-430D-B17A-2FBF19296FCF}" dt="2023-09-15T11:00:36.262" v="159" actId="20577"/>
          <ac:spMkLst>
            <pc:docMk/>
            <pc:sldMk cId="2527887046" sldId="401"/>
            <ac:spMk id="32770" creationId="{00000000-0000-0000-0000-000000000000}"/>
          </ac:spMkLst>
        </pc:spChg>
        <pc:spChg chg="mod">
          <ac:chgData name="Agustin Salvia" userId="0511a48e-b065-4293-b605-5cfb5fbdce4e" providerId="ADAL" clId="{C437DDA8-D4A4-430D-B17A-2FBF19296FCF}" dt="2023-09-15T11:01:19.427" v="160" actId="6549"/>
          <ac:spMkLst>
            <pc:docMk/>
            <pc:sldMk cId="2527887046" sldId="401"/>
            <ac:spMk id="32772" creationId="{00000000-0000-0000-0000-000000000000}"/>
          </ac:spMkLst>
        </pc:spChg>
      </pc:sldChg>
      <pc:sldChg chg="modSp del mod">
        <pc:chgData name="Agustin Salvia" userId="0511a48e-b065-4293-b605-5cfb5fbdce4e" providerId="ADAL" clId="{C437DDA8-D4A4-430D-B17A-2FBF19296FCF}" dt="2023-09-15T10:59:13.419" v="143" actId="47"/>
        <pc:sldMkLst>
          <pc:docMk/>
          <pc:sldMk cId="0" sldId="403"/>
        </pc:sldMkLst>
        <pc:spChg chg="mod">
          <ac:chgData name="Agustin Salvia" userId="0511a48e-b065-4293-b605-5cfb5fbdce4e" providerId="ADAL" clId="{C437DDA8-D4A4-430D-B17A-2FBF19296FCF}" dt="2023-09-15T10:40:11.502" v="0" actId="6549"/>
          <ac:spMkLst>
            <pc:docMk/>
            <pc:sldMk cId="0" sldId="403"/>
            <ac:spMk id="20484" creationId="{00000000-0000-0000-0000-000000000000}"/>
          </ac:spMkLst>
        </pc:spChg>
      </pc:sldChg>
      <pc:sldChg chg="del">
        <pc:chgData name="Agustin Salvia" userId="0511a48e-b065-4293-b605-5cfb5fbdce4e" providerId="ADAL" clId="{C437DDA8-D4A4-430D-B17A-2FBF19296FCF}" dt="2023-09-15T11:07:05.105" v="171" actId="2696"/>
        <pc:sldMkLst>
          <pc:docMk/>
          <pc:sldMk cId="0" sldId="410"/>
        </pc:sldMkLst>
      </pc:sldChg>
      <pc:sldChg chg="modSp del mod">
        <pc:chgData name="Agustin Salvia" userId="0511a48e-b065-4293-b605-5cfb5fbdce4e" providerId="ADAL" clId="{C437DDA8-D4A4-430D-B17A-2FBF19296FCF}" dt="2023-09-15T11:07:24.817" v="195" actId="2696"/>
        <pc:sldMkLst>
          <pc:docMk/>
          <pc:sldMk cId="2489510448" sldId="410"/>
        </pc:sldMkLst>
        <pc:spChg chg="mod">
          <ac:chgData name="Agustin Salvia" userId="0511a48e-b065-4293-b605-5cfb5fbdce4e" providerId="ADAL" clId="{C437DDA8-D4A4-430D-B17A-2FBF19296FCF}" dt="2023-09-15T11:07:18.991" v="194" actId="20577"/>
          <ac:spMkLst>
            <pc:docMk/>
            <pc:sldMk cId="2489510448" sldId="410"/>
            <ac:spMk id="17410" creationId="{00000000-0000-0000-0000-000000000000}"/>
          </ac:spMkLst>
        </pc:spChg>
      </pc:sldChg>
      <pc:sldChg chg="addSp modSp mod ord">
        <pc:chgData name="Agustin Salvia" userId="0511a48e-b065-4293-b605-5cfb5fbdce4e" providerId="ADAL" clId="{C437DDA8-D4A4-430D-B17A-2FBF19296FCF}" dt="2023-09-15T11:02:35.773" v="168" actId="1076"/>
        <pc:sldMkLst>
          <pc:docMk/>
          <pc:sldMk cId="1365508259" sldId="550"/>
        </pc:sldMkLst>
        <pc:spChg chg="mod">
          <ac:chgData name="Agustin Salvia" userId="0511a48e-b065-4293-b605-5cfb5fbdce4e" providerId="ADAL" clId="{C437DDA8-D4A4-430D-B17A-2FBF19296FCF}" dt="2023-09-15T10:56:04.548" v="93" actId="1076"/>
          <ac:spMkLst>
            <pc:docMk/>
            <pc:sldMk cId="1365508259" sldId="550"/>
            <ac:spMk id="33794" creationId="{00000000-0000-0000-0000-000000000000}"/>
          </ac:spMkLst>
        </pc:spChg>
        <pc:spChg chg="mod">
          <ac:chgData name="Agustin Salvia" userId="0511a48e-b065-4293-b605-5cfb5fbdce4e" providerId="ADAL" clId="{C437DDA8-D4A4-430D-B17A-2FBF19296FCF}" dt="2023-09-15T10:55:52.427" v="91" actId="1076"/>
          <ac:spMkLst>
            <pc:docMk/>
            <pc:sldMk cId="1365508259" sldId="550"/>
            <ac:spMk id="33795" creationId="{00000000-0000-0000-0000-000000000000}"/>
          </ac:spMkLst>
        </pc:spChg>
        <pc:picChg chg="add mod">
          <ac:chgData name="Agustin Salvia" userId="0511a48e-b065-4293-b605-5cfb5fbdce4e" providerId="ADAL" clId="{C437DDA8-D4A4-430D-B17A-2FBF19296FCF}" dt="2023-09-15T11:02:35.773" v="168" actId="1076"/>
          <ac:picMkLst>
            <pc:docMk/>
            <pc:sldMk cId="1365508259" sldId="550"/>
            <ac:picMk id="2" creationId="{AE2E18AA-0DCC-9049-1D89-78D5391AB100}"/>
          </ac:picMkLst>
        </pc:picChg>
        <pc:picChg chg="mod">
          <ac:chgData name="Agustin Salvia" userId="0511a48e-b065-4293-b605-5cfb5fbdce4e" providerId="ADAL" clId="{C437DDA8-D4A4-430D-B17A-2FBF19296FCF}" dt="2023-09-15T11:02:30.649" v="166" actId="1076"/>
          <ac:picMkLst>
            <pc:docMk/>
            <pc:sldMk cId="1365508259" sldId="550"/>
            <ac:picMk id="33796" creationId="{00000000-0000-0000-0000-000000000000}"/>
          </ac:picMkLst>
        </pc:picChg>
      </pc:sldChg>
      <pc:sldChg chg="modSp del mod">
        <pc:chgData name="Agustin Salvia" userId="0511a48e-b065-4293-b605-5cfb5fbdce4e" providerId="ADAL" clId="{C437DDA8-D4A4-430D-B17A-2FBF19296FCF}" dt="2023-09-15T10:51:43.518" v="35" actId="2696"/>
        <pc:sldMkLst>
          <pc:docMk/>
          <pc:sldMk cId="2551651193" sldId="550"/>
        </pc:sldMkLst>
        <pc:spChg chg="mod">
          <ac:chgData name="Agustin Salvia" userId="0511a48e-b065-4293-b605-5cfb5fbdce4e" providerId="ADAL" clId="{C437DDA8-D4A4-430D-B17A-2FBF19296FCF}" dt="2023-09-15T10:51:37.310" v="34" actId="6549"/>
          <ac:spMkLst>
            <pc:docMk/>
            <pc:sldMk cId="2551651193" sldId="550"/>
            <ac:spMk id="33795" creationId="{00000000-0000-0000-0000-000000000000}"/>
          </ac:spMkLst>
        </pc:spChg>
      </pc:sldChg>
      <pc:sldChg chg="del">
        <pc:chgData name="Agustin Salvia" userId="0511a48e-b065-4293-b605-5cfb5fbdce4e" providerId="ADAL" clId="{C437DDA8-D4A4-430D-B17A-2FBF19296FCF}" dt="2023-09-15T10:43:15.217" v="7" actId="47"/>
        <pc:sldMkLst>
          <pc:docMk/>
          <pc:sldMk cId="2097835410" sldId="555"/>
        </pc:sldMkLst>
      </pc:sldChg>
      <pc:sldChg chg="del">
        <pc:chgData name="Agustin Salvia" userId="0511a48e-b065-4293-b605-5cfb5fbdce4e" providerId="ADAL" clId="{C437DDA8-D4A4-430D-B17A-2FBF19296FCF}" dt="2023-09-15T10:42:39.885" v="6" actId="2696"/>
        <pc:sldMkLst>
          <pc:docMk/>
          <pc:sldMk cId="922292722" sldId="556"/>
        </pc:sldMkLst>
      </pc:sldChg>
      <pc:sldChg chg="modSp del mod ord">
        <pc:chgData name="Agustin Salvia" userId="0511a48e-b065-4293-b605-5cfb5fbdce4e" providerId="ADAL" clId="{C437DDA8-D4A4-430D-B17A-2FBF19296FCF}" dt="2023-09-15T11:01:56.473" v="165" actId="2696"/>
        <pc:sldMkLst>
          <pc:docMk/>
          <pc:sldMk cId="2997083788" sldId="557"/>
        </pc:sldMkLst>
        <pc:spChg chg="mod">
          <ac:chgData name="Agustin Salvia" userId="0511a48e-b065-4293-b605-5cfb5fbdce4e" providerId="ADAL" clId="{C437DDA8-D4A4-430D-B17A-2FBF19296FCF}" dt="2023-09-15T10:50:37.528" v="33" actId="20577"/>
          <ac:spMkLst>
            <pc:docMk/>
            <pc:sldMk cId="2997083788" sldId="557"/>
            <ac:spMk id="5017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E07263-F1D4-4E1E-A82C-7CA5D2B57FFA}" type="datetimeFigureOut">
              <a:rPr lang="es-AR" smtClean="0"/>
              <a:t>15/9/2023</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8FE8FB-C4B7-42D4-B566-CDF09F76F462}" type="slidenum">
              <a:rPr lang="es-AR" smtClean="0"/>
              <a:t>‹Nº›</a:t>
            </a:fld>
            <a:endParaRPr lang="es-AR"/>
          </a:p>
        </p:txBody>
      </p:sp>
    </p:spTree>
    <p:extLst>
      <p:ext uri="{BB962C8B-B14F-4D97-AF65-F5344CB8AC3E}">
        <p14:creationId xmlns:p14="http://schemas.microsoft.com/office/powerpoint/2010/main" val="2360566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xfrm>
            <a:off x="998538" y="728663"/>
            <a:ext cx="4857750" cy="3643312"/>
          </a:xfrm>
          <a:ln/>
        </p:spPr>
      </p:sp>
      <p:sp>
        <p:nvSpPr>
          <p:cNvPr id="100355"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extLst>
      <p:ext uri="{BB962C8B-B14F-4D97-AF65-F5344CB8AC3E}">
        <p14:creationId xmlns:p14="http://schemas.microsoft.com/office/powerpoint/2010/main" val="3847022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xfrm>
            <a:off x="998538" y="727075"/>
            <a:ext cx="4859337" cy="3644900"/>
          </a:xfrm>
          <a:ln/>
        </p:spPr>
      </p:sp>
      <p:sp>
        <p:nvSpPr>
          <p:cNvPr id="114691" name="Rectangle 3"/>
          <p:cNvSpPr>
            <a:spLocks noGrp="1" noChangeArrowheads="1"/>
          </p:cNvSpPr>
          <p:nvPr>
            <p:ph type="body" idx="1"/>
          </p:nvPr>
        </p:nvSpPr>
        <p:spPr>
          <a:xfrm>
            <a:off x="912813" y="4613275"/>
            <a:ext cx="5029200" cy="4373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extLst>
      <p:ext uri="{BB962C8B-B14F-4D97-AF65-F5344CB8AC3E}">
        <p14:creationId xmlns:p14="http://schemas.microsoft.com/office/powerpoint/2010/main" val="1836600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xfrm>
            <a:off x="998538" y="728663"/>
            <a:ext cx="4857750" cy="3643312"/>
          </a:xfrm>
          <a:ln/>
        </p:spPr>
      </p:sp>
      <p:sp>
        <p:nvSpPr>
          <p:cNvPr id="101379"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extLst>
      <p:ext uri="{BB962C8B-B14F-4D97-AF65-F5344CB8AC3E}">
        <p14:creationId xmlns:p14="http://schemas.microsoft.com/office/powerpoint/2010/main" val="2500030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xfrm>
            <a:off x="998538" y="728663"/>
            <a:ext cx="4857750" cy="3643312"/>
          </a:xfrm>
          <a:ln/>
        </p:spPr>
      </p:sp>
      <p:sp>
        <p:nvSpPr>
          <p:cNvPr id="103427"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xfrm>
            <a:off x="998538" y="728663"/>
            <a:ext cx="4857750" cy="3643312"/>
          </a:xfrm>
          <a:ln/>
        </p:spPr>
      </p:sp>
      <p:sp>
        <p:nvSpPr>
          <p:cNvPr id="104451"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xfrm>
            <a:off x="998538" y="728663"/>
            <a:ext cx="4857750" cy="3643312"/>
          </a:xfrm>
          <a:ln/>
        </p:spPr>
      </p:sp>
      <p:sp>
        <p:nvSpPr>
          <p:cNvPr id="106499"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998538" y="728663"/>
            <a:ext cx="4857750" cy="3643312"/>
          </a:xfrm>
          <a:ln/>
        </p:spPr>
      </p:sp>
      <p:sp>
        <p:nvSpPr>
          <p:cNvPr id="107523"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xfrm>
            <a:off x="998538" y="728663"/>
            <a:ext cx="4857750" cy="3643312"/>
          </a:xfrm>
          <a:ln/>
        </p:spPr>
      </p:sp>
      <p:sp>
        <p:nvSpPr>
          <p:cNvPr id="108547"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xfrm>
            <a:off x="998538" y="728663"/>
            <a:ext cx="4857750" cy="3643312"/>
          </a:xfrm>
          <a:ln/>
        </p:spPr>
      </p:sp>
      <p:sp>
        <p:nvSpPr>
          <p:cNvPr id="109571"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xfrm>
            <a:off x="998538" y="728663"/>
            <a:ext cx="4857750" cy="3643312"/>
          </a:xfrm>
          <a:ln/>
        </p:spPr>
      </p:sp>
      <p:sp>
        <p:nvSpPr>
          <p:cNvPr id="111619"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AR"/>
          </a:p>
        </p:txBody>
      </p:sp>
      <p:sp>
        <p:nvSpPr>
          <p:cNvPr id="4" name="3 Marcador de fecha"/>
          <p:cNvSpPr>
            <a:spLocks noGrp="1"/>
          </p:cNvSpPr>
          <p:nvPr>
            <p:ph type="dt" sz="half" idx="10"/>
          </p:nvPr>
        </p:nvSpPr>
        <p:spPr/>
        <p:txBody>
          <a:bodyPr/>
          <a:lstStyle/>
          <a:p>
            <a:fld id="{EA004D76-343A-463D-8E9E-1110B95339A7}" type="datetimeFigureOut">
              <a:rPr lang="es-AR" smtClean="0"/>
              <a:t>15/9/2023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2586300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EA004D76-343A-463D-8E9E-1110B95339A7}" type="datetimeFigureOut">
              <a:rPr lang="es-AR" smtClean="0"/>
              <a:t>15/9/2023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2553999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EA004D76-343A-463D-8E9E-1110B95339A7}" type="datetimeFigureOut">
              <a:rPr lang="es-AR" smtClean="0"/>
              <a:t>15/9/2023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172035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EA004D76-343A-463D-8E9E-1110B95339A7}" type="datetimeFigureOut">
              <a:rPr lang="es-AR" smtClean="0"/>
              <a:t>15/9/2023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1783234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EA004D76-343A-463D-8E9E-1110B95339A7}" type="datetimeFigureOut">
              <a:rPr lang="es-AR" smtClean="0"/>
              <a:t>15/9/2023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3317336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fecha"/>
          <p:cNvSpPr>
            <a:spLocks noGrp="1"/>
          </p:cNvSpPr>
          <p:nvPr>
            <p:ph type="dt" sz="half" idx="10"/>
          </p:nvPr>
        </p:nvSpPr>
        <p:spPr/>
        <p:txBody>
          <a:bodyPr/>
          <a:lstStyle/>
          <a:p>
            <a:fld id="{EA004D76-343A-463D-8E9E-1110B95339A7}" type="datetimeFigureOut">
              <a:rPr lang="es-AR" smtClean="0"/>
              <a:t>15/9/2023</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1949074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6 Marcador de fecha"/>
          <p:cNvSpPr>
            <a:spLocks noGrp="1"/>
          </p:cNvSpPr>
          <p:nvPr>
            <p:ph type="dt" sz="half" idx="10"/>
          </p:nvPr>
        </p:nvSpPr>
        <p:spPr/>
        <p:txBody>
          <a:bodyPr/>
          <a:lstStyle/>
          <a:p>
            <a:fld id="{EA004D76-343A-463D-8E9E-1110B95339A7}" type="datetimeFigureOut">
              <a:rPr lang="es-AR" smtClean="0"/>
              <a:t>15/9/2023</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676788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fecha"/>
          <p:cNvSpPr>
            <a:spLocks noGrp="1"/>
          </p:cNvSpPr>
          <p:nvPr>
            <p:ph type="dt" sz="half" idx="10"/>
          </p:nvPr>
        </p:nvSpPr>
        <p:spPr/>
        <p:txBody>
          <a:bodyPr/>
          <a:lstStyle/>
          <a:p>
            <a:fld id="{EA004D76-343A-463D-8E9E-1110B95339A7}" type="datetimeFigureOut">
              <a:rPr lang="es-AR" smtClean="0"/>
              <a:t>15/9/2023</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1732951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A004D76-343A-463D-8E9E-1110B95339A7}" type="datetimeFigureOut">
              <a:rPr lang="es-AR" smtClean="0"/>
              <a:t>15/9/2023</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1888809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A004D76-343A-463D-8E9E-1110B95339A7}" type="datetimeFigureOut">
              <a:rPr lang="es-AR" smtClean="0"/>
              <a:t>15/9/2023</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2977427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A004D76-343A-463D-8E9E-1110B95339A7}" type="datetimeFigureOut">
              <a:rPr lang="es-AR" smtClean="0"/>
              <a:t>15/9/2023</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2525492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004D76-343A-463D-8E9E-1110B95339A7}" type="datetimeFigureOut">
              <a:rPr lang="es-AR" smtClean="0"/>
              <a:t>15/9/2023</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B8DE38-F92E-461A-91A5-2DCBBAC75F62}" type="slidenum">
              <a:rPr lang="es-AR" smtClean="0"/>
              <a:t>‹Nº›</a:t>
            </a:fld>
            <a:endParaRPr lang="es-AR"/>
          </a:p>
        </p:txBody>
      </p:sp>
    </p:spTree>
    <p:extLst>
      <p:ext uri="{BB962C8B-B14F-4D97-AF65-F5344CB8AC3E}">
        <p14:creationId xmlns:p14="http://schemas.microsoft.com/office/powerpoint/2010/main" val="714655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9.wmf"/><Relationship Id="rId4" Type="http://schemas.openxmlformats.org/officeDocument/2006/relationships/image" Target="../media/image8.w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1.xml"/><Relationship Id="rId4" Type="http://schemas.openxmlformats.org/officeDocument/2006/relationships/image" Target="../media/image34.png"/></Relationships>
</file>

<file path=ppt/slides/_rels/slide42.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1.xml"/><Relationship Id="rId5" Type="http://schemas.openxmlformats.org/officeDocument/2006/relationships/image" Target="../media/image34.png"/><Relationship Id="rId4" Type="http://schemas.openxmlformats.org/officeDocument/2006/relationships/image" Target="../media/image37.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5"/>
          <p:cNvSpPr txBox="1">
            <a:spLocks noChangeArrowheads="1"/>
          </p:cNvSpPr>
          <p:nvPr/>
        </p:nvSpPr>
        <p:spPr bwMode="auto">
          <a:xfrm>
            <a:off x="1043608" y="1916832"/>
            <a:ext cx="7488832" cy="3693319"/>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r>
              <a:rPr lang="es-MX" altLang="es-AR" sz="2800" b="1" dirty="0"/>
              <a:t>TÉCNICAS AVANZADAS DE INVESTIGACIÓN SOCIAL</a:t>
            </a:r>
          </a:p>
          <a:p>
            <a:pPr algn="ctr" eaLnBrk="1" hangingPunct="1"/>
            <a:r>
              <a:rPr lang="es-MX" altLang="es-AR" sz="2600" b="1" dirty="0"/>
              <a:t>Módulo 4.2A</a:t>
            </a:r>
          </a:p>
          <a:p>
            <a:pPr algn="ctr" eaLnBrk="1" hangingPunct="1"/>
            <a:endParaRPr lang="es-MX" altLang="es-AR" sz="2600" b="1" dirty="0"/>
          </a:p>
          <a:p>
            <a:pPr algn="ctr"/>
            <a:r>
              <a:rPr lang="es-ES" altLang="es-AR" sz="2400" b="1" dirty="0"/>
              <a:t>Agustín Salvia</a:t>
            </a:r>
          </a:p>
          <a:p>
            <a:pPr algn="ctr"/>
            <a:r>
              <a:rPr lang="es-ES" altLang="es-AR" sz="2400" b="1" dirty="0"/>
              <a:t>Santiago Poy</a:t>
            </a:r>
          </a:p>
          <a:p>
            <a:pPr algn="ctr" eaLnBrk="1" hangingPunct="1"/>
            <a:endParaRPr lang="es-MX" altLang="es-AR" sz="2600" b="1" dirty="0"/>
          </a:p>
          <a:p>
            <a:pPr algn="ctr" eaLnBrk="1" hangingPunct="1"/>
            <a:r>
              <a:rPr lang="es-AR" altLang="es-AR" sz="2600" b="1" dirty="0"/>
              <a:t>MODELOS DE REGRESIÓN </a:t>
            </a:r>
          </a:p>
          <a:p>
            <a:pPr algn="ctr" eaLnBrk="1" hangingPunct="1"/>
            <a:r>
              <a:rPr lang="es-AR" altLang="es-AR" sz="2600" b="1" dirty="0"/>
              <a:t>EFECTOS DE INTERACCIÓN</a:t>
            </a:r>
          </a:p>
        </p:txBody>
      </p:sp>
      <p:sp>
        <p:nvSpPr>
          <p:cNvPr id="12291" name="Rectangle 7"/>
          <p:cNvSpPr>
            <a:spLocks noChangeArrowheads="1"/>
          </p:cNvSpPr>
          <p:nvPr/>
        </p:nvSpPr>
        <p:spPr bwMode="auto">
          <a:xfrm>
            <a:off x="1908175" y="981075"/>
            <a:ext cx="5832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spcBef>
                <a:spcPct val="100000"/>
              </a:spcBef>
            </a:pPr>
            <a:r>
              <a:rPr lang="es-MX" altLang="es-AR" sz="2800" b="1"/>
              <a:t>SEMINARIO DE DOCTORADO</a:t>
            </a:r>
          </a:p>
        </p:txBody>
      </p:sp>
    </p:spTree>
    <p:extLst>
      <p:ext uri="{BB962C8B-B14F-4D97-AF65-F5344CB8AC3E}">
        <p14:creationId xmlns:p14="http://schemas.microsoft.com/office/powerpoint/2010/main" val="3265113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622300" y="188640"/>
            <a:ext cx="8080375" cy="1143000"/>
          </a:xfrm>
        </p:spPr>
        <p:txBody>
          <a:bodyPr/>
          <a:lstStyle/>
          <a:p>
            <a:pPr algn="ctr"/>
            <a:r>
              <a:rPr lang="es-ES" altLang="es-AR" sz="3200" b="1" dirty="0">
                <a:latin typeface="Arial Narrow" panose="020B0606020202030204" pitchFamily="34" charset="0"/>
                <a:cs typeface="Times New Roman" pitchFamily="18" charset="0"/>
              </a:rPr>
              <a:t>Determinación de pendiente de recta de regresión</a:t>
            </a:r>
            <a:endParaRPr lang="es-ES" altLang="es-AR" sz="3200" dirty="0">
              <a:latin typeface="Arial Narrow" panose="020B0606020202030204" pitchFamily="34" charset="0"/>
            </a:endParaRPr>
          </a:p>
        </p:txBody>
      </p:sp>
      <p:sp>
        <p:nvSpPr>
          <p:cNvPr id="25603" name="Text Box 3"/>
          <p:cNvSpPr txBox="1">
            <a:spLocks noChangeArrowheads="1"/>
          </p:cNvSpPr>
          <p:nvPr/>
        </p:nvSpPr>
        <p:spPr bwMode="auto">
          <a:xfrm>
            <a:off x="250825" y="2924175"/>
            <a:ext cx="603250"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 altLang="es-AR" sz="2400" b="1">
                <a:solidFill>
                  <a:schemeClr val="bg2"/>
                </a:solidFill>
                <a:latin typeface="Times New Roman" pitchFamily="18" charset="0"/>
              </a:rPr>
              <a:t>Δ x</a:t>
            </a:r>
          </a:p>
        </p:txBody>
      </p:sp>
      <p:sp>
        <p:nvSpPr>
          <p:cNvPr id="25604" name="Text Box 4"/>
          <p:cNvSpPr txBox="1">
            <a:spLocks noChangeArrowheads="1"/>
          </p:cNvSpPr>
          <p:nvPr/>
        </p:nvSpPr>
        <p:spPr bwMode="auto">
          <a:xfrm>
            <a:off x="3276600" y="2924175"/>
            <a:ext cx="603250"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 altLang="es-AR" sz="2400" b="1">
                <a:solidFill>
                  <a:schemeClr val="bg2"/>
                </a:solidFill>
                <a:latin typeface="Times New Roman" pitchFamily="18" charset="0"/>
              </a:rPr>
              <a:t>Δ y</a:t>
            </a:r>
          </a:p>
        </p:txBody>
      </p:sp>
      <p:graphicFrame>
        <p:nvGraphicFramePr>
          <p:cNvPr id="65541" name="Group 5"/>
          <p:cNvGraphicFramePr>
            <a:graphicFrameLocks noGrp="1"/>
          </p:cNvGraphicFramePr>
          <p:nvPr>
            <p:ph idx="4294967295"/>
          </p:nvPr>
        </p:nvGraphicFramePr>
        <p:xfrm>
          <a:off x="1260476" y="942181"/>
          <a:ext cx="1871662" cy="4721860"/>
        </p:xfrm>
        <a:graphic>
          <a:graphicData uri="http://schemas.openxmlformats.org/drawingml/2006/table">
            <a:tbl>
              <a:tblPr/>
              <a:tblGrid>
                <a:gridCol w="936625">
                  <a:extLst>
                    <a:ext uri="{9D8B030D-6E8A-4147-A177-3AD203B41FA5}">
                      <a16:colId xmlns:a16="http://schemas.microsoft.com/office/drawing/2014/main" val="20000"/>
                    </a:ext>
                  </a:extLst>
                </a:gridCol>
                <a:gridCol w="935037">
                  <a:extLst>
                    <a:ext uri="{9D8B030D-6E8A-4147-A177-3AD203B41FA5}">
                      <a16:colId xmlns:a16="http://schemas.microsoft.com/office/drawing/2014/main" val="20001"/>
                    </a:ext>
                  </a:extLst>
                </a:gridCol>
              </a:tblGrid>
              <a:tr h="698500">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sz="1200" b="1" i="0" u="none" strike="noStrike" cap="none" normalizeH="0" baseline="0" dirty="0" err="1">
                          <a:ln>
                            <a:noFill/>
                          </a:ln>
                          <a:solidFill>
                            <a:schemeClr val="tx1"/>
                          </a:solidFill>
                          <a:effectLst/>
                          <a:latin typeface="Tahoma" pitchFamily="34" charset="0"/>
                          <a:cs typeface="Times New Roman" pitchFamily="18" charset="0"/>
                        </a:rPr>
                        <a:t>Años</a:t>
                      </a:r>
                      <a:r>
                        <a:rPr kumimoji="1" lang="en-US" sz="1200" b="1" i="0" u="none" strike="noStrike" cap="none" normalizeH="0" baseline="0" dirty="0">
                          <a:ln>
                            <a:noFill/>
                          </a:ln>
                          <a:solidFill>
                            <a:schemeClr val="tx1"/>
                          </a:solidFill>
                          <a:effectLst/>
                          <a:latin typeface="Tahoma" pitchFamily="34" charset="0"/>
                          <a:cs typeface="Times New Roman" pitchFamily="18" charset="0"/>
                        </a:rPr>
                        <a:t> de </a:t>
                      </a:r>
                      <a:r>
                        <a:rPr kumimoji="1" lang="en-US" sz="1200" b="1" i="0" u="none" strike="noStrike" cap="none" normalizeH="0" baseline="0" dirty="0" err="1">
                          <a:ln>
                            <a:noFill/>
                          </a:ln>
                          <a:solidFill>
                            <a:schemeClr val="tx1"/>
                          </a:solidFill>
                          <a:effectLst/>
                          <a:latin typeface="Tahoma" pitchFamily="34" charset="0"/>
                          <a:cs typeface="Times New Roman" pitchFamily="18" charset="0"/>
                        </a:rPr>
                        <a:t>estudio</a:t>
                      </a:r>
                      <a:r>
                        <a:rPr kumimoji="1" lang="en-US" sz="1200" b="1" i="0" u="none" strike="noStrike" cap="none" normalizeH="0" baseline="0" dirty="0">
                          <a:ln>
                            <a:noFill/>
                          </a:ln>
                          <a:solidFill>
                            <a:schemeClr val="tx1"/>
                          </a:solidFill>
                          <a:effectLst/>
                          <a:latin typeface="Tahoma" pitchFamily="34" charset="0"/>
                          <a:cs typeface="Times New Roman" pitchFamily="18" charset="0"/>
                        </a:rPr>
                        <a:t> (</a:t>
                      </a:r>
                      <a:r>
                        <a:rPr kumimoji="1" lang="en-US" sz="1200" b="1" i="0" u="none" strike="noStrike" cap="none" normalizeH="0" baseline="0" dirty="0" err="1">
                          <a:ln>
                            <a:noFill/>
                          </a:ln>
                          <a:solidFill>
                            <a:schemeClr val="tx1"/>
                          </a:solidFill>
                          <a:effectLst/>
                          <a:latin typeface="Tahoma" pitchFamily="34" charset="0"/>
                          <a:cs typeface="Times New Roman" pitchFamily="18" charset="0"/>
                        </a:rPr>
                        <a:t>años</a:t>
                      </a:r>
                      <a:r>
                        <a:rPr kumimoji="1" lang="en-US" sz="1200" b="1" i="0" u="none" strike="noStrike" cap="none" normalizeH="0" baseline="0" dirty="0">
                          <a:ln>
                            <a:noFill/>
                          </a:ln>
                          <a:solidFill>
                            <a:schemeClr val="tx1"/>
                          </a:solidFill>
                          <a:effectLst/>
                          <a:latin typeface="Tahoma" pitchFamily="34" charset="0"/>
                          <a:cs typeface="Times New Roman" pitchFamily="18" charset="0"/>
                        </a:rPr>
                        <a:t>)</a:t>
                      </a:r>
                      <a:endParaRPr kumimoji="1" lang="en-US" sz="1200" b="0" i="0" u="none" strike="noStrike" cap="none" normalizeH="0" baseline="0" dirty="0">
                        <a:ln>
                          <a:noFill/>
                        </a:ln>
                        <a:solidFill>
                          <a:schemeClr val="tx1"/>
                        </a:solidFill>
                        <a:effectLst/>
                        <a:latin typeface="Tahoma"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sz="1200" b="1" i="0" u="none" strike="noStrike" cap="none" normalizeH="0" baseline="0" dirty="0" err="1">
                          <a:ln>
                            <a:noFill/>
                          </a:ln>
                          <a:solidFill>
                            <a:schemeClr val="tx1"/>
                          </a:solidFill>
                          <a:effectLst/>
                          <a:latin typeface="Tahoma" pitchFamily="34" charset="0"/>
                          <a:cs typeface="Times New Roman" pitchFamily="18" charset="0"/>
                        </a:rPr>
                        <a:t>Ingresos</a:t>
                      </a:r>
                      <a:r>
                        <a:rPr kumimoji="1" lang="en-US" sz="1200" b="1" i="0" u="none" strike="noStrike" cap="none" normalizeH="0" baseline="0" dirty="0">
                          <a:ln>
                            <a:noFill/>
                          </a:ln>
                          <a:solidFill>
                            <a:schemeClr val="tx1"/>
                          </a:solidFill>
                          <a:effectLst/>
                          <a:latin typeface="Tahoma" pitchFamily="34" charset="0"/>
                          <a:cs typeface="Times New Roman" pitchFamily="18" charset="0"/>
                        </a:rPr>
                        <a:t>    ($)</a:t>
                      </a:r>
                      <a:endParaRPr kumimoji="1" lang="en-US" sz="1200" b="0" i="0" u="none" strike="noStrike" cap="none" normalizeH="0" baseline="0" dirty="0">
                        <a:ln>
                          <a:noFill/>
                        </a:ln>
                        <a:solidFill>
                          <a:schemeClr val="tx1"/>
                        </a:solidFill>
                        <a:effectLst/>
                        <a:latin typeface="Tahoma"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2746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1.700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746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6</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2.000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746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7</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2.300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746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8</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2.600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7305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1"/>
                          </a:solidFill>
                          <a:effectLst/>
                          <a:latin typeface="Tahoma" pitchFamily="34" charset="0"/>
                          <a:cs typeface="Times New Roman" pitchFamily="18" charset="0"/>
                        </a:rPr>
                        <a:t>9</a:t>
                      </a:r>
                      <a:endParaRPr kumimoji="1" lang="en-US" sz="1600" b="0" i="0" u="none" strike="noStrike" cap="none" normalizeH="0" baseline="0" dirty="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2.900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746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3.200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2746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11</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3.500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2746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12</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3.800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2746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13</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4.100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2746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14</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4.400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2746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16</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5.000</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27463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17</a:t>
                      </a:r>
                      <a:endParaRPr kumimoji="1" lang="en-US" sz="1600" b="0" i="0" u="none" strike="noStrike" cap="none" normalizeH="0" baseline="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1"/>
                          </a:solidFill>
                          <a:effectLst/>
                          <a:latin typeface="Tahoma" pitchFamily="34" charset="0"/>
                          <a:cs typeface="Times New Roman" pitchFamily="18" charset="0"/>
                        </a:rPr>
                        <a:t>5.300</a:t>
                      </a:r>
                      <a:endParaRPr kumimoji="1" lang="en-US" sz="1600" b="0" i="0" u="none" strike="noStrike" cap="none" normalizeH="0" baseline="0" dirty="0">
                        <a:ln>
                          <a:noFill/>
                        </a:ln>
                        <a:solidFill>
                          <a:schemeClr val="tx1"/>
                        </a:solidFill>
                        <a:effectLst/>
                        <a:latin typeface="Tahoma" pitchFamily="34" charset="0"/>
                      </a:endParaRPr>
                    </a:p>
                  </a:txBody>
                  <a:tcPr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bl>
          </a:graphicData>
        </a:graphic>
      </p:graphicFrame>
      <p:cxnSp>
        <p:nvCxnSpPr>
          <p:cNvPr id="25649" name="AutoShape 49"/>
          <p:cNvCxnSpPr>
            <a:cxnSpLocks noChangeShapeType="1"/>
          </p:cNvCxnSpPr>
          <p:nvPr/>
        </p:nvCxnSpPr>
        <p:spPr bwMode="auto">
          <a:xfrm>
            <a:off x="539750" y="3357563"/>
            <a:ext cx="1588" cy="503237"/>
          </a:xfrm>
          <a:prstGeom prst="straightConnector1">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5650" name="Line 50"/>
          <p:cNvSpPr>
            <a:spLocks noChangeShapeType="1"/>
          </p:cNvSpPr>
          <p:nvPr/>
        </p:nvSpPr>
        <p:spPr bwMode="auto">
          <a:xfrm>
            <a:off x="539750" y="3860800"/>
            <a:ext cx="6477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AR"/>
          </a:p>
        </p:txBody>
      </p:sp>
      <p:cxnSp>
        <p:nvCxnSpPr>
          <p:cNvPr id="25651" name="AutoShape 51"/>
          <p:cNvCxnSpPr>
            <a:cxnSpLocks noChangeShapeType="1"/>
          </p:cNvCxnSpPr>
          <p:nvPr/>
        </p:nvCxnSpPr>
        <p:spPr bwMode="auto">
          <a:xfrm>
            <a:off x="539750" y="2781300"/>
            <a:ext cx="1588" cy="142875"/>
          </a:xfrm>
          <a:prstGeom prst="straightConnector1">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5652" name="Line 52"/>
          <p:cNvSpPr>
            <a:spLocks noChangeShapeType="1"/>
          </p:cNvSpPr>
          <p:nvPr/>
        </p:nvSpPr>
        <p:spPr bwMode="auto">
          <a:xfrm>
            <a:off x="539750" y="2781300"/>
            <a:ext cx="6477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AR"/>
          </a:p>
        </p:txBody>
      </p:sp>
      <p:cxnSp>
        <p:nvCxnSpPr>
          <p:cNvPr id="25653" name="AutoShape 53"/>
          <p:cNvCxnSpPr>
            <a:cxnSpLocks noChangeShapeType="1"/>
            <a:stCxn id="25656" idx="1"/>
          </p:cNvCxnSpPr>
          <p:nvPr/>
        </p:nvCxnSpPr>
        <p:spPr bwMode="auto">
          <a:xfrm>
            <a:off x="3563938" y="2795588"/>
            <a:ext cx="1587" cy="128587"/>
          </a:xfrm>
          <a:prstGeom prst="straightConnector1">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5654" name="AutoShape 54"/>
          <p:cNvCxnSpPr>
            <a:cxnSpLocks noChangeShapeType="1"/>
          </p:cNvCxnSpPr>
          <p:nvPr/>
        </p:nvCxnSpPr>
        <p:spPr bwMode="auto">
          <a:xfrm>
            <a:off x="3563938" y="3357563"/>
            <a:ext cx="1587" cy="503237"/>
          </a:xfrm>
          <a:prstGeom prst="straightConnector1">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5655" name="Line 55"/>
          <p:cNvSpPr>
            <a:spLocks noChangeShapeType="1"/>
          </p:cNvSpPr>
          <p:nvPr/>
        </p:nvSpPr>
        <p:spPr bwMode="auto">
          <a:xfrm>
            <a:off x="3132138" y="3860800"/>
            <a:ext cx="4318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AR"/>
          </a:p>
        </p:txBody>
      </p:sp>
      <p:sp>
        <p:nvSpPr>
          <p:cNvPr id="25656" name="Line 56"/>
          <p:cNvSpPr>
            <a:spLocks noChangeShapeType="1"/>
          </p:cNvSpPr>
          <p:nvPr/>
        </p:nvSpPr>
        <p:spPr bwMode="auto">
          <a:xfrm>
            <a:off x="3203575" y="2781300"/>
            <a:ext cx="360363"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AR"/>
          </a:p>
        </p:txBody>
      </p:sp>
      <p:sp>
        <p:nvSpPr>
          <p:cNvPr id="25657" name="Text Box 57"/>
          <p:cNvSpPr txBox="1">
            <a:spLocks noChangeArrowheads="1"/>
          </p:cNvSpPr>
          <p:nvPr/>
        </p:nvSpPr>
        <p:spPr bwMode="auto">
          <a:xfrm>
            <a:off x="250825" y="4005263"/>
            <a:ext cx="742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9 - 6</a:t>
            </a:r>
            <a:endParaRPr kumimoji="1" lang="es-ES" altLang="es-AR" sz="2400">
              <a:latin typeface="Times New Roman" pitchFamily="18" charset="0"/>
            </a:endParaRPr>
          </a:p>
        </p:txBody>
      </p:sp>
      <p:sp>
        <p:nvSpPr>
          <p:cNvPr id="25658" name="Text Box 58"/>
          <p:cNvSpPr txBox="1">
            <a:spLocks noChangeArrowheads="1"/>
          </p:cNvSpPr>
          <p:nvPr/>
        </p:nvSpPr>
        <p:spPr bwMode="auto">
          <a:xfrm>
            <a:off x="3255963" y="3952875"/>
            <a:ext cx="165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2900 - 2000</a:t>
            </a:r>
            <a:endParaRPr kumimoji="1" lang="es-ES" altLang="es-AR" sz="2400">
              <a:latin typeface="Times New Roman" pitchFamily="18" charset="0"/>
            </a:endParaRPr>
          </a:p>
        </p:txBody>
      </p:sp>
      <p:sp>
        <p:nvSpPr>
          <p:cNvPr id="25659" name="Text Box 59"/>
          <p:cNvSpPr txBox="1">
            <a:spLocks noChangeArrowheads="1"/>
          </p:cNvSpPr>
          <p:nvPr/>
        </p:nvSpPr>
        <p:spPr bwMode="auto">
          <a:xfrm>
            <a:off x="5056188" y="2081213"/>
            <a:ext cx="736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b =  </a:t>
            </a:r>
            <a:endParaRPr kumimoji="1" lang="es-ES" altLang="es-AR" sz="2400">
              <a:latin typeface="Times New Roman" pitchFamily="18" charset="0"/>
            </a:endParaRPr>
          </a:p>
        </p:txBody>
      </p:sp>
      <p:sp>
        <p:nvSpPr>
          <p:cNvPr id="25660" name="Text Box 60"/>
          <p:cNvSpPr txBox="1">
            <a:spLocks noChangeArrowheads="1"/>
          </p:cNvSpPr>
          <p:nvPr/>
        </p:nvSpPr>
        <p:spPr bwMode="auto">
          <a:xfrm>
            <a:off x="5867400" y="1773238"/>
            <a:ext cx="603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 altLang="es-AR" sz="2400" b="1">
                <a:latin typeface="Times New Roman" pitchFamily="18" charset="0"/>
              </a:rPr>
              <a:t>Δ y</a:t>
            </a:r>
          </a:p>
        </p:txBody>
      </p:sp>
      <p:sp>
        <p:nvSpPr>
          <p:cNvPr id="25661" name="Text Box 61"/>
          <p:cNvSpPr txBox="1">
            <a:spLocks noChangeArrowheads="1"/>
          </p:cNvSpPr>
          <p:nvPr/>
        </p:nvSpPr>
        <p:spPr bwMode="auto">
          <a:xfrm>
            <a:off x="5940425" y="2420938"/>
            <a:ext cx="603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 altLang="es-AR" sz="2400" b="1">
                <a:latin typeface="Times New Roman" pitchFamily="18" charset="0"/>
              </a:rPr>
              <a:t>Δ x</a:t>
            </a:r>
          </a:p>
        </p:txBody>
      </p:sp>
      <p:sp>
        <p:nvSpPr>
          <p:cNvPr id="25662" name="Line 62"/>
          <p:cNvSpPr>
            <a:spLocks noChangeShapeType="1"/>
          </p:cNvSpPr>
          <p:nvPr/>
        </p:nvSpPr>
        <p:spPr bwMode="auto">
          <a:xfrm>
            <a:off x="5795963" y="2276475"/>
            <a:ext cx="79216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AR"/>
          </a:p>
        </p:txBody>
      </p:sp>
      <p:sp>
        <p:nvSpPr>
          <p:cNvPr id="25663" name="Text Box 63"/>
          <p:cNvSpPr txBox="1">
            <a:spLocks noChangeArrowheads="1"/>
          </p:cNvSpPr>
          <p:nvPr/>
        </p:nvSpPr>
        <p:spPr bwMode="auto">
          <a:xfrm>
            <a:off x="4356100" y="3141663"/>
            <a:ext cx="4849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b = ($ 2900 – $ 2000) / (9 año – 6año)</a:t>
            </a:r>
            <a:endParaRPr kumimoji="1" lang="es-ES" altLang="es-AR" sz="2400">
              <a:latin typeface="Times New Roman" pitchFamily="18" charset="0"/>
            </a:endParaRPr>
          </a:p>
        </p:txBody>
      </p:sp>
      <p:sp>
        <p:nvSpPr>
          <p:cNvPr id="25664" name="Text Box 64"/>
          <p:cNvSpPr txBox="1">
            <a:spLocks noChangeArrowheads="1"/>
          </p:cNvSpPr>
          <p:nvPr/>
        </p:nvSpPr>
        <p:spPr bwMode="auto">
          <a:xfrm>
            <a:off x="5272088" y="4313238"/>
            <a:ext cx="2251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b = 900 $ / 3 año</a:t>
            </a:r>
            <a:endParaRPr kumimoji="1" lang="es-ES" altLang="es-AR" sz="2400">
              <a:latin typeface="Times New Roman" pitchFamily="18" charset="0"/>
            </a:endParaRPr>
          </a:p>
        </p:txBody>
      </p:sp>
      <p:sp>
        <p:nvSpPr>
          <p:cNvPr id="25665" name="Text Box 65"/>
          <p:cNvSpPr txBox="1">
            <a:spLocks noChangeArrowheads="1"/>
          </p:cNvSpPr>
          <p:nvPr/>
        </p:nvSpPr>
        <p:spPr bwMode="auto">
          <a:xfrm>
            <a:off x="5435600" y="5229225"/>
            <a:ext cx="2098675"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b = 300  $ / año</a:t>
            </a:r>
            <a:endParaRPr kumimoji="1" lang="es-ES" altLang="es-AR" sz="2400">
              <a:solidFill>
                <a:schemeClr val="bg2"/>
              </a:solidFill>
              <a:latin typeface="Times New Roman" pitchFamily="18"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684213" y="333375"/>
            <a:ext cx="8080375" cy="1143000"/>
          </a:xfrm>
        </p:spPr>
        <p:txBody>
          <a:bodyPr>
            <a:normAutofit fontScale="90000"/>
          </a:bodyPr>
          <a:lstStyle/>
          <a:p>
            <a:pPr algn="ctr"/>
            <a:r>
              <a:rPr lang="es-ES" altLang="es-AR" sz="3600" b="1" dirty="0">
                <a:latin typeface="Arial Narrow" panose="020B0606020202030204" pitchFamily="34" charset="0"/>
                <a:cs typeface="Times New Roman" pitchFamily="18" charset="0"/>
              </a:rPr>
              <a:t>Determinación de ordenada al origen de recta de regresión</a:t>
            </a:r>
            <a:endParaRPr lang="es-ES" altLang="es-AR" sz="3600" dirty="0">
              <a:latin typeface="Arial Narrow" panose="020B0606020202030204" pitchFamily="34" charset="0"/>
            </a:endParaRPr>
          </a:p>
        </p:txBody>
      </p:sp>
      <p:sp>
        <p:nvSpPr>
          <p:cNvPr id="26627" name="Text Box 3"/>
          <p:cNvSpPr txBox="1">
            <a:spLocks noChangeArrowheads="1"/>
          </p:cNvSpPr>
          <p:nvPr/>
        </p:nvSpPr>
        <p:spPr bwMode="auto">
          <a:xfrm>
            <a:off x="323850" y="2636838"/>
            <a:ext cx="2098675"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b = 300  $ / año</a:t>
            </a:r>
            <a:endParaRPr kumimoji="1" lang="es-ES" altLang="es-AR" sz="2400">
              <a:solidFill>
                <a:schemeClr val="bg2"/>
              </a:solidFill>
              <a:latin typeface="Times New Roman" pitchFamily="18" charset="0"/>
            </a:endParaRPr>
          </a:p>
        </p:txBody>
      </p:sp>
      <p:sp>
        <p:nvSpPr>
          <p:cNvPr id="26628" name="Text Box 4"/>
          <p:cNvSpPr txBox="1">
            <a:spLocks noChangeArrowheads="1"/>
          </p:cNvSpPr>
          <p:nvPr/>
        </p:nvSpPr>
        <p:spPr bwMode="auto">
          <a:xfrm>
            <a:off x="3779838" y="1700213"/>
            <a:ext cx="17287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dirty="0">
                <a:latin typeface="Times New Roman" pitchFamily="18" charset="0"/>
              </a:rPr>
              <a:t>y = a + b * x</a:t>
            </a:r>
            <a:endParaRPr kumimoji="1" lang="es-ES" altLang="es-AR" sz="2400" dirty="0">
              <a:latin typeface="Times New Roman" pitchFamily="18" charset="0"/>
            </a:endParaRPr>
          </a:p>
        </p:txBody>
      </p:sp>
      <p:sp>
        <p:nvSpPr>
          <p:cNvPr id="26629" name="Text Box 5"/>
          <p:cNvSpPr txBox="1">
            <a:spLocks noChangeArrowheads="1"/>
          </p:cNvSpPr>
          <p:nvPr/>
        </p:nvSpPr>
        <p:spPr bwMode="auto">
          <a:xfrm>
            <a:off x="3708400" y="2565400"/>
            <a:ext cx="200728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dirty="0">
                <a:latin typeface="Times New Roman" pitchFamily="18" charset="0"/>
              </a:rPr>
              <a:t>a = y – (b * x) </a:t>
            </a:r>
            <a:endParaRPr kumimoji="1" lang="es-ES" altLang="es-AR" sz="2400" dirty="0">
              <a:latin typeface="Times New Roman" pitchFamily="18" charset="0"/>
            </a:endParaRPr>
          </a:p>
        </p:txBody>
      </p:sp>
      <p:graphicFrame>
        <p:nvGraphicFramePr>
          <p:cNvPr id="67618" name="Group 34"/>
          <p:cNvGraphicFramePr>
            <a:graphicFrameLocks noGrp="1"/>
          </p:cNvGraphicFramePr>
          <p:nvPr>
            <p:ph idx="4294967295"/>
          </p:nvPr>
        </p:nvGraphicFramePr>
        <p:xfrm>
          <a:off x="323850" y="3429000"/>
          <a:ext cx="2160588" cy="2499031"/>
        </p:xfrm>
        <a:graphic>
          <a:graphicData uri="http://schemas.openxmlformats.org/drawingml/2006/table">
            <a:tbl>
              <a:tblPr/>
              <a:tblGrid>
                <a:gridCol w="1081088">
                  <a:extLst>
                    <a:ext uri="{9D8B030D-6E8A-4147-A177-3AD203B41FA5}">
                      <a16:colId xmlns:a16="http://schemas.microsoft.com/office/drawing/2014/main" val="20000"/>
                    </a:ext>
                  </a:extLst>
                </a:gridCol>
                <a:gridCol w="1079500">
                  <a:extLst>
                    <a:ext uri="{9D8B030D-6E8A-4147-A177-3AD203B41FA5}">
                      <a16:colId xmlns:a16="http://schemas.microsoft.com/office/drawing/2014/main" val="20001"/>
                    </a:ext>
                  </a:extLst>
                </a:gridCol>
              </a:tblGrid>
              <a:tr h="822751">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sz="1500" b="1" i="0" u="none" strike="noStrike" cap="none" normalizeH="0" baseline="0" dirty="0" err="1">
                          <a:ln>
                            <a:noFill/>
                          </a:ln>
                          <a:solidFill>
                            <a:schemeClr val="tx1"/>
                          </a:solidFill>
                          <a:effectLst/>
                          <a:latin typeface="Tahoma" pitchFamily="34" charset="0"/>
                          <a:cs typeface="Times New Roman" pitchFamily="18" charset="0"/>
                        </a:rPr>
                        <a:t>Años</a:t>
                      </a:r>
                      <a:r>
                        <a:rPr kumimoji="1" lang="en-US" sz="1500" b="1" i="0" u="none" strike="noStrike" cap="none" normalizeH="0" baseline="0" dirty="0">
                          <a:ln>
                            <a:noFill/>
                          </a:ln>
                          <a:solidFill>
                            <a:schemeClr val="tx1"/>
                          </a:solidFill>
                          <a:effectLst/>
                          <a:latin typeface="Tahoma" pitchFamily="34" charset="0"/>
                          <a:cs typeface="Times New Roman" pitchFamily="18" charset="0"/>
                        </a:rPr>
                        <a:t> de </a:t>
                      </a:r>
                      <a:r>
                        <a:rPr kumimoji="1" lang="en-US" sz="1500" b="1" i="0" u="none" strike="noStrike" cap="none" normalizeH="0" baseline="0" dirty="0" err="1">
                          <a:ln>
                            <a:noFill/>
                          </a:ln>
                          <a:solidFill>
                            <a:schemeClr val="tx1"/>
                          </a:solidFill>
                          <a:effectLst/>
                          <a:latin typeface="Tahoma" pitchFamily="34" charset="0"/>
                          <a:cs typeface="Times New Roman" pitchFamily="18" charset="0"/>
                        </a:rPr>
                        <a:t>estudio</a:t>
                      </a:r>
                      <a:r>
                        <a:rPr kumimoji="1" lang="en-US" sz="1500" b="1" i="0" u="none" strike="noStrike" cap="none" normalizeH="0" baseline="0" dirty="0">
                          <a:ln>
                            <a:noFill/>
                          </a:ln>
                          <a:solidFill>
                            <a:schemeClr val="tx1"/>
                          </a:solidFill>
                          <a:effectLst/>
                          <a:latin typeface="Tahoma" pitchFamily="34" charset="0"/>
                          <a:cs typeface="Times New Roman" pitchFamily="18" charset="0"/>
                        </a:rPr>
                        <a:t> (</a:t>
                      </a:r>
                      <a:r>
                        <a:rPr kumimoji="1" lang="en-US" sz="1500" b="1" i="0" u="none" strike="noStrike" cap="none" normalizeH="0" baseline="0" dirty="0" err="1">
                          <a:ln>
                            <a:noFill/>
                          </a:ln>
                          <a:solidFill>
                            <a:schemeClr val="tx1"/>
                          </a:solidFill>
                          <a:effectLst/>
                          <a:latin typeface="Tahoma" pitchFamily="34" charset="0"/>
                          <a:cs typeface="Times New Roman" pitchFamily="18" charset="0"/>
                        </a:rPr>
                        <a:t>años</a:t>
                      </a:r>
                      <a:r>
                        <a:rPr kumimoji="1" lang="en-US" sz="1500" b="1" i="0" u="none" strike="noStrike" cap="none" normalizeH="0" baseline="0" dirty="0">
                          <a:ln>
                            <a:noFill/>
                          </a:ln>
                          <a:solidFill>
                            <a:schemeClr val="tx1"/>
                          </a:solidFill>
                          <a:effectLst/>
                          <a:latin typeface="Tahoma" pitchFamily="34" charset="0"/>
                          <a:cs typeface="Times New Roman" pitchFamily="18" charset="0"/>
                        </a:rPr>
                        <a:t>)</a:t>
                      </a:r>
                      <a:endParaRPr kumimoji="1" lang="en-US" sz="1500" b="0" i="0" u="none" strike="noStrike" cap="none" normalizeH="0" baseline="0" dirty="0">
                        <a:ln>
                          <a:noFill/>
                        </a:ln>
                        <a:solidFill>
                          <a:schemeClr val="tx1"/>
                        </a:solidFill>
                        <a:effectLst/>
                        <a:latin typeface="Tahoma" pitchFamily="34" charset="0"/>
                      </a:endParaRPr>
                    </a:p>
                  </a:txBody>
                  <a:tcPr marT="45708" marB="45708"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sz="1500" b="1" i="0" u="none" strike="noStrike" cap="none" normalizeH="0" baseline="0" dirty="0" err="1">
                          <a:ln>
                            <a:noFill/>
                          </a:ln>
                          <a:solidFill>
                            <a:schemeClr val="tx1"/>
                          </a:solidFill>
                          <a:effectLst/>
                          <a:latin typeface="Tahoma" pitchFamily="34" charset="0"/>
                          <a:cs typeface="Times New Roman" pitchFamily="18" charset="0"/>
                        </a:rPr>
                        <a:t>Ingresos</a:t>
                      </a:r>
                      <a:r>
                        <a:rPr kumimoji="1" lang="en-US" sz="1500" b="1" i="0" u="none" strike="noStrike" cap="none" normalizeH="0" baseline="0" dirty="0">
                          <a:ln>
                            <a:noFill/>
                          </a:ln>
                          <a:solidFill>
                            <a:schemeClr val="tx1"/>
                          </a:solidFill>
                          <a:effectLst/>
                          <a:latin typeface="Tahoma" pitchFamily="34" charset="0"/>
                          <a:cs typeface="Times New Roman" pitchFamily="18" charset="0"/>
                        </a:rPr>
                        <a:t>    ($)</a:t>
                      </a:r>
                      <a:endParaRPr kumimoji="1" lang="en-US" sz="1500" b="0" i="0" u="none" strike="noStrike" cap="none" normalizeH="0" baseline="0" dirty="0">
                        <a:ln>
                          <a:noFill/>
                        </a:ln>
                        <a:solidFill>
                          <a:schemeClr val="tx1"/>
                        </a:solidFill>
                        <a:effectLst/>
                        <a:latin typeface="Tahoma" pitchFamily="34" charset="0"/>
                      </a:endParaRPr>
                    </a:p>
                  </a:txBody>
                  <a:tcPr marT="45708" marB="45708"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19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a:t>
                      </a:r>
                      <a:endParaRPr kumimoji="1" lang="en-US" sz="1600" b="0" i="0" u="none" strike="noStrike" cap="none" normalizeH="0" baseline="0">
                        <a:ln>
                          <a:noFill/>
                        </a:ln>
                        <a:solidFill>
                          <a:schemeClr val="tx1"/>
                        </a:solidFill>
                        <a:effectLst/>
                        <a:latin typeface="Tahoma" pitchFamily="34" charset="0"/>
                      </a:endParaRPr>
                    </a:p>
                  </a:txBody>
                  <a:tcPr marT="45708" marB="45708"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1.700</a:t>
                      </a:r>
                      <a:endParaRPr kumimoji="1" lang="en-US" sz="1600" b="0" i="0" u="none" strike="noStrike" cap="none" normalizeH="0" baseline="0">
                        <a:ln>
                          <a:noFill/>
                        </a:ln>
                        <a:solidFill>
                          <a:schemeClr val="tx1"/>
                        </a:solidFill>
                        <a:effectLst/>
                        <a:latin typeface="Tahoma" pitchFamily="34" charset="0"/>
                      </a:endParaRPr>
                    </a:p>
                  </a:txBody>
                  <a:tcPr marT="45708" marB="45708"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19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a:t>
                      </a:r>
                      <a:endParaRPr kumimoji="1" lang="en-US" sz="1600" b="0" i="0" u="none" strike="noStrike" cap="none" normalizeH="0" baseline="0">
                        <a:ln>
                          <a:noFill/>
                        </a:ln>
                        <a:solidFill>
                          <a:schemeClr val="tx1"/>
                        </a:solidFill>
                        <a:effectLst/>
                        <a:latin typeface="Tahoma" pitchFamily="34" charset="0"/>
                      </a:endParaRPr>
                    </a:p>
                  </a:txBody>
                  <a:tcPr marT="45708" marB="45708"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a:t>
                      </a:r>
                      <a:endParaRPr kumimoji="1" lang="en-US" sz="1600" b="0" i="0" u="none" strike="noStrike" cap="none" normalizeH="0" baseline="0">
                        <a:ln>
                          <a:noFill/>
                        </a:ln>
                        <a:solidFill>
                          <a:schemeClr val="tx1"/>
                        </a:solidFill>
                        <a:effectLst/>
                        <a:latin typeface="Tahoma" pitchFamily="34" charset="0"/>
                      </a:endParaRPr>
                    </a:p>
                  </a:txBody>
                  <a:tcPr marT="45708" marB="45708"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3519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bg2"/>
                          </a:solidFill>
                          <a:effectLst/>
                          <a:latin typeface="Tahoma" pitchFamily="34" charset="0"/>
                          <a:cs typeface="Times New Roman" pitchFamily="18" charset="0"/>
                        </a:rPr>
                        <a:t>8</a:t>
                      </a:r>
                      <a:endParaRPr kumimoji="1" lang="en-US" sz="1600" b="0" i="0" u="none" strike="noStrike" cap="none" normalizeH="0" baseline="0">
                        <a:ln>
                          <a:noFill/>
                        </a:ln>
                        <a:solidFill>
                          <a:schemeClr val="bg2"/>
                        </a:solidFill>
                        <a:effectLst/>
                        <a:latin typeface="Tahoma" pitchFamily="34" charset="0"/>
                      </a:endParaRPr>
                    </a:p>
                  </a:txBody>
                  <a:tcPr marT="45708" marB="45708"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accent2"/>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bg2"/>
                          </a:solidFill>
                          <a:effectLst/>
                          <a:latin typeface="Tahoma" pitchFamily="34" charset="0"/>
                          <a:cs typeface="Times New Roman" pitchFamily="18" charset="0"/>
                        </a:rPr>
                        <a:t>2.600</a:t>
                      </a:r>
                      <a:endParaRPr kumimoji="1" lang="en-US" sz="1600" b="0" i="0" u="none" strike="noStrike" cap="none" normalizeH="0" baseline="0">
                        <a:ln>
                          <a:noFill/>
                        </a:ln>
                        <a:solidFill>
                          <a:schemeClr val="bg2"/>
                        </a:solidFill>
                        <a:effectLst/>
                        <a:latin typeface="Tahoma" pitchFamily="34" charset="0"/>
                      </a:endParaRPr>
                    </a:p>
                  </a:txBody>
                  <a:tcPr marT="45708" marB="45708"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accent2"/>
                    </a:solidFill>
                  </a:tcPr>
                </a:tc>
                <a:extLst>
                  <a:ext uri="{0D108BD9-81ED-4DB2-BD59-A6C34878D82A}">
                    <a16:rowId xmlns:a16="http://schemas.microsoft.com/office/drawing/2014/main" val="10003"/>
                  </a:ext>
                </a:extLst>
              </a:tr>
              <a:tr h="33519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rPr>
                        <a:t>.......</a:t>
                      </a:r>
                    </a:p>
                  </a:txBody>
                  <a:tcPr marT="45708" marB="45708"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rPr>
                        <a:t>.......</a:t>
                      </a:r>
                    </a:p>
                  </a:txBody>
                  <a:tcPr marT="45708" marB="45708"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3519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17</a:t>
                      </a:r>
                      <a:endParaRPr kumimoji="1" lang="en-US" sz="1600" b="0" i="0" u="none" strike="noStrike" cap="none" normalizeH="0" baseline="0">
                        <a:ln>
                          <a:noFill/>
                        </a:ln>
                        <a:solidFill>
                          <a:schemeClr val="tx1"/>
                        </a:solidFill>
                        <a:effectLst/>
                        <a:latin typeface="Tahoma" pitchFamily="34" charset="0"/>
                      </a:endParaRPr>
                    </a:p>
                  </a:txBody>
                  <a:tcPr marT="45708" marB="45708"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5.300</a:t>
                      </a:r>
                      <a:endParaRPr kumimoji="1" lang="en-US" sz="1600" b="0" i="0" u="none" strike="noStrike" cap="none" normalizeH="0" baseline="0">
                        <a:ln>
                          <a:noFill/>
                        </a:ln>
                        <a:solidFill>
                          <a:schemeClr val="tx1"/>
                        </a:solidFill>
                        <a:effectLst/>
                        <a:latin typeface="Tahoma" pitchFamily="34" charset="0"/>
                      </a:endParaRPr>
                    </a:p>
                  </a:txBody>
                  <a:tcPr marT="45708" marB="45708"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6653" name="Text Box 29"/>
          <p:cNvSpPr txBox="1">
            <a:spLocks noChangeArrowheads="1"/>
          </p:cNvSpPr>
          <p:nvPr/>
        </p:nvSpPr>
        <p:spPr bwMode="auto">
          <a:xfrm>
            <a:off x="3759200" y="3376613"/>
            <a:ext cx="43909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dirty="0">
                <a:latin typeface="Times New Roman" pitchFamily="18" charset="0"/>
              </a:rPr>
              <a:t>a = 2600 $ - (300 $ / año * 8 año) </a:t>
            </a:r>
            <a:endParaRPr kumimoji="1" lang="es-ES" altLang="es-AR" sz="2400" dirty="0">
              <a:latin typeface="Times New Roman" pitchFamily="18" charset="0"/>
            </a:endParaRPr>
          </a:p>
        </p:txBody>
      </p:sp>
      <p:sp>
        <p:nvSpPr>
          <p:cNvPr id="26654" name="Text Box 30"/>
          <p:cNvSpPr txBox="1">
            <a:spLocks noChangeArrowheads="1"/>
          </p:cNvSpPr>
          <p:nvPr/>
        </p:nvSpPr>
        <p:spPr bwMode="auto">
          <a:xfrm>
            <a:off x="3779838" y="4292600"/>
            <a:ext cx="2649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a = 2600 $ - 2400 $ </a:t>
            </a:r>
            <a:endParaRPr kumimoji="1" lang="es-ES" altLang="es-AR" sz="2400">
              <a:latin typeface="Times New Roman" pitchFamily="18" charset="0"/>
            </a:endParaRPr>
          </a:p>
        </p:txBody>
      </p:sp>
      <p:sp>
        <p:nvSpPr>
          <p:cNvPr id="26655" name="Text Box 31"/>
          <p:cNvSpPr txBox="1">
            <a:spLocks noChangeArrowheads="1"/>
          </p:cNvSpPr>
          <p:nvPr/>
        </p:nvSpPr>
        <p:spPr bwMode="auto">
          <a:xfrm>
            <a:off x="3924300" y="5084763"/>
            <a:ext cx="1328738"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a = 200 $</a:t>
            </a:r>
            <a:endParaRPr kumimoji="1" lang="es-ES" altLang="es-AR" sz="2400">
              <a:solidFill>
                <a:schemeClr val="bg2"/>
              </a:solidFill>
              <a:latin typeface="Times New Roman" pitchFamily="18" charset="0"/>
            </a:endParaRPr>
          </a:p>
        </p:txBody>
      </p:sp>
      <p:sp>
        <p:nvSpPr>
          <p:cNvPr id="26656" name="AutoShape 32"/>
          <p:cNvSpPr>
            <a:spLocks noChangeArrowheads="1"/>
          </p:cNvSpPr>
          <p:nvPr/>
        </p:nvSpPr>
        <p:spPr bwMode="auto">
          <a:xfrm>
            <a:off x="2700338" y="3068638"/>
            <a:ext cx="863600" cy="360362"/>
          </a:xfrm>
          <a:prstGeom prst="rightArrow">
            <a:avLst>
              <a:gd name="adj1" fmla="val 50000"/>
              <a:gd name="adj2" fmla="val 59912"/>
            </a:avLst>
          </a:prstGeom>
          <a:solidFill>
            <a:schemeClr val="accent1"/>
          </a:solidFill>
          <a:ln w="12700">
            <a:solidFill>
              <a:schemeClr val="tx1"/>
            </a:solidFill>
            <a:miter lim="800000"/>
            <a:headEnd type="none" w="sm" len="sm"/>
            <a:tailEnd type="none" w="sm" len="sm"/>
          </a:ln>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684213" y="260350"/>
            <a:ext cx="8080375" cy="639763"/>
          </a:xfrm>
        </p:spPr>
        <p:txBody>
          <a:bodyPr>
            <a:normAutofit fontScale="90000"/>
          </a:bodyPr>
          <a:lstStyle/>
          <a:p>
            <a:pPr algn="ctr"/>
            <a:r>
              <a:rPr lang="es-ES" altLang="es-AR" sz="3600" b="1" dirty="0">
                <a:latin typeface="Arial Narrow" panose="020B0606020202030204" pitchFamily="34" charset="0"/>
                <a:cs typeface="Times New Roman" pitchFamily="18" charset="0"/>
              </a:rPr>
              <a:t>Recta de regresión</a:t>
            </a:r>
            <a:endParaRPr lang="es-ES" altLang="es-AR" sz="3600" dirty="0">
              <a:latin typeface="Arial Narrow" panose="020B0606020202030204" pitchFamily="34" charset="0"/>
            </a:endParaRPr>
          </a:p>
        </p:txBody>
      </p:sp>
      <p:pic>
        <p:nvPicPr>
          <p:cNvPr id="276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6375" y="1268413"/>
            <a:ext cx="6667500" cy="534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7652" name="Text Box 4"/>
          <p:cNvSpPr txBox="1">
            <a:spLocks noChangeArrowheads="1"/>
          </p:cNvSpPr>
          <p:nvPr/>
        </p:nvSpPr>
        <p:spPr bwMode="auto">
          <a:xfrm>
            <a:off x="3635375" y="5229225"/>
            <a:ext cx="5257800"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 = 200 $ + 300 $ / año *  Año de estudio</a:t>
            </a:r>
            <a:endParaRPr kumimoji="1" lang="es-ES" altLang="es-AR" sz="2400">
              <a:solidFill>
                <a:schemeClr val="bg2"/>
              </a:solidFill>
              <a:latin typeface="Times New Roman" pitchFamily="18" charset="0"/>
            </a:endParaRPr>
          </a:p>
        </p:txBody>
      </p:sp>
      <p:sp>
        <p:nvSpPr>
          <p:cNvPr id="27653" name="Line 5"/>
          <p:cNvSpPr>
            <a:spLocks noChangeShapeType="1"/>
          </p:cNvSpPr>
          <p:nvPr/>
        </p:nvSpPr>
        <p:spPr bwMode="auto">
          <a:xfrm flipH="1" flipV="1">
            <a:off x="4211638" y="4221163"/>
            <a:ext cx="288925" cy="1008062"/>
          </a:xfrm>
          <a:prstGeom prst="line">
            <a:avLst/>
          </a:prstGeom>
          <a:noFill/>
          <a:ln w="19050">
            <a:solidFill>
              <a:srgbClr val="FF0066"/>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s-AR"/>
          </a:p>
        </p:txBody>
      </p:sp>
      <p:sp>
        <p:nvSpPr>
          <p:cNvPr id="27654" name="Text Box 6"/>
          <p:cNvSpPr txBox="1">
            <a:spLocks noChangeArrowheads="1"/>
          </p:cNvSpPr>
          <p:nvPr/>
        </p:nvSpPr>
        <p:spPr bwMode="auto">
          <a:xfrm>
            <a:off x="323850" y="5229225"/>
            <a:ext cx="1328738"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a = 200 $</a:t>
            </a:r>
            <a:endParaRPr kumimoji="1" lang="es-ES" altLang="es-AR" sz="2400">
              <a:solidFill>
                <a:schemeClr val="bg2"/>
              </a:solidFill>
              <a:latin typeface="Times New Roman" pitchFamily="18" charset="0"/>
            </a:endParaRPr>
          </a:p>
        </p:txBody>
      </p:sp>
      <p:sp>
        <p:nvSpPr>
          <p:cNvPr id="27655" name="Line 7"/>
          <p:cNvSpPr>
            <a:spLocks noChangeShapeType="1"/>
          </p:cNvSpPr>
          <p:nvPr/>
        </p:nvSpPr>
        <p:spPr bwMode="auto">
          <a:xfrm flipH="1" flipV="1">
            <a:off x="1763713" y="5445125"/>
            <a:ext cx="431800" cy="360363"/>
          </a:xfrm>
          <a:prstGeom prst="line">
            <a:avLst/>
          </a:prstGeom>
          <a:noFill/>
          <a:ln w="28575">
            <a:solidFill>
              <a:srgbClr val="FF0066"/>
            </a:solidFill>
            <a:round/>
            <a:headEnd type="triangle" w="med" len="med"/>
            <a:tailEnd/>
          </a:ln>
          <a:extLst>
            <a:ext uri="{909E8E84-426E-40DD-AFC4-6F175D3DCCD1}">
              <a14:hiddenFill xmlns:a14="http://schemas.microsoft.com/office/drawing/2010/main">
                <a:noFill/>
              </a14:hiddenFill>
            </a:ext>
          </a:extLst>
        </p:spPr>
        <p:txBody>
          <a:bodyPr/>
          <a:lstStyle/>
          <a:p>
            <a:endParaRPr lang="es-AR"/>
          </a:p>
        </p:txBody>
      </p:sp>
      <p:sp>
        <p:nvSpPr>
          <p:cNvPr id="27656" name="Text Box 8"/>
          <p:cNvSpPr txBox="1">
            <a:spLocks noChangeArrowheads="1"/>
          </p:cNvSpPr>
          <p:nvPr/>
        </p:nvSpPr>
        <p:spPr bwMode="auto">
          <a:xfrm>
            <a:off x="2411413" y="3141663"/>
            <a:ext cx="1155700"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y media</a:t>
            </a:r>
            <a:endParaRPr kumimoji="1" lang="es-ES" altLang="es-AR" sz="2400">
              <a:solidFill>
                <a:schemeClr val="bg2"/>
              </a:solidFill>
              <a:latin typeface="Times New Roman" pitchFamily="18" charset="0"/>
            </a:endParaRPr>
          </a:p>
        </p:txBody>
      </p:sp>
      <p:sp>
        <p:nvSpPr>
          <p:cNvPr id="27657" name="Text Box 9"/>
          <p:cNvSpPr txBox="1">
            <a:spLocks noChangeArrowheads="1"/>
          </p:cNvSpPr>
          <p:nvPr/>
        </p:nvSpPr>
        <p:spPr bwMode="auto">
          <a:xfrm rot="-5400000">
            <a:off x="4151313" y="1831975"/>
            <a:ext cx="1155700"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x media</a:t>
            </a:r>
            <a:endParaRPr kumimoji="1" lang="es-ES" altLang="es-AR" sz="2400">
              <a:solidFill>
                <a:schemeClr val="bg2"/>
              </a:solidFill>
              <a:latin typeface="Times New Roman" pitchFamily="18" charset="0"/>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423861" y="42654"/>
            <a:ext cx="8080375" cy="639763"/>
          </a:xfrm>
        </p:spPr>
        <p:txBody>
          <a:bodyPr>
            <a:normAutofit fontScale="90000"/>
          </a:bodyPr>
          <a:lstStyle/>
          <a:p>
            <a:pPr algn="ctr"/>
            <a:r>
              <a:rPr lang="es-ES" altLang="es-AR" sz="3600" b="1" dirty="0">
                <a:latin typeface="Arial Narrow" panose="020B0606020202030204" pitchFamily="34" charset="0"/>
                <a:cs typeface="Times New Roman" pitchFamily="18" charset="0"/>
              </a:rPr>
              <a:t>Predicción </a:t>
            </a:r>
            <a:endParaRPr lang="es-ES" altLang="es-AR" sz="3600" dirty="0">
              <a:latin typeface="Arial Narrow" panose="020B0606020202030204" pitchFamily="34" charset="0"/>
            </a:endParaRPr>
          </a:p>
        </p:txBody>
      </p:sp>
      <p:sp>
        <p:nvSpPr>
          <p:cNvPr id="29699" name="Text Box 3"/>
          <p:cNvSpPr txBox="1">
            <a:spLocks noChangeArrowheads="1"/>
          </p:cNvSpPr>
          <p:nvPr/>
        </p:nvSpPr>
        <p:spPr bwMode="auto">
          <a:xfrm>
            <a:off x="1835150" y="1773238"/>
            <a:ext cx="5257800"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 = 200 $ + 300 $ / año *  Año de estudio</a:t>
            </a:r>
            <a:endParaRPr kumimoji="1" lang="es-ES" altLang="es-AR" sz="2400">
              <a:solidFill>
                <a:schemeClr val="bg2"/>
              </a:solidFill>
              <a:latin typeface="Times New Roman" pitchFamily="18" charset="0"/>
            </a:endParaRPr>
          </a:p>
        </p:txBody>
      </p:sp>
      <p:sp>
        <p:nvSpPr>
          <p:cNvPr id="29700" name="Text Box 4"/>
          <p:cNvSpPr txBox="1">
            <a:spLocks noChangeArrowheads="1"/>
          </p:cNvSpPr>
          <p:nvPr/>
        </p:nvSpPr>
        <p:spPr bwMode="auto">
          <a:xfrm>
            <a:off x="179388" y="2900363"/>
            <a:ext cx="2657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Si años estudio = 15</a:t>
            </a:r>
            <a:endParaRPr kumimoji="1" lang="es-ES" altLang="es-AR" sz="2400">
              <a:latin typeface="Times New Roman" pitchFamily="18" charset="0"/>
            </a:endParaRPr>
          </a:p>
        </p:txBody>
      </p:sp>
      <p:sp>
        <p:nvSpPr>
          <p:cNvPr id="29701" name="Text Box 5"/>
          <p:cNvSpPr txBox="1">
            <a:spLocks noChangeArrowheads="1"/>
          </p:cNvSpPr>
          <p:nvPr/>
        </p:nvSpPr>
        <p:spPr bwMode="auto">
          <a:xfrm>
            <a:off x="4427538" y="2852738"/>
            <a:ext cx="4352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dirty="0">
                <a:latin typeface="Times New Roman" pitchFamily="18" charset="0"/>
              </a:rPr>
              <a:t>$ = 200 $ + 300 $ / año *  15 años</a:t>
            </a:r>
            <a:endParaRPr kumimoji="1" lang="es-ES" altLang="es-AR" sz="2400" dirty="0">
              <a:latin typeface="Times New Roman" pitchFamily="18" charset="0"/>
            </a:endParaRPr>
          </a:p>
        </p:txBody>
      </p:sp>
      <p:sp>
        <p:nvSpPr>
          <p:cNvPr id="29702" name="AutoShape 6"/>
          <p:cNvSpPr>
            <a:spLocks noChangeArrowheads="1"/>
          </p:cNvSpPr>
          <p:nvPr/>
        </p:nvSpPr>
        <p:spPr bwMode="auto">
          <a:xfrm>
            <a:off x="3059113" y="2924175"/>
            <a:ext cx="863600" cy="360363"/>
          </a:xfrm>
          <a:prstGeom prst="rightArrow">
            <a:avLst>
              <a:gd name="adj1" fmla="val 50000"/>
              <a:gd name="adj2" fmla="val 59912"/>
            </a:avLst>
          </a:prstGeom>
          <a:solidFill>
            <a:schemeClr val="accent1"/>
          </a:solidFill>
          <a:ln w="12700">
            <a:solidFill>
              <a:schemeClr val="tx1"/>
            </a:solidFill>
            <a:miter lim="800000"/>
            <a:headEnd type="none" w="sm" len="sm"/>
            <a:tailEnd type="none" w="sm" len="sm"/>
          </a:ln>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
        <p:nvSpPr>
          <p:cNvPr id="29703" name="Text Box 7"/>
          <p:cNvSpPr txBox="1">
            <a:spLocks noChangeArrowheads="1"/>
          </p:cNvSpPr>
          <p:nvPr/>
        </p:nvSpPr>
        <p:spPr bwMode="auto">
          <a:xfrm>
            <a:off x="4572000" y="3716338"/>
            <a:ext cx="2508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 = 200 $ + 4500 $</a:t>
            </a:r>
            <a:endParaRPr kumimoji="1" lang="es-ES" altLang="es-AR" sz="2400">
              <a:latin typeface="Times New Roman" pitchFamily="18" charset="0"/>
            </a:endParaRPr>
          </a:p>
        </p:txBody>
      </p:sp>
      <p:sp>
        <p:nvSpPr>
          <p:cNvPr id="29704" name="Text Box 8"/>
          <p:cNvSpPr txBox="1">
            <a:spLocks noChangeArrowheads="1"/>
          </p:cNvSpPr>
          <p:nvPr/>
        </p:nvSpPr>
        <p:spPr bwMode="auto">
          <a:xfrm>
            <a:off x="4643438" y="4797425"/>
            <a:ext cx="1498600"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 = 4700 $</a:t>
            </a:r>
            <a:endParaRPr kumimoji="1" lang="es-ES" altLang="es-AR" sz="2400">
              <a:solidFill>
                <a:schemeClr val="bg2"/>
              </a:solidFill>
              <a:latin typeface="Times New Roman" pitchFamily="18" charset="0"/>
            </a:endParaRPr>
          </a:p>
        </p:txBody>
      </p:sp>
      <p:sp>
        <p:nvSpPr>
          <p:cNvPr id="6" name="Text Box 4">
            <a:extLst>
              <a:ext uri="{FF2B5EF4-FFF2-40B4-BE49-F238E27FC236}">
                <a16:creationId xmlns:a16="http://schemas.microsoft.com/office/drawing/2014/main" id="{5CB38DA3-AD6C-5C1A-224F-CDC4BF3BAAA1}"/>
              </a:ext>
            </a:extLst>
          </p:cNvPr>
          <p:cNvSpPr txBox="1">
            <a:spLocks noChangeArrowheads="1"/>
          </p:cNvSpPr>
          <p:nvPr/>
        </p:nvSpPr>
        <p:spPr bwMode="auto">
          <a:xfrm>
            <a:off x="3599656" y="1197770"/>
            <a:ext cx="1728787" cy="457200"/>
          </a:xfrm>
          <a:prstGeom prst="rect">
            <a:avLst/>
          </a:prstGeom>
          <a:solidFill>
            <a:schemeClr val="accent1">
              <a:lumMod val="60000"/>
              <a:lumOff val="40000"/>
            </a:schemeClr>
          </a:solidFill>
          <a:ln>
            <a:noFill/>
          </a:ln>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dirty="0">
                <a:latin typeface="Times New Roman" pitchFamily="18" charset="0"/>
              </a:rPr>
              <a:t>y = a + b * x</a:t>
            </a:r>
            <a:endParaRPr kumimoji="1" lang="es-ES" altLang="es-AR" sz="2400" dirty="0">
              <a:latin typeface="Times New Roman" pitchFamily="18" charset="0"/>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3"/>
          <p:cNvSpPr txBox="1">
            <a:spLocks noChangeArrowheads="1"/>
          </p:cNvSpPr>
          <p:nvPr/>
        </p:nvSpPr>
        <p:spPr bwMode="auto">
          <a:xfrm>
            <a:off x="0" y="946968"/>
            <a:ext cx="8964613" cy="2124075"/>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r>
              <a:rPr lang="es-ES" altLang="es-AR" sz="2200" b="1" dirty="0"/>
              <a:t>Para el cálculo de la recta de regresión se aplica el método de mínimos cuadrados entre dos variables. Esta línea es la que hace mínima la suma de los cuadrados de los residuos, es decir, es aquella recta en la que las diferencias elevadas al cuadrado entre los valores calculados por la ecuación de la recta y los valores reales de la serie, son las mínimas posibles.</a:t>
            </a:r>
          </a:p>
        </p:txBody>
      </p:sp>
      <p:sp>
        <p:nvSpPr>
          <p:cNvPr id="33795" name="Rectangle 5"/>
          <p:cNvSpPr>
            <a:spLocks noChangeArrowheads="1"/>
          </p:cNvSpPr>
          <p:nvPr/>
        </p:nvSpPr>
        <p:spPr bwMode="auto">
          <a:xfrm>
            <a:off x="323848" y="115971"/>
            <a:ext cx="83534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r>
              <a:rPr lang="es-ES" altLang="es-AR" sz="2400" b="1" dirty="0"/>
              <a:t>RECTA DE REGRESIÓN / </a:t>
            </a:r>
          </a:p>
          <a:p>
            <a:pPr algn="ctr" eaLnBrk="1" hangingPunct="1"/>
            <a:r>
              <a:rPr lang="es-ES" altLang="es-AR" sz="2400" b="1" dirty="0"/>
              <a:t>MÍNIMOS CUADRADOS ORDINARIOS (MCO)</a:t>
            </a:r>
            <a:endParaRPr lang="es-MX" altLang="es-AR" sz="2400" dirty="0"/>
          </a:p>
        </p:txBody>
      </p:sp>
      <p:pic>
        <p:nvPicPr>
          <p:cNvPr id="33796" name="Picture 7" descr="regre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3125915"/>
            <a:ext cx="6120680" cy="3732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7" name="Text Box 8"/>
          <p:cNvSpPr txBox="1">
            <a:spLocks noChangeArrowheads="1"/>
          </p:cNvSpPr>
          <p:nvPr/>
        </p:nvSpPr>
        <p:spPr bwMode="auto">
          <a:xfrm>
            <a:off x="2627313" y="3213100"/>
            <a:ext cx="21605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spcBef>
                <a:spcPct val="50000"/>
              </a:spcBef>
            </a:pPr>
            <a:r>
              <a:rPr lang="es-ES" altLang="es-AR" sz="2800" b="1" i="1">
                <a:solidFill>
                  <a:schemeClr val="tx2"/>
                </a:solidFill>
              </a:rPr>
              <a:t>y = a + bx</a:t>
            </a:r>
          </a:p>
        </p:txBody>
      </p:sp>
      <p:pic>
        <p:nvPicPr>
          <p:cNvPr id="2" name="Picture 2" descr="Minimos Cuadrados Ordinarios FORMULA - YouTube">
            <a:extLst>
              <a:ext uri="{FF2B5EF4-FFF2-40B4-BE49-F238E27FC236}">
                <a16:creationId xmlns:a16="http://schemas.microsoft.com/office/drawing/2014/main" id="{AE2E18AA-0DCC-9049-1D89-78D5391AB1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3876836"/>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5508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48131" name="Text Box 3"/>
          <p:cNvSpPr txBox="1">
            <a:spLocks noChangeArrowheads="1"/>
          </p:cNvSpPr>
          <p:nvPr/>
        </p:nvSpPr>
        <p:spPr bwMode="auto">
          <a:xfrm>
            <a:off x="395288" y="2168525"/>
            <a:ext cx="8532812" cy="4185761"/>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spcBef>
                <a:spcPct val="50000"/>
              </a:spcBef>
              <a:buClr>
                <a:srgbClr val="F10FD1"/>
              </a:buClr>
              <a:buFont typeface="Wingdings" pitchFamily="2" charset="2"/>
              <a:buChar char="q"/>
            </a:pPr>
            <a:r>
              <a:rPr lang="es-MX" altLang="es-AR" sz="2600" dirty="0"/>
              <a:t> </a:t>
            </a:r>
            <a:r>
              <a:rPr lang="es-MX" altLang="es-AR" sz="2400" b="1" dirty="0"/>
              <a:t>Estima el grado de ajuste o de bondad explicativa del modelo teórico independientemente del nivel de covarianza entre las variables introducidas</a:t>
            </a:r>
          </a:p>
          <a:p>
            <a:pPr algn="just" eaLnBrk="1" hangingPunct="1">
              <a:spcBef>
                <a:spcPct val="50000"/>
              </a:spcBef>
              <a:buClr>
                <a:srgbClr val="F10FD1"/>
              </a:buClr>
              <a:buFont typeface="Wingdings" pitchFamily="2" charset="2"/>
              <a:buChar char="q"/>
            </a:pPr>
            <a:r>
              <a:rPr lang="es-MX" altLang="es-AR" sz="2400" b="1" dirty="0"/>
              <a:t> Predice el valor medio que puede asumir la variable Y dado un valor de X (regresión a la media) bajo un intervalo de confianza</a:t>
            </a:r>
          </a:p>
          <a:p>
            <a:pPr algn="just" eaLnBrk="1" hangingPunct="1">
              <a:spcBef>
                <a:spcPct val="50000"/>
              </a:spcBef>
              <a:buClr>
                <a:srgbClr val="F10FD1"/>
              </a:buClr>
              <a:buFont typeface="Wingdings" pitchFamily="2" charset="2"/>
              <a:buChar char="q"/>
            </a:pPr>
            <a:r>
              <a:rPr lang="es-MX" altLang="es-AR" sz="2400" b="1" dirty="0"/>
              <a:t> Estima el efecto neto / fuerza / sentido de cada una de las variables predictoras de la variable dependiente (control sobre los demás efectos suponiendo independencia entre ellas).</a:t>
            </a:r>
          </a:p>
        </p:txBody>
      </p:sp>
      <p:sp>
        <p:nvSpPr>
          <p:cNvPr id="48132" name="Rectangle 4"/>
          <p:cNvSpPr>
            <a:spLocks noChangeArrowheads="1"/>
          </p:cNvSpPr>
          <p:nvPr/>
        </p:nvSpPr>
        <p:spPr bwMode="auto">
          <a:xfrm>
            <a:off x="2093913" y="1125538"/>
            <a:ext cx="4908550" cy="5191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2800" b="1">
                <a:solidFill>
                  <a:srgbClr val="336699"/>
                </a:solidFill>
              </a:rPr>
              <a:t>Respuestas Metodológicas</a:t>
            </a:r>
            <a:endParaRPr lang="es-ES" altLang="es-AR" sz="2800" b="1">
              <a:solidFill>
                <a:srgbClr val="336699"/>
              </a:solidFill>
            </a:endParaRPr>
          </a:p>
        </p:txBody>
      </p:sp>
    </p:spTree>
    <p:extLst>
      <p:ext uri="{BB962C8B-B14F-4D97-AF65-F5344CB8AC3E}">
        <p14:creationId xmlns:p14="http://schemas.microsoft.com/office/powerpoint/2010/main" val="1159386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684213" y="188913"/>
            <a:ext cx="8080375" cy="719137"/>
          </a:xfrm>
        </p:spPr>
        <p:txBody>
          <a:bodyPr/>
          <a:lstStyle/>
          <a:p>
            <a:pPr algn="ctr"/>
            <a:r>
              <a:rPr lang="es-ES" altLang="es-AR" sz="3600" b="1">
                <a:latin typeface="Arial Narrow" pitchFamily="34" charset="0"/>
                <a:cs typeface="Times New Roman" pitchFamily="18" charset="0"/>
              </a:rPr>
              <a:t>Modelo ajustado y recta de regresi</a:t>
            </a:r>
            <a:r>
              <a:rPr lang="es-ES" altLang="es-AR" sz="3600" b="1">
                <a:cs typeface="Times New Roman" pitchFamily="18" charset="0"/>
              </a:rPr>
              <a:t>ó</a:t>
            </a:r>
            <a:r>
              <a:rPr lang="es-ES" altLang="es-AR" sz="3600" b="1">
                <a:latin typeface="Arial Narrow" pitchFamily="34" charset="0"/>
                <a:cs typeface="Times New Roman" pitchFamily="18" charset="0"/>
              </a:rPr>
              <a:t>n</a:t>
            </a:r>
            <a:endParaRPr lang="es-ES" altLang="es-AR" sz="3600"/>
          </a:p>
        </p:txBody>
      </p:sp>
      <p:pic>
        <p:nvPicPr>
          <p:cNvPr id="358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908050"/>
            <a:ext cx="5545138" cy="1416050"/>
          </a:xfrm>
          <a:prstGeom prst="rect">
            <a:avLst/>
          </a:prstGeom>
          <a:solidFill>
            <a:schemeClr val="bg1"/>
          </a:solidFill>
          <a:ln>
            <a:noFill/>
          </a:ln>
        </p:spPr>
      </p:pic>
      <p:pic>
        <p:nvPicPr>
          <p:cNvPr id="3584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913" y="2492375"/>
            <a:ext cx="7200900" cy="2317750"/>
          </a:xfrm>
          <a:prstGeom prst="rect">
            <a:avLst/>
          </a:prstGeom>
          <a:solidFill>
            <a:schemeClr val="bg1"/>
          </a:solidFill>
          <a:ln>
            <a:noFill/>
          </a:ln>
        </p:spPr>
      </p:pic>
      <p:pic>
        <p:nvPicPr>
          <p:cNvPr id="3584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3350" y="4868863"/>
            <a:ext cx="6985000" cy="1849437"/>
          </a:xfrm>
          <a:prstGeom prst="rect">
            <a:avLst/>
          </a:prstGeom>
          <a:solidFill>
            <a:schemeClr val="bg1"/>
          </a:solidFill>
          <a:ln>
            <a:noFill/>
          </a:ln>
        </p:spPr>
      </p:pic>
      <p:sp>
        <p:nvSpPr>
          <p:cNvPr id="35846" name="Oval 6"/>
          <p:cNvSpPr>
            <a:spLocks noChangeArrowheads="1"/>
          </p:cNvSpPr>
          <p:nvPr/>
        </p:nvSpPr>
        <p:spPr bwMode="auto">
          <a:xfrm>
            <a:off x="3492500" y="5734050"/>
            <a:ext cx="792163" cy="360363"/>
          </a:xfrm>
          <a:prstGeom prst="ellipse">
            <a:avLst/>
          </a:prstGeom>
          <a:noFill/>
          <a:ln w="12700">
            <a:solidFill>
              <a:srgbClr val="FF0066"/>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
        <p:nvSpPr>
          <p:cNvPr id="35847" name="Oval 7"/>
          <p:cNvSpPr>
            <a:spLocks noChangeArrowheads="1"/>
          </p:cNvSpPr>
          <p:nvPr/>
        </p:nvSpPr>
        <p:spPr bwMode="auto">
          <a:xfrm>
            <a:off x="3492500" y="6092825"/>
            <a:ext cx="792163" cy="360363"/>
          </a:xfrm>
          <a:prstGeom prst="ellipse">
            <a:avLst/>
          </a:prstGeom>
          <a:noFill/>
          <a:ln w="12700">
            <a:solidFill>
              <a:srgbClr val="FF0066"/>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
        <p:nvSpPr>
          <p:cNvPr id="35848" name="Text Box 8"/>
          <p:cNvSpPr txBox="1">
            <a:spLocks noChangeArrowheads="1"/>
          </p:cNvSpPr>
          <p:nvPr/>
        </p:nvSpPr>
        <p:spPr bwMode="auto">
          <a:xfrm>
            <a:off x="1403350" y="4868863"/>
            <a:ext cx="25304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a:solidFill>
                  <a:schemeClr val="hlink"/>
                </a:solidFill>
                <a:latin typeface="Times New Roman" pitchFamily="18" charset="0"/>
              </a:rPr>
              <a:t>“a” Ordenada al origen</a:t>
            </a:r>
            <a:endParaRPr kumimoji="1" lang="es-ES" altLang="es-AR">
              <a:solidFill>
                <a:schemeClr val="hlink"/>
              </a:solidFill>
              <a:latin typeface="Times New Roman" pitchFamily="18" charset="0"/>
            </a:endParaRPr>
          </a:p>
        </p:txBody>
      </p:sp>
      <p:sp>
        <p:nvSpPr>
          <p:cNvPr id="35849" name="Line 9"/>
          <p:cNvSpPr>
            <a:spLocks noChangeShapeType="1"/>
          </p:cNvSpPr>
          <p:nvPr/>
        </p:nvSpPr>
        <p:spPr bwMode="auto">
          <a:xfrm>
            <a:off x="3203575" y="5084763"/>
            <a:ext cx="360363" cy="720725"/>
          </a:xfrm>
          <a:prstGeom prst="line">
            <a:avLst/>
          </a:prstGeom>
          <a:noFill/>
          <a:ln w="12700">
            <a:solidFill>
              <a:schemeClr val="hlink"/>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s-AR"/>
          </a:p>
        </p:txBody>
      </p:sp>
      <p:sp>
        <p:nvSpPr>
          <p:cNvPr id="35850" name="Text Box 10"/>
          <p:cNvSpPr txBox="1">
            <a:spLocks noChangeArrowheads="1"/>
          </p:cNvSpPr>
          <p:nvPr/>
        </p:nvSpPr>
        <p:spPr bwMode="auto">
          <a:xfrm>
            <a:off x="4932363" y="6286500"/>
            <a:ext cx="1600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a:solidFill>
                  <a:schemeClr val="hlink"/>
                </a:solidFill>
                <a:latin typeface="Times New Roman" pitchFamily="18" charset="0"/>
              </a:rPr>
              <a:t>“b” Pendiente</a:t>
            </a:r>
            <a:endParaRPr kumimoji="1" lang="es-ES" altLang="es-AR">
              <a:solidFill>
                <a:schemeClr val="hlink"/>
              </a:solidFill>
              <a:latin typeface="Times New Roman" pitchFamily="18" charset="0"/>
            </a:endParaRPr>
          </a:p>
        </p:txBody>
      </p:sp>
      <p:sp>
        <p:nvSpPr>
          <p:cNvPr id="35851" name="Line 11"/>
          <p:cNvSpPr>
            <a:spLocks noChangeShapeType="1"/>
          </p:cNvSpPr>
          <p:nvPr/>
        </p:nvSpPr>
        <p:spPr bwMode="auto">
          <a:xfrm flipH="1" flipV="1">
            <a:off x="4284663" y="6308725"/>
            <a:ext cx="719137" cy="73025"/>
          </a:xfrm>
          <a:prstGeom prst="line">
            <a:avLst/>
          </a:prstGeom>
          <a:noFill/>
          <a:ln w="12700">
            <a:solidFill>
              <a:schemeClr val="hlink"/>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s-AR"/>
          </a:p>
        </p:txBody>
      </p:sp>
      <p:sp>
        <p:nvSpPr>
          <p:cNvPr id="35852" name="Oval 12"/>
          <p:cNvSpPr>
            <a:spLocks noChangeArrowheads="1"/>
          </p:cNvSpPr>
          <p:nvPr/>
        </p:nvSpPr>
        <p:spPr bwMode="auto">
          <a:xfrm>
            <a:off x="7667625" y="3284538"/>
            <a:ext cx="792163" cy="360362"/>
          </a:xfrm>
          <a:prstGeom prst="ellipse">
            <a:avLst/>
          </a:prstGeom>
          <a:noFill/>
          <a:ln w="12700">
            <a:solidFill>
              <a:srgbClr val="FF0066"/>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
        <p:nvSpPr>
          <p:cNvPr id="35853" name="Text Box 13"/>
          <p:cNvSpPr txBox="1">
            <a:spLocks noChangeArrowheads="1"/>
          </p:cNvSpPr>
          <p:nvPr/>
        </p:nvSpPr>
        <p:spPr bwMode="auto">
          <a:xfrm>
            <a:off x="6804025" y="2492375"/>
            <a:ext cx="1520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a:solidFill>
                  <a:schemeClr val="hlink"/>
                </a:solidFill>
                <a:latin typeface="Times New Roman" pitchFamily="18" charset="0"/>
              </a:rPr>
              <a:t>Significancia</a:t>
            </a:r>
            <a:endParaRPr kumimoji="1" lang="es-ES" altLang="es-AR">
              <a:solidFill>
                <a:schemeClr val="hlink"/>
              </a:solidFill>
              <a:latin typeface="Times New Roman" pitchFamily="18" charset="0"/>
            </a:endParaRPr>
          </a:p>
        </p:txBody>
      </p:sp>
      <p:sp>
        <p:nvSpPr>
          <p:cNvPr id="35854" name="Line 14"/>
          <p:cNvSpPr>
            <a:spLocks noChangeShapeType="1"/>
          </p:cNvSpPr>
          <p:nvPr/>
        </p:nvSpPr>
        <p:spPr bwMode="auto">
          <a:xfrm>
            <a:off x="7524750" y="2852738"/>
            <a:ext cx="287338" cy="431800"/>
          </a:xfrm>
          <a:prstGeom prst="line">
            <a:avLst/>
          </a:prstGeom>
          <a:noFill/>
          <a:ln w="12700">
            <a:solidFill>
              <a:schemeClr val="hlink"/>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s-AR"/>
          </a:p>
        </p:txBody>
      </p:sp>
      <p:sp>
        <p:nvSpPr>
          <p:cNvPr id="35855" name="Oval 15"/>
          <p:cNvSpPr>
            <a:spLocks noChangeArrowheads="1"/>
          </p:cNvSpPr>
          <p:nvPr/>
        </p:nvSpPr>
        <p:spPr bwMode="auto">
          <a:xfrm>
            <a:off x="2627313" y="1628775"/>
            <a:ext cx="792162" cy="360363"/>
          </a:xfrm>
          <a:prstGeom prst="ellipse">
            <a:avLst/>
          </a:prstGeom>
          <a:noFill/>
          <a:ln w="12700">
            <a:solidFill>
              <a:srgbClr val="FF0066"/>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
        <p:nvSpPr>
          <p:cNvPr id="35856" name="Text Box 16"/>
          <p:cNvSpPr txBox="1">
            <a:spLocks noChangeArrowheads="1"/>
          </p:cNvSpPr>
          <p:nvPr/>
        </p:nvSpPr>
        <p:spPr bwMode="auto">
          <a:xfrm>
            <a:off x="1763713" y="836613"/>
            <a:ext cx="1438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a:solidFill>
                  <a:schemeClr val="hlink"/>
                </a:solidFill>
                <a:latin typeface="Times New Roman" pitchFamily="18" charset="0"/>
              </a:rPr>
              <a:t>r de Pearson</a:t>
            </a:r>
            <a:endParaRPr kumimoji="1" lang="es-ES" altLang="es-AR">
              <a:solidFill>
                <a:schemeClr val="hlink"/>
              </a:solidFill>
              <a:latin typeface="Times New Roman" pitchFamily="18" charset="0"/>
            </a:endParaRPr>
          </a:p>
        </p:txBody>
      </p:sp>
      <p:sp>
        <p:nvSpPr>
          <p:cNvPr id="35857" name="Line 17"/>
          <p:cNvSpPr>
            <a:spLocks noChangeShapeType="1"/>
          </p:cNvSpPr>
          <p:nvPr/>
        </p:nvSpPr>
        <p:spPr bwMode="auto">
          <a:xfrm>
            <a:off x="2555875" y="1196975"/>
            <a:ext cx="287338" cy="431800"/>
          </a:xfrm>
          <a:prstGeom prst="line">
            <a:avLst/>
          </a:prstGeom>
          <a:noFill/>
          <a:ln w="12700">
            <a:solidFill>
              <a:schemeClr val="hlink"/>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s-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idx="4294967295"/>
          </p:nvPr>
        </p:nvSpPr>
        <p:spPr>
          <a:xfrm>
            <a:off x="611188" y="188913"/>
            <a:ext cx="8080375" cy="1143000"/>
          </a:xfrm>
        </p:spPr>
        <p:txBody>
          <a:bodyPr/>
          <a:lstStyle/>
          <a:p>
            <a:pPr algn="ctr"/>
            <a:r>
              <a:rPr lang="es-ES" altLang="es-AR" b="1" dirty="0">
                <a:latin typeface="Arial Narrow" panose="020B0606020202030204" pitchFamily="34" charset="0"/>
                <a:cs typeface="Times New Roman" pitchFamily="18" charset="0"/>
              </a:rPr>
              <a:t>Regresión lineal múltiple</a:t>
            </a:r>
            <a:endParaRPr lang="es-ES" altLang="es-AR" dirty="0">
              <a:latin typeface="Arial Narrow" panose="020B0606020202030204" pitchFamily="34" charset="0"/>
            </a:endParaRPr>
          </a:p>
        </p:txBody>
      </p:sp>
      <p:sp>
        <p:nvSpPr>
          <p:cNvPr id="58371" name="Text Box 3"/>
          <p:cNvSpPr txBox="1">
            <a:spLocks noChangeArrowheads="1"/>
          </p:cNvSpPr>
          <p:nvPr/>
        </p:nvSpPr>
        <p:spPr bwMode="auto">
          <a:xfrm>
            <a:off x="2987675" y="3213100"/>
            <a:ext cx="2627313"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y = a + b * x + c * z</a:t>
            </a:r>
            <a:endParaRPr kumimoji="1" lang="es-ES" altLang="es-AR" sz="2400">
              <a:solidFill>
                <a:schemeClr val="bg2"/>
              </a:solidFill>
              <a:latin typeface="Times New Roman" pitchFamily="18" charset="0"/>
            </a:endParaRPr>
          </a:p>
        </p:txBody>
      </p:sp>
      <p:sp>
        <p:nvSpPr>
          <p:cNvPr id="58372" name="Text Box 4"/>
          <p:cNvSpPr txBox="1">
            <a:spLocks noChangeArrowheads="1"/>
          </p:cNvSpPr>
          <p:nvPr/>
        </p:nvSpPr>
        <p:spPr bwMode="auto">
          <a:xfrm>
            <a:off x="2339975" y="4365625"/>
            <a:ext cx="14763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Ordenada al origen</a:t>
            </a:r>
            <a:endParaRPr kumimoji="1" lang="es-ES" altLang="es-AR" sz="2400">
              <a:latin typeface="Times New Roman" pitchFamily="18" charset="0"/>
            </a:endParaRPr>
          </a:p>
        </p:txBody>
      </p:sp>
      <p:sp>
        <p:nvSpPr>
          <p:cNvPr id="58373" name="Line 5"/>
          <p:cNvSpPr>
            <a:spLocks noChangeShapeType="1"/>
          </p:cNvSpPr>
          <p:nvPr/>
        </p:nvSpPr>
        <p:spPr bwMode="auto">
          <a:xfrm flipV="1">
            <a:off x="2916238" y="3644900"/>
            <a:ext cx="647700" cy="863600"/>
          </a:xfrm>
          <a:prstGeom prst="line">
            <a:avLst/>
          </a:prstGeom>
          <a:noFill/>
          <a:ln w="38100">
            <a:solidFill>
              <a:srgbClr val="CC33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AR"/>
          </a:p>
        </p:txBody>
      </p:sp>
      <p:sp>
        <p:nvSpPr>
          <p:cNvPr id="58374" name="Text Box 6"/>
          <p:cNvSpPr txBox="1">
            <a:spLocks noChangeArrowheads="1"/>
          </p:cNvSpPr>
          <p:nvPr/>
        </p:nvSpPr>
        <p:spPr bwMode="auto">
          <a:xfrm>
            <a:off x="3924300" y="2276475"/>
            <a:ext cx="39639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Pendiente correspondientes a x</a:t>
            </a:r>
            <a:endParaRPr kumimoji="1" lang="es-ES" altLang="es-AR" sz="2400">
              <a:latin typeface="Times New Roman" pitchFamily="18" charset="0"/>
            </a:endParaRPr>
          </a:p>
        </p:txBody>
      </p:sp>
      <p:sp>
        <p:nvSpPr>
          <p:cNvPr id="58375" name="Text Box 7"/>
          <p:cNvSpPr txBox="1">
            <a:spLocks noChangeArrowheads="1"/>
          </p:cNvSpPr>
          <p:nvPr/>
        </p:nvSpPr>
        <p:spPr bwMode="auto">
          <a:xfrm>
            <a:off x="5003800" y="4797425"/>
            <a:ext cx="38274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Pendiente correspondiente a z</a:t>
            </a:r>
            <a:endParaRPr kumimoji="1" lang="es-ES" altLang="es-AR" sz="2400">
              <a:latin typeface="Times New Roman" pitchFamily="18" charset="0"/>
            </a:endParaRPr>
          </a:p>
        </p:txBody>
      </p:sp>
      <p:sp>
        <p:nvSpPr>
          <p:cNvPr id="58376" name="Line 8"/>
          <p:cNvSpPr>
            <a:spLocks noChangeShapeType="1"/>
          </p:cNvSpPr>
          <p:nvPr/>
        </p:nvSpPr>
        <p:spPr bwMode="auto">
          <a:xfrm flipH="1">
            <a:off x="4140200" y="2708275"/>
            <a:ext cx="431800" cy="649288"/>
          </a:xfrm>
          <a:prstGeom prst="line">
            <a:avLst/>
          </a:prstGeom>
          <a:noFill/>
          <a:ln w="38100">
            <a:solidFill>
              <a:srgbClr val="CC33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AR"/>
          </a:p>
        </p:txBody>
      </p:sp>
      <p:sp>
        <p:nvSpPr>
          <p:cNvPr id="58377" name="Line 9"/>
          <p:cNvSpPr>
            <a:spLocks noChangeShapeType="1"/>
          </p:cNvSpPr>
          <p:nvPr/>
        </p:nvSpPr>
        <p:spPr bwMode="auto">
          <a:xfrm flipH="1" flipV="1">
            <a:off x="5076825" y="3573463"/>
            <a:ext cx="574675" cy="1150937"/>
          </a:xfrm>
          <a:prstGeom prst="line">
            <a:avLst/>
          </a:prstGeom>
          <a:noFill/>
          <a:ln w="38100">
            <a:solidFill>
              <a:srgbClr val="CC33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AR"/>
          </a:p>
        </p:txBody>
      </p:sp>
      <p:sp>
        <p:nvSpPr>
          <p:cNvPr id="58378" name="Rectangle 10"/>
          <p:cNvSpPr>
            <a:spLocks noChangeArrowheads="1"/>
          </p:cNvSpPr>
          <p:nvPr/>
        </p:nvSpPr>
        <p:spPr bwMode="auto">
          <a:xfrm>
            <a:off x="611188" y="1125538"/>
            <a:ext cx="80803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a:r>
              <a:rPr lang="es-ES" altLang="es-AR" sz="3200" b="1" dirty="0">
                <a:solidFill>
                  <a:schemeClr val="tx2"/>
                </a:solidFill>
                <a:latin typeface="Arial Narrow" panose="020B0606020202030204" pitchFamily="34" charset="0"/>
                <a:cs typeface="Times New Roman" pitchFamily="18" charset="0"/>
              </a:rPr>
              <a:t>Introducción de otra/s variables independientes</a:t>
            </a:r>
            <a:endParaRPr lang="es-ES" altLang="es-AR" sz="3200" dirty="0">
              <a:solidFill>
                <a:schemeClr val="tx2"/>
              </a:solidFill>
              <a:latin typeface="Arial Narrow" panose="020B0606020202030204" pitchFamily="34" charset="0"/>
            </a:endParaRPr>
          </a:p>
        </p:txBody>
      </p:sp>
      <p:sp>
        <p:nvSpPr>
          <p:cNvPr id="58379" name="Text Box 11"/>
          <p:cNvSpPr txBox="1">
            <a:spLocks noChangeArrowheads="1"/>
          </p:cNvSpPr>
          <p:nvPr/>
        </p:nvSpPr>
        <p:spPr bwMode="auto">
          <a:xfrm>
            <a:off x="500063" y="5516563"/>
            <a:ext cx="82486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r>
              <a:rPr kumimoji="1" lang="es-ES_tradnl" altLang="es-AR" sz="2400" b="1" dirty="0">
                <a:solidFill>
                  <a:srgbClr val="C00000"/>
                </a:solidFill>
                <a:latin typeface="Times New Roman" pitchFamily="18" charset="0"/>
              </a:rPr>
              <a:t>La incorporación de </a:t>
            </a:r>
            <a:r>
              <a:rPr kumimoji="1" lang="es-ES_tradnl" altLang="es-AR" sz="2400" b="1" dirty="0" err="1">
                <a:solidFill>
                  <a:srgbClr val="C00000"/>
                </a:solidFill>
                <a:latin typeface="Times New Roman" pitchFamily="18" charset="0"/>
              </a:rPr>
              <a:t>de</a:t>
            </a:r>
            <a:r>
              <a:rPr kumimoji="1" lang="es-ES_tradnl" altLang="es-AR" sz="2400" b="1" dirty="0">
                <a:solidFill>
                  <a:srgbClr val="C00000"/>
                </a:solidFill>
                <a:latin typeface="Times New Roman" pitchFamily="18" charset="0"/>
              </a:rPr>
              <a:t> más variables independientes convierte la ecuación de la recta de predicción en la ecuación de un plano de predicción.</a:t>
            </a:r>
            <a:endParaRPr kumimoji="1" lang="es-ES" altLang="es-AR" sz="2400" b="1" dirty="0">
              <a:solidFill>
                <a:srgbClr val="C00000"/>
              </a:solidFill>
              <a:latin typeface="Times New Roman" pitchFamily="18" charset="0"/>
            </a:endParaRPr>
          </a:p>
        </p:txBody>
      </p:sp>
    </p:spTree>
    <p:extLst>
      <p:ext uri="{BB962C8B-B14F-4D97-AF65-F5344CB8AC3E}">
        <p14:creationId xmlns:p14="http://schemas.microsoft.com/office/powerpoint/2010/main" val="79941795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395288" y="2841625"/>
            <a:ext cx="3168650" cy="28924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lnSpc>
                <a:spcPct val="85000"/>
              </a:lnSpc>
              <a:buClr>
                <a:schemeClr val="hlink"/>
              </a:buClr>
              <a:buFont typeface="Wingdings" pitchFamily="2" charset="2"/>
              <a:buNone/>
            </a:pPr>
            <a:r>
              <a:rPr lang="es-MX" altLang="es-AR" sz="2400" b="1">
                <a:solidFill>
                  <a:srgbClr val="336699"/>
                </a:solidFill>
              </a:rPr>
              <a:t>El ingreso horario de los ocupados (entre 25 y 45 años) no se ve afectados por el sexo sino que depende de la cantidad de años de instrucción</a:t>
            </a:r>
          </a:p>
        </p:txBody>
      </p:sp>
      <p:sp>
        <p:nvSpPr>
          <p:cNvPr id="62467"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62468"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6246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9463" y="2174875"/>
            <a:ext cx="5789612" cy="463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8554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2357438" y="2000250"/>
            <a:ext cx="4659312" cy="379413"/>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sz="2200" b="1">
                <a:solidFill>
                  <a:srgbClr val="336699"/>
                </a:solidFill>
              </a:rPr>
              <a:t>CORRELACIÓN DE PEARSON</a:t>
            </a:r>
          </a:p>
        </p:txBody>
      </p:sp>
      <p:sp>
        <p:nvSpPr>
          <p:cNvPr id="64515"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64516"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6451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2513013"/>
            <a:ext cx="7416800" cy="437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p:cNvSpPr txBox="1">
            <a:spLocks noChangeArrowheads="1"/>
          </p:cNvSpPr>
          <p:nvPr/>
        </p:nvSpPr>
        <p:spPr bwMode="auto">
          <a:xfrm>
            <a:off x="1979712" y="826951"/>
            <a:ext cx="5435600" cy="64770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130000"/>
              </a:lnSpc>
              <a:spcBef>
                <a:spcPct val="65000"/>
              </a:spcBef>
            </a:pPr>
            <a:r>
              <a:rPr lang="es-MX" altLang="es-AR" sz="2800" b="1" dirty="0">
                <a:solidFill>
                  <a:srgbClr val="336699"/>
                </a:solidFill>
              </a:rPr>
              <a:t>Problemas de Causalidad</a:t>
            </a:r>
            <a:endParaRPr lang="es-AR" altLang="es-AR" sz="2800" b="1" dirty="0">
              <a:solidFill>
                <a:srgbClr val="336699"/>
              </a:solidFill>
            </a:endParaRPr>
          </a:p>
        </p:txBody>
      </p:sp>
      <p:sp>
        <p:nvSpPr>
          <p:cNvPr id="47107" name="Text Box 3"/>
          <p:cNvSpPr txBox="1">
            <a:spLocks noChangeArrowheads="1"/>
          </p:cNvSpPr>
          <p:nvPr/>
        </p:nvSpPr>
        <p:spPr bwMode="auto">
          <a:xfrm>
            <a:off x="467545" y="1687697"/>
            <a:ext cx="8136904" cy="4801314"/>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Tahoma" pitchFamily="34" charset="0"/>
              </a:defRPr>
            </a:lvl1pPr>
            <a:lvl2pPr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marL="0" indent="0" algn="just" eaLnBrk="1" hangingPunct="1">
              <a:spcBef>
                <a:spcPct val="50000"/>
              </a:spcBef>
              <a:buClr>
                <a:schemeClr val="hlink"/>
              </a:buClr>
            </a:pPr>
            <a:r>
              <a:rPr lang="es-MX" altLang="es-AR" sz="2400" b="1" dirty="0"/>
              <a:t> </a:t>
            </a:r>
            <a:r>
              <a:rPr lang="es-ES" altLang="es-AR" sz="2400" b="1" dirty="0"/>
              <a:t>Una pregunta importante que se plantea en el análisis de regresión es la siguiente: ¿Qué parte de la variación total en </a:t>
            </a:r>
            <a:r>
              <a:rPr lang="es-ES" altLang="es-AR" sz="2400" b="1" i="1" dirty="0"/>
              <a:t>Y</a:t>
            </a:r>
            <a:r>
              <a:rPr lang="es-ES" altLang="es-AR" sz="2400" b="1" dirty="0"/>
              <a:t> se debe a la variación en </a:t>
            </a:r>
            <a:r>
              <a:rPr lang="es-ES" altLang="es-AR" sz="2400" b="1" i="1" dirty="0"/>
              <a:t>X</a:t>
            </a:r>
            <a:r>
              <a:rPr lang="es-ES" altLang="es-AR" sz="2400" b="1" dirty="0"/>
              <a:t>? ¿Cuánto de la variación de Y no se explica por X?</a:t>
            </a:r>
          </a:p>
          <a:p>
            <a:pPr algn="just" eaLnBrk="1" hangingPunct="1">
              <a:spcBef>
                <a:spcPct val="50000"/>
              </a:spcBef>
              <a:buClr>
                <a:schemeClr val="hlink"/>
              </a:buClr>
              <a:buFont typeface="Wingdings" pitchFamily="2" charset="2"/>
              <a:buChar char="q"/>
            </a:pPr>
            <a:r>
              <a:rPr lang="es-MX" altLang="es-AR" b="1" dirty="0"/>
              <a:t>El modelo permite diferenciar variables a explicar o dependientes (métricas), y variables explicativas, independientes, predictivas o de control (métricas o no métricas no transformadas en variables </a:t>
            </a:r>
            <a:r>
              <a:rPr lang="es-MX" altLang="es-AR" b="1" i="1" dirty="0" err="1"/>
              <a:t>dummy</a:t>
            </a:r>
            <a:r>
              <a:rPr lang="es-MX" altLang="es-AR" b="1" dirty="0"/>
              <a:t>).  </a:t>
            </a:r>
          </a:p>
          <a:p>
            <a:pPr algn="just" eaLnBrk="1" hangingPunct="1">
              <a:spcBef>
                <a:spcPct val="50000"/>
              </a:spcBef>
              <a:buClr>
                <a:schemeClr val="hlink"/>
              </a:buClr>
              <a:buFont typeface="Wingdings" pitchFamily="2" charset="2"/>
              <a:buChar char="q"/>
            </a:pPr>
            <a:r>
              <a:rPr lang="es-MX" altLang="es-AR" b="1" dirty="0"/>
              <a:t> La distinción entre variables dependientes e independientes debe efectuarse con arreglo a fundamentos teóricos, por conocimiento o experiencia y estudios anteriores. </a:t>
            </a:r>
          </a:p>
          <a:p>
            <a:pPr lvl="1" algn="ctr" eaLnBrk="1" hangingPunct="1">
              <a:spcBef>
                <a:spcPct val="50000"/>
              </a:spcBef>
              <a:buFont typeface="Wingdings" pitchFamily="2" charset="2"/>
              <a:buNone/>
            </a:pPr>
            <a:r>
              <a:rPr lang="es-MX" altLang="es-AR" b="1" dirty="0"/>
              <a:t> Métodos de tipo: </a:t>
            </a:r>
            <a:r>
              <a:rPr lang="es-MX" altLang="es-AR" b="1" dirty="0">
                <a:solidFill>
                  <a:schemeClr val="accent2"/>
                </a:solidFill>
              </a:rPr>
              <a:t> </a:t>
            </a:r>
            <a:r>
              <a:rPr lang="es-MX" altLang="es-AR" b="1" i="1" dirty="0">
                <a:solidFill>
                  <a:schemeClr val="tx2"/>
                </a:solidFill>
              </a:rPr>
              <a:t>Y : f (X, </a:t>
            </a:r>
            <a:r>
              <a:rPr lang="ru-RU" altLang="es-AR" b="1" i="1" dirty="0">
                <a:solidFill>
                  <a:schemeClr val="tx2"/>
                </a:solidFill>
                <a:cs typeface="Tahoma" pitchFamily="34" charset="0"/>
              </a:rPr>
              <a:t>є</a:t>
            </a:r>
            <a:r>
              <a:rPr lang="es-MX" altLang="es-AR" b="1" i="1" dirty="0">
                <a:solidFill>
                  <a:schemeClr val="tx2"/>
                </a:solidFill>
              </a:rPr>
              <a:t>) / Y = </a:t>
            </a:r>
            <a:r>
              <a:rPr lang="en-US" altLang="es-AR" b="1" i="1" dirty="0">
                <a:solidFill>
                  <a:schemeClr val="tx2"/>
                </a:solidFill>
              </a:rPr>
              <a:t>a + </a:t>
            </a:r>
            <a:r>
              <a:rPr lang="en-US" altLang="es-AR" b="1" i="1" dirty="0" err="1">
                <a:solidFill>
                  <a:schemeClr val="tx2"/>
                </a:solidFill>
              </a:rPr>
              <a:t>bX</a:t>
            </a:r>
            <a:r>
              <a:rPr lang="en-US" altLang="es-AR" b="1" i="1" dirty="0">
                <a:solidFill>
                  <a:schemeClr val="tx2"/>
                </a:solidFill>
              </a:rPr>
              <a:t>+ e</a:t>
            </a:r>
            <a:r>
              <a:rPr lang="en-US" altLang="es-AR" sz="1800" dirty="0"/>
              <a:t> </a:t>
            </a:r>
            <a:endParaRPr lang="es-AR" altLang="es-AR" sz="1800" dirty="0"/>
          </a:p>
        </p:txBody>
      </p:sp>
      <p:sp>
        <p:nvSpPr>
          <p:cNvPr id="47108" name="Rectangle 4"/>
          <p:cNvSpPr>
            <a:spLocks noChangeArrowheads="1"/>
          </p:cNvSpPr>
          <p:nvPr/>
        </p:nvSpPr>
        <p:spPr bwMode="auto">
          <a:xfrm>
            <a:off x="1568449" y="206662"/>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dirty="0">
                <a:solidFill>
                  <a:schemeClr val="tx2"/>
                </a:solidFill>
              </a:rPr>
              <a:t>Modelos de Regresión Lineal</a:t>
            </a:r>
            <a:endParaRPr lang="es-ES" altLang="es-AR" sz="3200" b="1" dirty="0">
              <a:solidFill>
                <a:schemeClr val="tx2"/>
              </a:solidFill>
            </a:endParaRPr>
          </a:p>
        </p:txBody>
      </p:sp>
    </p:spTree>
    <p:extLst>
      <p:ext uri="{BB962C8B-B14F-4D97-AF65-F5344CB8AC3E}">
        <p14:creationId xmlns:p14="http://schemas.microsoft.com/office/powerpoint/2010/main" val="723954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1546225" y="2060575"/>
            <a:ext cx="5689600" cy="3508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b="1">
                <a:solidFill>
                  <a:srgbClr val="336699"/>
                </a:solidFill>
              </a:rPr>
              <a:t>BONDAD DE AJUSTE DEL MODELO (R</a:t>
            </a:r>
            <a:r>
              <a:rPr lang="es-MX" altLang="es-AR" b="1" baseline="30000">
                <a:solidFill>
                  <a:srgbClr val="336699"/>
                </a:solidFill>
              </a:rPr>
              <a:t>2</a:t>
            </a:r>
            <a:r>
              <a:rPr lang="es-MX" altLang="es-AR" b="1">
                <a:solidFill>
                  <a:srgbClr val="336699"/>
                </a:solidFill>
              </a:rPr>
              <a:t>)</a:t>
            </a:r>
          </a:p>
        </p:txBody>
      </p:sp>
      <p:sp>
        <p:nvSpPr>
          <p:cNvPr id="65539"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65540"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65541"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2349500"/>
            <a:ext cx="5616575" cy="219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542"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713" y="4076700"/>
            <a:ext cx="5400675"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1331913" y="2133600"/>
            <a:ext cx="6265862" cy="3508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b="1">
                <a:solidFill>
                  <a:srgbClr val="336699"/>
                </a:solidFill>
              </a:rPr>
              <a:t>ANÁLISIS DE VARIANZA DE LOS MODELOS</a:t>
            </a:r>
          </a:p>
        </p:txBody>
      </p:sp>
      <p:sp>
        <p:nvSpPr>
          <p:cNvPr id="66563"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66564"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6656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2695575"/>
            <a:ext cx="7921625" cy="386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p:cNvSpPr>
          <p:nvPr/>
        </p:nvSpPr>
        <p:spPr bwMode="auto">
          <a:xfrm>
            <a:off x="971550" y="2133600"/>
            <a:ext cx="7129463" cy="3508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b="1">
                <a:solidFill>
                  <a:srgbClr val="336699"/>
                </a:solidFill>
              </a:rPr>
              <a:t>COEFICIENTES B Y PRUEBAS T DE SIGNIFICANCIA</a:t>
            </a:r>
          </a:p>
        </p:txBody>
      </p:sp>
      <p:sp>
        <p:nvSpPr>
          <p:cNvPr id="67587"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67588"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67589"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689225"/>
            <a:ext cx="8820150"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611560" y="1977575"/>
            <a:ext cx="8352928" cy="40626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sz="2400" b="1" dirty="0">
                <a:solidFill>
                  <a:srgbClr val="336699"/>
                </a:solidFill>
              </a:rPr>
              <a:t>PRUEBAS DE NORMALIDAD DE LOS RESIDUOS</a:t>
            </a:r>
          </a:p>
        </p:txBody>
      </p:sp>
      <p:sp>
        <p:nvSpPr>
          <p:cNvPr id="69635"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69636"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6963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2544763"/>
            <a:ext cx="5976937" cy="431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1547813" y="2133600"/>
            <a:ext cx="6553200" cy="3762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sz="2200" b="1">
                <a:solidFill>
                  <a:srgbClr val="336699"/>
                </a:solidFill>
              </a:rPr>
              <a:t>PRUEBAS DE HETEROSCEDASTICIDAD</a:t>
            </a:r>
          </a:p>
        </p:txBody>
      </p:sp>
      <p:sp>
        <p:nvSpPr>
          <p:cNvPr id="70659"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70660"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70661" name="Picture 10"/>
          <p:cNvPicPr>
            <a:picLocks noChangeAspect="1" noChangeArrowheads="1"/>
          </p:cNvPicPr>
          <p:nvPr/>
        </p:nvPicPr>
        <p:blipFill>
          <a:blip r:embed="rId2">
            <a:extLst>
              <a:ext uri="{28A0092B-C50C-407E-A947-70E740481C1C}">
                <a14:useLocalDpi xmlns:a14="http://schemas.microsoft.com/office/drawing/2010/main" val="0"/>
              </a:ext>
            </a:extLst>
          </a:blip>
          <a:srcRect l="14423"/>
          <a:stretch>
            <a:fillRect/>
          </a:stretch>
        </p:blipFill>
        <p:spPr bwMode="auto">
          <a:xfrm>
            <a:off x="4859338" y="2924175"/>
            <a:ext cx="4217987" cy="394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2"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924175"/>
            <a:ext cx="4930775"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ChangeArrowheads="1"/>
          </p:cNvSpPr>
          <p:nvPr/>
        </p:nvSpPr>
        <p:spPr bwMode="auto">
          <a:xfrm>
            <a:off x="611188" y="2133600"/>
            <a:ext cx="8064500" cy="3508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b="1">
                <a:solidFill>
                  <a:srgbClr val="336699"/>
                </a:solidFill>
              </a:rPr>
              <a:t>DURBIN WATSON: EVALUACIÓN DE AUTOCORRELACIÓN </a:t>
            </a:r>
          </a:p>
        </p:txBody>
      </p:sp>
      <p:sp>
        <p:nvSpPr>
          <p:cNvPr id="71683"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71684"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7168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2935288"/>
            <a:ext cx="8135937" cy="317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ChangeArrowheads="1"/>
          </p:cNvSpPr>
          <p:nvPr/>
        </p:nvSpPr>
        <p:spPr bwMode="auto">
          <a:xfrm>
            <a:off x="1444625" y="188913"/>
            <a:ext cx="60071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73731" name="Text Box 5"/>
          <p:cNvSpPr txBox="1">
            <a:spLocks noChangeArrowheads="1"/>
          </p:cNvSpPr>
          <p:nvPr/>
        </p:nvSpPr>
        <p:spPr bwMode="auto">
          <a:xfrm>
            <a:off x="468313" y="2420938"/>
            <a:ext cx="7913687" cy="337820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spcBef>
                <a:spcPct val="50000"/>
              </a:spcBef>
              <a:buClr>
                <a:srgbClr val="F10FD1"/>
              </a:buClr>
              <a:buFont typeface="Wingdings" pitchFamily="2" charset="2"/>
              <a:buChar char="q"/>
            </a:pPr>
            <a:r>
              <a:rPr lang="es-MX" altLang="es-AR" sz="2400" b="1"/>
              <a:t> Eliminar casos OUTLIERS que afectan la distribución.</a:t>
            </a:r>
            <a:endParaRPr lang="es-MX" altLang="es-AR" sz="2400" b="1" i="1"/>
          </a:p>
          <a:p>
            <a:pPr algn="just" eaLnBrk="1" hangingPunct="1">
              <a:spcBef>
                <a:spcPct val="50000"/>
              </a:spcBef>
              <a:buClr>
                <a:srgbClr val="F10FD1"/>
              </a:buClr>
              <a:buFont typeface="Wingdings" pitchFamily="2" charset="2"/>
              <a:buChar char="q"/>
            </a:pPr>
            <a:r>
              <a:rPr lang="es-MX" altLang="es-AR" sz="2400" b="1"/>
              <a:t> Recodificación de las variables independientes y/o transformación LOGÍSTICA de la variable dependiente.</a:t>
            </a:r>
          </a:p>
          <a:p>
            <a:pPr algn="just" eaLnBrk="1" hangingPunct="1">
              <a:spcBef>
                <a:spcPct val="50000"/>
              </a:spcBef>
              <a:buClr>
                <a:srgbClr val="F10FD1"/>
              </a:buClr>
              <a:buFont typeface="Wingdings" pitchFamily="2" charset="2"/>
              <a:buChar char="q"/>
            </a:pPr>
            <a:r>
              <a:rPr lang="es-MX" altLang="es-AR" sz="2400" b="1"/>
              <a:t> Estratificación del análisis a partir de usar una variable independiente como CRITERIO PARA DIVIDIR a la población en grupos comparables.</a:t>
            </a:r>
            <a:endParaRPr lang="es-MX" altLang="es-AR" sz="2400" b="1" i="1"/>
          </a:p>
        </p:txBody>
      </p:sp>
      <p:sp>
        <p:nvSpPr>
          <p:cNvPr id="73732" name="Text Box 6"/>
          <p:cNvSpPr txBox="1">
            <a:spLocks noChangeArrowheads="1"/>
          </p:cNvSpPr>
          <p:nvPr/>
        </p:nvSpPr>
        <p:spPr bwMode="auto">
          <a:xfrm>
            <a:off x="1476375" y="908050"/>
            <a:ext cx="6192838" cy="8223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50000"/>
              </a:spcBef>
            </a:pPr>
            <a:r>
              <a:rPr lang="es-ES" altLang="es-AR" sz="2200" b="1"/>
              <a:t>¿</a:t>
            </a:r>
            <a:r>
              <a:rPr lang="es-ES" altLang="es-AR" sz="2400" b="1"/>
              <a:t>QUÉ</a:t>
            </a:r>
            <a:r>
              <a:rPr lang="es-ES" altLang="es-AR" sz="2200" b="1"/>
              <a:t> </a:t>
            </a:r>
            <a:r>
              <a:rPr lang="es-ES" altLang="es-AR" sz="2400" b="1"/>
              <a:t>HACER FRENTE A LOS SESGOS DE ESTIMACIÓN?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2555875" y="2060575"/>
            <a:ext cx="4032250" cy="3762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sz="2200" b="1">
                <a:solidFill>
                  <a:srgbClr val="336699"/>
                </a:solidFill>
              </a:rPr>
              <a:t>CORRELACIÓN SIMPLE</a:t>
            </a:r>
          </a:p>
        </p:txBody>
      </p:sp>
      <p:sp>
        <p:nvSpPr>
          <p:cNvPr id="74755"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74756"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74757"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2488" y="2636838"/>
            <a:ext cx="7391400" cy="426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1474788" y="1854200"/>
            <a:ext cx="6192837" cy="3508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b="1">
                <a:solidFill>
                  <a:srgbClr val="336699"/>
                </a:solidFill>
              </a:rPr>
              <a:t>BONDAD DE AJUSTE DE LOS MODELOS (R</a:t>
            </a:r>
            <a:r>
              <a:rPr lang="es-MX" altLang="es-AR" b="1" baseline="30000">
                <a:solidFill>
                  <a:srgbClr val="336699"/>
                </a:solidFill>
              </a:rPr>
              <a:t>2</a:t>
            </a:r>
            <a:r>
              <a:rPr lang="es-MX" altLang="es-AR" b="1">
                <a:solidFill>
                  <a:srgbClr val="336699"/>
                </a:solidFill>
              </a:rPr>
              <a:t>)</a:t>
            </a:r>
          </a:p>
        </p:txBody>
      </p:sp>
      <p:sp>
        <p:nvSpPr>
          <p:cNvPr id="75779"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75780" name="Rectangle 4"/>
          <p:cNvSpPr>
            <a:spLocks noChangeArrowheads="1"/>
          </p:cNvSpPr>
          <p:nvPr/>
        </p:nvSpPr>
        <p:spPr bwMode="auto">
          <a:xfrm>
            <a:off x="2403475" y="1125538"/>
            <a:ext cx="4508500"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EJEMPLOS</a:t>
            </a:r>
          </a:p>
        </p:txBody>
      </p:sp>
      <p:pic>
        <p:nvPicPr>
          <p:cNvPr id="75781"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2088" y="2238375"/>
            <a:ext cx="6186487" cy="241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782" name="AutoShape 14"/>
          <p:cNvSpPr>
            <a:spLocks/>
          </p:cNvSpPr>
          <p:nvPr/>
        </p:nvSpPr>
        <p:spPr bwMode="auto">
          <a:xfrm>
            <a:off x="7308850" y="2493963"/>
            <a:ext cx="215900" cy="1871662"/>
          </a:xfrm>
          <a:prstGeom prst="rightBrace">
            <a:avLst>
              <a:gd name="adj1" fmla="val 72243"/>
              <a:gd name="adj2"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
        <p:nvSpPr>
          <p:cNvPr id="75783" name="Text Box 16"/>
          <p:cNvSpPr txBox="1">
            <a:spLocks noChangeArrowheads="1"/>
          </p:cNvSpPr>
          <p:nvPr/>
        </p:nvSpPr>
        <p:spPr bwMode="auto">
          <a:xfrm>
            <a:off x="7413625" y="3060700"/>
            <a:ext cx="10461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ES" altLang="es-AR"/>
              <a:t>Modelo</a:t>
            </a:r>
          </a:p>
          <a:p>
            <a:pPr eaLnBrk="1" hangingPunct="1"/>
            <a:r>
              <a:rPr lang="es-ES" altLang="es-AR"/>
              <a:t>Original</a:t>
            </a:r>
          </a:p>
        </p:txBody>
      </p:sp>
      <p:pic>
        <p:nvPicPr>
          <p:cNvPr id="75784"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850" y="4508500"/>
            <a:ext cx="6186488" cy="241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785" name="AutoShape 18"/>
          <p:cNvSpPr>
            <a:spLocks/>
          </p:cNvSpPr>
          <p:nvPr/>
        </p:nvSpPr>
        <p:spPr bwMode="auto">
          <a:xfrm>
            <a:off x="7308850" y="4510088"/>
            <a:ext cx="215900" cy="1871662"/>
          </a:xfrm>
          <a:prstGeom prst="rightBrace">
            <a:avLst>
              <a:gd name="adj1" fmla="val 72243"/>
              <a:gd name="adj2"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
        <p:nvSpPr>
          <p:cNvPr id="75786" name="Text Box 19"/>
          <p:cNvSpPr txBox="1">
            <a:spLocks noChangeArrowheads="1"/>
          </p:cNvSpPr>
          <p:nvPr/>
        </p:nvSpPr>
        <p:spPr bwMode="auto">
          <a:xfrm>
            <a:off x="7451725" y="4943475"/>
            <a:ext cx="1676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ES" altLang="es-AR"/>
              <a:t>Excluyendo</a:t>
            </a:r>
          </a:p>
          <a:p>
            <a:pPr eaLnBrk="1" hangingPunct="1"/>
            <a:r>
              <a:rPr lang="es-ES" altLang="es-AR"/>
              <a:t>desvíos</a:t>
            </a:r>
          </a:p>
          <a:p>
            <a:pPr eaLnBrk="1" hangingPunct="1"/>
            <a:r>
              <a:rPr lang="es-ES" altLang="es-AR"/>
              <a:t>mayores a 8z</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1474788" y="1854200"/>
            <a:ext cx="6192837" cy="3508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b="1">
                <a:solidFill>
                  <a:srgbClr val="336699"/>
                </a:solidFill>
              </a:rPr>
              <a:t>BONDAD DE AJUSTE DEL MODELO (R</a:t>
            </a:r>
            <a:r>
              <a:rPr lang="es-MX" altLang="es-AR" b="1" baseline="30000">
                <a:solidFill>
                  <a:srgbClr val="336699"/>
                </a:solidFill>
              </a:rPr>
              <a:t>2</a:t>
            </a:r>
            <a:r>
              <a:rPr lang="es-MX" altLang="es-AR" b="1">
                <a:solidFill>
                  <a:srgbClr val="336699"/>
                </a:solidFill>
              </a:rPr>
              <a:t>)</a:t>
            </a:r>
          </a:p>
        </p:txBody>
      </p:sp>
      <p:sp>
        <p:nvSpPr>
          <p:cNvPr id="76803"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76804" name="Rectangle 4"/>
          <p:cNvSpPr>
            <a:spLocks noChangeArrowheads="1"/>
          </p:cNvSpPr>
          <p:nvPr/>
        </p:nvSpPr>
        <p:spPr bwMode="auto">
          <a:xfrm>
            <a:off x="2197100"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sp>
        <p:nvSpPr>
          <p:cNvPr id="76805" name="AutoShape 12"/>
          <p:cNvSpPr>
            <a:spLocks/>
          </p:cNvSpPr>
          <p:nvPr/>
        </p:nvSpPr>
        <p:spPr bwMode="auto">
          <a:xfrm>
            <a:off x="7235825" y="2636838"/>
            <a:ext cx="215900" cy="1871662"/>
          </a:xfrm>
          <a:prstGeom prst="rightBrace">
            <a:avLst>
              <a:gd name="adj1" fmla="val 72243"/>
              <a:gd name="adj2"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
        <p:nvSpPr>
          <p:cNvPr id="76806" name="Text Box 13"/>
          <p:cNvSpPr txBox="1">
            <a:spLocks noChangeArrowheads="1"/>
          </p:cNvSpPr>
          <p:nvPr/>
        </p:nvSpPr>
        <p:spPr bwMode="auto">
          <a:xfrm>
            <a:off x="7413625" y="2909888"/>
            <a:ext cx="1563688"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ES" altLang="es-AR"/>
              <a:t>Variable</a:t>
            </a:r>
          </a:p>
          <a:p>
            <a:pPr eaLnBrk="1" hangingPunct="1"/>
            <a:r>
              <a:rPr lang="es-ES" altLang="es-AR"/>
              <a:t>dependiente</a:t>
            </a:r>
          </a:p>
          <a:p>
            <a:pPr eaLnBrk="1" hangingPunct="1"/>
            <a:r>
              <a:rPr lang="es-ES" altLang="es-AR"/>
              <a:t>logaritmo</a:t>
            </a:r>
          </a:p>
          <a:p>
            <a:pPr eaLnBrk="1" hangingPunct="1"/>
            <a:r>
              <a:rPr lang="es-ES" altLang="es-AR"/>
              <a:t>ing. horario</a:t>
            </a:r>
          </a:p>
        </p:txBody>
      </p:sp>
      <p:pic>
        <p:nvPicPr>
          <p:cNvPr id="76807" name="Pict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2439988"/>
            <a:ext cx="6186487" cy="297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4"/>
          <p:cNvSpPr>
            <a:spLocks noChangeArrowheads="1"/>
          </p:cNvSpPr>
          <p:nvPr/>
        </p:nvSpPr>
        <p:spPr bwMode="auto">
          <a:xfrm>
            <a:off x="19494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49155" name="Text Box 5"/>
          <p:cNvSpPr txBox="1">
            <a:spLocks noChangeArrowheads="1"/>
          </p:cNvSpPr>
          <p:nvPr/>
        </p:nvSpPr>
        <p:spPr bwMode="auto">
          <a:xfrm>
            <a:off x="215900" y="2044700"/>
            <a:ext cx="8748713" cy="454025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r>
              <a:rPr lang="es-ES" altLang="es-AR" sz="2200" b="1" dirty="0"/>
              <a:t>El objetivo de la técnica de regresión es estimar la relación estadística que existe entre la variable </a:t>
            </a:r>
            <a:r>
              <a:rPr lang="es-ES" altLang="es-AR" sz="2200" b="1" i="1" dirty="0"/>
              <a:t>dependiente </a:t>
            </a:r>
            <a:r>
              <a:rPr lang="es-ES" altLang="es-AR" sz="2200" b="1" dirty="0"/>
              <a:t>(</a:t>
            </a:r>
            <a:r>
              <a:rPr lang="es-ES" altLang="es-AR" sz="2200" b="1" i="1" dirty="0"/>
              <a:t>Y</a:t>
            </a:r>
            <a:r>
              <a:rPr lang="es-ES" altLang="es-AR" sz="2200" b="1" dirty="0"/>
              <a:t>) y una o más variables </a:t>
            </a:r>
            <a:r>
              <a:rPr lang="es-ES" altLang="es-AR" sz="2200" b="1" i="1" dirty="0"/>
              <a:t>independientes </a:t>
            </a:r>
            <a:r>
              <a:rPr lang="es-ES" altLang="es-AR" sz="2200" b="1" dirty="0"/>
              <a:t>(</a:t>
            </a:r>
            <a:r>
              <a:rPr lang="es-ES" altLang="es-AR" sz="2200" b="1" i="1" dirty="0"/>
              <a:t>X</a:t>
            </a:r>
            <a:r>
              <a:rPr lang="es-ES" altLang="es-AR" sz="2200" b="1" i="1" baseline="-25000" dirty="0"/>
              <a:t>1</a:t>
            </a:r>
            <a:r>
              <a:rPr lang="es-ES" altLang="es-AR" sz="2200" b="1" i="1" dirty="0"/>
              <a:t>, X</a:t>
            </a:r>
            <a:r>
              <a:rPr lang="es-ES" altLang="es-AR" sz="2200" b="1" i="1" baseline="-25000" dirty="0"/>
              <a:t>2</a:t>
            </a:r>
            <a:r>
              <a:rPr lang="es-ES" altLang="es-AR" sz="2200" b="1" i="1" dirty="0"/>
              <a:t>,… </a:t>
            </a:r>
            <a:r>
              <a:rPr lang="es-ES" altLang="es-AR" sz="2200" b="1" i="1" dirty="0" err="1"/>
              <a:t>X</a:t>
            </a:r>
            <a:r>
              <a:rPr lang="es-ES" altLang="es-AR" sz="2200" b="1" i="1" baseline="-25000" dirty="0" err="1"/>
              <a:t>n</a:t>
            </a:r>
            <a:r>
              <a:rPr lang="es-ES" altLang="es-AR" sz="2200" b="1" dirty="0"/>
              <a:t>). Para poder realizar esto, se postula una relación funcional entre las variables. Debido a su simplicidad analítica, la forma que más se utiliza en la práctica es la relación</a:t>
            </a:r>
            <a:r>
              <a:rPr lang="es-ES" altLang="es-AR" sz="2200" b="1" i="1" dirty="0"/>
              <a:t> lineal</a:t>
            </a:r>
            <a:r>
              <a:rPr lang="es-ES" altLang="es-AR" sz="2200" b="1" dirty="0"/>
              <a:t>:  </a:t>
            </a:r>
          </a:p>
          <a:p>
            <a:pPr algn="just" eaLnBrk="1" hangingPunct="1"/>
            <a:endParaRPr lang="es-ES" altLang="es-AR" sz="2200" b="1" dirty="0"/>
          </a:p>
          <a:p>
            <a:pPr algn="ctr" eaLnBrk="1" hangingPunct="1"/>
            <a:r>
              <a:rPr lang="en-US" altLang="es-AR" sz="2500" b="1" i="1" dirty="0">
                <a:solidFill>
                  <a:schemeClr val="tx2"/>
                </a:solidFill>
              </a:rPr>
              <a:t>ŷ= b</a:t>
            </a:r>
            <a:r>
              <a:rPr lang="en-US" altLang="es-AR" sz="2500" b="1" i="1" baseline="-25000" dirty="0">
                <a:solidFill>
                  <a:schemeClr val="tx2"/>
                </a:solidFill>
              </a:rPr>
              <a:t>0</a:t>
            </a:r>
            <a:r>
              <a:rPr lang="en-US" altLang="es-AR" sz="2500" b="1" i="1" dirty="0">
                <a:solidFill>
                  <a:schemeClr val="tx2"/>
                </a:solidFill>
              </a:rPr>
              <a:t> + b</a:t>
            </a:r>
            <a:r>
              <a:rPr lang="en-US" altLang="es-AR" sz="2500" b="1" i="1" baseline="-25000" dirty="0">
                <a:solidFill>
                  <a:schemeClr val="tx2"/>
                </a:solidFill>
              </a:rPr>
              <a:t>1</a:t>
            </a:r>
            <a:r>
              <a:rPr lang="en-US" altLang="es-AR" sz="2500" b="1" i="1" dirty="0">
                <a:solidFill>
                  <a:schemeClr val="tx2"/>
                </a:solidFill>
              </a:rPr>
              <a:t>x</a:t>
            </a:r>
            <a:r>
              <a:rPr lang="en-US" altLang="es-AR" sz="2500" b="1" i="1" baseline="-25000" dirty="0">
                <a:solidFill>
                  <a:schemeClr val="tx2"/>
                </a:solidFill>
              </a:rPr>
              <a:t>1</a:t>
            </a:r>
            <a:r>
              <a:rPr lang="en-US" altLang="es-AR" sz="2500" b="1" i="1" dirty="0">
                <a:solidFill>
                  <a:schemeClr val="tx2"/>
                </a:solidFill>
              </a:rPr>
              <a:t> +… </a:t>
            </a:r>
            <a:r>
              <a:rPr lang="en-US" altLang="es-AR" sz="2500" b="1" i="1" dirty="0" err="1">
                <a:solidFill>
                  <a:schemeClr val="tx2"/>
                </a:solidFill>
              </a:rPr>
              <a:t>b</a:t>
            </a:r>
            <a:r>
              <a:rPr lang="en-US" altLang="es-AR" sz="2500" b="1" i="1" baseline="-25000" dirty="0" err="1">
                <a:solidFill>
                  <a:schemeClr val="tx2"/>
                </a:solidFill>
              </a:rPr>
              <a:t>n</a:t>
            </a:r>
            <a:r>
              <a:rPr lang="en-US" altLang="es-AR" sz="2500" b="1" i="1" dirty="0" err="1">
                <a:solidFill>
                  <a:schemeClr val="tx2"/>
                </a:solidFill>
              </a:rPr>
              <a:t>x</a:t>
            </a:r>
            <a:r>
              <a:rPr lang="en-US" altLang="es-AR" sz="2500" b="1" i="1" baseline="-25000" dirty="0" err="1">
                <a:solidFill>
                  <a:schemeClr val="tx2"/>
                </a:solidFill>
              </a:rPr>
              <a:t>n</a:t>
            </a:r>
            <a:endParaRPr lang="en-US" altLang="es-AR" sz="2500" b="1" i="1" baseline="-25000" dirty="0">
              <a:solidFill>
                <a:schemeClr val="tx2"/>
              </a:solidFill>
            </a:endParaRPr>
          </a:p>
          <a:p>
            <a:pPr algn="just" eaLnBrk="1" hangingPunct="1"/>
            <a:endParaRPr lang="es-ES" altLang="es-AR" sz="2200" b="1" dirty="0"/>
          </a:p>
          <a:p>
            <a:pPr algn="just" eaLnBrk="1" hangingPunct="1"/>
            <a:r>
              <a:rPr lang="es-ES" altLang="es-AR" sz="2200" b="1" dirty="0"/>
              <a:t>donde los coeficientes </a:t>
            </a:r>
            <a:r>
              <a:rPr lang="es-ES" altLang="es-AR" sz="2200" b="1" i="1" dirty="0"/>
              <a:t>b</a:t>
            </a:r>
            <a:r>
              <a:rPr lang="es-ES" altLang="es-AR" sz="2200" b="1" i="1" baseline="-25000" dirty="0"/>
              <a:t>0</a:t>
            </a:r>
            <a:r>
              <a:rPr lang="es-ES" altLang="es-AR" sz="2200" b="1" i="1" dirty="0"/>
              <a:t> y b</a:t>
            </a:r>
            <a:r>
              <a:rPr lang="es-ES" altLang="es-AR" sz="2200" b="1" i="1" baseline="-25000" dirty="0"/>
              <a:t>1</a:t>
            </a:r>
            <a:r>
              <a:rPr lang="es-ES" altLang="es-AR" sz="2200" b="1" i="1" dirty="0"/>
              <a:t>, … </a:t>
            </a:r>
            <a:r>
              <a:rPr lang="es-ES" altLang="es-AR" sz="2200" b="1" i="1" dirty="0" err="1"/>
              <a:t>b</a:t>
            </a:r>
            <a:r>
              <a:rPr lang="es-ES" altLang="es-AR" sz="2200" b="1" i="1" baseline="-25000" dirty="0" err="1"/>
              <a:t>n</a:t>
            </a:r>
            <a:r>
              <a:rPr lang="es-ES" altLang="es-AR" sz="2200" b="1" dirty="0"/>
              <a:t>, son los factores que definen la variación promedio de y, para cada valor de x. Estimada esta función teórica a partir de los datos, cabe preguntarse qué tan bien se ajusta a la distribución real. </a:t>
            </a:r>
          </a:p>
        </p:txBody>
      </p:sp>
      <p:sp>
        <p:nvSpPr>
          <p:cNvPr id="49156" name="Rectangle 6"/>
          <p:cNvSpPr>
            <a:spLocks noChangeArrowheads="1"/>
          </p:cNvSpPr>
          <p:nvPr/>
        </p:nvSpPr>
        <p:spPr bwMode="auto">
          <a:xfrm>
            <a:off x="1908175" y="1174750"/>
            <a:ext cx="5976938" cy="519113"/>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r>
              <a:rPr lang="es-MX" altLang="es-AR" sz="2800" b="1">
                <a:solidFill>
                  <a:srgbClr val="336699"/>
                </a:solidFill>
              </a:rPr>
              <a:t>Función Lineal de Regresión</a:t>
            </a:r>
            <a:endParaRPr lang="es-ES" altLang="es-AR" sz="2800" b="1">
              <a:solidFill>
                <a:srgbClr val="336699"/>
              </a:solidFill>
            </a:endParaRPr>
          </a:p>
        </p:txBody>
      </p:sp>
      <p:sp>
        <p:nvSpPr>
          <p:cNvPr id="49157" name="Text Box 6"/>
          <p:cNvSpPr txBox="1">
            <a:spLocks noChangeArrowheads="1"/>
          </p:cNvSpPr>
          <p:nvPr/>
        </p:nvSpPr>
        <p:spPr bwMode="auto">
          <a:xfrm>
            <a:off x="6927850" y="106363"/>
            <a:ext cx="1700213" cy="39687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ES_tradnl" altLang="es-AR"/>
              <a:t>Para recordar</a:t>
            </a:r>
          </a:p>
        </p:txBody>
      </p:sp>
    </p:spTree>
    <p:extLst>
      <p:ext uri="{BB962C8B-B14F-4D97-AF65-F5344CB8AC3E}">
        <p14:creationId xmlns:p14="http://schemas.microsoft.com/office/powerpoint/2010/main" val="6094244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1331913" y="2133600"/>
            <a:ext cx="6265862" cy="3508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b="1">
                <a:solidFill>
                  <a:srgbClr val="336699"/>
                </a:solidFill>
              </a:rPr>
              <a:t>ANÁLISIS DE VARIANZA DE LOS MODELOS</a:t>
            </a:r>
          </a:p>
        </p:txBody>
      </p:sp>
      <p:sp>
        <p:nvSpPr>
          <p:cNvPr id="77827"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77828"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77829"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888" y="2636838"/>
            <a:ext cx="7337425" cy="355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971550" y="2133600"/>
            <a:ext cx="7129463" cy="3508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b="1">
                <a:solidFill>
                  <a:srgbClr val="336699"/>
                </a:solidFill>
              </a:rPr>
              <a:t>COEFICIENTES B Y PRUEBAS T DE SIGNIFICANCIA</a:t>
            </a:r>
          </a:p>
        </p:txBody>
      </p:sp>
      <p:sp>
        <p:nvSpPr>
          <p:cNvPr id="78851"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78852"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78853"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2708275"/>
            <a:ext cx="8313737"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1546225" y="2133600"/>
            <a:ext cx="6265863" cy="3508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b="1">
                <a:solidFill>
                  <a:srgbClr val="336699"/>
                </a:solidFill>
              </a:rPr>
              <a:t>GRAFICAS DE DISPERSIÓN DE RESIDUOS</a:t>
            </a:r>
          </a:p>
        </p:txBody>
      </p:sp>
      <p:sp>
        <p:nvSpPr>
          <p:cNvPr id="79875"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79876"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79877"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713" y="2420938"/>
            <a:ext cx="5595937" cy="447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ChangeArrowheads="1"/>
          </p:cNvSpPr>
          <p:nvPr/>
        </p:nvSpPr>
        <p:spPr bwMode="auto">
          <a:xfrm>
            <a:off x="611188" y="2133600"/>
            <a:ext cx="8064500" cy="3508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b="1">
                <a:solidFill>
                  <a:srgbClr val="336699"/>
                </a:solidFill>
              </a:rPr>
              <a:t>DURBIN WATSON: EVALUACIÓN DE AUTOCORRELACIÓN </a:t>
            </a:r>
          </a:p>
        </p:txBody>
      </p:sp>
      <p:sp>
        <p:nvSpPr>
          <p:cNvPr id="80899"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80900"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80901"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1138" y="2708275"/>
            <a:ext cx="6186487" cy="297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1547813" y="2133600"/>
            <a:ext cx="6553200" cy="3762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lnSpc>
                <a:spcPct val="85000"/>
              </a:lnSpc>
              <a:buClr>
                <a:schemeClr val="hlink"/>
              </a:buClr>
              <a:buFont typeface="Wingdings" pitchFamily="2" charset="2"/>
              <a:buChar char="q"/>
            </a:pPr>
            <a:r>
              <a:rPr lang="es-MX" altLang="es-AR" sz="2200" b="1">
                <a:solidFill>
                  <a:srgbClr val="336699"/>
                </a:solidFill>
              </a:rPr>
              <a:t>PRUEBAS DE HETEROSCEDASTICIDAD</a:t>
            </a:r>
          </a:p>
        </p:txBody>
      </p:sp>
      <p:sp>
        <p:nvSpPr>
          <p:cNvPr id="81923" name="Rectangle 3"/>
          <p:cNvSpPr>
            <a:spLocks noChangeArrowheads="1"/>
          </p:cNvSpPr>
          <p:nvPr/>
        </p:nvSpPr>
        <p:spPr bwMode="auto">
          <a:xfrm>
            <a:off x="16192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81924" name="Rectangle 4"/>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lnSpc>
                <a:spcPct val="85000"/>
              </a:lnSpc>
              <a:spcBef>
                <a:spcPct val="50000"/>
              </a:spcBef>
            </a:pPr>
            <a:r>
              <a:rPr lang="es-MX" altLang="es-AR" sz="2800" b="1">
                <a:solidFill>
                  <a:srgbClr val="336699"/>
                </a:solidFill>
              </a:rPr>
              <a:t>ANÁLISIS DE UN EJEMPLO</a:t>
            </a:r>
          </a:p>
        </p:txBody>
      </p:sp>
      <p:pic>
        <p:nvPicPr>
          <p:cNvPr id="81925" name="Picture 14"/>
          <p:cNvPicPr>
            <a:picLocks noChangeAspect="1" noChangeArrowheads="1"/>
          </p:cNvPicPr>
          <p:nvPr/>
        </p:nvPicPr>
        <p:blipFill>
          <a:blip r:embed="rId2">
            <a:extLst>
              <a:ext uri="{28A0092B-C50C-407E-A947-70E740481C1C}">
                <a14:useLocalDpi xmlns:a14="http://schemas.microsoft.com/office/drawing/2010/main" val="0"/>
              </a:ext>
            </a:extLst>
          </a:blip>
          <a:srcRect l="14445"/>
          <a:stretch>
            <a:fillRect/>
          </a:stretch>
        </p:blipFill>
        <p:spPr bwMode="auto">
          <a:xfrm>
            <a:off x="4859338" y="2708275"/>
            <a:ext cx="4391025" cy="410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26"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2705100"/>
            <a:ext cx="5135563" cy="410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ChangeArrowheads="1"/>
          </p:cNvSpPr>
          <p:nvPr/>
        </p:nvSpPr>
        <p:spPr bwMode="auto">
          <a:xfrm>
            <a:off x="1258888" y="2565400"/>
            <a:ext cx="6551612" cy="6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MX" altLang="es-AR" sz="3500" b="1" dirty="0"/>
              <a:t>EFECTOS INTERACCIÓN</a:t>
            </a:r>
          </a:p>
        </p:txBody>
      </p:sp>
    </p:spTree>
    <p:extLst>
      <p:ext uri="{BB962C8B-B14F-4D97-AF65-F5344CB8AC3E}">
        <p14:creationId xmlns:p14="http://schemas.microsoft.com/office/powerpoint/2010/main" val="11982488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67544" y="620688"/>
            <a:ext cx="8229600" cy="346075"/>
          </a:xfrm>
        </p:spPr>
        <p:txBody>
          <a:bodyPr>
            <a:normAutofit fontScale="90000"/>
          </a:bodyPr>
          <a:lstStyle/>
          <a:p>
            <a:pPr>
              <a:defRPr/>
            </a:pPr>
            <a:r>
              <a:rPr lang="es-ES_tradnl" sz="4000" b="1" dirty="0"/>
              <a:t>EFECTO DE INTERACCIÓN</a:t>
            </a:r>
            <a:endParaRPr lang="es-AR" sz="4000" b="1" dirty="0"/>
          </a:p>
        </p:txBody>
      </p:sp>
      <p:sp>
        <p:nvSpPr>
          <p:cNvPr id="7" name="Rectangle 3"/>
          <p:cNvSpPr txBox="1">
            <a:spLocks noChangeArrowheads="1"/>
          </p:cNvSpPr>
          <p:nvPr/>
        </p:nvSpPr>
        <p:spPr>
          <a:xfrm>
            <a:off x="5004047" y="1268760"/>
            <a:ext cx="3855343" cy="5133057"/>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80000"/>
              </a:lnSpc>
              <a:buFont typeface="Wingdings" pitchFamily="2" charset="2"/>
              <a:buNone/>
              <a:defRPr/>
            </a:pPr>
            <a:r>
              <a:rPr lang="es-ES_tradnl" sz="2800" b="1" dirty="0">
                <a:solidFill>
                  <a:srgbClr val="C00000"/>
                </a:solidFill>
                <a:effectLst>
                  <a:outerShdw blurRad="38100" dist="38100" dir="2700000" algn="tl">
                    <a:srgbClr val="000000">
                      <a:alpha val="43137"/>
                    </a:srgbClr>
                  </a:outerShdw>
                </a:effectLst>
                <a:latin typeface="Arial Narrow" pitchFamily="34" charset="0"/>
              </a:rPr>
              <a:t>                          </a:t>
            </a:r>
          </a:p>
          <a:p>
            <a:pPr>
              <a:lnSpc>
                <a:spcPct val="80000"/>
              </a:lnSpc>
              <a:buFont typeface="Wingdings" pitchFamily="2" charset="2"/>
              <a:buNone/>
              <a:defRPr/>
            </a:pPr>
            <a:r>
              <a:rPr lang="es-ES_tradnl" sz="2800" b="1" dirty="0">
                <a:solidFill>
                  <a:srgbClr val="C00000"/>
                </a:solidFill>
                <a:effectLst>
                  <a:outerShdw blurRad="38100" dist="38100" dir="2700000" algn="tl">
                    <a:srgbClr val="000000">
                      <a:alpha val="43137"/>
                    </a:srgbClr>
                  </a:outerShdw>
                </a:effectLst>
                <a:latin typeface="Arial Narrow" pitchFamily="34" charset="0"/>
              </a:rPr>
              <a:t>                          Z                 </a:t>
            </a:r>
          </a:p>
          <a:p>
            <a:pPr>
              <a:lnSpc>
                <a:spcPct val="80000"/>
              </a:lnSpc>
              <a:buFont typeface="Wingdings" pitchFamily="2" charset="2"/>
              <a:buNone/>
              <a:defRPr/>
            </a:pPr>
            <a:r>
              <a:rPr lang="es-ES_tradnl" sz="2800" b="1" dirty="0">
                <a:solidFill>
                  <a:srgbClr val="C00000"/>
                </a:solidFill>
                <a:effectLst>
                  <a:outerShdw blurRad="38100" dist="38100" dir="2700000" algn="tl">
                    <a:srgbClr val="000000">
                      <a:alpha val="43137"/>
                    </a:srgbClr>
                  </a:outerShdw>
                </a:effectLst>
                <a:latin typeface="Arial Narrow" pitchFamily="34" charset="0"/>
              </a:rPr>
              <a:t>         </a:t>
            </a:r>
          </a:p>
          <a:p>
            <a:pPr>
              <a:lnSpc>
                <a:spcPct val="80000"/>
              </a:lnSpc>
              <a:buFont typeface="Wingdings" pitchFamily="2" charset="2"/>
              <a:buNone/>
              <a:defRPr/>
            </a:pPr>
            <a:r>
              <a:rPr lang="es-ES_tradnl" sz="2800" b="1" dirty="0">
                <a:solidFill>
                  <a:srgbClr val="C00000"/>
                </a:solidFill>
                <a:effectLst>
                  <a:outerShdw blurRad="38100" dist="38100" dir="2700000" algn="tl">
                    <a:srgbClr val="000000">
                      <a:alpha val="43137"/>
                    </a:srgbClr>
                  </a:outerShdw>
                </a:effectLst>
                <a:latin typeface="Arial Narrow" pitchFamily="34" charset="0"/>
              </a:rPr>
              <a:t>                X                  Y</a:t>
            </a:r>
          </a:p>
          <a:p>
            <a:pPr marL="0" indent="0">
              <a:lnSpc>
                <a:spcPct val="80000"/>
              </a:lnSpc>
              <a:buFont typeface="Arial" panose="020B0604020202020204" pitchFamily="34" charset="0"/>
              <a:buNone/>
              <a:defRPr/>
            </a:pPr>
            <a:r>
              <a:rPr lang="es-ES_tradnl" sz="2400" dirty="0">
                <a:latin typeface="Arial Narrow" pitchFamily="34" charset="0"/>
              </a:rPr>
              <a:t>   </a:t>
            </a:r>
          </a:p>
          <a:p>
            <a:pPr>
              <a:lnSpc>
                <a:spcPct val="80000"/>
              </a:lnSpc>
              <a:buFontTx/>
              <a:buNone/>
              <a:defRPr/>
            </a:pPr>
            <a:r>
              <a:rPr lang="es-ES_tradnl" sz="2400" dirty="0">
                <a:latin typeface="Arial Narrow" pitchFamily="34" charset="0"/>
              </a:rPr>
              <a:t>X = Años de escolaridad</a:t>
            </a:r>
          </a:p>
          <a:p>
            <a:pPr>
              <a:lnSpc>
                <a:spcPct val="80000"/>
              </a:lnSpc>
              <a:buFontTx/>
              <a:buNone/>
              <a:defRPr/>
            </a:pPr>
            <a:r>
              <a:rPr lang="es-ES_tradnl" sz="2400" dirty="0">
                <a:latin typeface="Arial Narrow" pitchFamily="34" charset="0"/>
              </a:rPr>
              <a:t>Y = Ingreso laboral horario</a:t>
            </a:r>
          </a:p>
          <a:p>
            <a:pPr>
              <a:lnSpc>
                <a:spcPct val="80000"/>
              </a:lnSpc>
              <a:buFontTx/>
              <a:buNone/>
              <a:defRPr/>
            </a:pPr>
            <a:r>
              <a:rPr lang="es-ES_tradnl" sz="2400" dirty="0">
                <a:latin typeface="Arial Narrow" pitchFamily="34" charset="0"/>
              </a:rPr>
              <a:t>Z = Sexo</a:t>
            </a:r>
          </a:p>
          <a:p>
            <a:pPr>
              <a:lnSpc>
                <a:spcPct val="80000"/>
              </a:lnSpc>
              <a:buFontTx/>
              <a:buNone/>
              <a:defRPr/>
            </a:pPr>
            <a:r>
              <a:rPr lang="es-ES_tradnl" sz="2400" dirty="0">
                <a:latin typeface="Arial Narrow" pitchFamily="34" charset="0"/>
              </a:rPr>
              <a:t>XZ= Interacción</a:t>
            </a:r>
          </a:p>
          <a:p>
            <a:pPr>
              <a:lnSpc>
                <a:spcPct val="80000"/>
              </a:lnSpc>
              <a:buFontTx/>
              <a:buNone/>
              <a:defRPr/>
            </a:pPr>
            <a:endParaRPr lang="es-ES_tradnl" sz="2400" dirty="0">
              <a:latin typeface="Arial Narrow" pitchFamily="34" charset="0"/>
            </a:endParaRPr>
          </a:p>
          <a:p>
            <a:pPr>
              <a:lnSpc>
                <a:spcPct val="80000"/>
              </a:lnSpc>
              <a:buFontTx/>
              <a:buNone/>
              <a:defRPr/>
            </a:pPr>
            <a:endParaRPr lang="es-ES_tradnl" sz="2400" dirty="0">
              <a:latin typeface="Arial Narrow" pitchFamily="34" charset="0"/>
            </a:endParaRPr>
          </a:p>
          <a:p>
            <a:pPr marL="0" indent="0">
              <a:lnSpc>
                <a:spcPct val="80000"/>
              </a:lnSpc>
              <a:buFont typeface="Arial" panose="020B0604020202020204" pitchFamily="34" charset="0"/>
              <a:buNone/>
              <a:defRPr/>
            </a:pPr>
            <a:r>
              <a:rPr lang="es-ES_tradnl" sz="2400" dirty="0">
                <a:latin typeface="Arial Narrow" pitchFamily="34" charset="0"/>
              </a:rPr>
              <a:t>Ecuación de Regresión</a:t>
            </a:r>
            <a:endParaRPr lang="es-ES_tradnl" sz="2800" dirty="0">
              <a:latin typeface="Arial Narrow" pitchFamily="34" charset="0"/>
            </a:endParaRPr>
          </a:p>
          <a:p>
            <a:pPr>
              <a:lnSpc>
                <a:spcPct val="80000"/>
              </a:lnSpc>
              <a:buFontTx/>
              <a:buChar char="•"/>
              <a:defRPr/>
            </a:pPr>
            <a:endParaRPr lang="es-ES_tradnl" sz="2400" dirty="0">
              <a:latin typeface="Arial Narrow" pitchFamily="34" charset="0"/>
            </a:endParaRPr>
          </a:p>
          <a:p>
            <a:pPr marL="0" indent="0">
              <a:lnSpc>
                <a:spcPct val="80000"/>
              </a:lnSpc>
              <a:buNone/>
              <a:defRPr/>
            </a:pPr>
            <a:r>
              <a:rPr lang="es-ES_tradnl" sz="2400" dirty="0">
                <a:latin typeface="Arial Narrow" pitchFamily="34" charset="0"/>
              </a:rPr>
              <a:t>  </a:t>
            </a:r>
            <a:r>
              <a:rPr lang="pl-PL" sz="2400" dirty="0">
                <a:latin typeface="Arial Narrow" pitchFamily="34" charset="0"/>
              </a:rPr>
              <a:t>Y= b0 + b1X + b2Z + b3XZ</a:t>
            </a:r>
          </a:p>
          <a:p>
            <a:pPr marL="0" indent="0">
              <a:lnSpc>
                <a:spcPct val="80000"/>
              </a:lnSpc>
              <a:buFont typeface="Arial" panose="020B0604020202020204" pitchFamily="34" charset="0"/>
              <a:buNone/>
              <a:defRPr/>
            </a:pPr>
            <a:r>
              <a:rPr lang="es-ES_tradnl" sz="2400" dirty="0">
                <a:latin typeface="Arial Narrow" pitchFamily="34" charset="0"/>
              </a:rPr>
              <a:t>                                                               </a:t>
            </a:r>
            <a:endParaRPr lang="es-ES_tradnl" sz="4400" dirty="0">
              <a:latin typeface="Arial Narrow" pitchFamily="34" charset="0"/>
            </a:endParaRPr>
          </a:p>
          <a:p>
            <a:pPr>
              <a:lnSpc>
                <a:spcPct val="80000"/>
              </a:lnSpc>
              <a:buFont typeface="Wingdings" pitchFamily="2" charset="2"/>
              <a:buNone/>
              <a:defRPr/>
            </a:pPr>
            <a:endParaRPr lang="es-AR" sz="2800" dirty="0">
              <a:latin typeface="Arial Narrow" pitchFamily="34" charset="0"/>
            </a:endParaRPr>
          </a:p>
        </p:txBody>
      </p:sp>
      <p:sp>
        <p:nvSpPr>
          <p:cNvPr id="8" name="Line 5"/>
          <p:cNvSpPr>
            <a:spLocks noChangeShapeType="1"/>
          </p:cNvSpPr>
          <p:nvPr/>
        </p:nvSpPr>
        <p:spPr bwMode="auto">
          <a:xfrm flipH="1" flipV="1">
            <a:off x="7092280" y="2060848"/>
            <a:ext cx="0" cy="576064"/>
          </a:xfrm>
          <a:prstGeom prst="line">
            <a:avLst/>
          </a:prstGeom>
          <a:noFill/>
          <a:ln w="41275">
            <a:solidFill>
              <a:schemeClr val="tx2">
                <a:lumMod val="75000"/>
              </a:schemeClr>
            </a:solidFill>
            <a:round/>
            <a:headEnd type="stealth"/>
            <a:tailEnd/>
          </a:ln>
        </p:spPr>
        <p:txBody>
          <a:bodyPr/>
          <a:lstStyle/>
          <a:p>
            <a:pPr eaLnBrk="0" hangingPunct="0">
              <a:defRPr/>
            </a:pPr>
            <a:endParaRPr lang="es-AR">
              <a:cs typeface="+mn-cs"/>
            </a:endParaRPr>
          </a:p>
        </p:txBody>
      </p:sp>
      <p:sp>
        <p:nvSpPr>
          <p:cNvPr id="9" name="Line 4"/>
          <p:cNvSpPr>
            <a:spLocks noChangeShapeType="1"/>
          </p:cNvSpPr>
          <p:nvPr/>
        </p:nvSpPr>
        <p:spPr bwMode="auto">
          <a:xfrm>
            <a:off x="6588224" y="2708920"/>
            <a:ext cx="1152128" cy="0"/>
          </a:xfrm>
          <a:prstGeom prst="line">
            <a:avLst/>
          </a:prstGeom>
          <a:noFill/>
          <a:ln w="38100">
            <a:solidFill>
              <a:schemeClr val="tx2">
                <a:lumMod val="75000"/>
              </a:schemeClr>
            </a:solidFill>
            <a:round/>
            <a:headEnd/>
            <a:tailEnd type="stealth"/>
          </a:ln>
        </p:spPr>
        <p:txBody>
          <a:bodyPr/>
          <a:lstStyle/>
          <a:p>
            <a:pPr eaLnBrk="0" hangingPunct="0">
              <a:defRPr/>
            </a:pPr>
            <a:endParaRPr lang="es-AR">
              <a:cs typeface="+mn-cs"/>
            </a:endParaRPr>
          </a:p>
        </p:txBody>
      </p:sp>
      <p:sp>
        <p:nvSpPr>
          <p:cNvPr id="3" name="2 Rectángulo"/>
          <p:cNvSpPr/>
          <p:nvPr/>
        </p:nvSpPr>
        <p:spPr>
          <a:xfrm>
            <a:off x="467544" y="1692836"/>
            <a:ext cx="3960440" cy="4708981"/>
          </a:xfrm>
          <a:prstGeom prst="rect">
            <a:avLst/>
          </a:prstGeom>
        </p:spPr>
        <p:txBody>
          <a:bodyPr wrap="square">
            <a:spAutoFit/>
          </a:bodyPr>
          <a:lstStyle/>
          <a:p>
            <a:pPr algn="just">
              <a:spcBef>
                <a:spcPct val="0"/>
              </a:spcBef>
              <a:defRPr/>
            </a:pPr>
            <a:r>
              <a:rPr lang="es-AR" sz="2000" b="1" dirty="0">
                <a:latin typeface="+mj-lt"/>
                <a:ea typeface="+mj-ea"/>
                <a:cs typeface="+mj-cs"/>
              </a:rPr>
              <a:t>Si ocurriera que el efecto de la educación sobre el ingreso horario fuera diferente según el sexo estaríamos hablando de un efecto de interacción entre educación y sexo de tal manera que la relación entre educación y el ingreso estaría modulado (interferido/condicionado) por la variable sexo. Por ejemplo, en el caso que ocurriera que para valores altos/bajos de ingresos el sexo se mostrara muy relevante pero no para valores altos/bajos de la misma</a:t>
            </a:r>
          </a:p>
        </p:txBody>
      </p:sp>
    </p:spTree>
    <p:extLst>
      <p:ext uri="{BB962C8B-B14F-4D97-AF65-F5344CB8AC3E}">
        <p14:creationId xmlns:p14="http://schemas.microsoft.com/office/powerpoint/2010/main" val="20021831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20279" y="764704"/>
            <a:ext cx="8208912" cy="5904656"/>
          </a:xfrm>
        </p:spPr>
        <p:txBody>
          <a:bodyPr>
            <a:noAutofit/>
          </a:bodyPr>
          <a:lstStyle/>
          <a:p>
            <a:pPr algn="just"/>
            <a:r>
              <a:rPr lang="es-AR" sz="2400" b="1" dirty="0">
                <a:solidFill>
                  <a:schemeClr val="tx1"/>
                </a:solidFill>
              </a:rPr>
              <a:t>SI ASUMIMOS A TRAVÉS DE LOS TEST DE TOLERANCIA Y ANÁLISIS DE CORRELACIÓN PARCIAL QUE LA RELACIÓN XY ESTÁ MODULADA/CONDICIONADA POR Z, EL EFECTO DE X SOBRE Y NO ES EL MISMO DEPENDIENDO DE LOS VALORES DE Z. EN LOS CASOS EN QUE EL EFECTO DE X-Y DEPENDE DEL VALOR O NIVEL DE Z, DEBE CONTROLARSE  EL EFECTO INTERACCIÓN XZ</a:t>
            </a:r>
          </a:p>
          <a:p>
            <a:pPr algn="just"/>
            <a:endParaRPr lang="es-AR" sz="2400" b="1" dirty="0">
              <a:solidFill>
                <a:schemeClr val="tx1"/>
              </a:solidFill>
            </a:endParaRPr>
          </a:p>
          <a:p>
            <a:pPr marL="457200" indent="-457200" algn="just">
              <a:buAutoNum type="arabicParenR"/>
            </a:pPr>
            <a:r>
              <a:rPr lang="es-AR" sz="2400" b="1" dirty="0">
                <a:solidFill>
                  <a:schemeClr val="tx1"/>
                </a:solidFill>
              </a:rPr>
              <a:t>CREAR LA VARIABLE INTERACCIÓN COMO PRODUCTO XZ (ASEGURARSE DE QUE LA VARIABLE ES MÉTRICA O DUMMY). </a:t>
            </a:r>
          </a:p>
          <a:p>
            <a:pPr marL="457200" indent="-457200" algn="just">
              <a:buAutoNum type="arabicParenR"/>
            </a:pPr>
            <a:r>
              <a:rPr lang="es-AR" sz="2400" b="1" dirty="0">
                <a:solidFill>
                  <a:schemeClr val="tx1"/>
                </a:solidFill>
              </a:rPr>
              <a:t>EVALUACIÓN EL PESO/SIGNIFICANCIA DE LOS CAMBIOS EN LOS COEFICIENTES PRINCIPALES Y EL COEFICIENTE INTERACCIÓN.</a:t>
            </a:r>
          </a:p>
          <a:p>
            <a:pPr marL="457200" indent="-457200" algn="just">
              <a:buAutoNum type="arabicParenR"/>
            </a:pPr>
            <a:r>
              <a:rPr lang="es-MX" sz="2400" b="1" dirty="0">
                <a:solidFill>
                  <a:schemeClr val="tx1"/>
                </a:solidFill>
              </a:rPr>
              <a:t>LECTURA / INTERPRETACIÓN DE  LOS EFECTOS DEPENDIENDO DEL DISEÑO.</a:t>
            </a:r>
            <a:endParaRPr lang="es-AR" sz="2400" dirty="0">
              <a:solidFill>
                <a:schemeClr val="tx1"/>
              </a:solidFill>
            </a:endParaRPr>
          </a:p>
        </p:txBody>
      </p:sp>
      <p:sp>
        <p:nvSpPr>
          <p:cNvPr id="4" name="Rectangle 2"/>
          <p:cNvSpPr txBox="1">
            <a:spLocks noChangeArrowheads="1"/>
          </p:cNvSpPr>
          <p:nvPr/>
        </p:nvSpPr>
        <p:spPr>
          <a:xfrm>
            <a:off x="467544" y="188640"/>
            <a:ext cx="8229600" cy="34607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s-ES_tradnl" sz="2800" b="1" dirty="0">
                <a:solidFill>
                  <a:schemeClr val="tx2">
                    <a:lumMod val="75000"/>
                  </a:schemeClr>
                </a:solidFill>
                <a:effectLst>
                  <a:outerShdw blurRad="38100" dist="38100" dir="2700000" algn="tl">
                    <a:srgbClr val="000000">
                      <a:alpha val="43137"/>
                    </a:srgbClr>
                  </a:outerShdw>
                </a:effectLst>
              </a:rPr>
              <a:t>REGRESIONES CON EFECTOS DE INTERACCIÓN</a:t>
            </a:r>
            <a:endParaRPr lang="es-AR" sz="2800" b="1" dirty="0">
              <a:solidFill>
                <a:schemeClr val="tx2">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546646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9552" y="188640"/>
            <a:ext cx="8208912" cy="6912768"/>
          </a:xfrm>
        </p:spPr>
        <p:txBody>
          <a:bodyPr>
            <a:noAutofit/>
          </a:bodyPr>
          <a:lstStyle/>
          <a:p>
            <a:pPr algn="just"/>
            <a:r>
              <a:rPr lang="es-AR" sz="2800" b="1" dirty="0">
                <a:solidFill>
                  <a:schemeClr val="tx1"/>
                </a:solidFill>
              </a:rPr>
              <a:t>En caso de COLINEALIDAD, debe evaluarse el efecto diferencial que la variable Z ejerce en la relación de X con Y. A este respecto, podemos calcular el efecto de X sobre Y para los distintos valores de Z. Para ello, reestructuramos la ecuación de regresión de la siguiente forma:</a:t>
            </a:r>
          </a:p>
          <a:p>
            <a:pPr algn="just"/>
            <a:endParaRPr lang="es-MX" sz="1800" b="1" dirty="0">
              <a:solidFill>
                <a:schemeClr val="tx1"/>
              </a:solidFill>
            </a:endParaRPr>
          </a:p>
          <a:p>
            <a:pPr marR="28260"/>
            <a:r>
              <a:rPr lang="pl-PL" sz="3000" b="1" dirty="0">
                <a:solidFill>
                  <a:srgbClr val="C00000"/>
                </a:solidFill>
              </a:rPr>
              <a:t>Y</a:t>
            </a:r>
            <a:r>
              <a:rPr lang="es-MX" sz="3000" b="1" dirty="0">
                <a:solidFill>
                  <a:srgbClr val="C00000"/>
                </a:solidFill>
              </a:rPr>
              <a:t> </a:t>
            </a:r>
            <a:r>
              <a:rPr lang="pl-PL" sz="3000" b="1" dirty="0">
                <a:solidFill>
                  <a:srgbClr val="C00000"/>
                </a:solidFill>
              </a:rPr>
              <a:t>=(b0 </a:t>
            </a:r>
            <a:r>
              <a:rPr lang="es-AR" sz="3000" b="1" dirty="0">
                <a:solidFill>
                  <a:srgbClr val="C00000"/>
                </a:solidFill>
              </a:rPr>
              <a:t>) </a:t>
            </a:r>
            <a:r>
              <a:rPr lang="pl-PL" sz="3000" b="1" dirty="0">
                <a:solidFill>
                  <a:srgbClr val="C00000"/>
                </a:solidFill>
              </a:rPr>
              <a:t>+</a:t>
            </a:r>
            <a:r>
              <a:rPr lang="es-AR" sz="3000" b="1" dirty="0">
                <a:solidFill>
                  <a:srgbClr val="C00000"/>
                </a:solidFill>
              </a:rPr>
              <a:t> (</a:t>
            </a:r>
            <a:r>
              <a:rPr lang="pl-PL" sz="3000" b="1" dirty="0">
                <a:solidFill>
                  <a:srgbClr val="C00000"/>
                </a:solidFill>
              </a:rPr>
              <a:t>b1</a:t>
            </a:r>
            <a:r>
              <a:rPr lang="es-AR" sz="3000" b="1" dirty="0">
                <a:solidFill>
                  <a:srgbClr val="C00000"/>
                </a:solidFill>
              </a:rPr>
              <a:t>x) +</a:t>
            </a:r>
            <a:r>
              <a:rPr lang="pl-PL" sz="3000" b="1" dirty="0">
                <a:solidFill>
                  <a:srgbClr val="C00000"/>
                </a:solidFill>
              </a:rPr>
              <a:t> </a:t>
            </a:r>
            <a:r>
              <a:rPr lang="es-AR" sz="3000" b="1" dirty="0">
                <a:solidFill>
                  <a:srgbClr val="C00000"/>
                </a:solidFill>
              </a:rPr>
              <a:t>(b</a:t>
            </a:r>
            <a:r>
              <a:rPr lang="pl-PL" sz="3000" b="1" dirty="0">
                <a:solidFill>
                  <a:srgbClr val="C00000"/>
                </a:solidFill>
              </a:rPr>
              <a:t>2z</a:t>
            </a:r>
            <a:r>
              <a:rPr lang="es-AR" sz="3000" b="1" dirty="0">
                <a:solidFill>
                  <a:srgbClr val="C00000"/>
                </a:solidFill>
              </a:rPr>
              <a:t>)+ (b</a:t>
            </a:r>
            <a:r>
              <a:rPr lang="pl-PL" sz="3000" b="1" dirty="0">
                <a:solidFill>
                  <a:srgbClr val="C00000"/>
                </a:solidFill>
              </a:rPr>
              <a:t>3z</a:t>
            </a:r>
            <a:r>
              <a:rPr lang="es-AR" sz="3000" b="1" dirty="0">
                <a:solidFill>
                  <a:srgbClr val="C00000"/>
                </a:solidFill>
              </a:rPr>
              <a:t>x)</a:t>
            </a:r>
          </a:p>
          <a:p>
            <a:pPr marR="28260"/>
            <a:r>
              <a:rPr lang="pl-PL" sz="3000" dirty="0">
                <a:solidFill>
                  <a:srgbClr val="C00000"/>
                </a:solidFill>
              </a:rPr>
              <a:t>Y=(b0</a:t>
            </a:r>
            <a:r>
              <a:rPr lang="es-AR" sz="3000" dirty="0">
                <a:solidFill>
                  <a:srgbClr val="C00000"/>
                </a:solidFill>
              </a:rPr>
              <a:t>)</a:t>
            </a:r>
            <a:r>
              <a:rPr lang="pl-PL" sz="3000" dirty="0">
                <a:solidFill>
                  <a:srgbClr val="C00000"/>
                </a:solidFill>
              </a:rPr>
              <a:t> + (b1</a:t>
            </a:r>
            <a:r>
              <a:rPr lang="es-AR" sz="3000" dirty="0">
                <a:solidFill>
                  <a:srgbClr val="C00000"/>
                </a:solidFill>
              </a:rPr>
              <a:t>*X)</a:t>
            </a:r>
            <a:r>
              <a:rPr lang="pl-PL" sz="3000" dirty="0">
                <a:solidFill>
                  <a:srgbClr val="C00000"/>
                </a:solidFill>
              </a:rPr>
              <a:t> </a:t>
            </a:r>
            <a:r>
              <a:rPr lang="es-AR" sz="3000" dirty="0">
                <a:solidFill>
                  <a:srgbClr val="C00000"/>
                </a:solidFill>
              </a:rPr>
              <a:t>+ (</a:t>
            </a:r>
            <a:r>
              <a:rPr lang="pl-PL" sz="3000" dirty="0">
                <a:solidFill>
                  <a:srgbClr val="C00000"/>
                </a:solidFill>
              </a:rPr>
              <a:t>b2*</a:t>
            </a:r>
            <a:r>
              <a:rPr lang="es-AR" sz="3000" dirty="0">
                <a:solidFill>
                  <a:srgbClr val="C00000"/>
                </a:solidFill>
              </a:rPr>
              <a:t>Z</a:t>
            </a:r>
            <a:r>
              <a:rPr lang="pl-PL" sz="3000" dirty="0">
                <a:solidFill>
                  <a:srgbClr val="C00000"/>
                </a:solidFill>
              </a:rPr>
              <a:t>)</a:t>
            </a:r>
            <a:r>
              <a:rPr lang="es-AR" sz="3000" dirty="0">
                <a:solidFill>
                  <a:srgbClr val="C00000"/>
                </a:solidFill>
              </a:rPr>
              <a:t> </a:t>
            </a:r>
            <a:r>
              <a:rPr lang="pl-PL" sz="3000" dirty="0">
                <a:solidFill>
                  <a:srgbClr val="C00000"/>
                </a:solidFill>
              </a:rPr>
              <a:t>+ </a:t>
            </a:r>
            <a:r>
              <a:rPr lang="es-AR" sz="3000" dirty="0">
                <a:solidFill>
                  <a:srgbClr val="C00000"/>
                </a:solidFill>
              </a:rPr>
              <a:t>(</a:t>
            </a:r>
            <a:r>
              <a:rPr lang="pl-PL" sz="3000" dirty="0">
                <a:solidFill>
                  <a:srgbClr val="C00000"/>
                </a:solidFill>
              </a:rPr>
              <a:t>b</a:t>
            </a:r>
            <a:r>
              <a:rPr lang="es-AR" sz="3000" dirty="0">
                <a:solidFill>
                  <a:srgbClr val="C00000"/>
                </a:solidFill>
              </a:rPr>
              <a:t>1*X)</a:t>
            </a:r>
            <a:r>
              <a:rPr lang="pl-PL" sz="3000" dirty="0">
                <a:solidFill>
                  <a:srgbClr val="C00000"/>
                </a:solidFill>
              </a:rPr>
              <a:t> </a:t>
            </a:r>
            <a:r>
              <a:rPr lang="es-AR" sz="3000" dirty="0">
                <a:solidFill>
                  <a:srgbClr val="C00000"/>
                </a:solidFill>
              </a:rPr>
              <a:t>(b2</a:t>
            </a:r>
            <a:r>
              <a:rPr lang="pl-PL" sz="3000" dirty="0">
                <a:solidFill>
                  <a:srgbClr val="C00000"/>
                </a:solidFill>
              </a:rPr>
              <a:t>*</a:t>
            </a:r>
            <a:r>
              <a:rPr lang="es-AR" sz="3000" dirty="0">
                <a:solidFill>
                  <a:srgbClr val="C00000"/>
                </a:solidFill>
              </a:rPr>
              <a:t>Z)</a:t>
            </a:r>
          </a:p>
          <a:p>
            <a:pPr marR="28260"/>
            <a:endParaRPr lang="es-MX" sz="3000" dirty="0">
              <a:solidFill>
                <a:srgbClr val="C00000"/>
              </a:solidFill>
            </a:endParaRPr>
          </a:p>
          <a:p>
            <a:r>
              <a:rPr lang="es-MX" sz="2800" b="1" dirty="0">
                <a:solidFill>
                  <a:srgbClr val="C00000"/>
                </a:solidFill>
              </a:rPr>
              <a:t>DIFERENTES MODELOS: </a:t>
            </a:r>
          </a:p>
          <a:p>
            <a:r>
              <a:rPr lang="es-MX" sz="2800" dirty="0">
                <a:solidFill>
                  <a:srgbClr val="C00000"/>
                </a:solidFill>
              </a:rPr>
              <a:t>X Y Z AMBAS SON DUMMY</a:t>
            </a:r>
          </a:p>
          <a:p>
            <a:r>
              <a:rPr lang="es-MX" sz="2800" dirty="0">
                <a:solidFill>
                  <a:srgbClr val="C00000"/>
                </a:solidFill>
              </a:rPr>
              <a:t>X  ES METRICA Y Z ES DUMMY</a:t>
            </a:r>
          </a:p>
          <a:p>
            <a:r>
              <a:rPr lang="es-MX" sz="2800" dirty="0">
                <a:solidFill>
                  <a:srgbClr val="C00000"/>
                </a:solidFill>
              </a:rPr>
              <a:t>X Y Z AMBAS SON MÉTRICAS</a:t>
            </a:r>
          </a:p>
          <a:p>
            <a:pPr marR="28260"/>
            <a:endParaRPr lang="es-AR" sz="3000" dirty="0">
              <a:solidFill>
                <a:srgbClr val="C00000"/>
              </a:solidFill>
            </a:endParaRPr>
          </a:p>
          <a:p>
            <a:pPr marR="28260"/>
            <a:endParaRPr lang="es-AR" sz="2800" b="1" baseline="30000" dirty="0">
              <a:solidFill>
                <a:schemeClr val="tx1"/>
              </a:solidFill>
              <a:latin typeface="Courier New"/>
            </a:endParaRPr>
          </a:p>
          <a:p>
            <a:pPr marR="28260"/>
            <a:endParaRPr lang="pl-PL" sz="2800" b="1" baseline="30000" dirty="0">
              <a:solidFill>
                <a:schemeClr val="tx1"/>
              </a:solidFill>
              <a:latin typeface="Courier New"/>
            </a:endParaRPr>
          </a:p>
          <a:p>
            <a:endParaRPr lang="es-MX" sz="2000" b="1" dirty="0">
              <a:solidFill>
                <a:srgbClr val="C00000"/>
              </a:solidFill>
            </a:endParaRPr>
          </a:p>
          <a:p>
            <a:pPr algn="just"/>
            <a:endParaRPr lang="es-MX" sz="2000" b="1" dirty="0">
              <a:solidFill>
                <a:schemeClr val="tx1"/>
              </a:solidFill>
            </a:endParaRPr>
          </a:p>
          <a:p>
            <a:pPr algn="just"/>
            <a:endParaRPr lang="es-AR" sz="2000" b="1" dirty="0">
              <a:solidFill>
                <a:schemeClr val="tx1"/>
              </a:solidFill>
            </a:endParaRPr>
          </a:p>
        </p:txBody>
      </p:sp>
    </p:spTree>
    <p:extLst>
      <p:ext uri="{BB962C8B-B14F-4D97-AF65-F5344CB8AC3E}">
        <p14:creationId xmlns:p14="http://schemas.microsoft.com/office/powerpoint/2010/main" val="40946696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adroTexto 9">
            <a:extLst>
              <a:ext uri="{FF2B5EF4-FFF2-40B4-BE49-F238E27FC236}">
                <a16:creationId xmlns:a16="http://schemas.microsoft.com/office/drawing/2014/main" id="{E1C5DBF3-58D1-43E2-9490-019AFB10E329}"/>
              </a:ext>
            </a:extLst>
          </p:cNvPr>
          <p:cNvSpPr txBox="1"/>
          <p:nvPr/>
        </p:nvSpPr>
        <p:spPr>
          <a:xfrm>
            <a:off x="1475656" y="3573016"/>
            <a:ext cx="1800200" cy="707886"/>
          </a:xfrm>
          <a:prstGeom prst="rect">
            <a:avLst/>
          </a:prstGeom>
          <a:noFill/>
        </p:spPr>
        <p:txBody>
          <a:bodyPr wrap="square" rtlCol="0">
            <a:spAutoFit/>
          </a:bodyPr>
          <a:lstStyle/>
          <a:p>
            <a:r>
              <a:rPr lang="es-AR" sz="2000" b="1" dirty="0"/>
              <a:t>CORRELACIÓN PARCIAL</a:t>
            </a:r>
          </a:p>
        </p:txBody>
      </p:sp>
      <p:sp>
        <p:nvSpPr>
          <p:cNvPr id="11" name="CuadroTexto 10">
            <a:extLst>
              <a:ext uri="{FF2B5EF4-FFF2-40B4-BE49-F238E27FC236}">
                <a16:creationId xmlns:a16="http://schemas.microsoft.com/office/drawing/2014/main" id="{0EA77DED-2581-4254-BDD5-207D5828CE60}"/>
              </a:ext>
            </a:extLst>
          </p:cNvPr>
          <p:cNvSpPr txBox="1"/>
          <p:nvPr/>
        </p:nvSpPr>
        <p:spPr>
          <a:xfrm>
            <a:off x="5076056" y="3628646"/>
            <a:ext cx="3024336" cy="707886"/>
          </a:xfrm>
          <a:prstGeom prst="rect">
            <a:avLst/>
          </a:prstGeom>
          <a:noFill/>
        </p:spPr>
        <p:txBody>
          <a:bodyPr wrap="square" rtlCol="0">
            <a:spAutoFit/>
          </a:bodyPr>
          <a:lstStyle/>
          <a:p>
            <a:r>
              <a:rPr lang="es-AR" sz="2000" b="1" dirty="0">
                <a:solidFill>
                  <a:srgbClr val="FF0000"/>
                </a:solidFill>
              </a:rPr>
              <a:t>Correlación XY controlada por la variable Z</a:t>
            </a:r>
          </a:p>
        </p:txBody>
      </p:sp>
      <p:pic>
        <p:nvPicPr>
          <p:cNvPr id="12" name="Imagen 11">
            <a:extLst>
              <a:ext uri="{FF2B5EF4-FFF2-40B4-BE49-F238E27FC236}">
                <a16:creationId xmlns:a16="http://schemas.microsoft.com/office/drawing/2014/main" id="{FA41277D-B846-4BFD-9B60-4A524D50BDAB}"/>
              </a:ext>
            </a:extLst>
          </p:cNvPr>
          <p:cNvPicPr>
            <a:picLocks noChangeAspect="1"/>
          </p:cNvPicPr>
          <p:nvPr/>
        </p:nvPicPr>
        <p:blipFill>
          <a:blip r:embed="rId2"/>
          <a:stretch>
            <a:fillRect/>
          </a:stretch>
        </p:blipFill>
        <p:spPr>
          <a:xfrm>
            <a:off x="1704414" y="446820"/>
            <a:ext cx="5446012" cy="2959789"/>
          </a:xfrm>
          <a:prstGeom prst="rect">
            <a:avLst/>
          </a:prstGeom>
        </p:spPr>
      </p:pic>
      <p:sp>
        <p:nvSpPr>
          <p:cNvPr id="13" name="Elipse 12">
            <a:extLst>
              <a:ext uri="{FF2B5EF4-FFF2-40B4-BE49-F238E27FC236}">
                <a16:creationId xmlns:a16="http://schemas.microsoft.com/office/drawing/2014/main" id="{5A5FE1C1-C52C-4EB5-BB0C-BA056CA42085}"/>
              </a:ext>
            </a:extLst>
          </p:cNvPr>
          <p:cNvSpPr/>
          <p:nvPr/>
        </p:nvSpPr>
        <p:spPr>
          <a:xfrm>
            <a:off x="5554880" y="2420888"/>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4" name="Elipse 13">
            <a:extLst>
              <a:ext uri="{FF2B5EF4-FFF2-40B4-BE49-F238E27FC236}">
                <a16:creationId xmlns:a16="http://schemas.microsoft.com/office/drawing/2014/main" id="{002D9D2D-B433-4777-9D70-7AAF13B79BE5}"/>
              </a:ext>
            </a:extLst>
          </p:cNvPr>
          <p:cNvSpPr/>
          <p:nvPr/>
        </p:nvSpPr>
        <p:spPr>
          <a:xfrm>
            <a:off x="4651412" y="1628800"/>
            <a:ext cx="9144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15" name="Imagen 14">
            <a:extLst>
              <a:ext uri="{FF2B5EF4-FFF2-40B4-BE49-F238E27FC236}">
                <a16:creationId xmlns:a16="http://schemas.microsoft.com/office/drawing/2014/main" id="{7CE5747A-9B8C-414A-AA8F-1CDC9D7B6988}"/>
              </a:ext>
            </a:extLst>
          </p:cNvPr>
          <p:cNvPicPr>
            <a:picLocks noChangeAspect="1"/>
          </p:cNvPicPr>
          <p:nvPr/>
        </p:nvPicPr>
        <p:blipFill>
          <a:blip r:embed="rId3"/>
          <a:stretch>
            <a:fillRect/>
          </a:stretch>
        </p:blipFill>
        <p:spPr>
          <a:xfrm>
            <a:off x="1399523" y="4262641"/>
            <a:ext cx="6000622" cy="2284806"/>
          </a:xfrm>
          <a:prstGeom prst="rect">
            <a:avLst/>
          </a:prstGeom>
        </p:spPr>
      </p:pic>
      <p:sp>
        <p:nvSpPr>
          <p:cNvPr id="16" name="Elipse 15">
            <a:extLst>
              <a:ext uri="{FF2B5EF4-FFF2-40B4-BE49-F238E27FC236}">
                <a16:creationId xmlns:a16="http://schemas.microsoft.com/office/drawing/2014/main" id="{9FA48976-6097-46D5-8E0B-D763B7289F96}"/>
              </a:ext>
            </a:extLst>
          </p:cNvPr>
          <p:cNvSpPr/>
          <p:nvPr/>
        </p:nvSpPr>
        <p:spPr>
          <a:xfrm>
            <a:off x="5554880" y="5633047"/>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7" name="CuadroTexto 16">
            <a:extLst>
              <a:ext uri="{FF2B5EF4-FFF2-40B4-BE49-F238E27FC236}">
                <a16:creationId xmlns:a16="http://schemas.microsoft.com/office/drawing/2014/main" id="{DD13D21D-26F8-4130-BE9D-D761DA80700E}"/>
              </a:ext>
            </a:extLst>
          </p:cNvPr>
          <p:cNvSpPr txBox="1"/>
          <p:nvPr/>
        </p:nvSpPr>
        <p:spPr>
          <a:xfrm>
            <a:off x="5220072" y="129288"/>
            <a:ext cx="2808312" cy="400110"/>
          </a:xfrm>
          <a:prstGeom prst="rect">
            <a:avLst/>
          </a:prstGeom>
          <a:noFill/>
        </p:spPr>
        <p:txBody>
          <a:bodyPr wrap="square" rtlCol="0">
            <a:spAutoFit/>
          </a:bodyPr>
          <a:lstStyle/>
          <a:p>
            <a:r>
              <a:rPr lang="es-AR" sz="2000" b="1" dirty="0">
                <a:solidFill>
                  <a:srgbClr val="FF0000"/>
                </a:solidFill>
              </a:rPr>
              <a:t>Correlación XY, ZY y XZ</a:t>
            </a:r>
          </a:p>
        </p:txBody>
      </p:sp>
      <p:sp>
        <p:nvSpPr>
          <p:cNvPr id="18" name="Elipse 17">
            <a:extLst>
              <a:ext uri="{FF2B5EF4-FFF2-40B4-BE49-F238E27FC236}">
                <a16:creationId xmlns:a16="http://schemas.microsoft.com/office/drawing/2014/main" id="{7C8ECC7C-A7A5-4D9C-A9DC-361EB1464155}"/>
              </a:ext>
            </a:extLst>
          </p:cNvPr>
          <p:cNvSpPr/>
          <p:nvPr/>
        </p:nvSpPr>
        <p:spPr>
          <a:xfrm>
            <a:off x="4635956" y="2493335"/>
            <a:ext cx="9144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16870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395537" y="333375"/>
            <a:ext cx="8369052" cy="1143000"/>
          </a:xfrm>
        </p:spPr>
        <p:txBody>
          <a:bodyPr>
            <a:normAutofit fontScale="90000"/>
          </a:bodyPr>
          <a:lstStyle/>
          <a:p>
            <a:pPr algn="ctr"/>
            <a:r>
              <a:rPr lang="es-ES" altLang="es-AR" sz="3600" b="1" dirty="0">
                <a:latin typeface="Arial Narrow" panose="020B0606020202030204" pitchFamily="34" charset="0"/>
                <a:cs typeface="Times New Roman" pitchFamily="18" charset="0"/>
              </a:rPr>
              <a:t>¿Los años de estudio e ingresos determinan el valor de los ingresos laborales?</a:t>
            </a:r>
            <a:endParaRPr lang="es-ES" altLang="es-AR" sz="3600" dirty="0">
              <a:latin typeface="Arial Narrow" panose="020B0606020202030204" pitchFamily="34" charset="0"/>
            </a:endParaRPr>
          </a:p>
        </p:txBody>
      </p:sp>
      <p:graphicFrame>
        <p:nvGraphicFramePr>
          <p:cNvPr id="53251" name="Group 3"/>
          <p:cNvGraphicFramePr>
            <a:graphicFrameLocks noGrp="1"/>
          </p:cNvGraphicFramePr>
          <p:nvPr>
            <p:ph idx="4294967295"/>
          </p:nvPr>
        </p:nvGraphicFramePr>
        <p:xfrm>
          <a:off x="2627313" y="1700213"/>
          <a:ext cx="3090862" cy="4846638"/>
        </p:xfrm>
        <a:graphic>
          <a:graphicData uri="http://schemas.openxmlformats.org/drawingml/2006/table">
            <a:tbl>
              <a:tblPr/>
              <a:tblGrid>
                <a:gridCol w="1546225">
                  <a:extLst>
                    <a:ext uri="{9D8B030D-6E8A-4147-A177-3AD203B41FA5}">
                      <a16:colId xmlns:a16="http://schemas.microsoft.com/office/drawing/2014/main" val="20000"/>
                    </a:ext>
                  </a:extLst>
                </a:gridCol>
                <a:gridCol w="1544637">
                  <a:extLst>
                    <a:ext uri="{9D8B030D-6E8A-4147-A177-3AD203B41FA5}">
                      <a16:colId xmlns:a16="http://schemas.microsoft.com/office/drawing/2014/main" val="20001"/>
                    </a:ext>
                  </a:extLst>
                </a:gridCol>
              </a:tblGrid>
              <a:tr h="823014">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sz="1600" b="1" i="0" u="none" strike="noStrike" cap="none" normalizeH="0" baseline="0">
                          <a:ln>
                            <a:noFill/>
                          </a:ln>
                          <a:solidFill>
                            <a:schemeClr val="tx1"/>
                          </a:solidFill>
                          <a:effectLst/>
                          <a:latin typeface="Tahoma" pitchFamily="34" charset="0"/>
                          <a:cs typeface="Times New Roman" pitchFamily="18" charset="0"/>
                        </a:rPr>
                        <a:t>Años de estudio (años)</a:t>
                      </a:r>
                      <a:endParaRPr kumimoji="1" lang="en-US" sz="1600" b="0" i="0" u="none" strike="noStrike" cap="none" normalizeH="0" baseline="0">
                        <a:ln>
                          <a:noFill/>
                        </a:ln>
                        <a:solidFill>
                          <a:schemeClr val="tx1"/>
                        </a:solidFill>
                        <a:effectLst/>
                        <a:latin typeface="Tahoma" pitchFamily="34" charset="0"/>
                      </a:endParaRPr>
                    </a:p>
                  </a:txBody>
                  <a:tcPr marT="45723" marB="45723"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sz="1600" b="1" i="0" u="none" strike="noStrike" cap="none" normalizeH="0" baseline="0">
                          <a:ln>
                            <a:noFill/>
                          </a:ln>
                          <a:solidFill>
                            <a:schemeClr val="tx1"/>
                          </a:solidFill>
                          <a:effectLst/>
                          <a:latin typeface="Tahoma" pitchFamily="34" charset="0"/>
                          <a:cs typeface="Times New Roman" pitchFamily="18" charset="0"/>
                        </a:rPr>
                        <a:t>Ingresos    ($)</a:t>
                      </a:r>
                      <a:endParaRPr kumimoji="1" lang="en-US" sz="1600" b="0" i="0" u="none" strike="noStrike" cap="none" normalizeH="0" baseline="0">
                        <a:ln>
                          <a:noFill/>
                        </a:ln>
                        <a:solidFill>
                          <a:schemeClr val="tx1"/>
                        </a:solidFill>
                        <a:effectLst/>
                        <a:latin typeface="Tahoma" pitchFamily="34" charset="0"/>
                      </a:endParaRPr>
                    </a:p>
                  </a:txBody>
                  <a:tcPr marT="45723" marB="45723"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1.700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6</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2.000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7</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2.300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8</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2.600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9</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2.900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3.200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11</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3.500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12</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3.800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13</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4.100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14</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4.400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16</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5.000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17</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5.300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943290842"/>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23528" y="188640"/>
            <a:ext cx="8496944" cy="6912768"/>
          </a:xfrm>
        </p:spPr>
        <p:txBody>
          <a:bodyPr>
            <a:noAutofit/>
          </a:bodyPr>
          <a:lstStyle/>
          <a:p>
            <a:r>
              <a:rPr lang="es-MX" sz="2400" b="1" dirty="0">
                <a:solidFill>
                  <a:srgbClr val="C00000"/>
                </a:solidFill>
              </a:rPr>
              <a:t>MODELO DONDE X Y Z SON DUMMY</a:t>
            </a:r>
          </a:p>
          <a:p>
            <a:pPr algn="just"/>
            <a:r>
              <a:rPr lang="es-AR" sz="2200" b="1" dirty="0">
                <a:solidFill>
                  <a:schemeClr val="tx1"/>
                </a:solidFill>
              </a:rPr>
              <a:t>Si la variables X y Z son cualitativas con dos categorías (0 y 1), la ecuación de regresión para determinar los valores de Y (INGRESOS) con un efecto interacción para X=1 o X=0 (EDUCACIÓN ALTA / BAJA) y Z=1 o Z=0 (SEXO VARON / MUJER) será:</a:t>
            </a:r>
          </a:p>
          <a:p>
            <a:r>
              <a:rPr lang="es-AR" sz="2600" b="1" dirty="0">
                <a:solidFill>
                  <a:srgbClr val="C00000"/>
                </a:solidFill>
              </a:rPr>
              <a:t>Y= b0 + b1x + b2z + b3xz </a:t>
            </a:r>
            <a:endParaRPr lang="pl-PL" sz="2600" b="1" dirty="0">
              <a:solidFill>
                <a:srgbClr val="C00000"/>
              </a:solidFill>
            </a:endParaRPr>
          </a:p>
          <a:p>
            <a:endParaRPr lang="es-AR" sz="2000" b="1" dirty="0">
              <a:solidFill>
                <a:srgbClr val="C00000"/>
              </a:solidFill>
            </a:endParaRPr>
          </a:p>
          <a:p>
            <a:endParaRPr lang="es-AR" sz="2000" b="1" dirty="0">
              <a:solidFill>
                <a:srgbClr val="C00000"/>
              </a:solidFill>
            </a:endParaRPr>
          </a:p>
          <a:p>
            <a:endParaRPr lang="es-AR" sz="2000" b="1" dirty="0">
              <a:solidFill>
                <a:srgbClr val="C00000"/>
              </a:solidFill>
            </a:endParaRPr>
          </a:p>
          <a:p>
            <a:endParaRPr lang="es-AR" sz="2000" b="1" dirty="0">
              <a:solidFill>
                <a:srgbClr val="C00000"/>
              </a:solidFill>
            </a:endParaRPr>
          </a:p>
          <a:p>
            <a:endParaRPr lang="es-AR" sz="2000" b="1" dirty="0">
              <a:solidFill>
                <a:srgbClr val="C00000"/>
              </a:solidFill>
            </a:endParaRPr>
          </a:p>
          <a:p>
            <a:endParaRPr lang="es-AR" sz="2000" b="1" dirty="0">
              <a:solidFill>
                <a:srgbClr val="C00000"/>
              </a:solidFill>
            </a:endParaRPr>
          </a:p>
          <a:p>
            <a:pPr>
              <a:spcBef>
                <a:spcPts val="1200"/>
              </a:spcBef>
              <a:spcAft>
                <a:spcPts val="600"/>
              </a:spcAft>
            </a:pPr>
            <a:r>
              <a:rPr lang="es-AR" sz="2400" b="1" dirty="0">
                <a:solidFill>
                  <a:srgbClr val="C00000"/>
                </a:solidFill>
              </a:rPr>
              <a:t>Y= b0 (MB) + b1x (MA) + b2z (VB) + INTb3xz (VA)</a:t>
            </a:r>
            <a:endParaRPr lang="pl-PL" sz="2400" b="1" dirty="0">
              <a:solidFill>
                <a:srgbClr val="C00000"/>
              </a:solidFill>
            </a:endParaRPr>
          </a:p>
          <a:p>
            <a:r>
              <a:rPr lang="pl-PL" sz="2000" b="1" dirty="0">
                <a:solidFill>
                  <a:srgbClr val="C00000"/>
                </a:solidFill>
              </a:rPr>
              <a:t>Y</a:t>
            </a:r>
            <a:r>
              <a:rPr lang="es-AR" sz="2000" b="1" dirty="0">
                <a:solidFill>
                  <a:srgbClr val="C00000"/>
                </a:solidFill>
              </a:rPr>
              <a:t> VARON ALTA</a:t>
            </a:r>
            <a:r>
              <a:rPr lang="es-MX" sz="2000" b="1" dirty="0">
                <a:solidFill>
                  <a:srgbClr val="C00000"/>
                </a:solidFill>
              </a:rPr>
              <a:t> </a:t>
            </a:r>
            <a:r>
              <a:rPr lang="pl-PL" sz="2000" b="1" dirty="0">
                <a:solidFill>
                  <a:srgbClr val="C00000"/>
                </a:solidFill>
              </a:rPr>
              <a:t>=(b0 + </a:t>
            </a:r>
            <a:r>
              <a:rPr lang="es-AR" sz="2000" b="1" dirty="0">
                <a:solidFill>
                  <a:srgbClr val="C00000"/>
                </a:solidFill>
              </a:rPr>
              <a:t>b1*1 </a:t>
            </a:r>
            <a:r>
              <a:rPr lang="pl-PL" sz="2000" b="1" dirty="0">
                <a:solidFill>
                  <a:srgbClr val="C00000"/>
                </a:solidFill>
              </a:rPr>
              <a:t>+</a:t>
            </a:r>
            <a:r>
              <a:rPr lang="es-AR" sz="2000" b="1" dirty="0">
                <a:solidFill>
                  <a:srgbClr val="C00000"/>
                </a:solidFill>
              </a:rPr>
              <a:t> </a:t>
            </a:r>
            <a:r>
              <a:rPr lang="pl-PL" sz="2000" b="1" dirty="0">
                <a:solidFill>
                  <a:srgbClr val="C00000"/>
                </a:solidFill>
              </a:rPr>
              <a:t>b</a:t>
            </a:r>
            <a:r>
              <a:rPr lang="es-AR" sz="2000" b="1" dirty="0">
                <a:solidFill>
                  <a:srgbClr val="C00000"/>
                </a:solidFill>
              </a:rPr>
              <a:t>2*1 +</a:t>
            </a:r>
            <a:r>
              <a:rPr lang="pl-PL" sz="2000" b="1" dirty="0">
                <a:solidFill>
                  <a:srgbClr val="C00000"/>
                </a:solidFill>
              </a:rPr>
              <a:t> b</a:t>
            </a:r>
            <a:r>
              <a:rPr lang="es-AR" sz="2000" b="1" dirty="0">
                <a:solidFill>
                  <a:srgbClr val="C00000"/>
                </a:solidFill>
              </a:rPr>
              <a:t>3*1*1)</a:t>
            </a:r>
          </a:p>
          <a:p>
            <a:r>
              <a:rPr lang="pl-PL" sz="2000" b="1" dirty="0">
                <a:solidFill>
                  <a:srgbClr val="C00000"/>
                </a:solidFill>
              </a:rPr>
              <a:t>Y</a:t>
            </a:r>
            <a:r>
              <a:rPr lang="es-AR" sz="2000" b="1" dirty="0">
                <a:solidFill>
                  <a:srgbClr val="C00000"/>
                </a:solidFill>
              </a:rPr>
              <a:t> VARON BAJA</a:t>
            </a:r>
            <a:r>
              <a:rPr lang="es-MX" sz="2000" b="1" dirty="0">
                <a:solidFill>
                  <a:srgbClr val="C00000"/>
                </a:solidFill>
              </a:rPr>
              <a:t> </a:t>
            </a:r>
            <a:r>
              <a:rPr lang="pl-PL" sz="2000" b="1" dirty="0">
                <a:solidFill>
                  <a:srgbClr val="C00000"/>
                </a:solidFill>
              </a:rPr>
              <a:t>=(b0 + </a:t>
            </a:r>
            <a:r>
              <a:rPr lang="es-AR" sz="2000" b="1" dirty="0">
                <a:solidFill>
                  <a:srgbClr val="C00000"/>
                </a:solidFill>
              </a:rPr>
              <a:t>b1*0 </a:t>
            </a:r>
            <a:r>
              <a:rPr lang="pl-PL" sz="2000" b="1" dirty="0">
                <a:solidFill>
                  <a:srgbClr val="C00000"/>
                </a:solidFill>
              </a:rPr>
              <a:t>+</a:t>
            </a:r>
            <a:r>
              <a:rPr lang="es-AR" sz="2000" b="1" dirty="0">
                <a:solidFill>
                  <a:srgbClr val="C00000"/>
                </a:solidFill>
              </a:rPr>
              <a:t> </a:t>
            </a:r>
            <a:r>
              <a:rPr lang="pl-PL" sz="2000" b="1" dirty="0">
                <a:solidFill>
                  <a:srgbClr val="C00000"/>
                </a:solidFill>
              </a:rPr>
              <a:t>b</a:t>
            </a:r>
            <a:r>
              <a:rPr lang="es-AR" sz="2000" b="1" dirty="0">
                <a:solidFill>
                  <a:srgbClr val="C00000"/>
                </a:solidFill>
              </a:rPr>
              <a:t>2*1 +</a:t>
            </a:r>
            <a:r>
              <a:rPr lang="pl-PL" sz="2000" b="1" dirty="0">
                <a:solidFill>
                  <a:srgbClr val="C00000"/>
                </a:solidFill>
              </a:rPr>
              <a:t> b</a:t>
            </a:r>
            <a:r>
              <a:rPr lang="es-AR" sz="2000" b="1" dirty="0">
                <a:solidFill>
                  <a:srgbClr val="C00000"/>
                </a:solidFill>
              </a:rPr>
              <a:t>3*0*1)</a:t>
            </a:r>
          </a:p>
          <a:p>
            <a:r>
              <a:rPr lang="pl-PL" sz="2000" b="1" dirty="0">
                <a:solidFill>
                  <a:srgbClr val="C00000"/>
                </a:solidFill>
              </a:rPr>
              <a:t>Y</a:t>
            </a:r>
            <a:r>
              <a:rPr lang="es-AR" sz="2000" b="1" dirty="0">
                <a:solidFill>
                  <a:srgbClr val="C00000"/>
                </a:solidFill>
              </a:rPr>
              <a:t> MUJER ALTA</a:t>
            </a:r>
            <a:r>
              <a:rPr lang="es-MX" sz="2000" b="1" dirty="0">
                <a:solidFill>
                  <a:srgbClr val="C00000"/>
                </a:solidFill>
              </a:rPr>
              <a:t> </a:t>
            </a:r>
            <a:r>
              <a:rPr lang="pl-PL" sz="2000" b="1" dirty="0">
                <a:solidFill>
                  <a:srgbClr val="C00000"/>
                </a:solidFill>
              </a:rPr>
              <a:t>=(b0 + </a:t>
            </a:r>
            <a:r>
              <a:rPr lang="es-AR" sz="2000" b="1" dirty="0">
                <a:solidFill>
                  <a:srgbClr val="C00000"/>
                </a:solidFill>
              </a:rPr>
              <a:t>b1*1 </a:t>
            </a:r>
            <a:r>
              <a:rPr lang="pl-PL" sz="2000" b="1" dirty="0">
                <a:solidFill>
                  <a:srgbClr val="C00000"/>
                </a:solidFill>
              </a:rPr>
              <a:t>+</a:t>
            </a:r>
            <a:r>
              <a:rPr lang="es-AR" sz="2000" b="1" dirty="0">
                <a:solidFill>
                  <a:srgbClr val="C00000"/>
                </a:solidFill>
              </a:rPr>
              <a:t> </a:t>
            </a:r>
            <a:r>
              <a:rPr lang="pl-PL" sz="2000" b="1" dirty="0">
                <a:solidFill>
                  <a:srgbClr val="C00000"/>
                </a:solidFill>
              </a:rPr>
              <a:t>b</a:t>
            </a:r>
            <a:r>
              <a:rPr lang="es-AR" sz="2000" b="1" dirty="0">
                <a:solidFill>
                  <a:srgbClr val="C00000"/>
                </a:solidFill>
              </a:rPr>
              <a:t>2*0 +</a:t>
            </a:r>
            <a:r>
              <a:rPr lang="pl-PL" sz="2000" b="1" dirty="0">
                <a:solidFill>
                  <a:srgbClr val="C00000"/>
                </a:solidFill>
              </a:rPr>
              <a:t> b</a:t>
            </a:r>
            <a:r>
              <a:rPr lang="es-AR" sz="2000" b="1" dirty="0">
                <a:solidFill>
                  <a:srgbClr val="C00000"/>
                </a:solidFill>
              </a:rPr>
              <a:t>3*1*0)</a:t>
            </a:r>
          </a:p>
          <a:p>
            <a:r>
              <a:rPr lang="pl-PL" sz="2000" b="1" dirty="0">
                <a:solidFill>
                  <a:srgbClr val="C00000"/>
                </a:solidFill>
              </a:rPr>
              <a:t>Y</a:t>
            </a:r>
            <a:r>
              <a:rPr lang="es-AR" sz="2000" b="1" dirty="0">
                <a:solidFill>
                  <a:srgbClr val="C00000"/>
                </a:solidFill>
              </a:rPr>
              <a:t> MUJER BAJA</a:t>
            </a:r>
            <a:r>
              <a:rPr lang="es-MX" sz="2000" b="1" dirty="0">
                <a:solidFill>
                  <a:srgbClr val="C00000"/>
                </a:solidFill>
              </a:rPr>
              <a:t> </a:t>
            </a:r>
            <a:r>
              <a:rPr lang="pl-PL" sz="2000" b="1" dirty="0">
                <a:solidFill>
                  <a:srgbClr val="C00000"/>
                </a:solidFill>
              </a:rPr>
              <a:t>=(b0 + </a:t>
            </a:r>
            <a:r>
              <a:rPr lang="es-AR" sz="2000" b="1" dirty="0">
                <a:solidFill>
                  <a:srgbClr val="C00000"/>
                </a:solidFill>
              </a:rPr>
              <a:t>b1*0 </a:t>
            </a:r>
            <a:r>
              <a:rPr lang="pl-PL" sz="2000" b="1" dirty="0">
                <a:solidFill>
                  <a:srgbClr val="C00000"/>
                </a:solidFill>
              </a:rPr>
              <a:t>+</a:t>
            </a:r>
            <a:r>
              <a:rPr lang="es-AR" sz="2000" b="1" dirty="0">
                <a:solidFill>
                  <a:srgbClr val="C00000"/>
                </a:solidFill>
              </a:rPr>
              <a:t> </a:t>
            </a:r>
            <a:r>
              <a:rPr lang="pl-PL" sz="2000" b="1" dirty="0">
                <a:solidFill>
                  <a:srgbClr val="C00000"/>
                </a:solidFill>
              </a:rPr>
              <a:t>b</a:t>
            </a:r>
            <a:r>
              <a:rPr lang="es-AR" sz="2000" b="1" dirty="0">
                <a:solidFill>
                  <a:srgbClr val="C00000"/>
                </a:solidFill>
              </a:rPr>
              <a:t>2*0 +</a:t>
            </a:r>
            <a:r>
              <a:rPr lang="pl-PL" sz="2000" b="1" dirty="0">
                <a:solidFill>
                  <a:srgbClr val="C00000"/>
                </a:solidFill>
              </a:rPr>
              <a:t> b</a:t>
            </a:r>
            <a:r>
              <a:rPr lang="es-AR" sz="2000" b="1" dirty="0">
                <a:solidFill>
                  <a:srgbClr val="C00000"/>
                </a:solidFill>
              </a:rPr>
              <a:t>3*0*0)</a:t>
            </a:r>
          </a:p>
          <a:p>
            <a:endParaRPr lang="es-AR" sz="2400" b="1" dirty="0">
              <a:solidFill>
                <a:srgbClr val="C00000"/>
              </a:solidFill>
            </a:endParaRPr>
          </a:p>
          <a:p>
            <a:endParaRPr lang="pl-PL" sz="2400" b="1" dirty="0">
              <a:solidFill>
                <a:srgbClr val="C00000"/>
              </a:solidFill>
            </a:endParaRPr>
          </a:p>
          <a:p>
            <a:pPr algn="just"/>
            <a:endParaRPr lang="es-AR" sz="2000" b="1" dirty="0">
              <a:solidFill>
                <a:schemeClr val="tx1"/>
              </a:solidFill>
            </a:endParaRPr>
          </a:p>
        </p:txBody>
      </p:sp>
      <p:pic>
        <p:nvPicPr>
          <p:cNvPr id="2" name="Imagen 1">
            <a:extLst>
              <a:ext uri="{FF2B5EF4-FFF2-40B4-BE49-F238E27FC236}">
                <a16:creationId xmlns:a16="http://schemas.microsoft.com/office/drawing/2014/main" id="{D32D0FB6-BB9D-4D93-A1A2-E0011A9EA210}"/>
              </a:ext>
            </a:extLst>
          </p:cNvPr>
          <p:cNvPicPr>
            <a:picLocks noChangeAspect="1"/>
          </p:cNvPicPr>
          <p:nvPr/>
        </p:nvPicPr>
        <p:blipFill>
          <a:blip r:embed="rId2"/>
          <a:stretch>
            <a:fillRect/>
          </a:stretch>
        </p:blipFill>
        <p:spPr>
          <a:xfrm>
            <a:off x="1619672" y="2492896"/>
            <a:ext cx="5736833" cy="2103302"/>
          </a:xfrm>
          <a:prstGeom prst="rect">
            <a:avLst/>
          </a:prstGeom>
        </p:spPr>
      </p:pic>
    </p:spTree>
    <p:extLst>
      <p:ext uri="{BB962C8B-B14F-4D97-AF65-F5344CB8AC3E}">
        <p14:creationId xmlns:p14="http://schemas.microsoft.com/office/powerpoint/2010/main" val="3846932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a:extLst>
              <a:ext uri="{FF2B5EF4-FFF2-40B4-BE49-F238E27FC236}">
                <a16:creationId xmlns:a16="http://schemas.microsoft.com/office/drawing/2014/main" id="{431B212B-D2AA-49EA-86BD-330284D948BE}"/>
              </a:ext>
            </a:extLst>
          </p:cNvPr>
          <p:cNvPicPr>
            <a:picLocks noChangeAspect="1"/>
          </p:cNvPicPr>
          <p:nvPr/>
        </p:nvPicPr>
        <p:blipFill>
          <a:blip r:embed="rId2"/>
          <a:stretch>
            <a:fillRect/>
          </a:stretch>
        </p:blipFill>
        <p:spPr>
          <a:xfrm>
            <a:off x="569283" y="764704"/>
            <a:ext cx="8034893" cy="2088232"/>
          </a:xfrm>
          <a:prstGeom prst="rect">
            <a:avLst/>
          </a:prstGeom>
        </p:spPr>
      </p:pic>
      <p:pic>
        <p:nvPicPr>
          <p:cNvPr id="10" name="Imagen 9">
            <a:extLst>
              <a:ext uri="{FF2B5EF4-FFF2-40B4-BE49-F238E27FC236}">
                <a16:creationId xmlns:a16="http://schemas.microsoft.com/office/drawing/2014/main" id="{3DC24BFA-8635-4FB1-A3A5-8FD5DCF434FA}"/>
              </a:ext>
            </a:extLst>
          </p:cNvPr>
          <p:cNvPicPr>
            <a:picLocks noChangeAspect="1"/>
          </p:cNvPicPr>
          <p:nvPr/>
        </p:nvPicPr>
        <p:blipFill>
          <a:blip r:embed="rId3"/>
          <a:stretch>
            <a:fillRect/>
          </a:stretch>
        </p:blipFill>
        <p:spPr>
          <a:xfrm>
            <a:off x="576119" y="2996952"/>
            <a:ext cx="8130130" cy="3591297"/>
          </a:xfrm>
          <a:prstGeom prst="rect">
            <a:avLst/>
          </a:prstGeom>
        </p:spPr>
      </p:pic>
      <p:pic>
        <p:nvPicPr>
          <p:cNvPr id="11" name="Imagen 10">
            <a:extLst>
              <a:ext uri="{FF2B5EF4-FFF2-40B4-BE49-F238E27FC236}">
                <a16:creationId xmlns:a16="http://schemas.microsoft.com/office/drawing/2014/main" id="{6AEB2AB6-D257-423A-850A-737A8CDB369A}"/>
              </a:ext>
            </a:extLst>
          </p:cNvPr>
          <p:cNvPicPr>
            <a:picLocks noChangeAspect="1"/>
          </p:cNvPicPr>
          <p:nvPr/>
        </p:nvPicPr>
        <p:blipFill>
          <a:blip r:embed="rId4"/>
          <a:stretch>
            <a:fillRect/>
          </a:stretch>
        </p:blipFill>
        <p:spPr>
          <a:xfrm>
            <a:off x="7760548" y="1519527"/>
            <a:ext cx="938865" cy="938865"/>
          </a:xfrm>
          <a:prstGeom prst="rect">
            <a:avLst/>
          </a:prstGeom>
        </p:spPr>
      </p:pic>
      <p:sp>
        <p:nvSpPr>
          <p:cNvPr id="12" name="Elipse 11">
            <a:extLst>
              <a:ext uri="{FF2B5EF4-FFF2-40B4-BE49-F238E27FC236}">
                <a16:creationId xmlns:a16="http://schemas.microsoft.com/office/drawing/2014/main" id="{07B7EAB4-3FC9-4402-B75A-47ED5A1D7B29}"/>
              </a:ext>
            </a:extLst>
          </p:cNvPr>
          <p:cNvSpPr/>
          <p:nvPr/>
        </p:nvSpPr>
        <p:spPr>
          <a:xfrm>
            <a:off x="2800044" y="1519527"/>
            <a:ext cx="9144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3" name="Elipse 12">
            <a:extLst>
              <a:ext uri="{FF2B5EF4-FFF2-40B4-BE49-F238E27FC236}">
                <a16:creationId xmlns:a16="http://schemas.microsoft.com/office/drawing/2014/main" id="{061C7D23-CC55-46CC-A00E-BDACB3107578}"/>
              </a:ext>
            </a:extLst>
          </p:cNvPr>
          <p:cNvSpPr/>
          <p:nvPr/>
        </p:nvSpPr>
        <p:spPr>
          <a:xfrm>
            <a:off x="7884368" y="5301208"/>
            <a:ext cx="1008112" cy="98640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5" name="Elipse 14">
            <a:extLst>
              <a:ext uri="{FF2B5EF4-FFF2-40B4-BE49-F238E27FC236}">
                <a16:creationId xmlns:a16="http://schemas.microsoft.com/office/drawing/2014/main" id="{2CD6556D-DE22-4B04-A5F1-9FC6B05BE86B}"/>
              </a:ext>
            </a:extLst>
          </p:cNvPr>
          <p:cNvSpPr/>
          <p:nvPr/>
        </p:nvSpPr>
        <p:spPr>
          <a:xfrm>
            <a:off x="6156176" y="5301208"/>
            <a:ext cx="944095" cy="986408"/>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6" name="Elipse 15">
            <a:extLst>
              <a:ext uri="{FF2B5EF4-FFF2-40B4-BE49-F238E27FC236}">
                <a16:creationId xmlns:a16="http://schemas.microsoft.com/office/drawing/2014/main" id="{58AE1437-FB6D-4AD7-8A0B-2172517365B1}"/>
              </a:ext>
            </a:extLst>
          </p:cNvPr>
          <p:cNvSpPr/>
          <p:nvPr/>
        </p:nvSpPr>
        <p:spPr>
          <a:xfrm>
            <a:off x="3726784" y="5301208"/>
            <a:ext cx="989232" cy="1012666"/>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18581601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E0481DA5-5FF9-4CC9-A835-1CD1C308DA1A}"/>
              </a:ext>
            </a:extLst>
          </p:cNvPr>
          <p:cNvPicPr>
            <a:picLocks noChangeAspect="1"/>
          </p:cNvPicPr>
          <p:nvPr/>
        </p:nvPicPr>
        <p:blipFill>
          <a:blip r:embed="rId2"/>
          <a:stretch>
            <a:fillRect/>
          </a:stretch>
        </p:blipFill>
        <p:spPr>
          <a:xfrm>
            <a:off x="683568" y="1638832"/>
            <a:ext cx="8132476" cy="1988261"/>
          </a:xfrm>
          <a:prstGeom prst="rect">
            <a:avLst/>
          </a:prstGeom>
        </p:spPr>
      </p:pic>
      <p:pic>
        <p:nvPicPr>
          <p:cNvPr id="3" name="Imagen 2">
            <a:extLst>
              <a:ext uri="{FF2B5EF4-FFF2-40B4-BE49-F238E27FC236}">
                <a16:creationId xmlns:a16="http://schemas.microsoft.com/office/drawing/2014/main" id="{6159539C-F4E6-4E09-AE18-1E993BCBBFEA}"/>
              </a:ext>
            </a:extLst>
          </p:cNvPr>
          <p:cNvPicPr>
            <a:picLocks noChangeAspect="1"/>
          </p:cNvPicPr>
          <p:nvPr/>
        </p:nvPicPr>
        <p:blipFill>
          <a:blip r:embed="rId3"/>
          <a:stretch>
            <a:fillRect/>
          </a:stretch>
        </p:blipFill>
        <p:spPr>
          <a:xfrm>
            <a:off x="3074321" y="-8254"/>
            <a:ext cx="3133725" cy="1657350"/>
          </a:xfrm>
          <a:prstGeom prst="rect">
            <a:avLst/>
          </a:prstGeom>
        </p:spPr>
      </p:pic>
      <p:pic>
        <p:nvPicPr>
          <p:cNvPr id="4" name="Imagen 3">
            <a:extLst>
              <a:ext uri="{FF2B5EF4-FFF2-40B4-BE49-F238E27FC236}">
                <a16:creationId xmlns:a16="http://schemas.microsoft.com/office/drawing/2014/main" id="{87C9BB99-7FD7-4BF4-B8DB-7D19E3C8D6A3}"/>
              </a:ext>
            </a:extLst>
          </p:cNvPr>
          <p:cNvPicPr>
            <a:picLocks noChangeAspect="1"/>
          </p:cNvPicPr>
          <p:nvPr/>
        </p:nvPicPr>
        <p:blipFill>
          <a:blip r:embed="rId4"/>
          <a:stretch>
            <a:fillRect/>
          </a:stretch>
        </p:blipFill>
        <p:spPr>
          <a:xfrm>
            <a:off x="1043608" y="3637366"/>
            <a:ext cx="7772436" cy="3118801"/>
          </a:xfrm>
          <a:prstGeom prst="rect">
            <a:avLst/>
          </a:prstGeom>
        </p:spPr>
      </p:pic>
      <p:pic>
        <p:nvPicPr>
          <p:cNvPr id="14" name="Imagen 13">
            <a:extLst>
              <a:ext uri="{FF2B5EF4-FFF2-40B4-BE49-F238E27FC236}">
                <a16:creationId xmlns:a16="http://schemas.microsoft.com/office/drawing/2014/main" id="{D1380492-CC03-4F14-BDE7-696C93546401}"/>
              </a:ext>
            </a:extLst>
          </p:cNvPr>
          <p:cNvPicPr>
            <a:picLocks noChangeAspect="1"/>
          </p:cNvPicPr>
          <p:nvPr/>
        </p:nvPicPr>
        <p:blipFill>
          <a:blip r:embed="rId5"/>
          <a:stretch>
            <a:fillRect/>
          </a:stretch>
        </p:blipFill>
        <p:spPr>
          <a:xfrm>
            <a:off x="7918317" y="5702681"/>
            <a:ext cx="938865" cy="938865"/>
          </a:xfrm>
          <a:prstGeom prst="rect">
            <a:avLst/>
          </a:prstGeom>
        </p:spPr>
      </p:pic>
      <p:pic>
        <p:nvPicPr>
          <p:cNvPr id="17" name="Imagen 16">
            <a:extLst>
              <a:ext uri="{FF2B5EF4-FFF2-40B4-BE49-F238E27FC236}">
                <a16:creationId xmlns:a16="http://schemas.microsoft.com/office/drawing/2014/main" id="{B1EB7825-2F5E-48E9-8B50-92160DEDFEA9}"/>
              </a:ext>
            </a:extLst>
          </p:cNvPr>
          <p:cNvPicPr>
            <a:picLocks noChangeAspect="1"/>
          </p:cNvPicPr>
          <p:nvPr/>
        </p:nvPicPr>
        <p:blipFill>
          <a:blip r:embed="rId5"/>
          <a:stretch>
            <a:fillRect/>
          </a:stretch>
        </p:blipFill>
        <p:spPr>
          <a:xfrm>
            <a:off x="3651952" y="5702680"/>
            <a:ext cx="989232" cy="989232"/>
          </a:xfrm>
          <a:prstGeom prst="rect">
            <a:avLst/>
          </a:prstGeom>
        </p:spPr>
      </p:pic>
      <p:pic>
        <p:nvPicPr>
          <p:cNvPr id="18" name="Imagen 17">
            <a:extLst>
              <a:ext uri="{FF2B5EF4-FFF2-40B4-BE49-F238E27FC236}">
                <a16:creationId xmlns:a16="http://schemas.microsoft.com/office/drawing/2014/main" id="{F2AF53AD-4AF6-4786-B284-02637829027C}"/>
              </a:ext>
            </a:extLst>
          </p:cNvPr>
          <p:cNvPicPr>
            <a:picLocks noChangeAspect="1"/>
          </p:cNvPicPr>
          <p:nvPr/>
        </p:nvPicPr>
        <p:blipFill>
          <a:blip r:embed="rId5"/>
          <a:stretch>
            <a:fillRect/>
          </a:stretch>
        </p:blipFill>
        <p:spPr>
          <a:xfrm>
            <a:off x="3064418" y="2362044"/>
            <a:ext cx="938865" cy="938865"/>
          </a:xfrm>
          <a:prstGeom prst="rect">
            <a:avLst/>
          </a:prstGeom>
        </p:spPr>
      </p:pic>
      <p:pic>
        <p:nvPicPr>
          <p:cNvPr id="19" name="Imagen 18">
            <a:extLst>
              <a:ext uri="{FF2B5EF4-FFF2-40B4-BE49-F238E27FC236}">
                <a16:creationId xmlns:a16="http://schemas.microsoft.com/office/drawing/2014/main" id="{EF017906-8378-4762-A89B-F0D866A23B1E}"/>
              </a:ext>
            </a:extLst>
          </p:cNvPr>
          <p:cNvPicPr>
            <a:picLocks noChangeAspect="1"/>
          </p:cNvPicPr>
          <p:nvPr/>
        </p:nvPicPr>
        <p:blipFill>
          <a:blip r:embed="rId5"/>
          <a:stretch>
            <a:fillRect/>
          </a:stretch>
        </p:blipFill>
        <p:spPr>
          <a:xfrm>
            <a:off x="8028384" y="2362044"/>
            <a:ext cx="938865" cy="938865"/>
          </a:xfrm>
          <a:prstGeom prst="rect">
            <a:avLst/>
          </a:prstGeom>
        </p:spPr>
      </p:pic>
      <p:sp>
        <p:nvSpPr>
          <p:cNvPr id="20" name="Elipse 19">
            <a:extLst>
              <a:ext uri="{FF2B5EF4-FFF2-40B4-BE49-F238E27FC236}">
                <a16:creationId xmlns:a16="http://schemas.microsoft.com/office/drawing/2014/main" id="{F52AB363-FC05-4F27-BDA1-EA579C162877}"/>
              </a:ext>
            </a:extLst>
          </p:cNvPr>
          <p:cNvSpPr/>
          <p:nvPr/>
        </p:nvSpPr>
        <p:spPr>
          <a:xfrm>
            <a:off x="3651951" y="4726437"/>
            <a:ext cx="989232" cy="940658"/>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1" name="Elipse 20">
            <a:extLst>
              <a:ext uri="{FF2B5EF4-FFF2-40B4-BE49-F238E27FC236}">
                <a16:creationId xmlns:a16="http://schemas.microsoft.com/office/drawing/2014/main" id="{F42DAAE6-33C0-4EEB-80A6-431BAE45578A}"/>
              </a:ext>
            </a:extLst>
          </p:cNvPr>
          <p:cNvSpPr/>
          <p:nvPr/>
        </p:nvSpPr>
        <p:spPr>
          <a:xfrm>
            <a:off x="6121552" y="5702681"/>
            <a:ext cx="989232" cy="940658"/>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1390498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23528" y="188640"/>
            <a:ext cx="8496944" cy="2952328"/>
          </a:xfrm>
        </p:spPr>
        <p:txBody>
          <a:bodyPr>
            <a:noAutofit/>
          </a:bodyPr>
          <a:lstStyle/>
          <a:p>
            <a:r>
              <a:rPr lang="es-MX" sz="2400" b="1" dirty="0">
                <a:solidFill>
                  <a:srgbClr val="C00000"/>
                </a:solidFill>
              </a:rPr>
              <a:t>MODELO DONDE X ES MÉTRICA Y Z ES DUMMY</a:t>
            </a:r>
          </a:p>
          <a:p>
            <a:pPr algn="just"/>
            <a:r>
              <a:rPr lang="es-AR" sz="2200" b="1" dirty="0">
                <a:solidFill>
                  <a:schemeClr val="tx1"/>
                </a:solidFill>
              </a:rPr>
              <a:t>Si la variable X es métrica con N valores y Z es cualitativa con dos categorías (0 y 1), la ecuación de regresión para determinar los valores de Y (INGRESOS) con un efecto de interacción entre X (AÑOS DE ESCOLARIDAD) y Z (VARON / MUJER) será:</a:t>
            </a:r>
          </a:p>
          <a:p>
            <a:r>
              <a:rPr lang="es-AR" sz="2600" b="1" dirty="0">
                <a:solidFill>
                  <a:srgbClr val="C00000"/>
                </a:solidFill>
              </a:rPr>
              <a:t>Y= b0 + b1x + b2z + b3xz </a:t>
            </a:r>
            <a:endParaRPr lang="pl-PL" sz="2600" b="1" dirty="0">
              <a:solidFill>
                <a:srgbClr val="C00000"/>
              </a:solidFill>
            </a:endParaRPr>
          </a:p>
          <a:p>
            <a:pPr>
              <a:spcBef>
                <a:spcPts val="1200"/>
              </a:spcBef>
              <a:spcAft>
                <a:spcPts val="600"/>
              </a:spcAft>
            </a:pPr>
            <a:r>
              <a:rPr lang="es-AR" sz="2400" b="1" dirty="0">
                <a:solidFill>
                  <a:srgbClr val="C00000"/>
                </a:solidFill>
              </a:rPr>
              <a:t>Y= b0 (M/AE=0) + b1x (M*AE) + b2z (V/AE=0) + b3xz (V*AE)</a:t>
            </a:r>
            <a:endParaRPr lang="es-AR" sz="2000" b="1" dirty="0">
              <a:solidFill>
                <a:schemeClr val="tx1"/>
              </a:solidFill>
            </a:endParaRPr>
          </a:p>
        </p:txBody>
      </p:sp>
      <p:sp>
        <p:nvSpPr>
          <p:cNvPr id="4" name="2 Subtítulo">
            <a:extLst>
              <a:ext uri="{FF2B5EF4-FFF2-40B4-BE49-F238E27FC236}">
                <a16:creationId xmlns:a16="http://schemas.microsoft.com/office/drawing/2014/main" id="{03873AE5-2868-4DA1-9B08-14C2647FB934}"/>
              </a:ext>
            </a:extLst>
          </p:cNvPr>
          <p:cNvSpPr txBox="1">
            <a:spLocks/>
          </p:cNvSpPr>
          <p:nvPr/>
        </p:nvSpPr>
        <p:spPr>
          <a:xfrm>
            <a:off x="431540" y="3573016"/>
            <a:ext cx="8280920" cy="576064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just">
              <a:buFont typeface="Arial" panose="020B0604020202020204" pitchFamily="34" charset="0"/>
              <a:buChar char="•"/>
            </a:pPr>
            <a:r>
              <a:rPr lang="es-AR" sz="2400" b="1" dirty="0">
                <a:solidFill>
                  <a:schemeClr val="tx1"/>
                </a:solidFill>
              </a:rPr>
              <a:t>El COEF. b0 es el efecto en Y cuando X=0 y Z=0 (Constante). </a:t>
            </a:r>
          </a:p>
          <a:p>
            <a:pPr marL="457200" indent="-457200" algn="just">
              <a:buFont typeface="Arial" panose="020B0604020202020204" pitchFamily="34" charset="0"/>
              <a:buChar char="•"/>
            </a:pPr>
            <a:r>
              <a:rPr lang="es-AR" sz="2400" b="1" dirty="0">
                <a:solidFill>
                  <a:schemeClr val="tx1"/>
                </a:solidFill>
              </a:rPr>
              <a:t>El COEF. b1X es el efecto en Y por cada unidad de X, cuando Z=0 y X≠0 .</a:t>
            </a:r>
          </a:p>
          <a:p>
            <a:pPr marL="457200" indent="-457200" algn="just">
              <a:buFont typeface="Arial" panose="020B0604020202020204" pitchFamily="34" charset="0"/>
              <a:buChar char="•"/>
            </a:pPr>
            <a:r>
              <a:rPr lang="es-AR" sz="2400" b="1" dirty="0">
                <a:solidFill>
                  <a:schemeClr val="tx1"/>
                </a:solidFill>
              </a:rPr>
              <a:t>EL COEF. b2Z es el efecto sobre Y que agrega Z, cuando X=0 y Z≠0. </a:t>
            </a:r>
          </a:p>
          <a:p>
            <a:pPr marL="457200" indent="-457200" algn="just">
              <a:buFont typeface="Arial" panose="020B0604020202020204" pitchFamily="34" charset="0"/>
              <a:buChar char="•"/>
            </a:pPr>
            <a:r>
              <a:rPr lang="es-AR" sz="2400" b="1" dirty="0">
                <a:solidFill>
                  <a:schemeClr val="tx1"/>
                </a:solidFill>
              </a:rPr>
              <a:t>El COEF. b3XZ es el efecto NETO en Y que agrega Z por cada unidad de X,  dado b0+b1+b2 cuando X≠0 y Z=1</a:t>
            </a:r>
          </a:p>
        </p:txBody>
      </p:sp>
    </p:spTree>
    <p:extLst>
      <p:ext uri="{BB962C8B-B14F-4D97-AF65-F5344CB8AC3E}">
        <p14:creationId xmlns:p14="http://schemas.microsoft.com/office/powerpoint/2010/main" val="12345194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0855A661-7463-4C8F-9E90-59687C98334E}"/>
              </a:ext>
            </a:extLst>
          </p:cNvPr>
          <p:cNvPicPr>
            <a:picLocks noChangeAspect="1"/>
          </p:cNvPicPr>
          <p:nvPr/>
        </p:nvPicPr>
        <p:blipFill>
          <a:blip r:embed="rId2"/>
          <a:stretch>
            <a:fillRect/>
          </a:stretch>
        </p:blipFill>
        <p:spPr>
          <a:xfrm>
            <a:off x="1392197" y="161755"/>
            <a:ext cx="6338013" cy="3384376"/>
          </a:xfrm>
          <a:prstGeom prst="rect">
            <a:avLst/>
          </a:prstGeom>
        </p:spPr>
      </p:pic>
      <p:pic>
        <p:nvPicPr>
          <p:cNvPr id="7" name="Imagen 6">
            <a:extLst>
              <a:ext uri="{FF2B5EF4-FFF2-40B4-BE49-F238E27FC236}">
                <a16:creationId xmlns:a16="http://schemas.microsoft.com/office/drawing/2014/main" id="{0EFA1CD4-F633-4705-A985-E869AF24D77A}"/>
              </a:ext>
            </a:extLst>
          </p:cNvPr>
          <p:cNvPicPr>
            <a:picLocks noChangeAspect="1"/>
          </p:cNvPicPr>
          <p:nvPr/>
        </p:nvPicPr>
        <p:blipFill>
          <a:blip r:embed="rId3"/>
          <a:stretch>
            <a:fillRect/>
          </a:stretch>
        </p:blipFill>
        <p:spPr>
          <a:xfrm>
            <a:off x="1320346" y="4005064"/>
            <a:ext cx="6481716" cy="2496272"/>
          </a:xfrm>
          <a:prstGeom prst="rect">
            <a:avLst/>
          </a:prstGeom>
        </p:spPr>
      </p:pic>
      <p:sp>
        <p:nvSpPr>
          <p:cNvPr id="8" name="Elipse 7">
            <a:extLst>
              <a:ext uri="{FF2B5EF4-FFF2-40B4-BE49-F238E27FC236}">
                <a16:creationId xmlns:a16="http://schemas.microsoft.com/office/drawing/2014/main" id="{EC420E19-AD3F-45E2-9494-8D6C1DB219C7}"/>
              </a:ext>
            </a:extLst>
          </p:cNvPr>
          <p:cNvSpPr/>
          <p:nvPr/>
        </p:nvSpPr>
        <p:spPr>
          <a:xfrm>
            <a:off x="6012160" y="2403998"/>
            <a:ext cx="9144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9" name="Elipse 8">
            <a:extLst>
              <a:ext uri="{FF2B5EF4-FFF2-40B4-BE49-F238E27FC236}">
                <a16:creationId xmlns:a16="http://schemas.microsoft.com/office/drawing/2014/main" id="{0B990410-27CF-4DC3-898C-C2C310FA71CD}"/>
              </a:ext>
            </a:extLst>
          </p:cNvPr>
          <p:cNvSpPr/>
          <p:nvPr/>
        </p:nvSpPr>
        <p:spPr>
          <a:xfrm>
            <a:off x="5796136" y="5477800"/>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0" name="Elipse 9">
            <a:extLst>
              <a:ext uri="{FF2B5EF4-FFF2-40B4-BE49-F238E27FC236}">
                <a16:creationId xmlns:a16="http://schemas.microsoft.com/office/drawing/2014/main" id="{8FF5FDFD-A2D5-429C-9A6A-E7583256981B}"/>
              </a:ext>
            </a:extLst>
          </p:cNvPr>
          <p:cNvSpPr/>
          <p:nvPr/>
        </p:nvSpPr>
        <p:spPr>
          <a:xfrm>
            <a:off x="4762872" y="1577220"/>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1" name="CuadroTexto 10">
            <a:extLst>
              <a:ext uri="{FF2B5EF4-FFF2-40B4-BE49-F238E27FC236}">
                <a16:creationId xmlns:a16="http://schemas.microsoft.com/office/drawing/2014/main" id="{41E0B3D6-A867-4594-B037-EB73ED11266D}"/>
              </a:ext>
            </a:extLst>
          </p:cNvPr>
          <p:cNvSpPr txBox="1"/>
          <p:nvPr/>
        </p:nvSpPr>
        <p:spPr>
          <a:xfrm>
            <a:off x="5220072" y="129288"/>
            <a:ext cx="2808312" cy="400110"/>
          </a:xfrm>
          <a:prstGeom prst="rect">
            <a:avLst/>
          </a:prstGeom>
          <a:noFill/>
        </p:spPr>
        <p:txBody>
          <a:bodyPr wrap="square" rtlCol="0">
            <a:spAutoFit/>
          </a:bodyPr>
          <a:lstStyle/>
          <a:p>
            <a:r>
              <a:rPr lang="es-AR" sz="2000" b="1" dirty="0">
                <a:solidFill>
                  <a:srgbClr val="FF0000"/>
                </a:solidFill>
              </a:rPr>
              <a:t>Correlación XY, ZY y XZ</a:t>
            </a:r>
          </a:p>
        </p:txBody>
      </p:sp>
      <p:sp>
        <p:nvSpPr>
          <p:cNvPr id="12" name="CuadroTexto 11">
            <a:extLst>
              <a:ext uri="{FF2B5EF4-FFF2-40B4-BE49-F238E27FC236}">
                <a16:creationId xmlns:a16="http://schemas.microsoft.com/office/drawing/2014/main" id="{E4F57891-E732-41D1-B561-E04ED2EE05A1}"/>
              </a:ext>
            </a:extLst>
          </p:cNvPr>
          <p:cNvSpPr txBox="1"/>
          <p:nvPr/>
        </p:nvSpPr>
        <p:spPr>
          <a:xfrm>
            <a:off x="5580112" y="3575925"/>
            <a:ext cx="3024336" cy="707886"/>
          </a:xfrm>
          <a:prstGeom prst="rect">
            <a:avLst/>
          </a:prstGeom>
          <a:noFill/>
        </p:spPr>
        <p:txBody>
          <a:bodyPr wrap="square" rtlCol="0">
            <a:spAutoFit/>
          </a:bodyPr>
          <a:lstStyle/>
          <a:p>
            <a:r>
              <a:rPr lang="es-AR" sz="2000" b="1" dirty="0">
                <a:solidFill>
                  <a:srgbClr val="FF0000"/>
                </a:solidFill>
              </a:rPr>
              <a:t>Correlación XY controlada por la variable Z</a:t>
            </a:r>
          </a:p>
        </p:txBody>
      </p:sp>
      <p:sp>
        <p:nvSpPr>
          <p:cNvPr id="13" name="Elipse 12">
            <a:extLst>
              <a:ext uri="{FF2B5EF4-FFF2-40B4-BE49-F238E27FC236}">
                <a16:creationId xmlns:a16="http://schemas.microsoft.com/office/drawing/2014/main" id="{602EFE7E-9327-407B-82DE-F7C376DA0A6A}"/>
              </a:ext>
            </a:extLst>
          </p:cNvPr>
          <p:cNvSpPr/>
          <p:nvPr/>
        </p:nvSpPr>
        <p:spPr>
          <a:xfrm>
            <a:off x="4951442" y="2398433"/>
            <a:ext cx="9144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3328762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3534E203-5E40-4E78-B49C-FF2960F3F48A}"/>
              </a:ext>
            </a:extLst>
          </p:cNvPr>
          <p:cNvPicPr>
            <a:picLocks noChangeAspect="1"/>
          </p:cNvPicPr>
          <p:nvPr/>
        </p:nvPicPr>
        <p:blipFill>
          <a:blip r:embed="rId2"/>
          <a:stretch>
            <a:fillRect/>
          </a:stretch>
        </p:blipFill>
        <p:spPr>
          <a:xfrm>
            <a:off x="323528" y="548680"/>
            <a:ext cx="8389883" cy="2232248"/>
          </a:xfrm>
          <a:prstGeom prst="rect">
            <a:avLst/>
          </a:prstGeom>
        </p:spPr>
      </p:pic>
      <p:sp>
        <p:nvSpPr>
          <p:cNvPr id="11" name="Elipse 10">
            <a:extLst>
              <a:ext uri="{FF2B5EF4-FFF2-40B4-BE49-F238E27FC236}">
                <a16:creationId xmlns:a16="http://schemas.microsoft.com/office/drawing/2014/main" id="{318A2AC0-D5E6-440A-9FA3-9819562A7D31}"/>
              </a:ext>
            </a:extLst>
          </p:cNvPr>
          <p:cNvSpPr/>
          <p:nvPr/>
        </p:nvSpPr>
        <p:spPr>
          <a:xfrm>
            <a:off x="2755238" y="1359024"/>
            <a:ext cx="9144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2" name="Elipse 11">
            <a:extLst>
              <a:ext uri="{FF2B5EF4-FFF2-40B4-BE49-F238E27FC236}">
                <a16:creationId xmlns:a16="http://schemas.microsoft.com/office/drawing/2014/main" id="{0E6D7155-5132-46A5-8E6C-AEC9280CEF69}"/>
              </a:ext>
            </a:extLst>
          </p:cNvPr>
          <p:cNvSpPr/>
          <p:nvPr/>
        </p:nvSpPr>
        <p:spPr>
          <a:xfrm>
            <a:off x="7884368" y="1359024"/>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3" name="Imagen 2">
            <a:extLst>
              <a:ext uri="{FF2B5EF4-FFF2-40B4-BE49-F238E27FC236}">
                <a16:creationId xmlns:a16="http://schemas.microsoft.com/office/drawing/2014/main" id="{D553AB62-E069-49E7-A213-243F03F44F2C}"/>
              </a:ext>
            </a:extLst>
          </p:cNvPr>
          <p:cNvPicPr>
            <a:picLocks noChangeAspect="1"/>
          </p:cNvPicPr>
          <p:nvPr/>
        </p:nvPicPr>
        <p:blipFill>
          <a:blip r:embed="rId3"/>
          <a:stretch>
            <a:fillRect/>
          </a:stretch>
        </p:blipFill>
        <p:spPr>
          <a:xfrm>
            <a:off x="1043608" y="2926956"/>
            <a:ext cx="7056784" cy="3540272"/>
          </a:xfrm>
          <a:prstGeom prst="rect">
            <a:avLst/>
          </a:prstGeom>
        </p:spPr>
      </p:pic>
      <p:sp>
        <p:nvSpPr>
          <p:cNvPr id="13" name="Elipse 12">
            <a:extLst>
              <a:ext uri="{FF2B5EF4-FFF2-40B4-BE49-F238E27FC236}">
                <a16:creationId xmlns:a16="http://schemas.microsoft.com/office/drawing/2014/main" id="{6F2D6A3C-66F2-4E81-BFA6-028E38503021}"/>
              </a:ext>
            </a:extLst>
          </p:cNvPr>
          <p:cNvSpPr/>
          <p:nvPr/>
        </p:nvSpPr>
        <p:spPr>
          <a:xfrm>
            <a:off x="7308304" y="5373216"/>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5" name="Elipse 14">
            <a:extLst>
              <a:ext uri="{FF2B5EF4-FFF2-40B4-BE49-F238E27FC236}">
                <a16:creationId xmlns:a16="http://schemas.microsoft.com/office/drawing/2014/main" id="{10EF7D75-0D6F-4657-8B06-76B6F5A7CCD8}"/>
              </a:ext>
            </a:extLst>
          </p:cNvPr>
          <p:cNvSpPr/>
          <p:nvPr/>
        </p:nvSpPr>
        <p:spPr>
          <a:xfrm>
            <a:off x="3419872" y="5373216"/>
            <a:ext cx="9144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6" name="Elipse 15">
            <a:extLst>
              <a:ext uri="{FF2B5EF4-FFF2-40B4-BE49-F238E27FC236}">
                <a16:creationId xmlns:a16="http://schemas.microsoft.com/office/drawing/2014/main" id="{0D22467B-B598-4673-B2F5-D2822A03CB13}"/>
              </a:ext>
            </a:extLst>
          </p:cNvPr>
          <p:cNvSpPr/>
          <p:nvPr/>
        </p:nvSpPr>
        <p:spPr>
          <a:xfrm>
            <a:off x="5652120" y="5301208"/>
            <a:ext cx="944095" cy="986408"/>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3642478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51520" y="188640"/>
            <a:ext cx="8712968" cy="2808312"/>
          </a:xfrm>
        </p:spPr>
        <p:txBody>
          <a:bodyPr>
            <a:noAutofit/>
          </a:bodyPr>
          <a:lstStyle/>
          <a:p>
            <a:r>
              <a:rPr lang="es-MX" sz="2400" b="1" dirty="0">
                <a:solidFill>
                  <a:srgbClr val="C00000"/>
                </a:solidFill>
              </a:rPr>
              <a:t>MODELO DONDE X ES MÉTRICA Y Z ES METRICA</a:t>
            </a:r>
          </a:p>
          <a:p>
            <a:pPr algn="just"/>
            <a:r>
              <a:rPr lang="es-AR" sz="2200" b="1" dirty="0">
                <a:solidFill>
                  <a:schemeClr val="tx1"/>
                </a:solidFill>
              </a:rPr>
              <a:t>Si la variable X y Z son variables métricas con N valores, la ecuación de regresión para determinar los valores de Y (INGRESOS) con un efecto de interacción entre X (AÑOS DE ESCOLARIDAD) y Z (GRUPOS DE EDAD) será:</a:t>
            </a:r>
          </a:p>
          <a:p>
            <a:r>
              <a:rPr lang="es-AR" sz="2600" b="1" dirty="0">
                <a:solidFill>
                  <a:srgbClr val="C00000"/>
                </a:solidFill>
              </a:rPr>
              <a:t>Y= b0 + b1x + b2z + b3xz </a:t>
            </a:r>
            <a:endParaRPr lang="pl-PL" sz="2600" b="1" dirty="0">
              <a:solidFill>
                <a:srgbClr val="C00000"/>
              </a:solidFill>
            </a:endParaRPr>
          </a:p>
          <a:p>
            <a:pPr>
              <a:spcBef>
                <a:spcPts val="1200"/>
              </a:spcBef>
              <a:spcAft>
                <a:spcPts val="600"/>
              </a:spcAft>
            </a:pPr>
            <a:r>
              <a:rPr lang="es-AR" sz="2400" b="1" dirty="0">
                <a:solidFill>
                  <a:srgbClr val="C00000"/>
                </a:solidFill>
              </a:rPr>
              <a:t>Y= b0(GE=0/AE=0) + b1x(AE/GE=0) + b2z(GE/AE=0) + b3xz(GE*AE)</a:t>
            </a:r>
            <a:endParaRPr lang="es-AR" sz="2000" b="1" dirty="0">
              <a:solidFill>
                <a:schemeClr val="tx1"/>
              </a:solidFill>
            </a:endParaRPr>
          </a:p>
        </p:txBody>
      </p:sp>
      <p:sp>
        <p:nvSpPr>
          <p:cNvPr id="4" name="2 Subtítulo">
            <a:extLst>
              <a:ext uri="{FF2B5EF4-FFF2-40B4-BE49-F238E27FC236}">
                <a16:creationId xmlns:a16="http://schemas.microsoft.com/office/drawing/2014/main" id="{03873AE5-2868-4DA1-9B08-14C2647FB934}"/>
              </a:ext>
            </a:extLst>
          </p:cNvPr>
          <p:cNvSpPr txBox="1">
            <a:spLocks/>
          </p:cNvSpPr>
          <p:nvPr/>
        </p:nvSpPr>
        <p:spPr>
          <a:xfrm>
            <a:off x="431540" y="3140968"/>
            <a:ext cx="8280920" cy="576064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just">
              <a:buFont typeface="Arial" panose="020B0604020202020204" pitchFamily="34" charset="0"/>
              <a:buChar char="•"/>
            </a:pPr>
            <a:r>
              <a:rPr lang="es-AR" sz="2400" b="1" dirty="0">
                <a:solidFill>
                  <a:schemeClr val="tx1"/>
                </a:solidFill>
              </a:rPr>
              <a:t>El COEF. b0 es el efecto en Y cuando X=0 y Z=0 (Constante). </a:t>
            </a:r>
          </a:p>
          <a:p>
            <a:pPr marL="457200" indent="-457200" algn="just">
              <a:buFont typeface="Arial" panose="020B0604020202020204" pitchFamily="34" charset="0"/>
              <a:buChar char="•"/>
            </a:pPr>
            <a:r>
              <a:rPr lang="es-AR" sz="2400" b="1" dirty="0">
                <a:solidFill>
                  <a:schemeClr val="tx1"/>
                </a:solidFill>
              </a:rPr>
              <a:t>El COEF. b1X es el efecto en Y por cada unidad de X, cuando Z=0 y X≠0.</a:t>
            </a:r>
          </a:p>
          <a:p>
            <a:pPr marL="457200" indent="-457200" algn="just">
              <a:buFont typeface="Arial" panose="020B0604020202020204" pitchFamily="34" charset="0"/>
              <a:buChar char="•"/>
            </a:pPr>
            <a:r>
              <a:rPr lang="es-AR" sz="2400" b="1" dirty="0">
                <a:solidFill>
                  <a:schemeClr val="tx1"/>
                </a:solidFill>
              </a:rPr>
              <a:t>EL COEF. b2Z es el efecto sobre Y que agrega cada cambio en la unidad de Z, cuando X=0 y Z≠0. </a:t>
            </a:r>
          </a:p>
          <a:p>
            <a:pPr marL="457200" indent="-457200" algn="just">
              <a:buFont typeface="Arial" panose="020B0604020202020204" pitchFamily="34" charset="0"/>
              <a:buChar char="•"/>
            </a:pPr>
            <a:r>
              <a:rPr lang="es-AR" sz="2400" b="1" dirty="0">
                <a:solidFill>
                  <a:schemeClr val="tx1"/>
                </a:solidFill>
              </a:rPr>
              <a:t>El COEF. b3XZ es el efecto NETO en Y que agrega cada unidad de Z por cada unidad de X,  dado b0+b1+b2 cuando X≠0 y Z≠0</a:t>
            </a:r>
          </a:p>
        </p:txBody>
      </p:sp>
    </p:spTree>
    <p:extLst>
      <p:ext uri="{BB962C8B-B14F-4D97-AF65-F5344CB8AC3E}">
        <p14:creationId xmlns:p14="http://schemas.microsoft.com/office/powerpoint/2010/main" val="41564291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uadroTexto 10">
            <a:extLst>
              <a:ext uri="{FF2B5EF4-FFF2-40B4-BE49-F238E27FC236}">
                <a16:creationId xmlns:a16="http://schemas.microsoft.com/office/drawing/2014/main" id="{41E0B3D6-A867-4594-B037-EB73ED11266D}"/>
              </a:ext>
            </a:extLst>
          </p:cNvPr>
          <p:cNvSpPr txBox="1"/>
          <p:nvPr/>
        </p:nvSpPr>
        <p:spPr>
          <a:xfrm>
            <a:off x="5220072" y="129288"/>
            <a:ext cx="2808312" cy="400110"/>
          </a:xfrm>
          <a:prstGeom prst="rect">
            <a:avLst/>
          </a:prstGeom>
          <a:noFill/>
        </p:spPr>
        <p:txBody>
          <a:bodyPr wrap="square" rtlCol="0">
            <a:spAutoFit/>
          </a:bodyPr>
          <a:lstStyle/>
          <a:p>
            <a:r>
              <a:rPr lang="es-AR" sz="2000" b="1" dirty="0">
                <a:solidFill>
                  <a:srgbClr val="FF0000"/>
                </a:solidFill>
              </a:rPr>
              <a:t>Correlación XY, ZY y XZ</a:t>
            </a:r>
          </a:p>
        </p:txBody>
      </p:sp>
      <p:pic>
        <p:nvPicPr>
          <p:cNvPr id="4" name="Imagen 3">
            <a:extLst>
              <a:ext uri="{FF2B5EF4-FFF2-40B4-BE49-F238E27FC236}">
                <a16:creationId xmlns:a16="http://schemas.microsoft.com/office/drawing/2014/main" id="{71C9B936-CCA7-4C67-A0BD-D8E4AF7E9428}"/>
              </a:ext>
            </a:extLst>
          </p:cNvPr>
          <p:cNvPicPr>
            <a:picLocks noChangeAspect="1"/>
          </p:cNvPicPr>
          <p:nvPr/>
        </p:nvPicPr>
        <p:blipFill>
          <a:blip r:embed="rId2"/>
          <a:stretch>
            <a:fillRect/>
          </a:stretch>
        </p:blipFill>
        <p:spPr>
          <a:xfrm>
            <a:off x="899592" y="535568"/>
            <a:ext cx="7471101" cy="3119161"/>
          </a:xfrm>
          <a:prstGeom prst="rect">
            <a:avLst/>
          </a:prstGeom>
        </p:spPr>
      </p:pic>
      <p:sp>
        <p:nvSpPr>
          <p:cNvPr id="22" name="Elipse 21">
            <a:extLst>
              <a:ext uri="{FF2B5EF4-FFF2-40B4-BE49-F238E27FC236}">
                <a16:creationId xmlns:a16="http://schemas.microsoft.com/office/drawing/2014/main" id="{4984B6A4-8B0E-4CF0-8E89-BA3C9D4C6142}"/>
              </a:ext>
            </a:extLst>
          </p:cNvPr>
          <p:cNvSpPr/>
          <p:nvPr/>
        </p:nvSpPr>
        <p:spPr>
          <a:xfrm>
            <a:off x="6275040" y="2638510"/>
            <a:ext cx="9144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3" name="Elipse 22">
            <a:extLst>
              <a:ext uri="{FF2B5EF4-FFF2-40B4-BE49-F238E27FC236}">
                <a16:creationId xmlns:a16="http://schemas.microsoft.com/office/drawing/2014/main" id="{9117C97D-E78F-4819-9FEC-B9BC5BCC5297}"/>
              </a:ext>
            </a:extLst>
          </p:cNvPr>
          <p:cNvSpPr/>
          <p:nvPr/>
        </p:nvSpPr>
        <p:spPr>
          <a:xfrm>
            <a:off x="5122912" y="2595933"/>
            <a:ext cx="9144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5" name="Elipse 24">
            <a:extLst>
              <a:ext uri="{FF2B5EF4-FFF2-40B4-BE49-F238E27FC236}">
                <a16:creationId xmlns:a16="http://schemas.microsoft.com/office/drawing/2014/main" id="{833FC38B-97FF-4FF5-9E3E-77FC6C361DB8}"/>
              </a:ext>
            </a:extLst>
          </p:cNvPr>
          <p:cNvSpPr/>
          <p:nvPr/>
        </p:nvSpPr>
        <p:spPr>
          <a:xfrm flipV="1">
            <a:off x="5122912" y="1761088"/>
            <a:ext cx="914400" cy="9284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5" name="Imagen 4">
            <a:extLst>
              <a:ext uri="{FF2B5EF4-FFF2-40B4-BE49-F238E27FC236}">
                <a16:creationId xmlns:a16="http://schemas.microsoft.com/office/drawing/2014/main" id="{D8B8C98A-E0FF-48A7-B365-C2A4C67A8236}"/>
              </a:ext>
            </a:extLst>
          </p:cNvPr>
          <p:cNvPicPr>
            <a:picLocks noChangeAspect="1"/>
          </p:cNvPicPr>
          <p:nvPr/>
        </p:nvPicPr>
        <p:blipFill>
          <a:blip r:embed="rId3"/>
          <a:stretch>
            <a:fillRect/>
          </a:stretch>
        </p:blipFill>
        <p:spPr>
          <a:xfrm>
            <a:off x="683121" y="4048670"/>
            <a:ext cx="8174346" cy="2584236"/>
          </a:xfrm>
          <a:prstGeom prst="rect">
            <a:avLst/>
          </a:prstGeom>
        </p:spPr>
      </p:pic>
      <p:sp>
        <p:nvSpPr>
          <p:cNvPr id="27" name="Elipse 26">
            <a:extLst>
              <a:ext uri="{FF2B5EF4-FFF2-40B4-BE49-F238E27FC236}">
                <a16:creationId xmlns:a16="http://schemas.microsoft.com/office/drawing/2014/main" id="{0443C4CE-743A-4464-A459-358C94F9506E}"/>
              </a:ext>
            </a:extLst>
          </p:cNvPr>
          <p:cNvSpPr/>
          <p:nvPr/>
        </p:nvSpPr>
        <p:spPr>
          <a:xfrm flipV="1">
            <a:off x="6732240" y="5683146"/>
            <a:ext cx="986408" cy="99818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8" name="CuadroTexto 27">
            <a:extLst>
              <a:ext uri="{FF2B5EF4-FFF2-40B4-BE49-F238E27FC236}">
                <a16:creationId xmlns:a16="http://schemas.microsoft.com/office/drawing/2014/main" id="{4EF71080-6D11-4CFE-A40B-53507F9D3112}"/>
              </a:ext>
            </a:extLst>
          </p:cNvPr>
          <p:cNvSpPr txBox="1"/>
          <p:nvPr/>
        </p:nvSpPr>
        <p:spPr>
          <a:xfrm>
            <a:off x="5580112" y="3601337"/>
            <a:ext cx="3024336" cy="707886"/>
          </a:xfrm>
          <a:prstGeom prst="rect">
            <a:avLst/>
          </a:prstGeom>
          <a:noFill/>
        </p:spPr>
        <p:txBody>
          <a:bodyPr wrap="square" rtlCol="0">
            <a:spAutoFit/>
          </a:bodyPr>
          <a:lstStyle/>
          <a:p>
            <a:r>
              <a:rPr lang="es-AR" sz="2000" b="1" dirty="0">
                <a:solidFill>
                  <a:srgbClr val="FF0000"/>
                </a:solidFill>
              </a:rPr>
              <a:t>Correlación XY controlada por la variable Z</a:t>
            </a:r>
          </a:p>
        </p:txBody>
      </p:sp>
    </p:spTree>
    <p:extLst>
      <p:ext uri="{BB962C8B-B14F-4D97-AF65-F5344CB8AC3E}">
        <p14:creationId xmlns:p14="http://schemas.microsoft.com/office/powerpoint/2010/main" val="2368546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30274DD-D43B-4867-BC48-2534AFC63207}"/>
              </a:ext>
            </a:extLst>
          </p:cNvPr>
          <p:cNvPicPr>
            <a:picLocks noChangeAspect="1"/>
          </p:cNvPicPr>
          <p:nvPr/>
        </p:nvPicPr>
        <p:blipFill>
          <a:blip r:embed="rId2"/>
          <a:stretch>
            <a:fillRect/>
          </a:stretch>
        </p:blipFill>
        <p:spPr>
          <a:xfrm>
            <a:off x="485890" y="548680"/>
            <a:ext cx="8496944" cy="2304256"/>
          </a:xfrm>
          <a:prstGeom prst="rect">
            <a:avLst/>
          </a:prstGeom>
        </p:spPr>
      </p:pic>
      <p:sp>
        <p:nvSpPr>
          <p:cNvPr id="14" name="Elipse 13">
            <a:extLst>
              <a:ext uri="{FF2B5EF4-FFF2-40B4-BE49-F238E27FC236}">
                <a16:creationId xmlns:a16="http://schemas.microsoft.com/office/drawing/2014/main" id="{70C97E55-5217-4017-8082-4D94FEDA5F16}"/>
              </a:ext>
            </a:extLst>
          </p:cNvPr>
          <p:cNvSpPr/>
          <p:nvPr/>
        </p:nvSpPr>
        <p:spPr>
          <a:xfrm>
            <a:off x="8219256" y="1395701"/>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7" name="Elipse 16">
            <a:extLst>
              <a:ext uri="{FF2B5EF4-FFF2-40B4-BE49-F238E27FC236}">
                <a16:creationId xmlns:a16="http://schemas.microsoft.com/office/drawing/2014/main" id="{3A641FBC-AA38-4E2B-98D0-D22B5AF3A66C}"/>
              </a:ext>
            </a:extLst>
          </p:cNvPr>
          <p:cNvSpPr/>
          <p:nvPr/>
        </p:nvSpPr>
        <p:spPr>
          <a:xfrm>
            <a:off x="2905562" y="1395701"/>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5" name="Imagen 4">
            <a:extLst>
              <a:ext uri="{FF2B5EF4-FFF2-40B4-BE49-F238E27FC236}">
                <a16:creationId xmlns:a16="http://schemas.microsoft.com/office/drawing/2014/main" id="{848A8669-9E4B-46A9-A6A5-14443A6D2E39}"/>
              </a:ext>
            </a:extLst>
          </p:cNvPr>
          <p:cNvPicPr>
            <a:picLocks noChangeAspect="1"/>
          </p:cNvPicPr>
          <p:nvPr/>
        </p:nvPicPr>
        <p:blipFill>
          <a:blip r:embed="rId3"/>
          <a:stretch>
            <a:fillRect/>
          </a:stretch>
        </p:blipFill>
        <p:spPr>
          <a:xfrm>
            <a:off x="755576" y="2852936"/>
            <a:ext cx="7984896" cy="3733650"/>
          </a:xfrm>
          <a:prstGeom prst="rect">
            <a:avLst/>
          </a:prstGeom>
        </p:spPr>
      </p:pic>
      <p:sp>
        <p:nvSpPr>
          <p:cNvPr id="18" name="Elipse 17">
            <a:extLst>
              <a:ext uri="{FF2B5EF4-FFF2-40B4-BE49-F238E27FC236}">
                <a16:creationId xmlns:a16="http://schemas.microsoft.com/office/drawing/2014/main" id="{454BB3CD-DFBE-481B-A20C-D020AEACBBEC}"/>
              </a:ext>
            </a:extLst>
          </p:cNvPr>
          <p:cNvSpPr/>
          <p:nvPr/>
        </p:nvSpPr>
        <p:spPr>
          <a:xfrm>
            <a:off x="6235334" y="5496272"/>
            <a:ext cx="9144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9" name="Elipse 18">
            <a:extLst>
              <a:ext uri="{FF2B5EF4-FFF2-40B4-BE49-F238E27FC236}">
                <a16:creationId xmlns:a16="http://schemas.microsoft.com/office/drawing/2014/main" id="{ABFEF2DE-850A-4C5A-93C6-A5F378CD9B8B}"/>
              </a:ext>
            </a:extLst>
          </p:cNvPr>
          <p:cNvSpPr/>
          <p:nvPr/>
        </p:nvSpPr>
        <p:spPr>
          <a:xfrm>
            <a:off x="7947253" y="5484058"/>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0" name="Elipse 19">
            <a:extLst>
              <a:ext uri="{FF2B5EF4-FFF2-40B4-BE49-F238E27FC236}">
                <a16:creationId xmlns:a16="http://schemas.microsoft.com/office/drawing/2014/main" id="{D1EB36C7-8D63-42D2-9A1E-11B9DFEEF138}"/>
              </a:ext>
            </a:extLst>
          </p:cNvPr>
          <p:cNvSpPr/>
          <p:nvPr/>
        </p:nvSpPr>
        <p:spPr>
          <a:xfrm>
            <a:off x="3833624" y="5461168"/>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1" name="CuadroTexto 20">
            <a:extLst>
              <a:ext uri="{FF2B5EF4-FFF2-40B4-BE49-F238E27FC236}">
                <a16:creationId xmlns:a16="http://schemas.microsoft.com/office/drawing/2014/main" id="{906C84F7-882C-4E6C-86D1-7A37DF2C8A7E}"/>
              </a:ext>
            </a:extLst>
          </p:cNvPr>
          <p:cNvSpPr txBox="1"/>
          <p:nvPr/>
        </p:nvSpPr>
        <p:spPr>
          <a:xfrm>
            <a:off x="2020555" y="171430"/>
            <a:ext cx="5486320" cy="400110"/>
          </a:xfrm>
          <a:prstGeom prst="rect">
            <a:avLst/>
          </a:prstGeom>
          <a:noFill/>
        </p:spPr>
        <p:txBody>
          <a:bodyPr wrap="square" rtlCol="0">
            <a:spAutoFit/>
          </a:bodyPr>
          <a:lstStyle/>
          <a:p>
            <a:r>
              <a:rPr lang="es-AR" sz="2000" b="1" dirty="0">
                <a:solidFill>
                  <a:srgbClr val="FF0000"/>
                </a:solidFill>
              </a:rPr>
              <a:t>Regresión de X, Z y XZ sobre el Log de los Ingresos</a:t>
            </a:r>
          </a:p>
        </p:txBody>
      </p:sp>
    </p:spTree>
    <p:extLst>
      <p:ext uri="{BB962C8B-B14F-4D97-AF65-F5344CB8AC3E}">
        <p14:creationId xmlns:p14="http://schemas.microsoft.com/office/powerpoint/2010/main" val="26658437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6451F785-E2AA-4877-A3B8-C40EE9A8F831}"/>
              </a:ext>
            </a:extLst>
          </p:cNvPr>
          <p:cNvPicPr>
            <a:picLocks noChangeAspect="1"/>
          </p:cNvPicPr>
          <p:nvPr/>
        </p:nvPicPr>
        <p:blipFill>
          <a:blip r:embed="rId2"/>
          <a:stretch>
            <a:fillRect/>
          </a:stretch>
        </p:blipFill>
        <p:spPr>
          <a:xfrm>
            <a:off x="549879" y="3040360"/>
            <a:ext cx="8241983" cy="3789040"/>
          </a:xfrm>
          <a:prstGeom prst="rect">
            <a:avLst/>
          </a:prstGeom>
        </p:spPr>
      </p:pic>
      <p:pic>
        <p:nvPicPr>
          <p:cNvPr id="6" name="Imagen 5">
            <a:extLst>
              <a:ext uri="{FF2B5EF4-FFF2-40B4-BE49-F238E27FC236}">
                <a16:creationId xmlns:a16="http://schemas.microsoft.com/office/drawing/2014/main" id="{83ECBCF2-8547-4ADD-A566-652E6354FCAE}"/>
              </a:ext>
            </a:extLst>
          </p:cNvPr>
          <p:cNvPicPr>
            <a:picLocks noChangeAspect="1"/>
          </p:cNvPicPr>
          <p:nvPr/>
        </p:nvPicPr>
        <p:blipFill>
          <a:blip r:embed="rId3"/>
          <a:stretch>
            <a:fillRect/>
          </a:stretch>
        </p:blipFill>
        <p:spPr>
          <a:xfrm>
            <a:off x="474930" y="685800"/>
            <a:ext cx="8496944" cy="2160240"/>
          </a:xfrm>
          <a:prstGeom prst="rect">
            <a:avLst/>
          </a:prstGeom>
        </p:spPr>
      </p:pic>
      <p:sp>
        <p:nvSpPr>
          <p:cNvPr id="12" name="Elipse 11">
            <a:extLst>
              <a:ext uri="{FF2B5EF4-FFF2-40B4-BE49-F238E27FC236}">
                <a16:creationId xmlns:a16="http://schemas.microsoft.com/office/drawing/2014/main" id="{1A8BC621-2BFC-4998-834D-B9C95605FF5E}"/>
              </a:ext>
            </a:extLst>
          </p:cNvPr>
          <p:cNvSpPr/>
          <p:nvPr/>
        </p:nvSpPr>
        <p:spPr>
          <a:xfrm>
            <a:off x="3809002" y="5589240"/>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3" name="Elipse 12">
            <a:extLst>
              <a:ext uri="{FF2B5EF4-FFF2-40B4-BE49-F238E27FC236}">
                <a16:creationId xmlns:a16="http://schemas.microsoft.com/office/drawing/2014/main" id="{B328A816-2DEF-4730-90E5-66E22A81269C}"/>
              </a:ext>
            </a:extLst>
          </p:cNvPr>
          <p:cNvSpPr/>
          <p:nvPr/>
        </p:nvSpPr>
        <p:spPr>
          <a:xfrm>
            <a:off x="8235260" y="1484784"/>
            <a:ext cx="914400" cy="87705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5" name="Elipse 14">
            <a:extLst>
              <a:ext uri="{FF2B5EF4-FFF2-40B4-BE49-F238E27FC236}">
                <a16:creationId xmlns:a16="http://schemas.microsoft.com/office/drawing/2014/main" id="{BE8A20BC-3C32-4BFC-B595-CFE2B4B1B51F}"/>
              </a:ext>
            </a:extLst>
          </p:cNvPr>
          <p:cNvSpPr/>
          <p:nvPr/>
        </p:nvSpPr>
        <p:spPr>
          <a:xfrm>
            <a:off x="2894602" y="1308720"/>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6" name="Elipse 15">
            <a:extLst>
              <a:ext uri="{FF2B5EF4-FFF2-40B4-BE49-F238E27FC236}">
                <a16:creationId xmlns:a16="http://schemas.microsoft.com/office/drawing/2014/main" id="{AF1CDF3C-9EDD-45DE-A96B-7FE83388EBF6}"/>
              </a:ext>
            </a:extLst>
          </p:cNvPr>
          <p:cNvSpPr/>
          <p:nvPr/>
        </p:nvSpPr>
        <p:spPr>
          <a:xfrm>
            <a:off x="8004943" y="5589240"/>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1" name="CuadroTexto 20">
            <a:extLst>
              <a:ext uri="{FF2B5EF4-FFF2-40B4-BE49-F238E27FC236}">
                <a16:creationId xmlns:a16="http://schemas.microsoft.com/office/drawing/2014/main" id="{3B4287D3-B642-4702-B888-DF17B02A1DA0}"/>
              </a:ext>
            </a:extLst>
          </p:cNvPr>
          <p:cNvSpPr txBox="1"/>
          <p:nvPr/>
        </p:nvSpPr>
        <p:spPr>
          <a:xfrm>
            <a:off x="2771800" y="188530"/>
            <a:ext cx="4711685" cy="400110"/>
          </a:xfrm>
          <a:prstGeom prst="rect">
            <a:avLst/>
          </a:prstGeom>
          <a:noFill/>
        </p:spPr>
        <p:txBody>
          <a:bodyPr wrap="square" rtlCol="0">
            <a:spAutoFit/>
          </a:bodyPr>
          <a:lstStyle/>
          <a:p>
            <a:r>
              <a:rPr lang="es-AR" sz="2000" b="1" dirty="0">
                <a:solidFill>
                  <a:srgbClr val="FF0000"/>
                </a:solidFill>
              </a:rPr>
              <a:t>Regresión de X, Z y XZ sobre los Ingresos</a:t>
            </a:r>
          </a:p>
        </p:txBody>
      </p:sp>
    </p:spTree>
    <p:extLst>
      <p:ext uri="{BB962C8B-B14F-4D97-AF65-F5344CB8AC3E}">
        <p14:creationId xmlns:p14="http://schemas.microsoft.com/office/powerpoint/2010/main" val="3930089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142875" y="790575"/>
            <a:ext cx="8893175" cy="19383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buFontTx/>
              <a:buChar char="•"/>
            </a:pPr>
            <a:r>
              <a:rPr lang="es-ES" altLang="es-AR" sz="2400" b="1" dirty="0"/>
              <a:t> Se asume que variando en una unidad la variable X se registra un cambio constante en los valores de Y. A ese factor de ajuste entre ambas series se le llama pendiente de la recta, y se asume que es constante a lo largo de toda la recta. </a:t>
            </a:r>
            <a:endParaRPr lang="es-ES" altLang="es-AR" sz="2400" dirty="0"/>
          </a:p>
        </p:txBody>
      </p:sp>
      <p:pic>
        <p:nvPicPr>
          <p:cNvPr id="3277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73375"/>
            <a:ext cx="8893175" cy="365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2" name="Rectangle 6"/>
          <p:cNvSpPr>
            <a:spLocks noChangeArrowheads="1"/>
          </p:cNvSpPr>
          <p:nvPr/>
        </p:nvSpPr>
        <p:spPr bwMode="auto">
          <a:xfrm>
            <a:off x="323850" y="188913"/>
            <a:ext cx="8640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dirty="0"/>
              <a:t>PENDIENTE DE LA RECTA</a:t>
            </a:r>
            <a:endParaRPr lang="es-MX" altLang="es-AR" sz="2400" dirty="0"/>
          </a:p>
        </p:txBody>
      </p:sp>
    </p:spTree>
    <p:extLst>
      <p:ext uri="{BB962C8B-B14F-4D97-AF65-F5344CB8AC3E}">
        <p14:creationId xmlns:p14="http://schemas.microsoft.com/office/powerpoint/2010/main" val="2527887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1949450" y="476250"/>
            <a:ext cx="6007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Lineal</a:t>
            </a:r>
            <a:endParaRPr lang="es-ES" altLang="es-AR" sz="3200" b="1">
              <a:solidFill>
                <a:schemeClr val="tx2"/>
              </a:solidFill>
            </a:endParaRPr>
          </a:p>
        </p:txBody>
      </p:sp>
      <p:sp>
        <p:nvSpPr>
          <p:cNvPr id="50179" name="Text Box 3"/>
          <p:cNvSpPr txBox="1">
            <a:spLocks noChangeArrowheads="1"/>
          </p:cNvSpPr>
          <p:nvPr/>
        </p:nvSpPr>
        <p:spPr bwMode="auto">
          <a:xfrm>
            <a:off x="179388" y="1928813"/>
            <a:ext cx="8569325" cy="489426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r>
              <a:rPr lang="es-ES" altLang="es-AR" sz="2400" b="1" dirty="0"/>
              <a:t>- El parámetro </a:t>
            </a:r>
            <a:r>
              <a:rPr lang="es-ES" altLang="es-AR" sz="2400" b="1" i="1" dirty="0"/>
              <a:t>b</a:t>
            </a:r>
            <a:r>
              <a:rPr lang="es-ES" altLang="es-AR" sz="2400" b="1" baseline="-25000" dirty="0"/>
              <a:t>0</a:t>
            </a:r>
            <a:r>
              <a:rPr lang="es-ES" altLang="es-AR" sz="2400" b="1" dirty="0"/>
              <a:t>, conocido como la “ordenada en el origen,” nos indica cuánto vale </a:t>
            </a:r>
            <a:r>
              <a:rPr lang="es-ES" altLang="es-AR" sz="2400" b="1" i="1" dirty="0"/>
              <a:t>Y</a:t>
            </a:r>
            <a:r>
              <a:rPr lang="es-ES" altLang="es-AR" sz="2400" b="1" dirty="0"/>
              <a:t> cuando </a:t>
            </a:r>
            <a:r>
              <a:rPr lang="es-ES" altLang="es-AR" sz="2400" b="1" i="1" dirty="0"/>
              <a:t>X</a:t>
            </a:r>
            <a:r>
              <a:rPr lang="es-ES" altLang="es-AR" sz="2400" b="1" dirty="0"/>
              <a:t> = 0. El parámetro </a:t>
            </a:r>
            <a:r>
              <a:rPr lang="es-ES" altLang="es-AR" sz="2400" b="1" i="1" dirty="0"/>
              <a:t>b</a:t>
            </a:r>
            <a:r>
              <a:rPr lang="es-ES" altLang="es-AR" sz="2400" b="1" baseline="-25000" dirty="0"/>
              <a:t>1</a:t>
            </a:r>
            <a:r>
              <a:rPr lang="es-ES" altLang="es-AR" sz="2400" b="1" dirty="0"/>
              <a:t>, conocido como la “pendiente,” nos indica cuánto aumenta </a:t>
            </a:r>
            <a:r>
              <a:rPr lang="es-ES" altLang="es-AR" sz="2400" b="1" i="1" dirty="0"/>
              <a:t>Y</a:t>
            </a:r>
            <a:r>
              <a:rPr lang="es-ES" altLang="es-AR" sz="2400" b="1" dirty="0"/>
              <a:t> por cada aumento en </a:t>
            </a:r>
            <a:r>
              <a:rPr lang="es-ES" altLang="es-AR" sz="2400" b="1" i="1" dirty="0"/>
              <a:t>X</a:t>
            </a:r>
            <a:r>
              <a:rPr lang="es-ES" altLang="es-AR" sz="2400" b="1" dirty="0"/>
              <a:t>.  </a:t>
            </a:r>
          </a:p>
          <a:p>
            <a:pPr algn="just" eaLnBrk="1" hangingPunct="1"/>
            <a:endParaRPr lang="es-ES" altLang="es-AR" sz="2400" b="1" dirty="0"/>
          </a:p>
          <a:p>
            <a:pPr algn="just" eaLnBrk="1" hangingPunct="1"/>
            <a:r>
              <a:rPr lang="es-ES" altLang="es-AR" sz="2400" b="1" dirty="0"/>
              <a:t>- La técnica consiste en obtener estimaciones de estos coeficientes a partir de una muestra de pares de observaciones sobre las variables </a:t>
            </a:r>
            <a:r>
              <a:rPr lang="es-ES" altLang="es-AR" sz="2400" b="1" i="1" dirty="0"/>
              <a:t>Y</a:t>
            </a:r>
            <a:r>
              <a:rPr lang="es-ES" altLang="es-AR" sz="2400" b="1" dirty="0"/>
              <a:t> </a:t>
            </a:r>
            <a:r>
              <a:rPr lang="es-ES" altLang="es-AR" sz="2400" b="1" dirty="0" err="1"/>
              <a:t>y</a:t>
            </a:r>
            <a:r>
              <a:rPr lang="es-ES" altLang="es-AR" sz="2400" b="1" dirty="0"/>
              <a:t> </a:t>
            </a:r>
            <a:r>
              <a:rPr lang="es-ES" altLang="es-AR" sz="2400" b="1" i="1" dirty="0"/>
              <a:t>X</a:t>
            </a:r>
            <a:r>
              <a:rPr lang="es-ES" altLang="es-AR" sz="2400" b="1" dirty="0"/>
              <a:t>. </a:t>
            </a:r>
          </a:p>
          <a:p>
            <a:pPr algn="just" eaLnBrk="1" hangingPunct="1"/>
            <a:endParaRPr lang="es-ES" altLang="es-AR" sz="2400" b="1" dirty="0"/>
          </a:p>
          <a:p>
            <a:pPr algn="just" eaLnBrk="1" hangingPunct="1"/>
            <a:r>
              <a:rPr lang="es-ES" altLang="es-AR" sz="2400" b="1" dirty="0"/>
              <a:t>- En el análisis de regresión, estas estimaciones se obtienen por medio del método de </a:t>
            </a:r>
            <a:r>
              <a:rPr lang="es-ES" altLang="es-AR" sz="2400" b="1" i="1" dirty="0"/>
              <a:t>mínimos cuadrados</a:t>
            </a:r>
            <a:r>
              <a:rPr lang="es-ES" altLang="es-AR" sz="2400" b="1" dirty="0"/>
              <a:t>. Logradas estas estimaciones se puede evaluar la bondad de ajuste y significancia estadística.</a:t>
            </a:r>
            <a:endParaRPr lang="es-MX" altLang="es-AR" sz="2400" b="1" dirty="0"/>
          </a:p>
        </p:txBody>
      </p:sp>
      <p:sp>
        <p:nvSpPr>
          <p:cNvPr id="50180" name="Rectangle 4"/>
          <p:cNvSpPr>
            <a:spLocks noChangeArrowheads="1"/>
          </p:cNvSpPr>
          <p:nvPr/>
        </p:nvSpPr>
        <p:spPr bwMode="auto">
          <a:xfrm>
            <a:off x="1908175" y="1174750"/>
            <a:ext cx="5976938" cy="519113"/>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r>
              <a:rPr lang="es-MX" altLang="es-AR" sz="2800" b="1">
                <a:solidFill>
                  <a:srgbClr val="336699"/>
                </a:solidFill>
              </a:rPr>
              <a:t>Función Lineal de Regresión</a:t>
            </a:r>
            <a:endParaRPr lang="es-ES" altLang="es-AR" sz="2800" b="1">
              <a:solidFill>
                <a:srgbClr val="336699"/>
              </a:solidFill>
            </a:endParaRPr>
          </a:p>
        </p:txBody>
      </p:sp>
      <p:sp>
        <p:nvSpPr>
          <p:cNvPr id="50181" name="Text Box 6"/>
          <p:cNvSpPr txBox="1">
            <a:spLocks noChangeArrowheads="1"/>
          </p:cNvSpPr>
          <p:nvPr/>
        </p:nvSpPr>
        <p:spPr bwMode="auto">
          <a:xfrm>
            <a:off x="6927850" y="106363"/>
            <a:ext cx="1700213" cy="39687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ES_tradnl" altLang="es-AR"/>
              <a:t>Para recordar</a:t>
            </a:r>
          </a:p>
        </p:txBody>
      </p:sp>
    </p:spTree>
    <p:extLst>
      <p:ext uri="{BB962C8B-B14F-4D97-AF65-F5344CB8AC3E}">
        <p14:creationId xmlns:p14="http://schemas.microsoft.com/office/powerpoint/2010/main" val="1637882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043608" y="333375"/>
            <a:ext cx="7272808" cy="1143000"/>
          </a:xfrm>
        </p:spPr>
        <p:txBody>
          <a:bodyPr>
            <a:normAutofit fontScale="90000"/>
          </a:bodyPr>
          <a:lstStyle/>
          <a:p>
            <a:pPr algn="ctr"/>
            <a:r>
              <a:rPr lang="es-ES" altLang="es-AR" sz="3600" b="1" dirty="0">
                <a:latin typeface="Arial Narrow" panose="020B0606020202030204" pitchFamily="34" charset="0"/>
                <a:cs typeface="Times New Roman" pitchFamily="18" charset="0"/>
              </a:rPr>
              <a:t>Diagrama de dispersión años de estudio e ingresos</a:t>
            </a:r>
            <a:endParaRPr lang="es-ES" altLang="es-AR" sz="3600" dirty="0">
              <a:latin typeface="Arial Narrow" panose="020B0606020202030204" pitchFamily="34" charset="0"/>
            </a:endParaRPr>
          </a:p>
        </p:txBody>
      </p:sp>
      <p:pic>
        <p:nvPicPr>
          <p:cNvPr id="1945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1557338"/>
            <a:ext cx="59912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216169624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683568" y="188640"/>
            <a:ext cx="8080375" cy="1143000"/>
          </a:xfrm>
        </p:spPr>
        <p:txBody>
          <a:bodyPr/>
          <a:lstStyle/>
          <a:p>
            <a:pPr algn="ctr"/>
            <a:r>
              <a:rPr lang="es-ES" altLang="es-AR" sz="3200" b="1" dirty="0">
                <a:latin typeface="Arial Narrow" panose="020B0606020202030204" pitchFamily="34" charset="0"/>
                <a:cs typeface="Times New Roman" pitchFamily="18" charset="0"/>
              </a:rPr>
              <a:t>Recta de regresión</a:t>
            </a:r>
            <a:endParaRPr lang="es-ES" altLang="es-AR" sz="3200" dirty="0">
              <a:latin typeface="Arial Narrow" panose="020B0606020202030204" pitchFamily="34" charset="0"/>
            </a:endParaRPr>
          </a:p>
        </p:txBody>
      </p:sp>
      <p:pic>
        <p:nvPicPr>
          <p:cNvPr id="2253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813" y="1557338"/>
            <a:ext cx="59912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2532" name="Text Box 4"/>
          <p:cNvSpPr txBox="1">
            <a:spLocks noChangeArrowheads="1"/>
          </p:cNvSpPr>
          <p:nvPr/>
        </p:nvSpPr>
        <p:spPr bwMode="auto">
          <a:xfrm>
            <a:off x="5416550" y="3665538"/>
            <a:ext cx="1728788"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y = a + b * x</a:t>
            </a:r>
            <a:endParaRPr kumimoji="1" lang="es-ES" altLang="es-AR" sz="2400">
              <a:solidFill>
                <a:schemeClr val="bg2"/>
              </a:solidFill>
              <a:latin typeface="Times New Roman" pitchFamily="18" charset="0"/>
            </a:endParaRPr>
          </a:p>
        </p:txBody>
      </p:sp>
      <p:sp>
        <p:nvSpPr>
          <p:cNvPr id="22533" name="Text Box 5"/>
          <p:cNvSpPr txBox="1">
            <a:spLocks noChangeArrowheads="1"/>
          </p:cNvSpPr>
          <p:nvPr/>
        </p:nvSpPr>
        <p:spPr bwMode="auto">
          <a:xfrm>
            <a:off x="5364163" y="4437063"/>
            <a:ext cx="3209925"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 = a + b * años estudios</a:t>
            </a:r>
            <a:endParaRPr kumimoji="1" lang="es-ES" altLang="es-AR" sz="2400">
              <a:solidFill>
                <a:schemeClr val="bg2"/>
              </a:solidFill>
              <a:latin typeface="Times New Roman" pitchFamily="18"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684213" y="476250"/>
            <a:ext cx="8080375" cy="639763"/>
          </a:xfrm>
        </p:spPr>
        <p:txBody>
          <a:bodyPr>
            <a:normAutofit fontScale="90000"/>
          </a:bodyPr>
          <a:lstStyle/>
          <a:p>
            <a:pPr algn="ctr"/>
            <a:r>
              <a:rPr lang="es-ES" altLang="es-AR" sz="3600" b="1" dirty="0">
                <a:latin typeface="Arial Narrow" panose="020B0606020202030204" pitchFamily="34" charset="0"/>
                <a:cs typeface="Times New Roman" pitchFamily="18" charset="0"/>
              </a:rPr>
              <a:t>Particularidades de recta de regresión</a:t>
            </a:r>
            <a:endParaRPr lang="es-ES" altLang="es-AR" sz="3600" dirty="0">
              <a:latin typeface="Arial Narrow" panose="020B0606020202030204" pitchFamily="34" charset="0"/>
            </a:endParaRPr>
          </a:p>
        </p:txBody>
      </p:sp>
      <p:pic>
        <p:nvPicPr>
          <p:cNvPr id="2355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813" y="1557338"/>
            <a:ext cx="59912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3556" name="Text Box 4"/>
          <p:cNvSpPr txBox="1">
            <a:spLocks noChangeArrowheads="1"/>
          </p:cNvSpPr>
          <p:nvPr/>
        </p:nvSpPr>
        <p:spPr bwMode="auto">
          <a:xfrm>
            <a:off x="5416550" y="3665538"/>
            <a:ext cx="1728788"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y = a + b * x</a:t>
            </a:r>
            <a:endParaRPr kumimoji="1" lang="es-ES" altLang="es-AR" sz="2400">
              <a:solidFill>
                <a:schemeClr val="bg2"/>
              </a:solidFill>
              <a:latin typeface="Times New Roman" pitchFamily="18" charset="0"/>
            </a:endParaRPr>
          </a:p>
        </p:txBody>
      </p:sp>
      <p:sp>
        <p:nvSpPr>
          <p:cNvPr id="23557" name="Text Box 5"/>
          <p:cNvSpPr txBox="1">
            <a:spLocks noChangeArrowheads="1"/>
          </p:cNvSpPr>
          <p:nvPr/>
        </p:nvSpPr>
        <p:spPr bwMode="auto">
          <a:xfrm>
            <a:off x="5364163" y="4437063"/>
            <a:ext cx="3209925"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 = a + b * años estudios</a:t>
            </a:r>
            <a:endParaRPr kumimoji="1" lang="es-ES" altLang="es-AR" sz="2400">
              <a:solidFill>
                <a:schemeClr val="bg2"/>
              </a:solidFill>
              <a:latin typeface="Times New Roman" pitchFamily="18" charset="0"/>
            </a:endParaRPr>
          </a:p>
        </p:txBody>
      </p:sp>
      <p:sp>
        <p:nvSpPr>
          <p:cNvPr id="23558" name="Text Box 6"/>
          <p:cNvSpPr txBox="1">
            <a:spLocks noChangeArrowheads="1"/>
          </p:cNvSpPr>
          <p:nvPr/>
        </p:nvSpPr>
        <p:spPr bwMode="auto">
          <a:xfrm>
            <a:off x="1023938" y="4745038"/>
            <a:ext cx="319087"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a</a:t>
            </a:r>
            <a:endParaRPr kumimoji="1" lang="es-ES" altLang="es-AR" sz="2400">
              <a:solidFill>
                <a:schemeClr val="bg2"/>
              </a:solidFill>
              <a:latin typeface="Times New Roman" pitchFamily="18" charset="0"/>
            </a:endParaRPr>
          </a:p>
        </p:txBody>
      </p:sp>
      <p:sp>
        <p:nvSpPr>
          <p:cNvPr id="23559" name="Line 7"/>
          <p:cNvSpPr>
            <a:spLocks noChangeShapeType="1"/>
          </p:cNvSpPr>
          <p:nvPr/>
        </p:nvSpPr>
        <p:spPr bwMode="auto">
          <a:xfrm>
            <a:off x="1331913" y="5013325"/>
            <a:ext cx="863600" cy="431800"/>
          </a:xfrm>
          <a:prstGeom prst="line">
            <a:avLst/>
          </a:prstGeom>
          <a:noFill/>
          <a:ln w="38100">
            <a:solidFill>
              <a:srgbClr val="CC33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AR"/>
          </a:p>
        </p:txBody>
      </p:sp>
      <p:sp>
        <p:nvSpPr>
          <p:cNvPr id="23560" name="Line 8"/>
          <p:cNvSpPr>
            <a:spLocks noChangeShapeType="1"/>
          </p:cNvSpPr>
          <p:nvPr/>
        </p:nvSpPr>
        <p:spPr bwMode="auto">
          <a:xfrm>
            <a:off x="3132138" y="4797425"/>
            <a:ext cx="360362" cy="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AR"/>
          </a:p>
        </p:txBody>
      </p:sp>
      <p:sp>
        <p:nvSpPr>
          <p:cNvPr id="23561" name="Line 9"/>
          <p:cNvSpPr>
            <a:spLocks noChangeShapeType="1"/>
          </p:cNvSpPr>
          <p:nvPr/>
        </p:nvSpPr>
        <p:spPr bwMode="auto">
          <a:xfrm>
            <a:off x="3492500" y="4581525"/>
            <a:ext cx="0" cy="21590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AR"/>
          </a:p>
        </p:txBody>
      </p:sp>
      <p:sp>
        <p:nvSpPr>
          <p:cNvPr id="23562" name="Text Box 10"/>
          <p:cNvSpPr txBox="1">
            <a:spLocks noChangeArrowheads="1"/>
          </p:cNvSpPr>
          <p:nvPr/>
        </p:nvSpPr>
        <p:spPr bwMode="auto">
          <a:xfrm>
            <a:off x="2987675" y="5157788"/>
            <a:ext cx="603250"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 altLang="es-AR" sz="2400" b="1">
                <a:solidFill>
                  <a:schemeClr val="bg2"/>
                </a:solidFill>
                <a:latin typeface="Times New Roman" pitchFamily="18" charset="0"/>
              </a:rPr>
              <a:t>Δ x</a:t>
            </a:r>
          </a:p>
        </p:txBody>
      </p:sp>
      <p:sp>
        <p:nvSpPr>
          <p:cNvPr id="23563" name="Text Box 11"/>
          <p:cNvSpPr txBox="1">
            <a:spLocks noChangeArrowheads="1"/>
          </p:cNvSpPr>
          <p:nvPr/>
        </p:nvSpPr>
        <p:spPr bwMode="auto">
          <a:xfrm>
            <a:off x="3995738" y="4437063"/>
            <a:ext cx="603250" cy="457200"/>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 altLang="es-AR" sz="2400" b="1">
                <a:solidFill>
                  <a:schemeClr val="bg2"/>
                </a:solidFill>
                <a:latin typeface="Times New Roman" pitchFamily="18" charset="0"/>
              </a:rPr>
              <a:t>Δ y</a:t>
            </a:r>
          </a:p>
        </p:txBody>
      </p:sp>
      <p:sp>
        <p:nvSpPr>
          <p:cNvPr id="23564" name="Line 12"/>
          <p:cNvSpPr>
            <a:spLocks noChangeShapeType="1"/>
          </p:cNvSpPr>
          <p:nvPr/>
        </p:nvSpPr>
        <p:spPr bwMode="auto">
          <a:xfrm flipV="1">
            <a:off x="3276600" y="4797425"/>
            <a:ext cx="71438" cy="431800"/>
          </a:xfrm>
          <a:prstGeom prst="line">
            <a:avLst/>
          </a:prstGeom>
          <a:noFill/>
          <a:ln w="38100">
            <a:solidFill>
              <a:srgbClr val="CC33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AR"/>
          </a:p>
        </p:txBody>
      </p:sp>
      <p:sp>
        <p:nvSpPr>
          <p:cNvPr id="23565" name="Line 13"/>
          <p:cNvSpPr>
            <a:spLocks noChangeShapeType="1"/>
          </p:cNvSpPr>
          <p:nvPr/>
        </p:nvSpPr>
        <p:spPr bwMode="auto">
          <a:xfrm flipH="1">
            <a:off x="3492500" y="4652963"/>
            <a:ext cx="503238" cy="71437"/>
          </a:xfrm>
          <a:prstGeom prst="line">
            <a:avLst/>
          </a:prstGeom>
          <a:noFill/>
          <a:ln w="38100">
            <a:solidFill>
              <a:srgbClr val="CC33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AR"/>
          </a:p>
        </p:txBody>
      </p:sp>
      <p:sp>
        <p:nvSpPr>
          <p:cNvPr id="23566" name="Text Box 14"/>
          <p:cNvSpPr txBox="1">
            <a:spLocks noChangeArrowheads="1"/>
          </p:cNvSpPr>
          <p:nvPr/>
        </p:nvSpPr>
        <p:spPr bwMode="auto">
          <a:xfrm>
            <a:off x="0" y="3789363"/>
            <a:ext cx="14763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Ordenada al origen</a:t>
            </a:r>
            <a:endParaRPr kumimoji="1" lang="es-ES" altLang="es-AR" sz="2400">
              <a:latin typeface="Times New Roman" pitchFamily="18" charset="0"/>
            </a:endParaRPr>
          </a:p>
        </p:txBody>
      </p:sp>
      <p:sp>
        <p:nvSpPr>
          <p:cNvPr id="23567" name="Text Box 15"/>
          <p:cNvSpPr txBox="1">
            <a:spLocks noChangeArrowheads="1"/>
          </p:cNvSpPr>
          <p:nvPr/>
        </p:nvSpPr>
        <p:spPr bwMode="auto">
          <a:xfrm>
            <a:off x="2339975" y="4005263"/>
            <a:ext cx="1384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solidFill>
                  <a:schemeClr val="bg2"/>
                </a:solidFill>
                <a:latin typeface="Times New Roman" pitchFamily="18" charset="0"/>
              </a:rPr>
              <a:t>Pendiente</a:t>
            </a:r>
            <a:endParaRPr kumimoji="1" lang="es-ES" altLang="es-AR" sz="2400">
              <a:solidFill>
                <a:schemeClr val="bg2"/>
              </a:solidFill>
              <a:latin typeface="Times New Roman" pitchFamily="18" charset="0"/>
            </a:endParaRPr>
          </a:p>
        </p:txBody>
      </p:sp>
    </p:spTree>
  </p:cSld>
  <p:clrMapOvr>
    <a:masterClrMapping/>
  </p:clrMapOvr>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1322</TotalTime>
  <Words>2352</Words>
  <Application>Microsoft Office PowerPoint</Application>
  <PresentationFormat>Presentación en pantalla (4:3)</PresentationFormat>
  <Paragraphs>300</Paragraphs>
  <Slides>49</Slides>
  <Notes>10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49</vt:i4>
      </vt:variant>
    </vt:vector>
  </HeadingPairs>
  <TitlesOfParts>
    <vt:vector size="57" baseType="lpstr">
      <vt:lpstr>Arial</vt:lpstr>
      <vt:lpstr>Arial Narrow</vt:lpstr>
      <vt:lpstr>Calibri</vt:lpstr>
      <vt:lpstr>Courier New</vt:lpstr>
      <vt:lpstr>Tahoma</vt:lpstr>
      <vt:lpstr>Times New Roman</vt:lpstr>
      <vt:lpstr>Wingdings</vt:lpstr>
      <vt:lpstr>Tema de Office</vt:lpstr>
      <vt:lpstr>Presentación de PowerPoint</vt:lpstr>
      <vt:lpstr>Presentación de PowerPoint</vt:lpstr>
      <vt:lpstr>Presentación de PowerPoint</vt:lpstr>
      <vt:lpstr>¿Los años de estudio e ingresos determinan el valor de los ingresos laborales?</vt:lpstr>
      <vt:lpstr>Presentación de PowerPoint</vt:lpstr>
      <vt:lpstr>Presentación de PowerPoint</vt:lpstr>
      <vt:lpstr>Diagrama de dispersión años de estudio e ingresos</vt:lpstr>
      <vt:lpstr>Recta de regresión</vt:lpstr>
      <vt:lpstr>Particularidades de recta de regresión</vt:lpstr>
      <vt:lpstr>Determinación de pendiente de recta de regresión</vt:lpstr>
      <vt:lpstr>Determinación de ordenada al origen de recta de regresión</vt:lpstr>
      <vt:lpstr>Recta de regresión</vt:lpstr>
      <vt:lpstr>Predicción </vt:lpstr>
      <vt:lpstr>Presentación de PowerPoint</vt:lpstr>
      <vt:lpstr>Presentación de PowerPoint</vt:lpstr>
      <vt:lpstr>Modelo ajustado y recta de regresión</vt:lpstr>
      <vt:lpstr>Regresión lineal múltiple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EFECTO DE INTERACCIÓN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Agustín</dc:creator>
  <cp:lastModifiedBy>Agustin Salvia</cp:lastModifiedBy>
  <cp:revision>64</cp:revision>
  <dcterms:created xsi:type="dcterms:W3CDTF">2017-06-19T10:46:15Z</dcterms:created>
  <dcterms:modified xsi:type="dcterms:W3CDTF">2023-09-15T11:09:34Z</dcterms:modified>
</cp:coreProperties>
</file>