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6" r:id="rId2"/>
    <p:sldId id="278" r:id="rId3"/>
    <p:sldId id="280" r:id="rId4"/>
    <p:sldId id="296" r:id="rId5"/>
    <p:sldId id="294" r:id="rId6"/>
    <p:sldId id="279" r:id="rId7"/>
    <p:sldId id="281" r:id="rId8"/>
    <p:sldId id="282" r:id="rId9"/>
    <p:sldId id="283" r:id="rId10"/>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F62892-0196-4F38-BB82-DE3042361C46}" v="1" dt="2023-09-07T21:25:26.246"/>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3" autoAdjust="0"/>
    <p:restoredTop sz="94660"/>
  </p:normalViewPr>
  <p:slideViewPr>
    <p:cSldViewPr>
      <p:cViewPr varScale="1">
        <p:scale>
          <a:sx n="41" d="100"/>
          <a:sy n="41" d="100"/>
        </p:scale>
        <p:origin x="1101" y="3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gustin Salvia" userId="0511a48e-b065-4293-b605-5cfb5fbdce4e" providerId="ADAL" clId="{EF4514F3-4306-4C27-BCCB-AB99F7186F6D}"/>
    <pc:docChg chg="modSld">
      <pc:chgData name="Agustin Salvia" userId="0511a48e-b065-4293-b605-5cfb5fbdce4e" providerId="ADAL" clId="{EF4514F3-4306-4C27-BCCB-AB99F7186F6D}" dt="2023-09-07T21:29:07.413" v="2" actId="20577"/>
      <pc:docMkLst>
        <pc:docMk/>
      </pc:docMkLst>
      <pc:sldChg chg="modSp mod">
        <pc:chgData name="Agustin Salvia" userId="0511a48e-b065-4293-b605-5cfb5fbdce4e" providerId="ADAL" clId="{EF4514F3-4306-4C27-BCCB-AB99F7186F6D}" dt="2023-09-07T21:29:07.413" v="2" actId="20577"/>
        <pc:sldMkLst>
          <pc:docMk/>
          <pc:sldMk cId="3265113265" sldId="276"/>
        </pc:sldMkLst>
        <pc:spChg chg="mod">
          <ac:chgData name="Agustin Salvia" userId="0511a48e-b065-4293-b605-5cfb5fbdce4e" providerId="ADAL" clId="{EF4514F3-4306-4C27-BCCB-AB99F7186F6D}" dt="2023-09-07T21:29:07.413" v="2" actId="20577"/>
          <ac:spMkLst>
            <pc:docMk/>
            <pc:sldMk cId="3265113265" sldId="276"/>
            <ac:spMk id="1229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E07263-F1D4-4E1E-A82C-7CA5D2B57FFA}" type="datetimeFigureOut">
              <a:rPr lang="es-AR" smtClean="0"/>
              <a:t>7/9/2023</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8FE8FB-C4B7-42D4-B566-CDF09F76F462}" type="slidenum">
              <a:rPr lang="es-AR" smtClean="0"/>
              <a:t>‹Nº›</a:t>
            </a:fld>
            <a:endParaRPr lang="es-AR"/>
          </a:p>
        </p:txBody>
      </p:sp>
    </p:spTree>
    <p:extLst>
      <p:ext uri="{BB962C8B-B14F-4D97-AF65-F5344CB8AC3E}">
        <p14:creationId xmlns:p14="http://schemas.microsoft.com/office/powerpoint/2010/main" val="2360566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txBox="1">
            <a:spLocks noGrp="1" noChangeArrowheads="1"/>
          </p:cNvSpPr>
          <p:nvPr/>
        </p:nvSpPr>
        <p:spPr bwMode="auto">
          <a:xfrm>
            <a:off x="3884824" y="8686726"/>
            <a:ext cx="2973176" cy="4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000">
                <a:solidFill>
                  <a:schemeClr val="tx1"/>
                </a:solidFill>
                <a:latin typeface="Tahoma" pitchFamily="34" charset="0"/>
              </a:defRPr>
            </a:lvl1pPr>
            <a:lvl2pPr marL="742950" indent="-285750" defTabSz="931863" eaLnBrk="0" hangingPunct="0">
              <a:defRPr sz="2000">
                <a:solidFill>
                  <a:schemeClr val="tx1"/>
                </a:solidFill>
                <a:latin typeface="Tahoma" pitchFamily="34" charset="0"/>
              </a:defRPr>
            </a:lvl2pPr>
            <a:lvl3pPr marL="1143000" indent="-228600" defTabSz="931863" eaLnBrk="0" hangingPunct="0">
              <a:defRPr sz="2000">
                <a:solidFill>
                  <a:schemeClr val="tx1"/>
                </a:solidFill>
                <a:latin typeface="Tahoma" pitchFamily="34" charset="0"/>
              </a:defRPr>
            </a:lvl3pPr>
            <a:lvl4pPr marL="1600200" indent="-228600" defTabSz="931863" eaLnBrk="0" hangingPunct="0">
              <a:defRPr sz="2000">
                <a:solidFill>
                  <a:schemeClr val="tx1"/>
                </a:solidFill>
                <a:latin typeface="Tahoma" pitchFamily="34" charset="0"/>
              </a:defRPr>
            </a:lvl4pPr>
            <a:lvl5pPr marL="2057400" indent="-228600" defTabSz="931863" eaLnBrk="0" hangingPunct="0">
              <a:defRPr sz="2000">
                <a:solidFill>
                  <a:schemeClr val="tx1"/>
                </a:solidFill>
                <a:latin typeface="Tahoma" pitchFamily="34" charset="0"/>
              </a:defRPr>
            </a:lvl5pPr>
            <a:lvl6pPr marL="2514600" indent="-228600" defTabSz="931863" eaLnBrk="0" fontAlgn="base" hangingPunct="0">
              <a:spcBef>
                <a:spcPct val="0"/>
              </a:spcBef>
              <a:spcAft>
                <a:spcPct val="0"/>
              </a:spcAft>
              <a:defRPr sz="2000">
                <a:solidFill>
                  <a:schemeClr val="tx1"/>
                </a:solidFill>
                <a:latin typeface="Tahoma" pitchFamily="34" charset="0"/>
              </a:defRPr>
            </a:lvl6pPr>
            <a:lvl7pPr marL="2971800" indent="-228600" defTabSz="931863" eaLnBrk="0" fontAlgn="base" hangingPunct="0">
              <a:spcBef>
                <a:spcPct val="0"/>
              </a:spcBef>
              <a:spcAft>
                <a:spcPct val="0"/>
              </a:spcAft>
              <a:defRPr sz="2000">
                <a:solidFill>
                  <a:schemeClr val="tx1"/>
                </a:solidFill>
                <a:latin typeface="Tahoma" pitchFamily="34" charset="0"/>
              </a:defRPr>
            </a:lvl7pPr>
            <a:lvl8pPr marL="3429000" indent="-228600" defTabSz="931863" eaLnBrk="0" fontAlgn="base" hangingPunct="0">
              <a:spcBef>
                <a:spcPct val="0"/>
              </a:spcBef>
              <a:spcAft>
                <a:spcPct val="0"/>
              </a:spcAft>
              <a:defRPr sz="2000">
                <a:solidFill>
                  <a:schemeClr val="tx1"/>
                </a:solidFill>
                <a:latin typeface="Tahoma" pitchFamily="34" charset="0"/>
              </a:defRPr>
            </a:lvl8pPr>
            <a:lvl9pPr marL="3886200" indent="-228600" defTabSz="931863" eaLnBrk="0" fontAlgn="base" hangingPunct="0">
              <a:spcBef>
                <a:spcPct val="0"/>
              </a:spcBef>
              <a:spcAft>
                <a:spcPct val="0"/>
              </a:spcAft>
              <a:defRPr sz="2000">
                <a:solidFill>
                  <a:schemeClr val="tx1"/>
                </a:solidFill>
                <a:latin typeface="Tahoma" pitchFamily="34" charset="0"/>
              </a:defRPr>
            </a:lvl9pPr>
          </a:lstStyle>
          <a:p>
            <a:pPr algn="r" eaLnBrk="1" hangingPunct="1"/>
            <a:fld id="{41304675-E20D-49FF-A30F-49E1FEB282B6}" type="slidenum">
              <a:rPr lang="en-GB" altLang="es-AR" sz="1200">
                <a:latin typeface="Arial" charset="0"/>
                <a:cs typeface="Arial" charset="0"/>
              </a:rPr>
              <a:pPr algn="r" eaLnBrk="1" hangingPunct="1"/>
              <a:t>3</a:t>
            </a:fld>
            <a:endParaRPr lang="en-GB" altLang="es-AR" sz="1200">
              <a:latin typeface="Arial" charset="0"/>
              <a:cs typeface="Arial" charset="0"/>
            </a:endParaRPr>
          </a:p>
        </p:txBody>
      </p:sp>
      <p:sp>
        <p:nvSpPr>
          <p:cNvPr id="119811" name="Rectangle 2"/>
          <p:cNvSpPr>
            <a:spLocks noGrp="1" noRot="1" noChangeAspect="1" noChangeArrowheads="1" noTextEdit="1"/>
          </p:cNvSpPr>
          <p:nvPr>
            <p:ph type="sldImg"/>
          </p:nvPr>
        </p:nvSpPr>
        <p:spPr>
          <a:xfrm>
            <a:off x="1144588" y="685800"/>
            <a:ext cx="4568825" cy="3427413"/>
          </a:xfrm>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s-AR" dirty="0">
                <a:latin typeface="Arial" charset="0"/>
                <a:cs typeface="Arial" charset="0"/>
              </a:rPr>
              <a:t>Log-</a:t>
            </a:r>
            <a:r>
              <a:rPr lang="en-US" altLang="es-AR" dirty="0" err="1">
                <a:latin typeface="Arial" charset="0"/>
                <a:cs typeface="Arial" charset="0"/>
              </a:rPr>
              <a:t>nivel</a:t>
            </a:r>
            <a:r>
              <a:rPr lang="en-US" altLang="es-AR" dirty="0">
                <a:latin typeface="Arial" charset="0"/>
                <a:cs typeface="Arial" charset="0"/>
              </a:rPr>
              <a:t>:</a:t>
            </a:r>
          </a:p>
          <a:p>
            <a:pPr eaLnBrk="1" hangingPunct="1"/>
            <a:r>
              <a:rPr lang="en-US" altLang="es-AR" dirty="0" err="1">
                <a:latin typeface="Arial" charset="0"/>
                <a:cs typeface="Arial" charset="0"/>
              </a:rPr>
              <a:t>Multiplicamos</a:t>
            </a:r>
            <a:r>
              <a:rPr lang="en-US" altLang="es-AR" dirty="0">
                <a:latin typeface="Arial" charset="0"/>
                <a:cs typeface="Arial" charset="0"/>
              </a:rPr>
              <a:t> beta por </a:t>
            </a:r>
            <a:r>
              <a:rPr lang="en-US" altLang="es-AR" dirty="0" err="1">
                <a:latin typeface="Arial" charset="0"/>
                <a:cs typeface="Arial" charset="0"/>
              </a:rPr>
              <a:t>cien</a:t>
            </a:r>
            <a:r>
              <a:rPr lang="en-US" altLang="es-AR" dirty="0">
                <a:latin typeface="Arial" charset="0"/>
                <a:cs typeface="Arial" charset="0"/>
              </a:rPr>
              <a:t> de forma a saber </a:t>
            </a:r>
            <a:r>
              <a:rPr lang="en-US" altLang="es-AR" dirty="0" err="1">
                <a:latin typeface="Arial" charset="0"/>
                <a:cs typeface="Arial" charset="0"/>
              </a:rPr>
              <a:t>cual</a:t>
            </a:r>
            <a:r>
              <a:rPr lang="en-US" altLang="es-AR" dirty="0">
                <a:latin typeface="Arial" charset="0"/>
                <a:cs typeface="Arial" charset="0"/>
              </a:rPr>
              <a:t> </a:t>
            </a:r>
            <a:r>
              <a:rPr lang="en-US" altLang="es-AR" dirty="0" err="1">
                <a:latin typeface="Arial" charset="0"/>
                <a:cs typeface="Arial" charset="0"/>
              </a:rPr>
              <a:t>es</a:t>
            </a:r>
            <a:r>
              <a:rPr lang="en-US" altLang="es-AR" dirty="0">
                <a:latin typeface="Arial" charset="0"/>
                <a:cs typeface="Arial" charset="0"/>
              </a:rPr>
              <a:t> el </a:t>
            </a:r>
            <a:r>
              <a:rPr lang="en-US" altLang="es-AR" dirty="0" err="1">
                <a:latin typeface="Arial" charset="0"/>
                <a:cs typeface="Arial" charset="0"/>
              </a:rPr>
              <a:t>cambio</a:t>
            </a:r>
            <a:r>
              <a:rPr lang="en-US" altLang="es-AR" dirty="0">
                <a:latin typeface="Arial" charset="0"/>
                <a:cs typeface="Arial" charset="0"/>
              </a:rPr>
              <a:t> en </a:t>
            </a:r>
            <a:r>
              <a:rPr lang="en-US" altLang="es-AR" dirty="0" err="1">
                <a:latin typeface="Arial" charset="0"/>
                <a:cs typeface="Arial" charset="0"/>
              </a:rPr>
              <a:t>porcentaje</a:t>
            </a:r>
            <a:r>
              <a:rPr lang="en-US" altLang="es-AR" dirty="0">
                <a:latin typeface="Arial" charset="0"/>
                <a:cs typeface="Arial" charset="0"/>
              </a:rPr>
              <a:t> de y </a:t>
            </a:r>
            <a:r>
              <a:rPr lang="en-US" altLang="es-AR" dirty="0" err="1">
                <a:latin typeface="Arial" charset="0"/>
                <a:cs typeface="Arial" charset="0"/>
              </a:rPr>
              <a:t>cuando</a:t>
            </a:r>
            <a:r>
              <a:rPr lang="en-US" altLang="es-AR" dirty="0">
                <a:latin typeface="Arial" charset="0"/>
                <a:cs typeface="Arial" charset="0"/>
              </a:rPr>
              <a:t> x cambia de 1 </a:t>
            </a:r>
            <a:r>
              <a:rPr lang="en-US" altLang="es-AR" dirty="0" err="1">
                <a:latin typeface="Arial" charset="0"/>
                <a:cs typeface="Arial" charset="0"/>
              </a:rPr>
              <a:t>unidad</a:t>
            </a:r>
            <a:endParaRPr lang="en-US" altLang="es-AR" dirty="0">
              <a:latin typeface="Arial" charset="0"/>
              <a:cs typeface="Arial" charset="0"/>
            </a:endParaRPr>
          </a:p>
          <a:p>
            <a:pPr eaLnBrk="1" hangingPunct="1"/>
            <a:endParaRPr lang="en-US" altLang="es-AR" dirty="0">
              <a:latin typeface="Arial" charset="0"/>
              <a:cs typeface="Arial" charset="0"/>
            </a:endParaRPr>
          </a:p>
          <a:p>
            <a:pPr eaLnBrk="1" hangingPunct="1"/>
            <a:r>
              <a:rPr lang="en-US" altLang="es-AR" dirty="0">
                <a:latin typeface="Arial" charset="0"/>
                <a:cs typeface="Arial" charset="0"/>
              </a:rPr>
              <a:t>Log-log:</a:t>
            </a:r>
          </a:p>
          <a:p>
            <a:pPr eaLnBrk="1" hangingPunct="1"/>
            <a:r>
              <a:rPr lang="en-US" altLang="es-AR" dirty="0">
                <a:latin typeface="Arial" charset="0"/>
                <a:cs typeface="Arial" charset="0"/>
              </a:rPr>
              <a:t>Beta </a:t>
            </a:r>
            <a:r>
              <a:rPr lang="en-US" altLang="es-AR" dirty="0" err="1">
                <a:latin typeface="Arial" charset="0"/>
                <a:cs typeface="Arial" charset="0"/>
              </a:rPr>
              <a:t>nos</a:t>
            </a:r>
            <a:r>
              <a:rPr lang="en-US" altLang="es-AR" dirty="0">
                <a:latin typeface="Arial" charset="0"/>
                <a:cs typeface="Arial" charset="0"/>
              </a:rPr>
              <a:t> da la </a:t>
            </a:r>
            <a:r>
              <a:rPr lang="en-US" altLang="es-AR" dirty="0" err="1">
                <a:latin typeface="Arial" charset="0"/>
                <a:cs typeface="Arial" charset="0"/>
              </a:rPr>
              <a:t>elasticidad</a:t>
            </a:r>
            <a:r>
              <a:rPr lang="en-US" altLang="es-AR" dirty="0">
                <a:latin typeface="Arial" charset="0"/>
                <a:cs typeface="Arial" charset="0"/>
              </a:rPr>
              <a:t>: </a:t>
            </a:r>
            <a:r>
              <a:rPr lang="en-US" altLang="es-AR" dirty="0" err="1">
                <a:latin typeface="Arial" charset="0"/>
                <a:cs typeface="Arial" charset="0"/>
              </a:rPr>
              <a:t>como</a:t>
            </a:r>
            <a:r>
              <a:rPr lang="en-US" altLang="es-AR" dirty="0">
                <a:latin typeface="Arial" charset="0"/>
                <a:cs typeface="Arial" charset="0"/>
              </a:rPr>
              <a:t> cambia en </a:t>
            </a:r>
            <a:r>
              <a:rPr lang="en-US" altLang="es-AR" dirty="0" err="1">
                <a:latin typeface="Arial" charset="0"/>
                <a:cs typeface="Arial" charset="0"/>
              </a:rPr>
              <a:t>procentaje</a:t>
            </a:r>
            <a:r>
              <a:rPr lang="en-US" altLang="es-AR" dirty="0">
                <a:latin typeface="Arial" charset="0"/>
                <a:cs typeface="Arial" charset="0"/>
              </a:rPr>
              <a:t> y </a:t>
            </a:r>
            <a:r>
              <a:rPr lang="en-US" altLang="es-AR" dirty="0" err="1">
                <a:latin typeface="Arial" charset="0"/>
                <a:cs typeface="Arial" charset="0"/>
              </a:rPr>
              <a:t>cuando</a:t>
            </a:r>
            <a:r>
              <a:rPr lang="en-US" altLang="es-AR" dirty="0">
                <a:latin typeface="Arial" charset="0"/>
                <a:cs typeface="Arial" charset="0"/>
              </a:rPr>
              <a:t> x cambia de 1%</a:t>
            </a:r>
          </a:p>
          <a:p>
            <a:pPr eaLnBrk="1" hangingPunct="1"/>
            <a:br>
              <a:rPr lang="en-US" altLang="es-AR" dirty="0">
                <a:latin typeface="Arial" charset="0"/>
                <a:cs typeface="Arial" charset="0"/>
              </a:rPr>
            </a:br>
            <a:r>
              <a:rPr lang="en-US" altLang="es-AR" dirty="0" err="1">
                <a:latin typeface="Arial" charset="0"/>
                <a:cs typeface="Arial" charset="0"/>
              </a:rPr>
              <a:t>Nivel</a:t>
            </a:r>
            <a:r>
              <a:rPr lang="en-US" altLang="es-AR" dirty="0">
                <a:latin typeface="Arial" charset="0"/>
                <a:cs typeface="Arial" charset="0"/>
              </a:rPr>
              <a:t>-log (USADO MAS RARAMENTE!):</a:t>
            </a:r>
          </a:p>
          <a:p>
            <a:pPr eaLnBrk="1" hangingPunct="1"/>
            <a:r>
              <a:rPr lang="en-US" altLang="es-AR" dirty="0" err="1">
                <a:latin typeface="Arial" charset="0"/>
                <a:cs typeface="Arial" charset="0"/>
              </a:rPr>
              <a:t>Dividimos</a:t>
            </a:r>
            <a:r>
              <a:rPr lang="en-US" altLang="es-AR" dirty="0">
                <a:latin typeface="Arial" charset="0"/>
                <a:cs typeface="Arial" charset="0"/>
              </a:rPr>
              <a:t> beta por </a:t>
            </a:r>
            <a:r>
              <a:rPr lang="en-US" altLang="es-AR" dirty="0" err="1">
                <a:latin typeface="Arial" charset="0"/>
                <a:cs typeface="Arial" charset="0"/>
              </a:rPr>
              <a:t>cien</a:t>
            </a:r>
            <a:r>
              <a:rPr lang="en-US" altLang="es-AR" dirty="0">
                <a:latin typeface="Arial" charset="0"/>
                <a:cs typeface="Arial" charset="0"/>
              </a:rPr>
              <a:t> para saber </a:t>
            </a:r>
            <a:r>
              <a:rPr lang="en-US" altLang="es-AR" dirty="0" err="1">
                <a:latin typeface="Arial" charset="0"/>
                <a:cs typeface="Arial" charset="0"/>
              </a:rPr>
              <a:t>cual</a:t>
            </a:r>
            <a:r>
              <a:rPr lang="en-US" altLang="es-AR" dirty="0">
                <a:latin typeface="Arial" charset="0"/>
                <a:cs typeface="Arial" charset="0"/>
              </a:rPr>
              <a:t> </a:t>
            </a:r>
            <a:r>
              <a:rPr lang="en-US" altLang="es-AR" dirty="0" err="1">
                <a:latin typeface="Arial" charset="0"/>
                <a:cs typeface="Arial" charset="0"/>
              </a:rPr>
              <a:t>es</a:t>
            </a:r>
            <a:r>
              <a:rPr lang="en-US" altLang="es-AR" dirty="0">
                <a:latin typeface="Arial" charset="0"/>
                <a:cs typeface="Arial" charset="0"/>
              </a:rPr>
              <a:t> el </a:t>
            </a:r>
            <a:r>
              <a:rPr lang="en-US" altLang="es-AR" dirty="0" err="1">
                <a:latin typeface="Arial" charset="0"/>
                <a:cs typeface="Arial" charset="0"/>
              </a:rPr>
              <a:t>cambio</a:t>
            </a:r>
            <a:r>
              <a:rPr lang="en-US" altLang="es-AR" dirty="0">
                <a:latin typeface="Arial" charset="0"/>
                <a:cs typeface="Arial" charset="0"/>
              </a:rPr>
              <a:t> en y </a:t>
            </a:r>
            <a:r>
              <a:rPr lang="en-US" altLang="es-AR" dirty="0" err="1">
                <a:latin typeface="Arial" charset="0"/>
                <a:cs typeface="Arial" charset="0"/>
              </a:rPr>
              <a:t>cuando</a:t>
            </a:r>
            <a:r>
              <a:rPr lang="en-US" altLang="es-AR" dirty="0">
                <a:latin typeface="Arial" charset="0"/>
                <a:cs typeface="Arial" charset="0"/>
              </a:rPr>
              <a:t> x cambia de 1%</a:t>
            </a:r>
          </a:p>
          <a:p>
            <a:pPr eaLnBrk="1" hangingPunct="1"/>
            <a:endParaRPr lang="en-US" altLang="es-AR" dirty="0">
              <a:latin typeface="Arial" charset="0"/>
              <a:cs typeface="Arial" charset="0"/>
            </a:endParaRPr>
          </a:p>
          <a:p>
            <a:pPr eaLnBrk="1" hangingPunct="1"/>
            <a:r>
              <a:rPr lang="en-US" altLang="es-AR" dirty="0">
                <a:latin typeface="Arial" charset="0"/>
                <a:cs typeface="Arial" charset="0"/>
              </a:rPr>
              <a:t>R-squared: </a:t>
            </a:r>
          </a:p>
          <a:p>
            <a:pPr eaLnBrk="1" hangingPunct="1"/>
            <a:r>
              <a:rPr lang="en-US" altLang="es-AR" dirty="0">
                <a:latin typeface="Arial" charset="0"/>
                <a:cs typeface="Arial" charset="0"/>
              </a:rPr>
              <a:t>Si lo </a:t>
            </a:r>
            <a:r>
              <a:rPr lang="en-US" altLang="es-AR" dirty="0" err="1">
                <a:latin typeface="Arial" charset="0"/>
                <a:cs typeface="Arial" charset="0"/>
              </a:rPr>
              <a:t>multiplicamos</a:t>
            </a:r>
            <a:r>
              <a:rPr lang="en-US" altLang="es-AR" dirty="0">
                <a:latin typeface="Arial" charset="0"/>
                <a:cs typeface="Arial" charset="0"/>
              </a:rPr>
              <a:t> por </a:t>
            </a:r>
            <a:r>
              <a:rPr lang="en-US" altLang="es-AR" dirty="0" err="1">
                <a:latin typeface="Arial" charset="0"/>
                <a:cs typeface="Arial" charset="0"/>
              </a:rPr>
              <a:t>cien</a:t>
            </a:r>
            <a:r>
              <a:rPr lang="en-US" altLang="es-AR" dirty="0">
                <a:latin typeface="Arial" charset="0"/>
                <a:cs typeface="Arial" charset="0"/>
              </a:rPr>
              <a:t> (100*R-squared) </a:t>
            </a:r>
            <a:r>
              <a:rPr lang="en-US" altLang="es-AR" dirty="0" err="1">
                <a:latin typeface="Arial" charset="0"/>
                <a:cs typeface="Arial" charset="0"/>
              </a:rPr>
              <a:t>es</a:t>
            </a:r>
            <a:r>
              <a:rPr lang="en-US" altLang="es-AR" dirty="0">
                <a:latin typeface="Arial" charset="0"/>
                <a:cs typeface="Arial" charset="0"/>
              </a:rPr>
              <a:t> de mas </a:t>
            </a:r>
            <a:r>
              <a:rPr lang="en-US" altLang="es-AR" dirty="0" err="1">
                <a:latin typeface="Arial" charset="0"/>
                <a:cs typeface="Arial" charset="0"/>
              </a:rPr>
              <a:t>facil</a:t>
            </a:r>
            <a:r>
              <a:rPr lang="en-US" altLang="es-AR" dirty="0">
                <a:latin typeface="Arial" charset="0"/>
                <a:cs typeface="Arial" charset="0"/>
              </a:rPr>
              <a:t> </a:t>
            </a:r>
            <a:r>
              <a:rPr lang="en-US" altLang="es-AR" dirty="0" err="1">
                <a:latin typeface="Arial" charset="0"/>
                <a:cs typeface="Arial" charset="0"/>
              </a:rPr>
              <a:t>interpretacion</a:t>
            </a:r>
            <a:r>
              <a:rPr lang="en-US" altLang="es-AR" dirty="0">
                <a:latin typeface="Arial" charset="0"/>
                <a:cs typeface="Arial" charset="0"/>
              </a:rPr>
              <a:t>: </a:t>
            </a:r>
            <a:r>
              <a:rPr lang="en-US" altLang="es-AR" dirty="0" err="1">
                <a:latin typeface="Arial" charset="0"/>
                <a:cs typeface="Arial" charset="0"/>
              </a:rPr>
              <a:t>porcentaje</a:t>
            </a:r>
            <a:r>
              <a:rPr lang="en-US" altLang="es-AR" dirty="0">
                <a:latin typeface="Arial" charset="0"/>
                <a:cs typeface="Arial" charset="0"/>
              </a:rPr>
              <a:t> de la </a:t>
            </a:r>
            <a:r>
              <a:rPr lang="en-US" altLang="es-AR" dirty="0" err="1">
                <a:latin typeface="Arial" charset="0"/>
                <a:cs typeface="Arial" charset="0"/>
              </a:rPr>
              <a:t>variacion</a:t>
            </a:r>
            <a:r>
              <a:rPr lang="en-US" altLang="es-AR" dirty="0">
                <a:latin typeface="Arial" charset="0"/>
                <a:cs typeface="Arial" charset="0"/>
              </a:rPr>
              <a:t> muestral in Y </a:t>
            </a:r>
            <a:r>
              <a:rPr lang="en-US" altLang="es-AR" dirty="0" err="1">
                <a:latin typeface="Arial" charset="0"/>
                <a:cs typeface="Arial" charset="0"/>
              </a:rPr>
              <a:t>explicada</a:t>
            </a:r>
            <a:r>
              <a:rPr lang="en-US" altLang="es-AR" dirty="0">
                <a:latin typeface="Arial" charset="0"/>
                <a:cs typeface="Arial" charset="0"/>
              </a:rPr>
              <a:t> por X</a:t>
            </a:r>
          </a:p>
          <a:p>
            <a:pPr eaLnBrk="1" hangingPunct="1"/>
            <a:r>
              <a:rPr lang="en-US" altLang="es-AR" dirty="0">
                <a:latin typeface="Arial" charset="0"/>
                <a:cs typeface="Arial" charset="0"/>
              </a:rPr>
              <a:t>R-squared: </a:t>
            </a:r>
            <a:r>
              <a:rPr lang="en-US" altLang="es-AR" dirty="0" err="1">
                <a:latin typeface="Arial" charset="0"/>
                <a:cs typeface="Arial" charset="0"/>
              </a:rPr>
              <a:t>es</a:t>
            </a:r>
            <a:r>
              <a:rPr lang="en-US" altLang="es-AR" dirty="0">
                <a:latin typeface="Arial" charset="0"/>
                <a:cs typeface="Arial" charset="0"/>
              </a:rPr>
              <a:t> </a:t>
            </a:r>
            <a:r>
              <a:rPr lang="en-US" altLang="es-AR" dirty="0" err="1">
                <a:latin typeface="Arial" charset="0"/>
                <a:cs typeface="Arial" charset="0"/>
              </a:rPr>
              <a:t>igual</a:t>
            </a:r>
            <a:r>
              <a:rPr lang="en-US" altLang="es-AR" dirty="0">
                <a:latin typeface="Arial" charset="0"/>
                <a:cs typeface="Arial" charset="0"/>
              </a:rPr>
              <a:t> al </a:t>
            </a:r>
            <a:r>
              <a:rPr lang="en-US" altLang="es-AR" dirty="0" err="1">
                <a:latin typeface="Arial" charset="0"/>
                <a:cs typeface="Arial" charset="0"/>
              </a:rPr>
              <a:t>coeficiente</a:t>
            </a:r>
            <a:r>
              <a:rPr lang="en-US" altLang="es-AR" dirty="0">
                <a:latin typeface="Arial" charset="0"/>
                <a:cs typeface="Arial" charset="0"/>
              </a:rPr>
              <a:t> de </a:t>
            </a:r>
            <a:r>
              <a:rPr lang="en-US" altLang="es-AR" dirty="0" err="1">
                <a:latin typeface="Arial" charset="0"/>
                <a:cs typeface="Arial" charset="0"/>
              </a:rPr>
              <a:t>correlacion</a:t>
            </a:r>
            <a:r>
              <a:rPr lang="en-US" altLang="es-AR" dirty="0">
                <a:latin typeface="Arial" charset="0"/>
                <a:cs typeface="Arial" charset="0"/>
              </a:rPr>
              <a:t> entre Y and Y-hat (o sea </a:t>
            </a:r>
            <a:r>
              <a:rPr lang="en-US" altLang="es-AR" dirty="0" err="1">
                <a:latin typeface="Arial" charset="0"/>
                <a:cs typeface="Arial" charset="0"/>
              </a:rPr>
              <a:t>cuan</a:t>
            </a:r>
            <a:r>
              <a:rPr lang="en-US" altLang="es-AR" dirty="0">
                <a:latin typeface="Arial" charset="0"/>
                <a:cs typeface="Arial" charset="0"/>
              </a:rPr>
              <a:t> </a:t>
            </a:r>
            <a:r>
              <a:rPr lang="en-US" altLang="es-AR" dirty="0" err="1">
                <a:latin typeface="Arial" charset="0"/>
                <a:cs typeface="Arial" charset="0"/>
              </a:rPr>
              <a:t>bien</a:t>
            </a:r>
            <a:r>
              <a:rPr lang="en-US" altLang="es-AR" dirty="0">
                <a:latin typeface="Arial" charset="0"/>
                <a:cs typeface="Arial" charset="0"/>
              </a:rPr>
              <a:t> </a:t>
            </a:r>
            <a:r>
              <a:rPr lang="en-US" altLang="es-AR" dirty="0" err="1">
                <a:latin typeface="Arial" charset="0"/>
                <a:cs typeface="Arial" charset="0"/>
              </a:rPr>
              <a:t>nuestras</a:t>
            </a:r>
            <a:r>
              <a:rPr lang="en-US" altLang="es-AR" dirty="0">
                <a:latin typeface="Arial" charset="0"/>
                <a:cs typeface="Arial" charset="0"/>
              </a:rPr>
              <a:t> </a:t>
            </a:r>
            <a:r>
              <a:rPr lang="en-US" altLang="es-AR" dirty="0" err="1">
                <a:latin typeface="Arial" charset="0"/>
                <a:cs typeface="Arial" charset="0"/>
              </a:rPr>
              <a:t>predicciones</a:t>
            </a:r>
            <a:r>
              <a:rPr lang="en-US" altLang="es-AR" dirty="0">
                <a:latin typeface="Arial" charset="0"/>
                <a:cs typeface="Arial" charset="0"/>
              </a:rPr>
              <a:t> </a:t>
            </a:r>
            <a:r>
              <a:rPr lang="en-US" altLang="es-AR" dirty="0" err="1">
                <a:latin typeface="Arial" charset="0"/>
                <a:cs typeface="Arial" charset="0"/>
              </a:rPr>
              <a:t>siguen</a:t>
            </a:r>
            <a:r>
              <a:rPr lang="en-US" altLang="es-AR" dirty="0">
                <a:latin typeface="Arial" charset="0"/>
                <a:cs typeface="Arial" charset="0"/>
              </a:rPr>
              <a:t> </a:t>
            </a:r>
            <a:r>
              <a:rPr lang="en-US" altLang="es-AR" dirty="0" err="1">
                <a:latin typeface="Arial" charset="0"/>
                <a:cs typeface="Arial" charset="0"/>
              </a:rPr>
              <a:t>los</a:t>
            </a:r>
            <a:r>
              <a:rPr lang="en-US" altLang="es-AR" dirty="0">
                <a:latin typeface="Arial" charset="0"/>
                <a:cs typeface="Arial" charset="0"/>
              </a:rPr>
              <a:t> </a:t>
            </a:r>
            <a:r>
              <a:rPr lang="en-US" altLang="es-AR" dirty="0" err="1">
                <a:latin typeface="Arial" charset="0"/>
                <a:cs typeface="Arial" charset="0"/>
              </a:rPr>
              <a:t>valores</a:t>
            </a:r>
            <a:r>
              <a:rPr lang="en-US" altLang="es-AR" dirty="0">
                <a:latin typeface="Arial" charset="0"/>
                <a:cs typeface="Arial" charset="0"/>
              </a:rPr>
              <a:t> muestrales de Y)</a:t>
            </a:r>
          </a:p>
          <a:p>
            <a:pPr eaLnBrk="1" hangingPunct="1"/>
            <a:r>
              <a:rPr lang="en-US" altLang="es-AR" dirty="0">
                <a:latin typeface="Arial" charset="0"/>
                <a:cs typeface="Arial" charset="0"/>
              </a:rPr>
              <a:t>CUIDADO A COMO SE INTERPRETA: NO ES LA COSA MAS IMPORTANTE – TIENE VALOR ESTADISTICO NO ECONOMICO EN SI!!</a:t>
            </a:r>
          </a:p>
          <a:p>
            <a:pPr eaLnBrk="1" hangingPunct="1"/>
            <a:r>
              <a:rPr lang="en-US" altLang="es-AR" dirty="0">
                <a:latin typeface="Arial" charset="0"/>
                <a:cs typeface="Arial" charset="0"/>
              </a:rPr>
              <a:t>ADJUSTED-R-squared (</a:t>
            </a:r>
            <a:r>
              <a:rPr lang="en-US" altLang="es-AR" dirty="0" err="1">
                <a:latin typeface="Arial" charset="0"/>
                <a:cs typeface="Arial" charset="0"/>
              </a:rPr>
              <a:t>correcion</a:t>
            </a:r>
            <a:r>
              <a:rPr lang="en-US" altLang="es-AR" dirty="0">
                <a:latin typeface="Arial" charset="0"/>
                <a:cs typeface="Arial" charset="0"/>
              </a:rPr>
              <a:t> del R-Square </a:t>
            </a:r>
            <a:r>
              <a:rPr lang="en-US" altLang="es-AR" dirty="0" err="1">
                <a:latin typeface="Arial" charset="0"/>
                <a:cs typeface="Arial" charset="0"/>
              </a:rPr>
              <a:t>tomando</a:t>
            </a:r>
            <a:r>
              <a:rPr lang="en-US" altLang="es-AR" dirty="0">
                <a:latin typeface="Arial" charset="0"/>
                <a:cs typeface="Arial" charset="0"/>
              </a:rPr>
              <a:t> en </a:t>
            </a:r>
            <a:r>
              <a:rPr lang="en-US" altLang="es-AR" dirty="0" err="1">
                <a:latin typeface="Arial" charset="0"/>
                <a:cs typeface="Arial" charset="0"/>
              </a:rPr>
              <a:t>cuenta</a:t>
            </a:r>
            <a:r>
              <a:rPr lang="en-US" altLang="es-AR" dirty="0">
                <a:latin typeface="Arial" charset="0"/>
                <a:cs typeface="Arial" charset="0"/>
              </a:rPr>
              <a:t> el </a:t>
            </a:r>
            <a:r>
              <a:rPr lang="en-US" altLang="es-AR" dirty="0" err="1">
                <a:latin typeface="Arial" charset="0"/>
                <a:cs typeface="Arial" charset="0"/>
              </a:rPr>
              <a:t>numero</a:t>
            </a:r>
            <a:r>
              <a:rPr lang="en-US" altLang="es-AR" dirty="0">
                <a:latin typeface="Arial" charset="0"/>
                <a:cs typeface="Arial" charset="0"/>
              </a:rPr>
              <a:t> de </a:t>
            </a:r>
            <a:r>
              <a:rPr lang="en-US" altLang="es-AR" dirty="0" err="1">
                <a:latin typeface="Arial" charset="0"/>
                <a:cs typeface="Arial" charset="0"/>
              </a:rPr>
              <a:t>regressores</a:t>
            </a:r>
            <a:r>
              <a:rPr lang="en-US" altLang="es-AR" dirty="0">
                <a:latin typeface="Arial" charset="0"/>
                <a:cs typeface="Arial" charset="0"/>
              </a:rPr>
              <a:t> </a:t>
            </a:r>
            <a:r>
              <a:rPr lang="en-US" altLang="es-AR" dirty="0" err="1">
                <a:latin typeface="Arial" charset="0"/>
                <a:cs typeface="Arial" charset="0"/>
              </a:rPr>
              <a:t>tambien</a:t>
            </a:r>
            <a:r>
              <a:rPr lang="en-US" altLang="es-AR" dirty="0">
                <a:latin typeface="Arial" charset="0"/>
                <a:cs typeface="Arial" charset="0"/>
              </a:rPr>
              <a:t>) </a:t>
            </a:r>
          </a:p>
          <a:p>
            <a:pPr eaLnBrk="1" hangingPunct="1"/>
            <a:r>
              <a:rPr lang="en-US" altLang="es-AR" dirty="0" err="1">
                <a:latin typeface="Arial" charset="0"/>
                <a:cs typeface="Arial" charset="0"/>
              </a:rPr>
              <a:t>Principalmente</a:t>
            </a:r>
            <a:r>
              <a:rPr lang="en-US" altLang="es-AR" dirty="0">
                <a:latin typeface="Arial" charset="0"/>
                <a:cs typeface="Arial" charset="0"/>
              </a:rPr>
              <a:t> </a:t>
            </a:r>
            <a:r>
              <a:rPr lang="en-US" altLang="es-AR" dirty="0" err="1">
                <a:latin typeface="Arial" charset="0"/>
                <a:cs typeface="Arial" charset="0"/>
              </a:rPr>
              <a:t>implica</a:t>
            </a:r>
            <a:r>
              <a:rPr lang="en-US" altLang="es-AR" dirty="0">
                <a:latin typeface="Arial" charset="0"/>
                <a:cs typeface="Arial" charset="0"/>
              </a:rPr>
              <a:t> </a:t>
            </a:r>
            <a:r>
              <a:rPr lang="en-US" altLang="es-AR" dirty="0" err="1">
                <a:latin typeface="Arial" charset="0"/>
                <a:cs typeface="Arial" charset="0"/>
              </a:rPr>
              <a:t>una</a:t>
            </a:r>
            <a:r>
              <a:rPr lang="en-US" altLang="es-AR" dirty="0">
                <a:latin typeface="Arial" charset="0"/>
                <a:cs typeface="Arial" charset="0"/>
              </a:rPr>
              <a:t> </a:t>
            </a:r>
            <a:r>
              <a:rPr lang="en-US" altLang="es-AR" dirty="0" err="1">
                <a:latin typeface="Arial" charset="0"/>
                <a:cs typeface="Arial" charset="0"/>
              </a:rPr>
              <a:t>penalidad</a:t>
            </a:r>
            <a:r>
              <a:rPr lang="en-US" altLang="es-AR" dirty="0">
                <a:latin typeface="Arial" charset="0"/>
                <a:cs typeface="Arial" charset="0"/>
              </a:rPr>
              <a:t> por </a:t>
            </a:r>
            <a:r>
              <a:rPr lang="en-US" altLang="es-AR" dirty="0" err="1">
                <a:latin typeface="Arial" charset="0"/>
                <a:cs typeface="Arial" charset="0"/>
              </a:rPr>
              <a:t>anadir</a:t>
            </a:r>
            <a:r>
              <a:rPr lang="en-US" altLang="es-AR" dirty="0">
                <a:latin typeface="Arial" charset="0"/>
                <a:cs typeface="Arial" charset="0"/>
              </a:rPr>
              <a:t> mas </a:t>
            </a:r>
            <a:r>
              <a:rPr lang="en-US" altLang="es-AR" dirty="0" err="1">
                <a:latin typeface="Arial" charset="0"/>
                <a:cs typeface="Arial" charset="0"/>
              </a:rPr>
              <a:t>regressores</a:t>
            </a:r>
            <a:r>
              <a:rPr lang="en-US" altLang="es-AR" dirty="0">
                <a:latin typeface="Arial" charset="0"/>
                <a:cs typeface="Arial" charset="0"/>
              </a:rPr>
              <a:t> que en </a:t>
            </a:r>
            <a:r>
              <a:rPr lang="en-US" altLang="es-AR" dirty="0" err="1">
                <a:latin typeface="Arial" charset="0"/>
                <a:cs typeface="Arial" charset="0"/>
              </a:rPr>
              <a:t>teoria</a:t>
            </a:r>
            <a:r>
              <a:rPr lang="en-US" altLang="es-AR" dirty="0">
                <a:latin typeface="Arial" charset="0"/>
                <a:cs typeface="Arial" charset="0"/>
              </a:rPr>
              <a:t> </a:t>
            </a:r>
            <a:r>
              <a:rPr lang="en-US" altLang="es-AR" dirty="0" err="1">
                <a:latin typeface="Arial" charset="0"/>
                <a:cs typeface="Arial" charset="0"/>
              </a:rPr>
              <a:t>siempre</a:t>
            </a:r>
            <a:r>
              <a:rPr lang="en-US" altLang="es-AR" dirty="0">
                <a:latin typeface="Arial" charset="0"/>
                <a:cs typeface="Arial" charset="0"/>
              </a:rPr>
              <a:t> </a:t>
            </a:r>
            <a:r>
              <a:rPr lang="en-US" altLang="es-AR" dirty="0" err="1">
                <a:latin typeface="Arial" charset="0"/>
                <a:cs typeface="Arial" charset="0"/>
              </a:rPr>
              <a:t>hace</a:t>
            </a:r>
            <a:r>
              <a:rPr lang="en-US" altLang="es-AR" dirty="0">
                <a:latin typeface="Arial" charset="0"/>
                <a:cs typeface="Arial" charset="0"/>
              </a:rPr>
              <a:t> </a:t>
            </a:r>
            <a:r>
              <a:rPr lang="en-US" altLang="es-AR" dirty="0" err="1">
                <a:latin typeface="Arial" charset="0"/>
                <a:cs typeface="Arial" charset="0"/>
              </a:rPr>
              <a:t>aumentar</a:t>
            </a:r>
            <a:r>
              <a:rPr lang="en-US" altLang="es-AR" dirty="0">
                <a:latin typeface="Arial" charset="0"/>
                <a:cs typeface="Arial" charset="0"/>
              </a:rPr>
              <a:t> el R-square (</a:t>
            </a:r>
            <a:r>
              <a:rPr lang="en-US" altLang="es-AR" dirty="0" err="1">
                <a:latin typeface="Arial" charset="0"/>
                <a:cs typeface="Arial" charset="0"/>
              </a:rPr>
              <a:t>pero</a:t>
            </a:r>
            <a:r>
              <a:rPr lang="en-US" altLang="es-AR" dirty="0">
                <a:latin typeface="Arial" charset="0"/>
                <a:cs typeface="Arial" charset="0"/>
              </a:rPr>
              <a:t> </a:t>
            </a:r>
            <a:r>
              <a:rPr lang="en-US" altLang="es-AR" dirty="0" err="1">
                <a:latin typeface="Arial" charset="0"/>
                <a:cs typeface="Arial" charset="0"/>
              </a:rPr>
              <a:t>hace</a:t>
            </a:r>
            <a:r>
              <a:rPr lang="en-US" altLang="es-AR" dirty="0">
                <a:latin typeface="Arial" charset="0"/>
                <a:cs typeface="Arial" charset="0"/>
              </a:rPr>
              <a:t> </a:t>
            </a:r>
            <a:r>
              <a:rPr lang="en-US" altLang="es-AR" dirty="0" err="1">
                <a:latin typeface="Arial" charset="0"/>
                <a:cs typeface="Arial" charset="0"/>
              </a:rPr>
              <a:t>perder</a:t>
            </a:r>
            <a:r>
              <a:rPr lang="en-US" altLang="es-AR" dirty="0">
                <a:latin typeface="Arial" charset="0"/>
                <a:cs typeface="Arial" charset="0"/>
              </a:rPr>
              <a:t> </a:t>
            </a:r>
            <a:r>
              <a:rPr lang="en-US" altLang="es-AR" dirty="0" err="1">
                <a:latin typeface="Arial" charset="0"/>
                <a:cs typeface="Arial" charset="0"/>
              </a:rPr>
              <a:t>grados</a:t>
            </a:r>
            <a:r>
              <a:rPr lang="en-US" altLang="es-AR" dirty="0">
                <a:latin typeface="Arial" charset="0"/>
                <a:cs typeface="Arial" charset="0"/>
              </a:rPr>
              <a:t> de </a:t>
            </a:r>
            <a:r>
              <a:rPr lang="en-US" altLang="es-AR" dirty="0" err="1">
                <a:latin typeface="Arial" charset="0"/>
                <a:cs typeface="Arial" charset="0"/>
              </a:rPr>
              <a:t>libertad</a:t>
            </a:r>
            <a:r>
              <a:rPr lang="en-US" altLang="es-AR" dirty="0">
                <a:latin typeface="Arial" charset="0"/>
                <a:cs typeface="Arial" charset="0"/>
              </a:rPr>
              <a:t>!): se </a:t>
            </a:r>
            <a:r>
              <a:rPr lang="en-US" altLang="es-AR" dirty="0" err="1">
                <a:latin typeface="Arial" charset="0"/>
                <a:cs typeface="Arial" charset="0"/>
              </a:rPr>
              <a:t>puede</a:t>
            </a:r>
            <a:r>
              <a:rPr lang="en-US" altLang="es-AR" dirty="0">
                <a:latin typeface="Arial" charset="0"/>
                <a:cs typeface="Arial" charset="0"/>
              </a:rPr>
              <a:t> </a:t>
            </a:r>
            <a:r>
              <a:rPr lang="en-US" altLang="es-AR" dirty="0" err="1">
                <a:latin typeface="Arial" charset="0"/>
                <a:cs typeface="Arial" charset="0"/>
              </a:rPr>
              <a:t>usar</a:t>
            </a:r>
            <a:r>
              <a:rPr lang="en-US" altLang="es-AR" dirty="0">
                <a:latin typeface="Arial" charset="0"/>
                <a:cs typeface="Arial" charset="0"/>
              </a:rPr>
              <a:t> el adjusted R-squared para </a:t>
            </a:r>
            <a:r>
              <a:rPr lang="en-US" altLang="es-AR" dirty="0" err="1">
                <a:latin typeface="Arial" charset="0"/>
                <a:cs typeface="Arial" charset="0"/>
              </a:rPr>
              <a:t>decidir</a:t>
            </a:r>
            <a:r>
              <a:rPr lang="en-US" altLang="es-AR" dirty="0">
                <a:latin typeface="Arial" charset="0"/>
                <a:cs typeface="Arial" charset="0"/>
              </a:rPr>
              <a:t> </a:t>
            </a:r>
            <a:r>
              <a:rPr lang="en-US" altLang="es-AR" dirty="0" err="1">
                <a:latin typeface="Arial" charset="0"/>
                <a:cs typeface="Arial" charset="0"/>
              </a:rPr>
              <a:t>si</a:t>
            </a:r>
            <a:r>
              <a:rPr lang="en-US" altLang="es-AR" dirty="0">
                <a:latin typeface="Arial" charset="0"/>
                <a:cs typeface="Arial" charset="0"/>
              </a:rPr>
              <a:t> </a:t>
            </a:r>
            <a:r>
              <a:rPr lang="en-US" altLang="es-AR" dirty="0" err="1">
                <a:latin typeface="Arial" charset="0"/>
                <a:cs typeface="Arial" charset="0"/>
              </a:rPr>
              <a:t>incluir</a:t>
            </a:r>
            <a:r>
              <a:rPr lang="en-US" altLang="es-AR" dirty="0">
                <a:latin typeface="Arial" charset="0"/>
                <a:cs typeface="Arial" charset="0"/>
              </a:rPr>
              <a:t> </a:t>
            </a:r>
            <a:r>
              <a:rPr lang="en-US" altLang="es-AR" dirty="0" err="1">
                <a:latin typeface="Arial" charset="0"/>
                <a:cs typeface="Arial" charset="0"/>
              </a:rPr>
              <a:t>una</a:t>
            </a:r>
            <a:r>
              <a:rPr lang="en-US" altLang="es-AR" dirty="0">
                <a:latin typeface="Arial" charset="0"/>
                <a:cs typeface="Arial" charset="0"/>
              </a:rPr>
              <a:t> variable mas o no!</a:t>
            </a:r>
          </a:p>
          <a:p>
            <a:pPr eaLnBrk="1" hangingPunct="1"/>
            <a:endParaRPr lang="en-US" altLang="es-AR" dirty="0">
              <a:latin typeface="Arial" charset="0"/>
              <a:cs typeface="Arial" charset="0"/>
            </a:endParaRPr>
          </a:p>
          <a:p>
            <a:pPr eaLnBrk="1" hangingPunct="1"/>
            <a:endParaRPr lang="en-US" altLang="es-AR" dirty="0">
              <a:latin typeface="Arial" charset="0"/>
              <a:cs typeface="Arial" charset="0"/>
            </a:endParaRPr>
          </a:p>
          <a:p>
            <a:pPr eaLnBrk="1" hangingPunct="1"/>
            <a:endParaRPr lang="en-GB" altLang="es-AR" dirty="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txBox="1">
            <a:spLocks noGrp="1" noChangeArrowheads="1"/>
          </p:cNvSpPr>
          <p:nvPr/>
        </p:nvSpPr>
        <p:spPr bwMode="auto">
          <a:xfrm>
            <a:off x="3884824" y="8686726"/>
            <a:ext cx="2973176" cy="4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000">
                <a:solidFill>
                  <a:schemeClr val="tx1"/>
                </a:solidFill>
                <a:latin typeface="Tahoma" pitchFamily="34" charset="0"/>
              </a:defRPr>
            </a:lvl1pPr>
            <a:lvl2pPr marL="742950" indent="-285750" defTabSz="931863" eaLnBrk="0" hangingPunct="0">
              <a:defRPr sz="2000">
                <a:solidFill>
                  <a:schemeClr val="tx1"/>
                </a:solidFill>
                <a:latin typeface="Tahoma" pitchFamily="34" charset="0"/>
              </a:defRPr>
            </a:lvl2pPr>
            <a:lvl3pPr marL="1143000" indent="-228600" defTabSz="931863" eaLnBrk="0" hangingPunct="0">
              <a:defRPr sz="2000">
                <a:solidFill>
                  <a:schemeClr val="tx1"/>
                </a:solidFill>
                <a:latin typeface="Tahoma" pitchFamily="34" charset="0"/>
              </a:defRPr>
            </a:lvl3pPr>
            <a:lvl4pPr marL="1600200" indent="-228600" defTabSz="931863" eaLnBrk="0" hangingPunct="0">
              <a:defRPr sz="2000">
                <a:solidFill>
                  <a:schemeClr val="tx1"/>
                </a:solidFill>
                <a:latin typeface="Tahoma" pitchFamily="34" charset="0"/>
              </a:defRPr>
            </a:lvl4pPr>
            <a:lvl5pPr marL="2057400" indent="-228600" defTabSz="931863" eaLnBrk="0" hangingPunct="0">
              <a:defRPr sz="2000">
                <a:solidFill>
                  <a:schemeClr val="tx1"/>
                </a:solidFill>
                <a:latin typeface="Tahoma" pitchFamily="34" charset="0"/>
              </a:defRPr>
            </a:lvl5pPr>
            <a:lvl6pPr marL="2514600" indent="-228600" defTabSz="931863" eaLnBrk="0" fontAlgn="base" hangingPunct="0">
              <a:spcBef>
                <a:spcPct val="0"/>
              </a:spcBef>
              <a:spcAft>
                <a:spcPct val="0"/>
              </a:spcAft>
              <a:defRPr sz="2000">
                <a:solidFill>
                  <a:schemeClr val="tx1"/>
                </a:solidFill>
                <a:latin typeface="Tahoma" pitchFamily="34" charset="0"/>
              </a:defRPr>
            </a:lvl6pPr>
            <a:lvl7pPr marL="2971800" indent="-228600" defTabSz="931863" eaLnBrk="0" fontAlgn="base" hangingPunct="0">
              <a:spcBef>
                <a:spcPct val="0"/>
              </a:spcBef>
              <a:spcAft>
                <a:spcPct val="0"/>
              </a:spcAft>
              <a:defRPr sz="2000">
                <a:solidFill>
                  <a:schemeClr val="tx1"/>
                </a:solidFill>
                <a:latin typeface="Tahoma" pitchFamily="34" charset="0"/>
              </a:defRPr>
            </a:lvl7pPr>
            <a:lvl8pPr marL="3429000" indent="-228600" defTabSz="931863" eaLnBrk="0" fontAlgn="base" hangingPunct="0">
              <a:spcBef>
                <a:spcPct val="0"/>
              </a:spcBef>
              <a:spcAft>
                <a:spcPct val="0"/>
              </a:spcAft>
              <a:defRPr sz="2000">
                <a:solidFill>
                  <a:schemeClr val="tx1"/>
                </a:solidFill>
                <a:latin typeface="Tahoma" pitchFamily="34" charset="0"/>
              </a:defRPr>
            </a:lvl8pPr>
            <a:lvl9pPr marL="3886200" indent="-228600" defTabSz="931863" eaLnBrk="0" fontAlgn="base" hangingPunct="0">
              <a:spcBef>
                <a:spcPct val="0"/>
              </a:spcBef>
              <a:spcAft>
                <a:spcPct val="0"/>
              </a:spcAft>
              <a:defRPr sz="2000">
                <a:solidFill>
                  <a:schemeClr val="tx1"/>
                </a:solidFill>
                <a:latin typeface="Tahoma" pitchFamily="34" charset="0"/>
              </a:defRPr>
            </a:lvl9pPr>
          </a:lstStyle>
          <a:p>
            <a:pPr algn="r" eaLnBrk="1" hangingPunct="1"/>
            <a:fld id="{38AF4CE1-73F2-4781-90B4-B2EEB0AF4C07}" type="slidenum">
              <a:rPr lang="en-GB" altLang="es-AR" sz="1200">
                <a:latin typeface="Arial" charset="0"/>
                <a:cs typeface="Arial" charset="0"/>
              </a:rPr>
              <a:pPr algn="r" eaLnBrk="1" hangingPunct="1"/>
              <a:t>9</a:t>
            </a:fld>
            <a:endParaRPr lang="en-GB" altLang="es-AR" sz="1200">
              <a:latin typeface="Arial" charset="0"/>
              <a:cs typeface="Arial" charset="0"/>
            </a:endParaRPr>
          </a:p>
        </p:txBody>
      </p:sp>
      <p:sp>
        <p:nvSpPr>
          <p:cNvPr id="118787" name="Rectangle 2"/>
          <p:cNvSpPr>
            <a:spLocks noGrp="1" noRot="1" noChangeAspect="1" noChangeArrowheads="1" noTextEdit="1"/>
          </p:cNvSpPr>
          <p:nvPr>
            <p:ph type="sldImg"/>
          </p:nvPr>
        </p:nvSpPr>
        <p:spPr>
          <a:xfrm>
            <a:off x="1144588" y="685800"/>
            <a:ext cx="4568825" cy="3427413"/>
          </a:xfrm>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s-AR" dirty="0">
                <a:latin typeface="Arial" charset="0"/>
                <a:cs typeface="Arial" charset="0"/>
              </a:rPr>
              <a:t>Log-</a:t>
            </a:r>
            <a:r>
              <a:rPr lang="en-US" altLang="es-AR" dirty="0" err="1">
                <a:latin typeface="Arial" charset="0"/>
                <a:cs typeface="Arial" charset="0"/>
              </a:rPr>
              <a:t>nivel</a:t>
            </a:r>
            <a:r>
              <a:rPr lang="en-US" altLang="es-AR" dirty="0">
                <a:latin typeface="Arial" charset="0"/>
                <a:cs typeface="Arial" charset="0"/>
              </a:rPr>
              <a:t>:</a:t>
            </a:r>
          </a:p>
          <a:p>
            <a:pPr eaLnBrk="1" hangingPunct="1"/>
            <a:r>
              <a:rPr lang="en-US" altLang="es-AR" dirty="0" err="1">
                <a:latin typeface="Arial" charset="0"/>
                <a:cs typeface="Arial" charset="0"/>
              </a:rPr>
              <a:t>Multiplicamos</a:t>
            </a:r>
            <a:r>
              <a:rPr lang="en-US" altLang="es-AR" dirty="0">
                <a:latin typeface="Arial" charset="0"/>
                <a:cs typeface="Arial" charset="0"/>
              </a:rPr>
              <a:t> beta por </a:t>
            </a:r>
            <a:r>
              <a:rPr lang="en-US" altLang="es-AR" dirty="0" err="1">
                <a:latin typeface="Arial" charset="0"/>
                <a:cs typeface="Arial" charset="0"/>
              </a:rPr>
              <a:t>cien</a:t>
            </a:r>
            <a:r>
              <a:rPr lang="en-US" altLang="es-AR" dirty="0">
                <a:latin typeface="Arial" charset="0"/>
                <a:cs typeface="Arial" charset="0"/>
              </a:rPr>
              <a:t> de forma a saber </a:t>
            </a:r>
            <a:r>
              <a:rPr lang="en-US" altLang="es-AR" dirty="0" err="1">
                <a:latin typeface="Arial" charset="0"/>
                <a:cs typeface="Arial" charset="0"/>
              </a:rPr>
              <a:t>cual</a:t>
            </a:r>
            <a:r>
              <a:rPr lang="en-US" altLang="es-AR" dirty="0">
                <a:latin typeface="Arial" charset="0"/>
                <a:cs typeface="Arial" charset="0"/>
              </a:rPr>
              <a:t> </a:t>
            </a:r>
            <a:r>
              <a:rPr lang="en-US" altLang="es-AR" dirty="0" err="1">
                <a:latin typeface="Arial" charset="0"/>
                <a:cs typeface="Arial" charset="0"/>
              </a:rPr>
              <a:t>es</a:t>
            </a:r>
            <a:r>
              <a:rPr lang="en-US" altLang="es-AR" dirty="0">
                <a:latin typeface="Arial" charset="0"/>
                <a:cs typeface="Arial" charset="0"/>
              </a:rPr>
              <a:t> el </a:t>
            </a:r>
            <a:r>
              <a:rPr lang="en-US" altLang="es-AR" dirty="0" err="1">
                <a:latin typeface="Arial" charset="0"/>
                <a:cs typeface="Arial" charset="0"/>
              </a:rPr>
              <a:t>cambio</a:t>
            </a:r>
            <a:r>
              <a:rPr lang="en-US" altLang="es-AR" dirty="0">
                <a:latin typeface="Arial" charset="0"/>
                <a:cs typeface="Arial" charset="0"/>
              </a:rPr>
              <a:t> en </a:t>
            </a:r>
            <a:r>
              <a:rPr lang="en-US" altLang="es-AR" dirty="0" err="1">
                <a:latin typeface="Arial" charset="0"/>
                <a:cs typeface="Arial" charset="0"/>
              </a:rPr>
              <a:t>porcentaje</a:t>
            </a:r>
            <a:r>
              <a:rPr lang="en-US" altLang="es-AR" dirty="0">
                <a:latin typeface="Arial" charset="0"/>
                <a:cs typeface="Arial" charset="0"/>
              </a:rPr>
              <a:t> de y </a:t>
            </a:r>
            <a:r>
              <a:rPr lang="en-US" altLang="es-AR" dirty="0" err="1">
                <a:latin typeface="Arial" charset="0"/>
                <a:cs typeface="Arial" charset="0"/>
              </a:rPr>
              <a:t>cuando</a:t>
            </a:r>
            <a:r>
              <a:rPr lang="en-US" altLang="es-AR" dirty="0">
                <a:latin typeface="Arial" charset="0"/>
                <a:cs typeface="Arial" charset="0"/>
              </a:rPr>
              <a:t> x cambia de 1 </a:t>
            </a:r>
            <a:r>
              <a:rPr lang="en-US" altLang="es-AR" dirty="0" err="1">
                <a:latin typeface="Arial" charset="0"/>
                <a:cs typeface="Arial" charset="0"/>
              </a:rPr>
              <a:t>unidad</a:t>
            </a:r>
            <a:endParaRPr lang="en-US" altLang="es-AR" dirty="0">
              <a:latin typeface="Arial" charset="0"/>
              <a:cs typeface="Arial" charset="0"/>
            </a:endParaRPr>
          </a:p>
          <a:p>
            <a:pPr eaLnBrk="1" hangingPunct="1"/>
            <a:endParaRPr lang="en-US" altLang="es-AR" dirty="0">
              <a:latin typeface="Arial" charset="0"/>
              <a:cs typeface="Arial" charset="0"/>
            </a:endParaRPr>
          </a:p>
          <a:p>
            <a:pPr eaLnBrk="1" hangingPunct="1"/>
            <a:r>
              <a:rPr lang="en-US" altLang="es-AR" dirty="0">
                <a:latin typeface="Arial" charset="0"/>
                <a:cs typeface="Arial" charset="0"/>
              </a:rPr>
              <a:t>Log-log:</a:t>
            </a:r>
          </a:p>
          <a:p>
            <a:pPr eaLnBrk="1" hangingPunct="1"/>
            <a:r>
              <a:rPr lang="en-US" altLang="es-AR" dirty="0">
                <a:latin typeface="Arial" charset="0"/>
                <a:cs typeface="Arial" charset="0"/>
              </a:rPr>
              <a:t>Beta </a:t>
            </a:r>
            <a:r>
              <a:rPr lang="en-US" altLang="es-AR" dirty="0" err="1">
                <a:latin typeface="Arial" charset="0"/>
                <a:cs typeface="Arial" charset="0"/>
              </a:rPr>
              <a:t>nos</a:t>
            </a:r>
            <a:r>
              <a:rPr lang="en-US" altLang="es-AR" dirty="0">
                <a:latin typeface="Arial" charset="0"/>
                <a:cs typeface="Arial" charset="0"/>
              </a:rPr>
              <a:t> da la </a:t>
            </a:r>
            <a:r>
              <a:rPr lang="en-US" altLang="es-AR" dirty="0" err="1">
                <a:latin typeface="Arial" charset="0"/>
                <a:cs typeface="Arial" charset="0"/>
              </a:rPr>
              <a:t>elasticidad</a:t>
            </a:r>
            <a:r>
              <a:rPr lang="en-US" altLang="es-AR" dirty="0">
                <a:latin typeface="Arial" charset="0"/>
                <a:cs typeface="Arial" charset="0"/>
              </a:rPr>
              <a:t>: </a:t>
            </a:r>
            <a:r>
              <a:rPr lang="en-US" altLang="es-AR" dirty="0" err="1">
                <a:latin typeface="Arial" charset="0"/>
                <a:cs typeface="Arial" charset="0"/>
              </a:rPr>
              <a:t>como</a:t>
            </a:r>
            <a:r>
              <a:rPr lang="en-US" altLang="es-AR" dirty="0">
                <a:latin typeface="Arial" charset="0"/>
                <a:cs typeface="Arial" charset="0"/>
              </a:rPr>
              <a:t> cambia en </a:t>
            </a:r>
            <a:r>
              <a:rPr lang="en-US" altLang="es-AR" dirty="0" err="1">
                <a:latin typeface="Arial" charset="0"/>
                <a:cs typeface="Arial" charset="0"/>
              </a:rPr>
              <a:t>procentaje</a:t>
            </a:r>
            <a:r>
              <a:rPr lang="en-US" altLang="es-AR" dirty="0">
                <a:latin typeface="Arial" charset="0"/>
                <a:cs typeface="Arial" charset="0"/>
              </a:rPr>
              <a:t> y </a:t>
            </a:r>
            <a:r>
              <a:rPr lang="en-US" altLang="es-AR" dirty="0" err="1">
                <a:latin typeface="Arial" charset="0"/>
                <a:cs typeface="Arial" charset="0"/>
              </a:rPr>
              <a:t>cuando</a:t>
            </a:r>
            <a:r>
              <a:rPr lang="en-US" altLang="es-AR" dirty="0">
                <a:latin typeface="Arial" charset="0"/>
                <a:cs typeface="Arial" charset="0"/>
              </a:rPr>
              <a:t> x cambia de 1%</a:t>
            </a:r>
          </a:p>
          <a:p>
            <a:pPr eaLnBrk="1" hangingPunct="1"/>
            <a:br>
              <a:rPr lang="en-US" altLang="es-AR" dirty="0">
                <a:latin typeface="Arial" charset="0"/>
                <a:cs typeface="Arial" charset="0"/>
              </a:rPr>
            </a:br>
            <a:r>
              <a:rPr lang="en-US" altLang="es-AR" dirty="0" err="1">
                <a:latin typeface="Arial" charset="0"/>
                <a:cs typeface="Arial" charset="0"/>
              </a:rPr>
              <a:t>Nivel</a:t>
            </a:r>
            <a:r>
              <a:rPr lang="en-US" altLang="es-AR" dirty="0">
                <a:latin typeface="Arial" charset="0"/>
                <a:cs typeface="Arial" charset="0"/>
              </a:rPr>
              <a:t>-log (USADO MAS RARAMENTE!):</a:t>
            </a:r>
          </a:p>
          <a:p>
            <a:pPr eaLnBrk="1" hangingPunct="1"/>
            <a:r>
              <a:rPr lang="en-US" altLang="es-AR" dirty="0" err="1">
                <a:latin typeface="Arial" charset="0"/>
                <a:cs typeface="Arial" charset="0"/>
              </a:rPr>
              <a:t>Dividimos</a:t>
            </a:r>
            <a:r>
              <a:rPr lang="en-US" altLang="es-AR" dirty="0">
                <a:latin typeface="Arial" charset="0"/>
                <a:cs typeface="Arial" charset="0"/>
              </a:rPr>
              <a:t> beta por </a:t>
            </a:r>
            <a:r>
              <a:rPr lang="en-US" altLang="es-AR" dirty="0" err="1">
                <a:latin typeface="Arial" charset="0"/>
                <a:cs typeface="Arial" charset="0"/>
              </a:rPr>
              <a:t>cien</a:t>
            </a:r>
            <a:r>
              <a:rPr lang="en-US" altLang="es-AR" dirty="0">
                <a:latin typeface="Arial" charset="0"/>
                <a:cs typeface="Arial" charset="0"/>
              </a:rPr>
              <a:t> para saber </a:t>
            </a:r>
            <a:r>
              <a:rPr lang="en-US" altLang="es-AR" dirty="0" err="1">
                <a:latin typeface="Arial" charset="0"/>
                <a:cs typeface="Arial" charset="0"/>
              </a:rPr>
              <a:t>cual</a:t>
            </a:r>
            <a:r>
              <a:rPr lang="en-US" altLang="es-AR" dirty="0">
                <a:latin typeface="Arial" charset="0"/>
                <a:cs typeface="Arial" charset="0"/>
              </a:rPr>
              <a:t> </a:t>
            </a:r>
            <a:r>
              <a:rPr lang="en-US" altLang="es-AR" dirty="0" err="1">
                <a:latin typeface="Arial" charset="0"/>
                <a:cs typeface="Arial" charset="0"/>
              </a:rPr>
              <a:t>es</a:t>
            </a:r>
            <a:r>
              <a:rPr lang="en-US" altLang="es-AR" dirty="0">
                <a:latin typeface="Arial" charset="0"/>
                <a:cs typeface="Arial" charset="0"/>
              </a:rPr>
              <a:t> el </a:t>
            </a:r>
            <a:r>
              <a:rPr lang="en-US" altLang="es-AR" dirty="0" err="1">
                <a:latin typeface="Arial" charset="0"/>
                <a:cs typeface="Arial" charset="0"/>
              </a:rPr>
              <a:t>cambio</a:t>
            </a:r>
            <a:r>
              <a:rPr lang="en-US" altLang="es-AR" dirty="0">
                <a:latin typeface="Arial" charset="0"/>
                <a:cs typeface="Arial" charset="0"/>
              </a:rPr>
              <a:t> en y </a:t>
            </a:r>
            <a:r>
              <a:rPr lang="en-US" altLang="es-AR" dirty="0" err="1">
                <a:latin typeface="Arial" charset="0"/>
                <a:cs typeface="Arial" charset="0"/>
              </a:rPr>
              <a:t>cuando</a:t>
            </a:r>
            <a:r>
              <a:rPr lang="en-US" altLang="es-AR" dirty="0">
                <a:latin typeface="Arial" charset="0"/>
                <a:cs typeface="Arial" charset="0"/>
              </a:rPr>
              <a:t> x cambia de 1%</a:t>
            </a:r>
          </a:p>
          <a:p>
            <a:pPr eaLnBrk="1" hangingPunct="1"/>
            <a:endParaRPr lang="en-US" altLang="es-AR" dirty="0">
              <a:latin typeface="Arial" charset="0"/>
              <a:cs typeface="Arial" charset="0"/>
            </a:endParaRPr>
          </a:p>
          <a:p>
            <a:pPr eaLnBrk="1" hangingPunct="1"/>
            <a:r>
              <a:rPr lang="en-US" altLang="es-AR" dirty="0">
                <a:latin typeface="Arial" charset="0"/>
                <a:cs typeface="Arial" charset="0"/>
              </a:rPr>
              <a:t>R-squared: </a:t>
            </a:r>
          </a:p>
          <a:p>
            <a:pPr eaLnBrk="1" hangingPunct="1"/>
            <a:r>
              <a:rPr lang="en-US" altLang="es-AR" dirty="0">
                <a:latin typeface="Arial" charset="0"/>
                <a:cs typeface="Arial" charset="0"/>
              </a:rPr>
              <a:t>Si lo </a:t>
            </a:r>
            <a:r>
              <a:rPr lang="en-US" altLang="es-AR" dirty="0" err="1">
                <a:latin typeface="Arial" charset="0"/>
                <a:cs typeface="Arial" charset="0"/>
              </a:rPr>
              <a:t>multiplicamos</a:t>
            </a:r>
            <a:r>
              <a:rPr lang="en-US" altLang="es-AR" dirty="0">
                <a:latin typeface="Arial" charset="0"/>
                <a:cs typeface="Arial" charset="0"/>
              </a:rPr>
              <a:t> por </a:t>
            </a:r>
            <a:r>
              <a:rPr lang="en-US" altLang="es-AR" dirty="0" err="1">
                <a:latin typeface="Arial" charset="0"/>
                <a:cs typeface="Arial" charset="0"/>
              </a:rPr>
              <a:t>cien</a:t>
            </a:r>
            <a:r>
              <a:rPr lang="en-US" altLang="es-AR" dirty="0">
                <a:latin typeface="Arial" charset="0"/>
                <a:cs typeface="Arial" charset="0"/>
              </a:rPr>
              <a:t> (100*R-squared) </a:t>
            </a:r>
            <a:r>
              <a:rPr lang="en-US" altLang="es-AR" dirty="0" err="1">
                <a:latin typeface="Arial" charset="0"/>
                <a:cs typeface="Arial" charset="0"/>
              </a:rPr>
              <a:t>es</a:t>
            </a:r>
            <a:r>
              <a:rPr lang="en-US" altLang="es-AR" dirty="0">
                <a:latin typeface="Arial" charset="0"/>
                <a:cs typeface="Arial" charset="0"/>
              </a:rPr>
              <a:t> de mas </a:t>
            </a:r>
            <a:r>
              <a:rPr lang="en-US" altLang="es-AR" dirty="0" err="1">
                <a:latin typeface="Arial" charset="0"/>
                <a:cs typeface="Arial" charset="0"/>
              </a:rPr>
              <a:t>facil</a:t>
            </a:r>
            <a:r>
              <a:rPr lang="en-US" altLang="es-AR" dirty="0">
                <a:latin typeface="Arial" charset="0"/>
                <a:cs typeface="Arial" charset="0"/>
              </a:rPr>
              <a:t> </a:t>
            </a:r>
            <a:r>
              <a:rPr lang="en-US" altLang="es-AR" dirty="0" err="1">
                <a:latin typeface="Arial" charset="0"/>
                <a:cs typeface="Arial" charset="0"/>
              </a:rPr>
              <a:t>interpretacion</a:t>
            </a:r>
            <a:r>
              <a:rPr lang="en-US" altLang="es-AR" dirty="0">
                <a:latin typeface="Arial" charset="0"/>
                <a:cs typeface="Arial" charset="0"/>
              </a:rPr>
              <a:t>: </a:t>
            </a:r>
            <a:r>
              <a:rPr lang="en-US" altLang="es-AR" dirty="0" err="1">
                <a:latin typeface="Arial" charset="0"/>
                <a:cs typeface="Arial" charset="0"/>
              </a:rPr>
              <a:t>porcentaje</a:t>
            </a:r>
            <a:r>
              <a:rPr lang="en-US" altLang="es-AR" dirty="0">
                <a:latin typeface="Arial" charset="0"/>
                <a:cs typeface="Arial" charset="0"/>
              </a:rPr>
              <a:t> de la </a:t>
            </a:r>
            <a:r>
              <a:rPr lang="en-US" altLang="es-AR" dirty="0" err="1">
                <a:latin typeface="Arial" charset="0"/>
                <a:cs typeface="Arial" charset="0"/>
              </a:rPr>
              <a:t>variacion</a:t>
            </a:r>
            <a:r>
              <a:rPr lang="en-US" altLang="es-AR" dirty="0">
                <a:latin typeface="Arial" charset="0"/>
                <a:cs typeface="Arial" charset="0"/>
              </a:rPr>
              <a:t> muestral in Y </a:t>
            </a:r>
            <a:r>
              <a:rPr lang="en-US" altLang="es-AR" dirty="0" err="1">
                <a:latin typeface="Arial" charset="0"/>
                <a:cs typeface="Arial" charset="0"/>
              </a:rPr>
              <a:t>explicada</a:t>
            </a:r>
            <a:r>
              <a:rPr lang="en-US" altLang="es-AR" dirty="0">
                <a:latin typeface="Arial" charset="0"/>
                <a:cs typeface="Arial" charset="0"/>
              </a:rPr>
              <a:t> por X</a:t>
            </a:r>
          </a:p>
          <a:p>
            <a:pPr eaLnBrk="1" hangingPunct="1"/>
            <a:r>
              <a:rPr lang="en-US" altLang="es-AR" dirty="0">
                <a:latin typeface="Arial" charset="0"/>
                <a:cs typeface="Arial" charset="0"/>
              </a:rPr>
              <a:t>R-squared: </a:t>
            </a:r>
            <a:r>
              <a:rPr lang="en-US" altLang="es-AR" dirty="0" err="1">
                <a:latin typeface="Arial" charset="0"/>
                <a:cs typeface="Arial" charset="0"/>
              </a:rPr>
              <a:t>es</a:t>
            </a:r>
            <a:r>
              <a:rPr lang="en-US" altLang="es-AR" dirty="0">
                <a:latin typeface="Arial" charset="0"/>
                <a:cs typeface="Arial" charset="0"/>
              </a:rPr>
              <a:t> </a:t>
            </a:r>
            <a:r>
              <a:rPr lang="en-US" altLang="es-AR" dirty="0" err="1">
                <a:latin typeface="Arial" charset="0"/>
                <a:cs typeface="Arial" charset="0"/>
              </a:rPr>
              <a:t>igual</a:t>
            </a:r>
            <a:r>
              <a:rPr lang="en-US" altLang="es-AR" dirty="0">
                <a:latin typeface="Arial" charset="0"/>
                <a:cs typeface="Arial" charset="0"/>
              </a:rPr>
              <a:t> al </a:t>
            </a:r>
            <a:r>
              <a:rPr lang="en-US" altLang="es-AR" dirty="0" err="1">
                <a:latin typeface="Arial" charset="0"/>
                <a:cs typeface="Arial" charset="0"/>
              </a:rPr>
              <a:t>coeficiente</a:t>
            </a:r>
            <a:r>
              <a:rPr lang="en-US" altLang="es-AR" dirty="0">
                <a:latin typeface="Arial" charset="0"/>
                <a:cs typeface="Arial" charset="0"/>
              </a:rPr>
              <a:t> de </a:t>
            </a:r>
            <a:r>
              <a:rPr lang="en-US" altLang="es-AR" dirty="0" err="1">
                <a:latin typeface="Arial" charset="0"/>
                <a:cs typeface="Arial" charset="0"/>
              </a:rPr>
              <a:t>correlacion</a:t>
            </a:r>
            <a:r>
              <a:rPr lang="en-US" altLang="es-AR" dirty="0">
                <a:latin typeface="Arial" charset="0"/>
                <a:cs typeface="Arial" charset="0"/>
              </a:rPr>
              <a:t> entre Y and Y-hat (o sea </a:t>
            </a:r>
            <a:r>
              <a:rPr lang="en-US" altLang="es-AR" dirty="0" err="1">
                <a:latin typeface="Arial" charset="0"/>
                <a:cs typeface="Arial" charset="0"/>
              </a:rPr>
              <a:t>cuan</a:t>
            </a:r>
            <a:r>
              <a:rPr lang="en-US" altLang="es-AR" dirty="0">
                <a:latin typeface="Arial" charset="0"/>
                <a:cs typeface="Arial" charset="0"/>
              </a:rPr>
              <a:t> </a:t>
            </a:r>
            <a:r>
              <a:rPr lang="en-US" altLang="es-AR" dirty="0" err="1">
                <a:latin typeface="Arial" charset="0"/>
                <a:cs typeface="Arial" charset="0"/>
              </a:rPr>
              <a:t>bien</a:t>
            </a:r>
            <a:r>
              <a:rPr lang="en-US" altLang="es-AR" dirty="0">
                <a:latin typeface="Arial" charset="0"/>
                <a:cs typeface="Arial" charset="0"/>
              </a:rPr>
              <a:t> </a:t>
            </a:r>
            <a:r>
              <a:rPr lang="en-US" altLang="es-AR" dirty="0" err="1">
                <a:latin typeface="Arial" charset="0"/>
                <a:cs typeface="Arial" charset="0"/>
              </a:rPr>
              <a:t>nuestras</a:t>
            </a:r>
            <a:r>
              <a:rPr lang="en-US" altLang="es-AR" dirty="0">
                <a:latin typeface="Arial" charset="0"/>
                <a:cs typeface="Arial" charset="0"/>
              </a:rPr>
              <a:t> </a:t>
            </a:r>
            <a:r>
              <a:rPr lang="en-US" altLang="es-AR" dirty="0" err="1">
                <a:latin typeface="Arial" charset="0"/>
                <a:cs typeface="Arial" charset="0"/>
              </a:rPr>
              <a:t>predicciones</a:t>
            </a:r>
            <a:r>
              <a:rPr lang="en-US" altLang="es-AR" dirty="0">
                <a:latin typeface="Arial" charset="0"/>
                <a:cs typeface="Arial" charset="0"/>
              </a:rPr>
              <a:t> </a:t>
            </a:r>
            <a:r>
              <a:rPr lang="en-US" altLang="es-AR" dirty="0" err="1">
                <a:latin typeface="Arial" charset="0"/>
                <a:cs typeface="Arial" charset="0"/>
              </a:rPr>
              <a:t>siguen</a:t>
            </a:r>
            <a:r>
              <a:rPr lang="en-US" altLang="es-AR" dirty="0">
                <a:latin typeface="Arial" charset="0"/>
                <a:cs typeface="Arial" charset="0"/>
              </a:rPr>
              <a:t> </a:t>
            </a:r>
            <a:r>
              <a:rPr lang="en-US" altLang="es-AR" dirty="0" err="1">
                <a:latin typeface="Arial" charset="0"/>
                <a:cs typeface="Arial" charset="0"/>
              </a:rPr>
              <a:t>los</a:t>
            </a:r>
            <a:r>
              <a:rPr lang="en-US" altLang="es-AR" dirty="0">
                <a:latin typeface="Arial" charset="0"/>
                <a:cs typeface="Arial" charset="0"/>
              </a:rPr>
              <a:t> </a:t>
            </a:r>
            <a:r>
              <a:rPr lang="en-US" altLang="es-AR" dirty="0" err="1">
                <a:latin typeface="Arial" charset="0"/>
                <a:cs typeface="Arial" charset="0"/>
              </a:rPr>
              <a:t>valores</a:t>
            </a:r>
            <a:r>
              <a:rPr lang="en-US" altLang="es-AR" dirty="0">
                <a:latin typeface="Arial" charset="0"/>
                <a:cs typeface="Arial" charset="0"/>
              </a:rPr>
              <a:t> muestrales de Y)</a:t>
            </a:r>
          </a:p>
          <a:p>
            <a:pPr eaLnBrk="1" hangingPunct="1"/>
            <a:r>
              <a:rPr lang="en-US" altLang="es-AR" dirty="0">
                <a:latin typeface="Arial" charset="0"/>
                <a:cs typeface="Arial" charset="0"/>
              </a:rPr>
              <a:t>CUIDADO A COMO SE INTERPRETA: NO ES LA COSA MAS IMPORTANTE – TIENE VALOR ESTADISTICO NO ECONOMICO EN SI!!</a:t>
            </a:r>
          </a:p>
          <a:p>
            <a:pPr eaLnBrk="1" hangingPunct="1"/>
            <a:r>
              <a:rPr lang="en-US" altLang="es-AR" dirty="0">
                <a:latin typeface="Arial" charset="0"/>
                <a:cs typeface="Arial" charset="0"/>
              </a:rPr>
              <a:t>ADJUSTED-R-squared (</a:t>
            </a:r>
            <a:r>
              <a:rPr lang="en-US" altLang="es-AR" dirty="0" err="1">
                <a:latin typeface="Arial" charset="0"/>
                <a:cs typeface="Arial" charset="0"/>
              </a:rPr>
              <a:t>correcion</a:t>
            </a:r>
            <a:r>
              <a:rPr lang="en-US" altLang="es-AR" dirty="0">
                <a:latin typeface="Arial" charset="0"/>
                <a:cs typeface="Arial" charset="0"/>
              </a:rPr>
              <a:t> del R-Square </a:t>
            </a:r>
            <a:r>
              <a:rPr lang="en-US" altLang="es-AR" dirty="0" err="1">
                <a:latin typeface="Arial" charset="0"/>
                <a:cs typeface="Arial" charset="0"/>
              </a:rPr>
              <a:t>tomando</a:t>
            </a:r>
            <a:r>
              <a:rPr lang="en-US" altLang="es-AR" dirty="0">
                <a:latin typeface="Arial" charset="0"/>
                <a:cs typeface="Arial" charset="0"/>
              </a:rPr>
              <a:t> en </a:t>
            </a:r>
            <a:r>
              <a:rPr lang="en-US" altLang="es-AR" dirty="0" err="1">
                <a:latin typeface="Arial" charset="0"/>
                <a:cs typeface="Arial" charset="0"/>
              </a:rPr>
              <a:t>cuenta</a:t>
            </a:r>
            <a:r>
              <a:rPr lang="en-US" altLang="es-AR" dirty="0">
                <a:latin typeface="Arial" charset="0"/>
                <a:cs typeface="Arial" charset="0"/>
              </a:rPr>
              <a:t> el </a:t>
            </a:r>
            <a:r>
              <a:rPr lang="en-US" altLang="es-AR" dirty="0" err="1">
                <a:latin typeface="Arial" charset="0"/>
                <a:cs typeface="Arial" charset="0"/>
              </a:rPr>
              <a:t>numero</a:t>
            </a:r>
            <a:r>
              <a:rPr lang="en-US" altLang="es-AR" dirty="0">
                <a:latin typeface="Arial" charset="0"/>
                <a:cs typeface="Arial" charset="0"/>
              </a:rPr>
              <a:t> de </a:t>
            </a:r>
            <a:r>
              <a:rPr lang="en-US" altLang="es-AR" dirty="0" err="1">
                <a:latin typeface="Arial" charset="0"/>
                <a:cs typeface="Arial" charset="0"/>
              </a:rPr>
              <a:t>regressores</a:t>
            </a:r>
            <a:r>
              <a:rPr lang="en-US" altLang="es-AR" dirty="0">
                <a:latin typeface="Arial" charset="0"/>
                <a:cs typeface="Arial" charset="0"/>
              </a:rPr>
              <a:t> </a:t>
            </a:r>
            <a:r>
              <a:rPr lang="en-US" altLang="es-AR" dirty="0" err="1">
                <a:latin typeface="Arial" charset="0"/>
                <a:cs typeface="Arial" charset="0"/>
              </a:rPr>
              <a:t>tambien</a:t>
            </a:r>
            <a:r>
              <a:rPr lang="en-US" altLang="es-AR" dirty="0">
                <a:latin typeface="Arial" charset="0"/>
                <a:cs typeface="Arial" charset="0"/>
              </a:rPr>
              <a:t>) </a:t>
            </a:r>
          </a:p>
          <a:p>
            <a:pPr eaLnBrk="1" hangingPunct="1"/>
            <a:r>
              <a:rPr lang="en-US" altLang="es-AR" dirty="0" err="1">
                <a:latin typeface="Arial" charset="0"/>
                <a:cs typeface="Arial" charset="0"/>
              </a:rPr>
              <a:t>Principalmente</a:t>
            </a:r>
            <a:r>
              <a:rPr lang="en-US" altLang="es-AR" dirty="0">
                <a:latin typeface="Arial" charset="0"/>
                <a:cs typeface="Arial" charset="0"/>
              </a:rPr>
              <a:t> </a:t>
            </a:r>
            <a:r>
              <a:rPr lang="en-US" altLang="es-AR" dirty="0" err="1">
                <a:latin typeface="Arial" charset="0"/>
                <a:cs typeface="Arial" charset="0"/>
              </a:rPr>
              <a:t>implica</a:t>
            </a:r>
            <a:r>
              <a:rPr lang="en-US" altLang="es-AR" dirty="0">
                <a:latin typeface="Arial" charset="0"/>
                <a:cs typeface="Arial" charset="0"/>
              </a:rPr>
              <a:t> </a:t>
            </a:r>
            <a:r>
              <a:rPr lang="en-US" altLang="es-AR" dirty="0" err="1">
                <a:latin typeface="Arial" charset="0"/>
                <a:cs typeface="Arial" charset="0"/>
              </a:rPr>
              <a:t>una</a:t>
            </a:r>
            <a:r>
              <a:rPr lang="en-US" altLang="es-AR" dirty="0">
                <a:latin typeface="Arial" charset="0"/>
                <a:cs typeface="Arial" charset="0"/>
              </a:rPr>
              <a:t> </a:t>
            </a:r>
            <a:r>
              <a:rPr lang="en-US" altLang="es-AR" dirty="0" err="1">
                <a:latin typeface="Arial" charset="0"/>
                <a:cs typeface="Arial" charset="0"/>
              </a:rPr>
              <a:t>penalidad</a:t>
            </a:r>
            <a:r>
              <a:rPr lang="en-US" altLang="es-AR" dirty="0">
                <a:latin typeface="Arial" charset="0"/>
                <a:cs typeface="Arial" charset="0"/>
              </a:rPr>
              <a:t> por </a:t>
            </a:r>
            <a:r>
              <a:rPr lang="en-US" altLang="es-AR" dirty="0" err="1">
                <a:latin typeface="Arial" charset="0"/>
                <a:cs typeface="Arial" charset="0"/>
              </a:rPr>
              <a:t>anadir</a:t>
            </a:r>
            <a:r>
              <a:rPr lang="en-US" altLang="es-AR" dirty="0">
                <a:latin typeface="Arial" charset="0"/>
                <a:cs typeface="Arial" charset="0"/>
              </a:rPr>
              <a:t> mas </a:t>
            </a:r>
            <a:r>
              <a:rPr lang="en-US" altLang="es-AR" dirty="0" err="1">
                <a:latin typeface="Arial" charset="0"/>
                <a:cs typeface="Arial" charset="0"/>
              </a:rPr>
              <a:t>regressores</a:t>
            </a:r>
            <a:r>
              <a:rPr lang="en-US" altLang="es-AR" dirty="0">
                <a:latin typeface="Arial" charset="0"/>
                <a:cs typeface="Arial" charset="0"/>
              </a:rPr>
              <a:t> que en </a:t>
            </a:r>
            <a:r>
              <a:rPr lang="en-US" altLang="es-AR" dirty="0" err="1">
                <a:latin typeface="Arial" charset="0"/>
                <a:cs typeface="Arial" charset="0"/>
              </a:rPr>
              <a:t>teoria</a:t>
            </a:r>
            <a:r>
              <a:rPr lang="en-US" altLang="es-AR" dirty="0">
                <a:latin typeface="Arial" charset="0"/>
                <a:cs typeface="Arial" charset="0"/>
              </a:rPr>
              <a:t> </a:t>
            </a:r>
            <a:r>
              <a:rPr lang="en-US" altLang="es-AR" dirty="0" err="1">
                <a:latin typeface="Arial" charset="0"/>
                <a:cs typeface="Arial" charset="0"/>
              </a:rPr>
              <a:t>siempre</a:t>
            </a:r>
            <a:r>
              <a:rPr lang="en-US" altLang="es-AR" dirty="0">
                <a:latin typeface="Arial" charset="0"/>
                <a:cs typeface="Arial" charset="0"/>
              </a:rPr>
              <a:t> </a:t>
            </a:r>
            <a:r>
              <a:rPr lang="en-US" altLang="es-AR" dirty="0" err="1">
                <a:latin typeface="Arial" charset="0"/>
                <a:cs typeface="Arial" charset="0"/>
              </a:rPr>
              <a:t>hace</a:t>
            </a:r>
            <a:r>
              <a:rPr lang="en-US" altLang="es-AR" dirty="0">
                <a:latin typeface="Arial" charset="0"/>
                <a:cs typeface="Arial" charset="0"/>
              </a:rPr>
              <a:t> </a:t>
            </a:r>
            <a:r>
              <a:rPr lang="en-US" altLang="es-AR" dirty="0" err="1">
                <a:latin typeface="Arial" charset="0"/>
                <a:cs typeface="Arial" charset="0"/>
              </a:rPr>
              <a:t>aumentar</a:t>
            </a:r>
            <a:r>
              <a:rPr lang="en-US" altLang="es-AR" dirty="0">
                <a:latin typeface="Arial" charset="0"/>
                <a:cs typeface="Arial" charset="0"/>
              </a:rPr>
              <a:t> el R-square (</a:t>
            </a:r>
            <a:r>
              <a:rPr lang="en-US" altLang="es-AR" dirty="0" err="1">
                <a:latin typeface="Arial" charset="0"/>
                <a:cs typeface="Arial" charset="0"/>
              </a:rPr>
              <a:t>pero</a:t>
            </a:r>
            <a:r>
              <a:rPr lang="en-US" altLang="es-AR" dirty="0">
                <a:latin typeface="Arial" charset="0"/>
                <a:cs typeface="Arial" charset="0"/>
              </a:rPr>
              <a:t> </a:t>
            </a:r>
            <a:r>
              <a:rPr lang="en-US" altLang="es-AR" dirty="0" err="1">
                <a:latin typeface="Arial" charset="0"/>
                <a:cs typeface="Arial" charset="0"/>
              </a:rPr>
              <a:t>hace</a:t>
            </a:r>
            <a:r>
              <a:rPr lang="en-US" altLang="es-AR" dirty="0">
                <a:latin typeface="Arial" charset="0"/>
                <a:cs typeface="Arial" charset="0"/>
              </a:rPr>
              <a:t> </a:t>
            </a:r>
            <a:r>
              <a:rPr lang="en-US" altLang="es-AR" dirty="0" err="1">
                <a:latin typeface="Arial" charset="0"/>
                <a:cs typeface="Arial" charset="0"/>
              </a:rPr>
              <a:t>perder</a:t>
            </a:r>
            <a:r>
              <a:rPr lang="en-US" altLang="es-AR" dirty="0">
                <a:latin typeface="Arial" charset="0"/>
                <a:cs typeface="Arial" charset="0"/>
              </a:rPr>
              <a:t> </a:t>
            </a:r>
            <a:r>
              <a:rPr lang="en-US" altLang="es-AR" dirty="0" err="1">
                <a:latin typeface="Arial" charset="0"/>
                <a:cs typeface="Arial" charset="0"/>
              </a:rPr>
              <a:t>grados</a:t>
            </a:r>
            <a:r>
              <a:rPr lang="en-US" altLang="es-AR" dirty="0">
                <a:latin typeface="Arial" charset="0"/>
                <a:cs typeface="Arial" charset="0"/>
              </a:rPr>
              <a:t> de </a:t>
            </a:r>
            <a:r>
              <a:rPr lang="en-US" altLang="es-AR" dirty="0" err="1">
                <a:latin typeface="Arial" charset="0"/>
                <a:cs typeface="Arial" charset="0"/>
              </a:rPr>
              <a:t>libertad</a:t>
            </a:r>
            <a:r>
              <a:rPr lang="en-US" altLang="es-AR" dirty="0">
                <a:latin typeface="Arial" charset="0"/>
                <a:cs typeface="Arial" charset="0"/>
              </a:rPr>
              <a:t>!): se </a:t>
            </a:r>
            <a:r>
              <a:rPr lang="en-US" altLang="es-AR" dirty="0" err="1">
                <a:latin typeface="Arial" charset="0"/>
                <a:cs typeface="Arial" charset="0"/>
              </a:rPr>
              <a:t>puede</a:t>
            </a:r>
            <a:r>
              <a:rPr lang="en-US" altLang="es-AR" dirty="0">
                <a:latin typeface="Arial" charset="0"/>
                <a:cs typeface="Arial" charset="0"/>
              </a:rPr>
              <a:t> </a:t>
            </a:r>
            <a:r>
              <a:rPr lang="en-US" altLang="es-AR" dirty="0" err="1">
                <a:latin typeface="Arial" charset="0"/>
                <a:cs typeface="Arial" charset="0"/>
              </a:rPr>
              <a:t>usar</a:t>
            </a:r>
            <a:r>
              <a:rPr lang="en-US" altLang="es-AR" dirty="0">
                <a:latin typeface="Arial" charset="0"/>
                <a:cs typeface="Arial" charset="0"/>
              </a:rPr>
              <a:t> el adjusted R-squared para </a:t>
            </a:r>
            <a:r>
              <a:rPr lang="en-US" altLang="es-AR" dirty="0" err="1">
                <a:latin typeface="Arial" charset="0"/>
                <a:cs typeface="Arial" charset="0"/>
              </a:rPr>
              <a:t>decidir</a:t>
            </a:r>
            <a:r>
              <a:rPr lang="en-US" altLang="es-AR" dirty="0">
                <a:latin typeface="Arial" charset="0"/>
                <a:cs typeface="Arial" charset="0"/>
              </a:rPr>
              <a:t> </a:t>
            </a:r>
            <a:r>
              <a:rPr lang="en-US" altLang="es-AR" dirty="0" err="1">
                <a:latin typeface="Arial" charset="0"/>
                <a:cs typeface="Arial" charset="0"/>
              </a:rPr>
              <a:t>si</a:t>
            </a:r>
            <a:r>
              <a:rPr lang="en-US" altLang="es-AR" dirty="0">
                <a:latin typeface="Arial" charset="0"/>
                <a:cs typeface="Arial" charset="0"/>
              </a:rPr>
              <a:t> </a:t>
            </a:r>
            <a:r>
              <a:rPr lang="en-US" altLang="es-AR" dirty="0" err="1">
                <a:latin typeface="Arial" charset="0"/>
                <a:cs typeface="Arial" charset="0"/>
              </a:rPr>
              <a:t>incluir</a:t>
            </a:r>
            <a:r>
              <a:rPr lang="en-US" altLang="es-AR" dirty="0">
                <a:latin typeface="Arial" charset="0"/>
                <a:cs typeface="Arial" charset="0"/>
              </a:rPr>
              <a:t> </a:t>
            </a:r>
            <a:r>
              <a:rPr lang="en-US" altLang="es-AR" dirty="0" err="1">
                <a:latin typeface="Arial" charset="0"/>
                <a:cs typeface="Arial" charset="0"/>
              </a:rPr>
              <a:t>una</a:t>
            </a:r>
            <a:r>
              <a:rPr lang="en-US" altLang="es-AR" dirty="0">
                <a:latin typeface="Arial" charset="0"/>
                <a:cs typeface="Arial" charset="0"/>
              </a:rPr>
              <a:t> variable mas o no!</a:t>
            </a:r>
          </a:p>
          <a:p>
            <a:pPr eaLnBrk="1" hangingPunct="1"/>
            <a:endParaRPr lang="en-US" altLang="es-AR" dirty="0">
              <a:latin typeface="Arial" charset="0"/>
              <a:cs typeface="Arial" charset="0"/>
            </a:endParaRPr>
          </a:p>
          <a:p>
            <a:pPr eaLnBrk="1" hangingPunct="1"/>
            <a:endParaRPr lang="en-US" altLang="es-AR" dirty="0">
              <a:latin typeface="Arial" charset="0"/>
              <a:cs typeface="Arial" charset="0"/>
            </a:endParaRPr>
          </a:p>
          <a:p>
            <a:pPr eaLnBrk="1" hangingPunct="1"/>
            <a:endParaRPr lang="en-GB" altLang="es-AR" dirty="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AR"/>
          </a:p>
        </p:txBody>
      </p:sp>
      <p:sp>
        <p:nvSpPr>
          <p:cNvPr id="4" name="3 Marcador de fecha"/>
          <p:cNvSpPr>
            <a:spLocks noGrp="1"/>
          </p:cNvSpPr>
          <p:nvPr>
            <p:ph type="dt" sz="half" idx="10"/>
          </p:nvPr>
        </p:nvSpPr>
        <p:spPr/>
        <p:txBody>
          <a:bodyPr/>
          <a:lstStyle/>
          <a:p>
            <a:fld id="{EA004D76-343A-463D-8E9E-1110B95339A7}" type="datetimeFigureOut">
              <a:rPr lang="es-AR" smtClean="0"/>
              <a:t>7/9/2023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2586300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EA004D76-343A-463D-8E9E-1110B95339A7}" type="datetimeFigureOut">
              <a:rPr lang="es-AR" smtClean="0"/>
              <a:t>7/9/2023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2553999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EA004D76-343A-463D-8E9E-1110B95339A7}" type="datetimeFigureOut">
              <a:rPr lang="es-AR" smtClean="0"/>
              <a:t>7/9/2023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72035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EA004D76-343A-463D-8E9E-1110B95339A7}" type="datetimeFigureOut">
              <a:rPr lang="es-AR" smtClean="0"/>
              <a:t>7/9/2023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783234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EA004D76-343A-463D-8E9E-1110B95339A7}" type="datetimeFigureOut">
              <a:rPr lang="es-AR" smtClean="0"/>
              <a:t>7/9/2023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3317336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fecha"/>
          <p:cNvSpPr>
            <a:spLocks noGrp="1"/>
          </p:cNvSpPr>
          <p:nvPr>
            <p:ph type="dt" sz="half" idx="10"/>
          </p:nvPr>
        </p:nvSpPr>
        <p:spPr/>
        <p:txBody>
          <a:bodyPr/>
          <a:lstStyle/>
          <a:p>
            <a:fld id="{EA004D76-343A-463D-8E9E-1110B95339A7}" type="datetimeFigureOut">
              <a:rPr lang="es-AR" smtClean="0"/>
              <a:t>7/9/2023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949074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6 Marcador de fecha"/>
          <p:cNvSpPr>
            <a:spLocks noGrp="1"/>
          </p:cNvSpPr>
          <p:nvPr>
            <p:ph type="dt" sz="half" idx="10"/>
          </p:nvPr>
        </p:nvSpPr>
        <p:spPr/>
        <p:txBody>
          <a:bodyPr/>
          <a:lstStyle/>
          <a:p>
            <a:fld id="{EA004D76-343A-463D-8E9E-1110B95339A7}" type="datetimeFigureOut">
              <a:rPr lang="es-AR" smtClean="0"/>
              <a:t>7/9/2023</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676788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fecha"/>
          <p:cNvSpPr>
            <a:spLocks noGrp="1"/>
          </p:cNvSpPr>
          <p:nvPr>
            <p:ph type="dt" sz="half" idx="10"/>
          </p:nvPr>
        </p:nvSpPr>
        <p:spPr/>
        <p:txBody>
          <a:bodyPr/>
          <a:lstStyle/>
          <a:p>
            <a:fld id="{EA004D76-343A-463D-8E9E-1110B95339A7}" type="datetimeFigureOut">
              <a:rPr lang="es-AR" smtClean="0"/>
              <a:t>7/9/2023</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732951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A004D76-343A-463D-8E9E-1110B95339A7}" type="datetimeFigureOut">
              <a:rPr lang="es-AR" smtClean="0"/>
              <a:t>7/9/2023</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1888809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A004D76-343A-463D-8E9E-1110B95339A7}" type="datetimeFigureOut">
              <a:rPr lang="es-AR" smtClean="0"/>
              <a:t>7/9/2023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2977427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A004D76-343A-463D-8E9E-1110B95339A7}" type="datetimeFigureOut">
              <a:rPr lang="es-AR" smtClean="0"/>
              <a:t>7/9/2023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BB8DE38-F92E-461A-91A5-2DCBBAC75F62}" type="slidenum">
              <a:rPr lang="es-AR" smtClean="0"/>
              <a:t>‹Nº›</a:t>
            </a:fld>
            <a:endParaRPr lang="es-AR"/>
          </a:p>
        </p:txBody>
      </p:sp>
    </p:spTree>
    <p:extLst>
      <p:ext uri="{BB962C8B-B14F-4D97-AF65-F5344CB8AC3E}">
        <p14:creationId xmlns:p14="http://schemas.microsoft.com/office/powerpoint/2010/main" val="2525492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004D76-343A-463D-8E9E-1110B95339A7}" type="datetimeFigureOut">
              <a:rPr lang="es-AR" smtClean="0"/>
              <a:t>7/9/2023</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B8DE38-F92E-461A-91A5-2DCBBAC75F62}" type="slidenum">
              <a:rPr lang="es-AR" smtClean="0"/>
              <a:t>‹Nº›</a:t>
            </a:fld>
            <a:endParaRPr lang="es-AR"/>
          </a:p>
        </p:txBody>
      </p:sp>
    </p:spTree>
    <p:extLst>
      <p:ext uri="{BB962C8B-B14F-4D97-AF65-F5344CB8AC3E}">
        <p14:creationId xmlns:p14="http://schemas.microsoft.com/office/powerpoint/2010/main" val="714655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www.eumed.net/cursecon/4/elasticidad-demanda.htm"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5"/>
          <p:cNvSpPr txBox="1">
            <a:spLocks noChangeArrowheads="1"/>
          </p:cNvSpPr>
          <p:nvPr/>
        </p:nvSpPr>
        <p:spPr bwMode="auto">
          <a:xfrm>
            <a:off x="1043608" y="1844824"/>
            <a:ext cx="7821612" cy="4739759"/>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r>
              <a:rPr lang="es-MX" altLang="es-AR" sz="2800" b="1" dirty="0"/>
              <a:t>TÉCNICAS AVANZADAS DE INVESTIGACIÓN SOCIAL</a:t>
            </a:r>
          </a:p>
          <a:p>
            <a:pPr algn="ctr" eaLnBrk="1" hangingPunct="1"/>
            <a:r>
              <a:rPr lang="es-MX" altLang="es-AR" sz="2800" b="1"/>
              <a:t>Módulo 4.2 </a:t>
            </a:r>
            <a:r>
              <a:rPr lang="es-MX" altLang="es-AR" sz="2800" b="1" dirty="0"/>
              <a:t>B</a:t>
            </a:r>
          </a:p>
          <a:p>
            <a:pPr algn="ctr" eaLnBrk="1" hangingPunct="1"/>
            <a:endParaRPr lang="es-MX" altLang="es-AR" sz="2800" b="1" dirty="0"/>
          </a:p>
          <a:p>
            <a:pPr algn="ctr"/>
            <a:r>
              <a:rPr lang="es-ES" altLang="es-AR" sz="2800" b="1" dirty="0"/>
              <a:t>Agustín Salvia</a:t>
            </a:r>
          </a:p>
          <a:p>
            <a:pPr algn="ctr"/>
            <a:r>
              <a:rPr lang="es-ES" altLang="es-AR" sz="2800" b="1" dirty="0"/>
              <a:t>Santiago Poy</a:t>
            </a:r>
          </a:p>
          <a:p>
            <a:pPr algn="ctr" eaLnBrk="1" hangingPunct="1"/>
            <a:endParaRPr lang="es-MX" altLang="es-AR" sz="2800" b="1" dirty="0"/>
          </a:p>
          <a:p>
            <a:pPr algn="ctr" eaLnBrk="1" hangingPunct="1"/>
            <a:endParaRPr lang="es-AR" altLang="es-AR" sz="2800" b="1" dirty="0"/>
          </a:p>
          <a:p>
            <a:pPr algn="ctr" eaLnBrk="1" hangingPunct="1"/>
            <a:r>
              <a:rPr lang="es-AR" altLang="es-AR" sz="2600" b="1" dirty="0"/>
              <a:t>MODELOS DE REGRESIÓN </a:t>
            </a:r>
          </a:p>
          <a:p>
            <a:pPr algn="ctr" eaLnBrk="1" hangingPunct="1"/>
            <a:r>
              <a:rPr lang="es-AR" altLang="es-AR" sz="2600" b="1" dirty="0"/>
              <a:t>MODELOS NO LINEALES </a:t>
            </a:r>
            <a:endParaRPr lang="es-MX" altLang="es-AR" sz="2600" b="1" dirty="0"/>
          </a:p>
          <a:p>
            <a:pPr algn="ctr" eaLnBrk="1" hangingPunct="1"/>
            <a:endParaRPr lang="es-AR" altLang="es-AR" sz="2600" dirty="0"/>
          </a:p>
        </p:txBody>
      </p:sp>
      <p:sp>
        <p:nvSpPr>
          <p:cNvPr id="12291" name="Rectangle 7"/>
          <p:cNvSpPr>
            <a:spLocks noChangeArrowheads="1"/>
          </p:cNvSpPr>
          <p:nvPr/>
        </p:nvSpPr>
        <p:spPr bwMode="auto">
          <a:xfrm>
            <a:off x="1908175" y="981075"/>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spcBef>
                <a:spcPct val="100000"/>
              </a:spcBef>
            </a:pPr>
            <a:r>
              <a:rPr lang="es-MX" altLang="es-AR" sz="2800" b="1"/>
              <a:t>SEMINARIO DE DOCTORADO</a:t>
            </a:r>
          </a:p>
        </p:txBody>
      </p:sp>
    </p:spTree>
    <p:extLst>
      <p:ext uri="{BB962C8B-B14F-4D97-AF65-F5344CB8AC3E}">
        <p14:creationId xmlns:p14="http://schemas.microsoft.com/office/powerpoint/2010/main" val="3265113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ChangeArrowheads="1"/>
          </p:cNvSpPr>
          <p:nvPr/>
        </p:nvSpPr>
        <p:spPr bwMode="auto">
          <a:xfrm>
            <a:off x="1143000" y="428625"/>
            <a:ext cx="72088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dirty="0">
                <a:solidFill>
                  <a:schemeClr val="tx2"/>
                </a:solidFill>
              </a:rPr>
              <a:t>Modelos de Regresión No Lineales</a:t>
            </a:r>
            <a:endParaRPr lang="es-ES" altLang="es-AR" sz="3200" b="1" dirty="0">
              <a:solidFill>
                <a:schemeClr val="tx2"/>
              </a:solidFill>
            </a:endParaRPr>
          </a:p>
        </p:txBody>
      </p:sp>
      <p:sp>
        <p:nvSpPr>
          <p:cNvPr id="83971" name="Rectangle 4"/>
          <p:cNvSpPr>
            <a:spLocks noChangeArrowheads="1"/>
          </p:cNvSpPr>
          <p:nvPr/>
        </p:nvSpPr>
        <p:spPr bwMode="auto">
          <a:xfrm>
            <a:off x="1547813" y="1109663"/>
            <a:ext cx="5822950"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lnSpc>
                <a:spcPct val="85000"/>
              </a:lnSpc>
              <a:spcBef>
                <a:spcPct val="50000"/>
              </a:spcBef>
            </a:pPr>
            <a:r>
              <a:rPr lang="es-MX" altLang="es-AR" sz="2800" b="1">
                <a:solidFill>
                  <a:srgbClr val="336699"/>
                </a:solidFill>
              </a:rPr>
              <a:t>Ajustes Estadísticos del Método</a:t>
            </a:r>
          </a:p>
        </p:txBody>
      </p:sp>
      <p:sp>
        <p:nvSpPr>
          <p:cNvPr id="83972" name="Text Box 5"/>
          <p:cNvSpPr txBox="1">
            <a:spLocks noChangeArrowheads="1"/>
          </p:cNvSpPr>
          <p:nvPr/>
        </p:nvSpPr>
        <p:spPr bwMode="auto">
          <a:xfrm>
            <a:off x="468313" y="3429000"/>
            <a:ext cx="8064500" cy="301307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400" b="1"/>
              <a:t>La regresión lineal no siempre da buenos resultados, porque a veces la relación entre </a:t>
            </a:r>
            <a:r>
              <a:rPr lang="es-ES" altLang="es-AR" sz="2400" b="1" i="1"/>
              <a:t>Y</a:t>
            </a:r>
            <a:r>
              <a:rPr lang="es-ES" altLang="es-AR" sz="2400" b="1"/>
              <a:t> y </a:t>
            </a:r>
            <a:r>
              <a:rPr lang="es-ES" altLang="es-AR" sz="2400" b="1" i="1"/>
              <a:t>X</a:t>
            </a:r>
            <a:r>
              <a:rPr lang="es-ES" altLang="es-AR" sz="2400" b="1"/>
              <a:t> no es lineal sino que exhibe algún grado de curvatura. La estimación directa de los parámetros de funciones no-lineales es un proceso complicado. No obstante, a veces se pueden aplicar las técnicas de regresión lineal por medio de transformaciones de las variables originales. </a:t>
            </a:r>
          </a:p>
        </p:txBody>
      </p:sp>
      <p:sp>
        <p:nvSpPr>
          <p:cNvPr id="83973" name="Text Box 6"/>
          <p:cNvSpPr txBox="1">
            <a:spLocks noChangeArrowheads="1"/>
          </p:cNvSpPr>
          <p:nvPr/>
        </p:nvSpPr>
        <p:spPr bwMode="auto">
          <a:xfrm>
            <a:off x="323850" y="2174875"/>
            <a:ext cx="8353425" cy="822325"/>
          </a:xfrm>
          <a:prstGeom prst="rect">
            <a:avLst/>
          </a:prstGeom>
          <a:solidFill>
            <a:srgbClr val="FF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r>
              <a:rPr lang="es-ES" altLang="es-AR" sz="2400" b="1"/>
              <a:t>¿Cómo ajustar modelos de regresión lineal cuando la función no es lineal? </a:t>
            </a:r>
          </a:p>
        </p:txBody>
      </p:sp>
    </p:spTree>
    <p:extLst>
      <p:ext uri="{BB962C8B-B14F-4D97-AF65-F5344CB8AC3E}">
        <p14:creationId xmlns:p14="http://schemas.microsoft.com/office/powerpoint/2010/main" val="1155685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7 Marcador de número de diapositiva"/>
          <p:cNvSpPr txBox="1">
            <a:spLocks noGrp="1"/>
          </p:cNvSpPr>
          <p:nvPr/>
        </p:nvSpPr>
        <p:spPr bwMode="auto">
          <a:xfrm>
            <a:off x="6781800" y="63246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r" eaLnBrk="1" hangingPunct="1"/>
            <a:fld id="{D5C6DC6C-3437-4841-9279-EF9D562E52EF}" type="slidenum">
              <a:rPr lang="en-GB" altLang="es-AR" sz="1400">
                <a:latin typeface="Arial" charset="0"/>
                <a:cs typeface="Arial" charset="0"/>
              </a:rPr>
              <a:pPr algn="r" eaLnBrk="1" hangingPunct="1"/>
              <a:t>3</a:t>
            </a:fld>
            <a:endParaRPr lang="en-GB" altLang="es-AR" sz="1400">
              <a:latin typeface="Arial" charset="0"/>
              <a:cs typeface="Arial" charset="0"/>
            </a:endParaRPr>
          </a:p>
        </p:txBody>
      </p:sp>
      <p:sp>
        <p:nvSpPr>
          <p:cNvPr id="3" name="2 Rectángulo"/>
          <p:cNvSpPr/>
          <p:nvPr/>
        </p:nvSpPr>
        <p:spPr>
          <a:xfrm>
            <a:off x="428709" y="620688"/>
            <a:ext cx="8496944" cy="5170646"/>
          </a:xfrm>
          <a:prstGeom prst="rect">
            <a:avLst/>
          </a:prstGeom>
        </p:spPr>
        <p:txBody>
          <a:bodyPr wrap="square">
            <a:spAutoFit/>
          </a:bodyPr>
          <a:lstStyle/>
          <a:p>
            <a:pPr algn="just"/>
            <a:r>
              <a:rPr lang="es-AR" sz="2200" dirty="0"/>
              <a:t>Muchas de las relaciones entre variables que estudiamos no son lineales. Se pueden destacar las funciones logarítmica, inversa, cuadrática, cúbica, potencia,  exponencial, etc. En la siguiente tabla se definen las funciones mas utilizadas:</a:t>
            </a:r>
          </a:p>
          <a:p>
            <a:endParaRPr lang="es-AR" sz="2200" dirty="0"/>
          </a:p>
          <a:p>
            <a:pPr marL="342900" indent="-342900">
              <a:buFontTx/>
              <a:buChar char="-"/>
            </a:pPr>
            <a:r>
              <a:rPr lang="es-AR" sz="2200" dirty="0"/>
              <a:t>Lineal f(x) 	Y = b0 + (b1 * x) </a:t>
            </a:r>
          </a:p>
          <a:p>
            <a:pPr marL="342900" indent="-342900">
              <a:buFontTx/>
              <a:buChar char="-"/>
            </a:pPr>
            <a:r>
              <a:rPr lang="es-AR" sz="2200" dirty="0"/>
              <a:t>Inversa f(x) 	Y = b0 + ( 1/ b1 * x)</a:t>
            </a:r>
          </a:p>
          <a:p>
            <a:pPr marL="342900" indent="-342900">
              <a:buFontTx/>
              <a:buChar char="-"/>
            </a:pPr>
            <a:r>
              <a:rPr lang="es-AR" sz="2200" dirty="0"/>
              <a:t>Logarítmica   Y = b0 + (x</a:t>
            </a:r>
            <a:r>
              <a:rPr lang="es-AR" sz="2200" baseline="30000" dirty="0"/>
              <a:t>b1</a:t>
            </a:r>
            <a:r>
              <a:rPr lang="es-AR" sz="2200" dirty="0"/>
              <a:t>)  (</a:t>
            </a:r>
            <a:r>
              <a:rPr lang="es-AR" sz="2200" dirty="0" err="1"/>
              <a:t>lnY</a:t>
            </a:r>
            <a:r>
              <a:rPr lang="es-AR" sz="2200" dirty="0"/>
              <a:t> = b0 + b1 * </a:t>
            </a:r>
            <a:r>
              <a:rPr lang="es-AR" sz="2200" dirty="0" err="1"/>
              <a:t>ln</a:t>
            </a:r>
            <a:r>
              <a:rPr lang="es-AR" sz="2200" dirty="0"/>
              <a:t>(x))</a:t>
            </a:r>
          </a:p>
          <a:p>
            <a:r>
              <a:rPr lang="es-AR" sz="2200" dirty="0"/>
              <a:t>-   Exponencial   Y = b0 + (b1</a:t>
            </a:r>
            <a:r>
              <a:rPr lang="es-AR" sz="2200" baseline="30000" dirty="0"/>
              <a:t>x</a:t>
            </a:r>
            <a:r>
              <a:rPr lang="es-AR" sz="2200" dirty="0"/>
              <a:t>).</a:t>
            </a:r>
          </a:p>
          <a:p>
            <a:r>
              <a:rPr lang="es-AR" sz="2200" dirty="0"/>
              <a:t>-   Cuadrático 	Y = b0 + (b1 * x) + (b2 * x</a:t>
            </a:r>
            <a:r>
              <a:rPr lang="es-AR" sz="2200" baseline="30000" dirty="0"/>
              <a:t>2</a:t>
            </a:r>
            <a:r>
              <a:rPr lang="es-AR" sz="2200" dirty="0"/>
              <a:t>).</a:t>
            </a:r>
          </a:p>
          <a:p>
            <a:endParaRPr lang="es-AR" sz="2200" dirty="0"/>
          </a:p>
          <a:p>
            <a:pPr algn="just"/>
            <a:r>
              <a:rPr lang="es-AR" sz="2200" dirty="0"/>
              <a:t>En general, para determinar qué modelo utilizar se representan los datos y se ajustan al modelo más adecuado teniendo en cuenta la bondad del ajuste dentro del rango de datos medidos experimentalmente (debido al carácter predictivo de las funciones).</a:t>
            </a:r>
          </a:p>
        </p:txBody>
      </p:sp>
      <p:sp>
        <p:nvSpPr>
          <p:cNvPr id="7" name="Text Box 9"/>
          <p:cNvSpPr txBox="1">
            <a:spLocks noChangeArrowheads="1"/>
          </p:cNvSpPr>
          <p:nvPr/>
        </p:nvSpPr>
        <p:spPr bwMode="auto">
          <a:xfrm>
            <a:off x="2771800" y="116632"/>
            <a:ext cx="3600450" cy="366712"/>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50000"/>
              </a:spcBef>
            </a:pPr>
            <a:r>
              <a:rPr lang="es-ES" altLang="es-AR" sz="1800" b="1"/>
              <a:t>FUNCIONES NO LINEALES</a:t>
            </a:r>
          </a:p>
        </p:txBody>
      </p:sp>
    </p:spTree>
    <p:extLst>
      <p:ext uri="{BB962C8B-B14F-4D97-AF65-F5344CB8AC3E}">
        <p14:creationId xmlns:p14="http://schemas.microsoft.com/office/powerpoint/2010/main" val="3079641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971550" y="590550"/>
            <a:ext cx="7634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FUNCIONES NO LINEALES</a:t>
            </a:r>
            <a:endParaRPr lang="es-MX" altLang="es-AR" sz="2400"/>
          </a:p>
        </p:txBody>
      </p:sp>
      <p:sp>
        <p:nvSpPr>
          <p:cNvPr id="84995" name="Text Box 4"/>
          <p:cNvSpPr txBox="1">
            <a:spLocks noChangeArrowheads="1"/>
          </p:cNvSpPr>
          <p:nvPr/>
        </p:nvSpPr>
        <p:spPr bwMode="auto">
          <a:xfrm>
            <a:off x="1692275" y="6056313"/>
            <a:ext cx="2232025" cy="396875"/>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50000"/>
              </a:spcBef>
            </a:pPr>
            <a:r>
              <a:rPr lang="es-ES" altLang="es-AR" b="1" dirty="0"/>
              <a:t>Cuadráticas</a:t>
            </a:r>
          </a:p>
        </p:txBody>
      </p:sp>
      <p:sp>
        <p:nvSpPr>
          <p:cNvPr id="84996" name="Text Box 6"/>
          <p:cNvSpPr txBox="1">
            <a:spLocks noChangeArrowheads="1"/>
          </p:cNvSpPr>
          <p:nvPr/>
        </p:nvSpPr>
        <p:spPr bwMode="auto">
          <a:xfrm>
            <a:off x="5539254" y="6056313"/>
            <a:ext cx="2447925" cy="400110"/>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50000"/>
              </a:spcBef>
            </a:pPr>
            <a:r>
              <a:rPr lang="es-ES_tradnl" altLang="es-AR" b="1" dirty="0"/>
              <a:t>Radicales</a:t>
            </a:r>
            <a:endParaRPr lang="es-ES" altLang="es-AR" b="1"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1773238"/>
            <a:ext cx="3696396" cy="3608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1412776"/>
            <a:ext cx="3073524" cy="40980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87453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971550" y="590550"/>
            <a:ext cx="7634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FUNCIONES NO LINEALES</a:t>
            </a:r>
            <a:endParaRPr lang="es-MX" altLang="es-AR" sz="2400"/>
          </a:p>
        </p:txBody>
      </p:sp>
      <p:sp>
        <p:nvSpPr>
          <p:cNvPr id="84995" name="Text Box 4"/>
          <p:cNvSpPr txBox="1">
            <a:spLocks noChangeArrowheads="1"/>
          </p:cNvSpPr>
          <p:nvPr/>
        </p:nvSpPr>
        <p:spPr bwMode="auto">
          <a:xfrm>
            <a:off x="1692275" y="6056313"/>
            <a:ext cx="2232025" cy="396875"/>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50000"/>
              </a:spcBef>
            </a:pPr>
            <a:r>
              <a:rPr lang="es-ES" altLang="es-AR" b="1"/>
              <a:t>Exponenciales</a:t>
            </a:r>
          </a:p>
        </p:txBody>
      </p:sp>
      <p:sp>
        <p:nvSpPr>
          <p:cNvPr id="84996" name="Text Box 6"/>
          <p:cNvSpPr txBox="1">
            <a:spLocks noChangeArrowheads="1"/>
          </p:cNvSpPr>
          <p:nvPr/>
        </p:nvSpPr>
        <p:spPr bwMode="auto">
          <a:xfrm>
            <a:off x="5508625" y="6056313"/>
            <a:ext cx="2447925" cy="396875"/>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50000"/>
              </a:spcBef>
            </a:pPr>
            <a:r>
              <a:rPr lang="es-ES_tradnl" altLang="es-AR" b="1" dirty="0"/>
              <a:t>Inversas</a:t>
            </a:r>
            <a:r>
              <a:rPr lang="es-ES" altLang="es-AR" dirty="0"/>
              <a:t> </a:t>
            </a:r>
            <a:endParaRPr lang="es-ES" altLang="es-AR" b="1" dirty="0"/>
          </a:p>
        </p:txBody>
      </p:sp>
      <p:pic>
        <p:nvPicPr>
          <p:cNvPr id="1026" name="Picture 2" descr="Exponentials.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94" y="1547812"/>
            <a:ext cx="4256088" cy="4256088"/>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694" y="1785867"/>
            <a:ext cx="3593306" cy="35573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9129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971550" y="590550"/>
            <a:ext cx="7634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FUNCIONES NO LINEALES</a:t>
            </a:r>
            <a:endParaRPr lang="es-MX" altLang="es-AR" sz="2400"/>
          </a:p>
        </p:txBody>
      </p:sp>
      <p:sp>
        <p:nvSpPr>
          <p:cNvPr id="84995" name="Text Box 4"/>
          <p:cNvSpPr txBox="1">
            <a:spLocks noChangeArrowheads="1"/>
          </p:cNvSpPr>
          <p:nvPr/>
        </p:nvSpPr>
        <p:spPr bwMode="auto">
          <a:xfrm>
            <a:off x="1692275" y="6056313"/>
            <a:ext cx="2232025" cy="396875"/>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50000"/>
              </a:spcBef>
            </a:pPr>
            <a:r>
              <a:rPr lang="es-ES" altLang="es-AR" b="1" dirty="0"/>
              <a:t>Logarítmicas</a:t>
            </a:r>
          </a:p>
        </p:txBody>
      </p:sp>
      <p:sp>
        <p:nvSpPr>
          <p:cNvPr id="84996" name="Text Box 6"/>
          <p:cNvSpPr txBox="1">
            <a:spLocks noChangeArrowheads="1"/>
          </p:cNvSpPr>
          <p:nvPr/>
        </p:nvSpPr>
        <p:spPr bwMode="auto">
          <a:xfrm>
            <a:off x="5539254" y="6056313"/>
            <a:ext cx="2447925" cy="400110"/>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50000"/>
              </a:spcBef>
            </a:pPr>
            <a:r>
              <a:rPr lang="es-ES_tradnl" altLang="es-AR" b="1" dirty="0"/>
              <a:t>Logarítmicas</a:t>
            </a:r>
            <a:endParaRPr lang="es-ES" altLang="es-AR" b="1"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2144" y="1773238"/>
            <a:ext cx="3014655" cy="3384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2492896"/>
            <a:ext cx="3443101" cy="2895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7588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1928813" y="285750"/>
            <a:ext cx="550068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AJUSTE DE VARIABLES A FUNCIONES NO LINEALES</a:t>
            </a:r>
            <a:endParaRPr lang="es-MX" altLang="es-AR" sz="2400"/>
          </a:p>
        </p:txBody>
      </p:sp>
      <p:sp>
        <p:nvSpPr>
          <p:cNvPr id="86019" name="Text Box 4"/>
          <p:cNvSpPr txBox="1">
            <a:spLocks noChangeArrowheads="1"/>
          </p:cNvSpPr>
          <p:nvPr/>
        </p:nvSpPr>
        <p:spPr bwMode="auto">
          <a:xfrm>
            <a:off x="357188" y="1214438"/>
            <a:ext cx="8353425" cy="452431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buFontTx/>
              <a:buChar char="•"/>
            </a:pPr>
            <a:r>
              <a:rPr lang="es-ES" altLang="es-AR" sz="1800" b="1" dirty="0"/>
              <a:t> </a:t>
            </a:r>
            <a:r>
              <a:rPr lang="es-ES" altLang="es-AR" sz="2400" b="1" dirty="0"/>
              <a:t>Hacer el diagrama de dispersión de las dos variables y evaluar si el patrón resultante sigue la forma lineal o alguna otra función.</a:t>
            </a:r>
            <a:r>
              <a:rPr lang="es-ES" altLang="es-AR" sz="2400" dirty="0"/>
              <a:t> </a:t>
            </a:r>
          </a:p>
          <a:p>
            <a:pPr algn="just" eaLnBrk="1" hangingPunct="1">
              <a:buFontTx/>
              <a:buChar char="•"/>
            </a:pPr>
            <a:endParaRPr lang="es-ES" altLang="es-AR" sz="2400" dirty="0"/>
          </a:p>
          <a:p>
            <a:pPr algn="just" eaLnBrk="1" hangingPunct="1">
              <a:buFontTx/>
              <a:buChar char="•"/>
            </a:pPr>
            <a:r>
              <a:rPr lang="es-ES" altLang="es-AR" sz="2400" b="1" dirty="0"/>
              <a:t> Identificada dicha función, substituir los valores de una variable con sus valores cuadrados, logarítmicos o con alguna otra modificación, y hacer de nuevo la matriz de correlación y las pruebas de linealidad. </a:t>
            </a:r>
          </a:p>
          <a:p>
            <a:pPr algn="just" eaLnBrk="1" hangingPunct="1">
              <a:buFontTx/>
              <a:buChar char="•"/>
            </a:pPr>
            <a:endParaRPr lang="es-ES" altLang="es-AR" sz="2400" b="1" dirty="0"/>
          </a:p>
          <a:p>
            <a:pPr algn="just" eaLnBrk="1" hangingPunct="1">
              <a:buFontTx/>
              <a:buChar char="•"/>
            </a:pPr>
            <a:r>
              <a:rPr lang="es-ES" altLang="es-AR" sz="2400" b="1" dirty="0"/>
              <a:t> Identificar la función que mejor ajuste por medio de un paquete estadístico y determinar los coeficientes para la construcción de esa ecuación.</a:t>
            </a:r>
            <a:r>
              <a:rPr lang="es-ES" altLang="es-AR" sz="2400" dirty="0"/>
              <a:t> </a:t>
            </a:r>
          </a:p>
        </p:txBody>
      </p:sp>
    </p:spTree>
    <p:extLst>
      <p:ext uri="{BB962C8B-B14F-4D97-AF65-F5344CB8AC3E}">
        <p14:creationId xmlns:p14="http://schemas.microsoft.com/office/powerpoint/2010/main" val="1455613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ChangeArrowheads="1"/>
          </p:cNvSpPr>
          <p:nvPr/>
        </p:nvSpPr>
        <p:spPr bwMode="auto">
          <a:xfrm>
            <a:off x="1331913" y="476250"/>
            <a:ext cx="66897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Modelos de Regresión No Lineal</a:t>
            </a:r>
            <a:endParaRPr lang="es-ES" altLang="es-AR" sz="3200" b="1">
              <a:solidFill>
                <a:schemeClr val="tx2"/>
              </a:solidFill>
            </a:endParaRPr>
          </a:p>
        </p:txBody>
      </p:sp>
      <p:sp>
        <p:nvSpPr>
          <p:cNvPr id="87043" name="Rectangle 3"/>
          <p:cNvSpPr>
            <a:spLocks noChangeArrowheads="1"/>
          </p:cNvSpPr>
          <p:nvPr/>
        </p:nvSpPr>
        <p:spPr bwMode="auto">
          <a:xfrm>
            <a:off x="1547813" y="1109663"/>
            <a:ext cx="5822950"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lnSpc>
                <a:spcPct val="85000"/>
              </a:lnSpc>
              <a:spcBef>
                <a:spcPct val="50000"/>
              </a:spcBef>
            </a:pPr>
            <a:r>
              <a:rPr lang="es-MX" altLang="es-AR" sz="2800" b="1">
                <a:solidFill>
                  <a:srgbClr val="336699"/>
                </a:solidFill>
              </a:rPr>
              <a:t>Ajustes Estadísticos del Método</a:t>
            </a:r>
          </a:p>
        </p:txBody>
      </p:sp>
      <p:sp>
        <p:nvSpPr>
          <p:cNvPr id="87044" name="Text Box 4"/>
          <p:cNvSpPr txBox="1">
            <a:spLocks noChangeArrowheads="1"/>
          </p:cNvSpPr>
          <p:nvPr/>
        </p:nvSpPr>
        <p:spPr bwMode="auto">
          <a:xfrm>
            <a:off x="427038" y="3573016"/>
            <a:ext cx="8064500" cy="2923877"/>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300" b="1" i="1" dirty="0"/>
              <a:t>Si aplicamos logaritmos, esta función también puede ser expresada como: log(Y) = a + b * log(X).  </a:t>
            </a:r>
          </a:p>
          <a:p>
            <a:pPr algn="just" eaLnBrk="1" hangingPunct="1"/>
            <a:endParaRPr lang="es-ES" altLang="es-AR" sz="2300" b="1" i="1" dirty="0"/>
          </a:p>
          <a:p>
            <a:pPr algn="just" eaLnBrk="1" hangingPunct="1"/>
            <a:r>
              <a:rPr lang="es-ES" altLang="es-AR" sz="2300" b="1" dirty="0"/>
              <a:t>En lugar de calcular la regresión de </a:t>
            </a:r>
            <a:r>
              <a:rPr lang="es-ES" altLang="es-AR" sz="2300" b="1" i="1" dirty="0"/>
              <a:t>Y</a:t>
            </a:r>
            <a:r>
              <a:rPr lang="es-ES" altLang="es-AR" sz="2300" b="1" dirty="0"/>
              <a:t> contra </a:t>
            </a:r>
            <a:r>
              <a:rPr lang="es-ES" altLang="es-AR" sz="2300" b="1" i="1" dirty="0"/>
              <a:t>X</a:t>
            </a:r>
            <a:r>
              <a:rPr lang="es-ES" altLang="es-AR" sz="2300" b="1" dirty="0"/>
              <a:t>, calculamos la regresión del </a:t>
            </a:r>
            <a:r>
              <a:rPr lang="es-ES" altLang="es-AR" sz="2300" b="1" i="1" dirty="0"/>
              <a:t>logaritmo</a:t>
            </a:r>
            <a:r>
              <a:rPr lang="es-ES" altLang="es-AR" sz="2300" b="1" dirty="0"/>
              <a:t> de </a:t>
            </a:r>
            <a:r>
              <a:rPr lang="es-ES" altLang="es-AR" sz="2300" b="1" i="1" dirty="0"/>
              <a:t>Y</a:t>
            </a:r>
            <a:r>
              <a:rPr lang="es-ES" altLang="es-AR" sz="2300" b="1" dirty="0"/>
              <a:t> contra el </a:t>
            </a:r>
            <a:r>
              <a:rPr lang="es-ES" altLang="es-AR" sz="2300" b="1" i="1" dirty="0"/>
              <a:t>logaritmo</a:t>
            </a:r>
            <a:r>
              <a:rPr lang="es-ES" altLang="es-AR" sz="2300" b="1" dirty="0"/>
              <a:t> de </a:t>
            </a:r>
            <a:r>
              <a:rPr lang="es-ES" altLang="es-AR" sz="2300" b="1" i="1" dirty="0"/>
              <a:t>X</a:t>
            </a:r>
            <a:r>
              <a:rPr lang="es-ES" altLang="es-AR" sz="2300" b="1" dirty="0"/>
              <a:t>.  Este  modelo es interesante, porque el exponente </a:t>
            </a:r>
            <a:r>
              <a:rPr lang="es-ES" altLang="es-AR" sz="2300" b="1" i="1" dirty="0"/>
              <a:t>b</a:t>
            </a:r>
            <a:r>
              <a:rPr lang="es-ES" altLang="es-AR" sz="2300" b="1" dirty="0"/>
              <a:t> en una función exponencial mide la </a:t>
            </a:r>
            <a:r>
              <a:rPr lang="es-ES" altLang="es-AR" sz="2300" b="1" dirty="0">
                <a:hlinkClick r:id="rId2"/>
              </a:rPr>
              <a:t>elasticidad</a:t>
            </a:r>
            <a:r>
              <a:rPr lang="es-ES" altLang="es-AR" sz="2300" b="1" dirty="0"/>
              <a:t> de </a:t>
            </a:r>
            <a:r>
              <a:rPr lang="es-ES" altLang="es-AR" sz="2300" b="1" i="1" dirty="0"/>
              <a:t>Y</a:t>
            </a:r>
            <a:r>
              <a:rPr lang="es-ES" altLang="es-AR" sz="2300" b="1" dirty="0"/>
              <a:t> respecto de </a:t>
            </a:r>
            <a:r>
              <a:rPr lang="es-ES" altLang="es-AR" sz="2300" b="1" i="1" dirty="0"/>
              <a:t>X</a:t>
            </a:r>
            <a:r>
              <a:rPr lang="es-ES" altLang="es-AR" sz="2300" b="1" dirty="0"/>
              <a:t>.</a:t>
            </a:r>
            <a:endParaRPr lang="es-MX" altLang="es-AR" sz="2300" b="1" dirty="0"/>
          </a:p>
        </p:txBody>
      </p:sp>
      <p:sp>
        <p:nvSpPr>
          <p:cNvPr id="87045" name="Rectangle 6"/>
          <p:cNvSpPr>
            <a:spLocks noChangeArrowheads="1"/>
          </p:cNvSpPr>
          <p:nvPr/>
        </p:nvSpPr>
        <p:spPr bwMode="auto">
          <a:xfrm>
            <a:off x="468313" y="2205038"/>
            <a:ext cx="8064500" cy="120015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400" b="1" dirty="0"/>
              <a:t>Una función no-lineal con otras aplicaciones es la </a:t>
            </a:r>
            <a:r>
              <a:rPr lang="es-ES" altLang="es-AR" sz="2400" b="1" i="1" dirty="0"/>
              <a:t>función LOGARÍTMICA</a:t>
            </a:r>
            <a:r>
              <a:rPr lang="es-ES" altLang="es-AR" sz="2400" b="1" dirty="0"/>
              <a:t>: </a:t>
            </a:r>
          </a:p>
          <a:p>
            <a:pPr algn="ctr" eaLnBrk="1" hangingPunct="1"/>
            <a:r>
              <a:rPr lang="es-ES" altLang="es-AR" sz="2400" b="1" i="1" dirty="0">
                <a:solidFill>
                  <a:srgbClr val="336699"/>
                </a:solidFill>
              </a:rPr>
              <a:t>Y = a + </a:t>
            </a:r>
            <a:r>
              <a:rPr lang="es-ES" altLang="es-AR" sz="2400" b="1" i="1" dirty="0" err="1">
                <a:solidFill>
                  <a:srgbClr val="336699"/>
                </a:solidFill>
              </a:rPr>
              <a:t>X</a:t>
            </a:r>
            <a:r>
              <a:rPr lang="es-ES" altLang="es-AR" sz="2400" b="1" i="1" baseline="30000" dirty="0" err="1">
                <a:solidFill>
                  <a:srgbClr val="336699"/>
                </a:solidFill>
              </a:rPr>
              <a:t>b</a:t>
            </a:r>
            <a:r>
              <a:rPr lang="es-ES" altLang="es-AR" sz="2400" b="1" i="1" dirty="0"/>
              <a:t> </a:t>
            </a:r>
          </a:p>
        </p:txBody>
      </p:sp>
    </p:spTree>
    <p:extLst>
      <p:ext uri="{BB962C8B-B14F-4D97-AF65-F5344CB8AC3E}">
        <p14:creationId xmlns:p14="http://schemas.microsoft.com/office/powerpoint/2010/main" val="1840900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7 Marcador de número de diapositiva"/>
          <p:cNvSpPr txBox="1">
            <a:spLocks noGrp="1"/>
          </p:cNvSpPr>
          <p:nvPr/>
        </p:nvSpPr>
        <p:spPr bwMode="auto">
          <a:xfrm>
            <a:off x="6781800" y="63246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r" eaLnBrk="1" hangingPunct="1"/>
            <a:fld id="{3CEA58CA-4604-4783-816B-C95673C6BB83}" type="slidenum">
              <a:rPr lang="en-GB" altLang="es-AR" sz="1400">
                <a:latin typeface="Arial" charset="0"/>
                <a:cs typeface="Arial" charset="0"/>
              </a:rPr>
              <a:pPr algn="r" eaLnBrk="1" hangingPunct="1"/>
              <a:t>9</a:t>
            </a:fld>
            <a:endParaRPr lang="en-GB" altLang="es-AR" sz="1400">
              <a:latin typeface="Arial" charset="0"/>
              <a:cs typeface="Arial" charset="0"/>
            </a:endParaRPr>
          </a:p>
        </p:txBody>
      </p:sp>
      <p:sp>
        <p:nvSpPr>
          <p:cNvPr id="11268" name="Rectangle 3"/>
          <p:cNvSpPr>
            <a:spLocks noGrp="1" noChangeArrowheads="1"/>
          </p:cNvSpPr>
          <p:nvPr>
            <p:ph type="body" sz="half" idx="4294967295"/>
          </p:nvPr>
        </p:nvSpPr>
        <p:spPr>
          <a:xfrm>
            <a:off x="428625" y="285750"/>
            <a:ext cx="8501063" cy="6456363"/>
          </a:xfrm>
          <a:solidFill>
            <a:srgbClr val="CCFFFF"/>
          </a:solidFill>
        </p:spPr>
        <p:txBody>
          <a:bodyPr/>
          <a:lstStyle/>
          <a:p>
            <a:pPr marL="0" lvl="1" indent="0" algn="just" eaLnBrk="1" hangingPunct="1">
              <a:spcBef>
                <a:spcPts val="0"/>
              </a:spcBef>
              <a:spcAft>
                <a:spcPts val="600"/>
              </a:spcAft>
              <a:buFont typeface="Wingdings" pitchFamily="2" charset="2"/>
              <a:buNone/>
              <a:defRPr/>
            </a:pPr>
            <a:r>
              <a:rPr lang="es-ES" sz="2400" b="1" dirty="0">
                <a:effectLst>
                  <a:outerShdw blurRad="38100" dist="38100" dir="2700000" algn="tl">
                    <a:srgbClr val="000000">
                      <a:alpha val="43137"/>
                    </a:srgbClr>
                  </a:outerShdw>
                </a:effectLst>
              </a:rPr>
              <a:t>Transformación logarítmica  / </a:t>
            </a:r>
            <a:r>
              <a:rPr lang="es-AR" sz="2400" b="1" dirty="0">
                <a:effectLst>
                  <a:outerShdw blurRad="38100" dist="38100" dir="2700000" algn="tl">
                    <a:srgbClr val="000000">
                      <a:alpha val="43137"/>
                    </a:srgbClr>
                  </a:outerShdw>
                </a:effectLst>
              </a:rPr>
              <a:t>“calcular el cambio en Y para un cambio dado en X.”</a:t>
            </a:r>
          </a:p>
          <a:p>
            <a:pPr marL="0" lvl="2" indent="0" algn="just" eaLnBrk="1" hangingPunct="1">
              <a:spcBef>
                <a:spcPts val="0"/>
              </a:spcBef>
              <a:spcAft>
                <a:spcPts val="600"/>
              </a:spcAft>
              <a:buFont typeface="Wingdings" pitchFamily="2" charset="2"/>
              <a:buNone/>
              <a:defRPr/>
            </a:pPr>
            <a:endParaRPr lang="es-ES" b="1" dirty="0"/>
          </a:p>
          <a:p>
            <a:pPr marL="0" lvl="2" indent="0" algn="ctr">
              <a:spcBef>
                <a:spcPts val="0"/>
              </a:spcBef>
              <a:spcAft>
                <a:spcPts val="600"/>
              </a:spcAft>
              <a:buNone/>
              <a:defRPr/>
            </a:pPr>
            <a:r>
              <a:rPr lang="es-ES" b="1" dirty="0"/>
              <a:t> Log-Log: log(y)= α + b log(x)</a:t>
            </a:r>
          </a:p>
          <a:p>
            <a:pPr marL="0" lvl="3" indent="0" algn="just">
              <a:spcBef>
                <a:spcPts val="0"/>
              </a:spcBef>
              <a:spcAft>
                <a:spcPts val="600"/>
              </a:spcAft>
              <a:buNone/>
              <a:defRPr/>
            </a:pPr>
            <a:r>
              <a:rPr lang="es-ES" sz="2400" b="1" dirty="0">
                <a:solidFill>
                  <a:srgbClr val="C00000"/>
                </a:solidFill>
              </a:rPr>
              <a:t>Variación % de y(*100)</a:t>
            </a:r>
            <a:r>
              <a:rPr lang="es-ES" sz="2400" b="1" dirty="0"/>
              <a:t> </a:t>
            </a:r>
            <a:r>
              <a:rPr lang="es-ES" sz="2400" b="1" dirty="0">
                <a:sym typeface="Wingdings" panose="05000000000000000000" pitchFamily="2" charset="2"/>
              </a:rPr>
              <a:t> </a:t>
            </a:r>
            <a:r>
              <a:rPr lang="es-ES" sz="2400" b="1" dirty="0"/>
              <a:t>Cambio % en Y por cada 1% de variación en X</a:t>
            </a:r>
          </a:p>
          <a:p>
            <a:pPr marL="0" lvl="2" indent="0" algn="ctr" eaLnBrk="1" hangingPunct="1">
              <a:spcBef>
                <a:spcPts val="0"/>
              </a:spcBef>
              <a:spcAft>
                <a:spcPts val="600"/>
              </a:spcAft>
              <a:buFont typeface="Wingdings" pitchFamily="2" charset="2"/>
              <a:buNone/>
              <a:defRPr/>
            </a:pPr>
            <a:endParaRPr lang="es-ES" b="1" dirty="0"/>
          </a:p>
          <a:p>
            <a:pPr marL="0" lvl="2" indent="0" algn="ctr" eaLnBrk="1" hangingPunct="1">
              <a:spcBef>
                <a:spcPts val="0"/>
              </a:spcBef>
              <a:spcAft>
                <a:spcPts val="600"/>
              </a:spcAft>
              <a:buFont typeface="Wingdings" pitchFamily="2" charset="2"/>
              <a:buNone/>
              <a:defRPr/>
            </a:pPr>
            <a:r>
              <a:rPr lang="es-ES" b="1" dirty="0"/>
              <a:t>Log-nivel: log(y)= α + </a:t>
            </a:r>
            <a:r>
              <a:rPr lang="es-ES" b="1" dirty="0" err="1"/>
              <a:t>bx</a:t>
            </a:r>
            <a:endParaRPr lang="es-ES" b="1" dirty="0"/>
          </a:p>
          <a:p>
            <a:pPr marL="0" lvl="3" indent="0" algn="just" eaLnBrk="1" hangingPunct="1">
              <a:spcBef>
                <a:spcPts val="0"/>
              </a:spcBef>
              <a:spcAft>
                <a:spcPts val="600"/>
              </a:spcAft>
              <a:buFont typeface="Wingdings" pitchFamily="2" charset="2"/>
              <a:buNone/>
              <a:defRPr/>
            </a:pPr>
            <a:r>
              <a:rPr lang="es-ES" sz="2400" b="1" dirty="0">
                <a:solidFill>
                  <a:srgbClr val="C00000"/>
                </a:solidFill>
              </a:rPr>
              <a:t>Variación % de y(*100) </a:t>
            </a:r>
            <a:r>
              <a:rPr lang="es-ES" sz="2400" b="1" dirty="0">
                <a:sym typeface="Wingdings" panose="05000000000000000000" pitchFamily="2" charset="2"/>
              </a:rPr>
              <a:t></a:t>
            </a:r>
            <a:r>
              <a:rPr lang="es-ES" sz="2400" b="1" dirty="0"/>
              <a:t> Cambio % en Y por cada variación en 1 unidad de X.</a:t>
            </a:r>
          </a:p>
          <a:p>
            <a:pPr marL="0" lvl="3" indent="0" algn="just" eaLnBrk="1" hangingPunct="1">
              <a:spcBef>
                <a:spcPts val="0"/>
              </a:spcBef>
              <a:spcAft>
                <a:spcPts val="600"/>
              </a:spcAft>
              <a:buFont typeface="Wingdings" pitchFamily="2" charset="2"/>
              <a:buNone/>
              <a:defRPr/>
            </a:pPr>
            <a:endParaRPr lang="es-ES" sz="2400" dirty="0"/>
          </a:p>
          <a:p>
            <a:pPr marL="0" lvl="3" indent="0" algn="ctr" eaLnBrk="1" hangingPunct="1">
              <a:spcBef>
                <a:spcPts val="0"/>
              </a:spcBef>
              <a:spcAft>
                <a:spcPts val="600"/>
              </a:spcAft>
              <a:buFont typeface="Wingdings" pitchFamily="2" charset="2"/>
              <a:buNone/>
              <a:defRPr/>
            </a:pPr>
            <a:r>
              <a:rPr lang="es-ES" sz="2400" b="1" dirty="0"/>
              <a:t>Nivel-log: y = α + b log(x) 	</a:t>
            </a:r>
          </a:p>
          <a:p>
            <a:pPr marL="0" lvl="3" indent="0" algn="just" eaLnBrk="1" hangingPunct="1">
              <a:spcBef>
                <a:spcPts val="0"/>
              </a:spcBef>
              <a:spcAft>
                <a:spcPts val="600"/>
              </a:spcAft>
              <a:buNone/>
              <a:defRPr/>
            </a:pPr>
            <a:r>
              <a:rPr lang="es-ES" sz="2400" b="1" dirty="0">
                <a:solidFill>
                  <a:srgbClr val="C00000"/>
                </a:solidFill>
              </a:rPr>
              <a:t>Variación real de y</a:t>
            </a:r>
            <a:r>
              <a:rPr lang="es-ES" sz="2400" b="1" dirty="0"/>
              <a:t> </a:t>
            </a:r>
            <a:r>
              <a:rPr lang="es-ES" sz="2400" b="1" dirty="0">
                <a:sym typeface="Wingdings" panose="05000000000000000000" pitchFamily="2" charset="2"/>
              </a:rPr>
              <a:t> </a:t>
            </a:r>
            <a:r>
              <a:rPr lang="es-ES" sz="2400" b="1" dirty="0"/>
              <a:t>Cambio en Y por cada 1% de variación en X)</a:t>
            </a:r>
          </a:p>
          <a:p>
            <a:pPr lvl="1" eaLnBrk="1" hangingPunct="1">
              <a:lnSpc>
                <a:spcPct val="80000"/>
              </a:lnSpc>
              <a:defRPr/>
            </a:pPr>
            <a:endParaRPr lang="es-ES" dirty="0"/>
          </a:p>
        </p:txBody>
      </p:sp>
    </p:spTree>
    <p:extLst>
      <p:ext uri="{BB962C8B-B14F-4D97-AF65-F5344CB8AC3E}">
        <p14:creationId xmlns:p14="http://schemas.microsoft.com/office/powerpoint/2010/main" val="346502646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1211</TotalTime>
  <Words>985</Words>
  <Application>Microsoft Office PowerPoint</Application>
  <PresentationFormat>Presentación en pantalla (4:3)</PresentationFormat>
  <Paragraphs>90</Paragraphs>
  <Slides>9</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Calibri</vt:lpstr>
      <vt:lpstr>Tahoma</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Agustín</dc:creator>
  <cp:lastModifiedBy>Agustin Salvia</cp:lastModifiedBy>
  <cp:revision>64</cp:revision>
  <dcterms:created xsi:type="dcterms:W3CDTF">2017-06-19T10:46:15Z</dcterms:created>
  <dcterms:modified xsi:type="dcterms:W3CDTF">2023-09-07T21:29:09Z</dcterms:modified>
</cp:coreProperties>
</file>