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76" r:id="rId2"/>
    <p:sldId id="480" r:id="rId3"/>
    <p:sldId id="462" r:id="rId4"/>
    <p:sldId id="471" r:id="rId5"/>
    <p:sldId id="379" r:id="rId6"/>
    <p:sldId id="380" r:id="rId7"/>
    <p:sldId id="464" r:id="rId8"/>
    <p:sldId id="465" r:id="rId9"/>
    <p:sldId id="463" r:id="rId10"/>
    <p:sldId id="410" r:id="rId11"/>
    <p:sldId id="550" r:id="rId12"/>
    <p:sldId id="403" r:id="rId13"/>
    <p:sldId id="389" r:id="rId14"/>
    <p:sldId id="401" r:id="rId15"/>
    <p:sldId id="378" r:id="rId16"/>
    <p:sldId id="381" r:id="rId17"/>
    <p:sldId id="382" r:id="rId18"/>
    <p:sldId id="384" r:id="rId19"/>
    <p:sldId id="385" r:id="rId20"/>
    <p:sldId id="387" r:id="rId21"/>
    <p:sldId id="388" r:id="rId22"/>
    <p:sldId id="393" r:id="rId23"/>
    <p:sldId id="411" r:id="rId24"/>
    <p:sldId id="390" r:id="rId25"/>
    <p:sldId id="544" r:id="rId26"/>
    <p:sldId id="481" r:id="rId27"/>
    <p:sldId id="536" r:id="rId28"/>
    <p:sldId id="477" r:id="rId29"/>
    <p:sldId id="551" r:id="rId30"/>
    <p:sldId id="415" r:id="rId31"/>
    <p:sldId id="416" r:id="rId32"/>
    <p:sldId id="417" r:id="rId33"/>
    <p:sldId id="418" r:id="rId34"/>
    <p:sldId id="419" r:id="rId35"/>
    <p:sldId id="421" r:id="rId36"/>
    <p:sldId id="422" r:id="rId37"/>
    <p:sldId id="423" r:id="rId38"/>
    <p:sldId id="425" r:id="rId39"/>
    <p:sldId id="426" r:id="rId40"/>
    <p:sldId id="427" r:id="rId41"/>
    <p:sldId id="428" r:id="rId42"/>
    <p:sldId id="429" r:id="rId43"/>
    <p:sldId id="430" r:id="rId44"/>
    <p:sldId id="431" r:id="rId45"/>
    <p:sldId id="432" r:id="rId46"/>
    <p:sldId id="433" r:id="rId4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ustín Salvia" initials="AS" lastIdx="1" clrIdx="0">
    <p:extLst>
      <p:ext uri="{19B8F6BF-5375-455C-9EA6-DF929625EA0E}">
        <p15:presenceInfo xmlns:p15="http://schemas.microsoft.com/office/powerpoint/2012/main" userId="Agustín Salv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06A768-F9DC-4647-801A-FA5C6574DB0A}" v="39" dt="2023-09-09T00:37:24.140"/>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p:cViewPr varScale="1">
        <p:scale>
          <a:sx n="114" d="100"/>
          <a:sy n="114" d="100"/>
        </p:scale>
        <p:origin x="1332"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E07263-F1D4-4E1E-A82C-7CA5D2B57FFA}" type="datetimeFigureOut">
              <a:rPr lang="es-AR" smtClean="0"/>
              <a:t>8/9/2023</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8FE8FB-C4B7-42D4-B566-CDF09F76F462}" type="slidenum">
              <a:rPr lang="es-AR" smtClean="0"/>
              <a:t>‹Nº›</a:t>
            </a:fld>
            <a:endParaRPr lang="es-AR"/>
          </a:p>
        </p:txBody>
      </p:sp>
    </p:spTree>
    <p:extLst>
      <p:ext uri="{BB962C8B-B14F-4D97-AF65-F5344CB8AC3E}">
        <p14:creationId xmlns:p14="http://schemas.microsoft.com/office/powerpoint/2010/main" val="236056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998538" y="728663"/>
            <a:ext cx="4857750" cy="3643312"/>
          </a:xfrm>
          <a:ln/>
        </p:spPr>
      </p:sp>
      <p:sp>
        <p:nvSpPr>
          <p:cNvPr id="100355"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extLst>
      <p:ext uri="{BB962C8B-B14F-4D97-AF65-F5344CB8AC3E}">
        <p14:creationId xmlns:p14="http://schemas.microsoft.com/office/powerpoint/2010/main" val="714961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998538" y="728663"/>
            <a:ext cx="4857750" cy="3643312"/>
          </a:xfrm>
          <a:ln/>
        </p:spPr>
      </p:sp>
      <p:sp>
        <p:nvSpPr>
          <p:cNvPr id="108547"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998538" y="728663"/>
            <a:ext cx="4857750" cy="3643312"/>
          </a:xfrm>
          <a:ln/>
        </p:spPr>
      </p:sp>
      <p:sp>
        <p:nvSpPr>
          <p:cNvPr id="109571"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998538" y="727075"/>
            <a:ext cx="4859337" cy="3644900"/>
          </a:xfrm>
          <a:ln/>
        </p:spPr>
      </p:sp>
      <p:sp>
        <p:nvSpPr>
          <p:cNvPr id="114691" name="Rectangle 3"/>
          <p:cNvSpPr>
            <a:spLocks noGrp="1" noChangeArrowheads="1"/>
          </p:cNvSpPr>
          <p:nvPr>
            <p:ph type="body" idx="1"/>
          </p:nvPr>
        </p:nvSpPr>
        <p:spPr>
          <a:xfrm>
            <a:off x="912813" y="4613275"/>
            <a:ext cx="5029200" cy="4373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extLst>
      <p:ext uri="{BB962C8B-B14F-4D97-AF65-F5344CB8AC3E}">
        <p14:creationId xmlns:p14="http://schemas.microsoft.com/office/powerpoint/2010/main" val="132434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998538" y="728663"/>
            <a:ext cx="4857750" cy="3643312"/>
          </a:xfrm>
          <a:ln/>
        </p:spPr>
      </p:sp>
      <p:sp>
        <p:nvSpPr>
          <p:cNvPr id="111619"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998538" y="728663"/>
            <a:ext cx="4857750" cy="3643312"/>
          </a:xfrm>
          <a:ln/>
        </p:spPr>
      </p:sp>
      <p:sp>
        <p:nvSpPr>
          <p:cNvPr id="101379"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extLst>
      <p:ext uri="{BB962C8B-B14F-4D97-AF65-F5344CB8AC3E}">
        <p14:creationId xmlns:p14="http://schemas.microsoft.com/office/powerpoint/2010/main" val="3204692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xfrm>
            <a:off x="998538" y="728663"/>
            <a:ext cx="4857750" cy="3643312"/>
          </a:xfrm>
          <a:ln/>
        </p:spPr>
      </p:sp>
      <p:sp>
        <p:nvSpPr>
          <p:cNvPr id="102403"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extLst>
      <p:ext uri="{BB962C8B-B14F-4D97-AF65-F5344CB8AC3E}">
        <p14:creationId xmlns:p14="http://schemas.microsoft.com/office/powerpoint/2010/main" val="2509433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998538" y="728663"/>
            <a:ext cx="4857750" cy="3643312"/>
          </a:xfrm>
          <a:ln/>
        </p:spPr>
      </p:sp>
      <p:sp>
        <p:nvSpPr>
          <p:cNvPr id="110595"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extLst>
      <p:ext uri="{BB962C8B-B14F-4D97-AF65-F5344CB8AC3E}">
        <p14:creationId xmlns:p14="http://schemas.microsoft.com/office/powerpoint/2010/main" val="2318502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998538" y="728663"/>
            <a:ext cx="4857750" cy="3643312"/>
          </a:xfrm>
          <a:ln/>
        </p:spPr>
      </p:sp>
      <p:sp>
        <p:nvSpPr>
          <p:cNvPr id="100355"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998538" y="728663"/>
            <a:ext cx="4857750" cy="3643312"/>
          </a:xfrm>
          <a:ln/>
        </p:spPr>
      </p:sp>
      <p:sp>
        <p:nvSpPr>
          <p:cNvPr id="103427"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998538" y="728663"/>
            <a:ext cx="4857750" cy="3643312"/>
          </a:xfrm>
          <a:ln/>
        </p:spPr>
      </p:sp>
      <p:sp>
        <p:nvSpPr>
          <p:cNvPr id="104451"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998538" y="728663"/>
            <a:ext cx="4857750" cy="3643312"/>
          </a:xfrm>
          <a:ln/>
        </p:spPr>
      </p:sp>
      <p:sp>
        <p:nvSpPr>
          <p:cNvPr id="106499"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998538" y="728663"/>
            <a:ext cx="4857750" cy="3643312"/>
          </a:xfrm>
          <a:ln/>
        </p:spPr>
      </p:sp>
      <p:sp>
        <p:nvSpPr>
          <p:cNvPr id="107523"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8630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5399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203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8323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331733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94907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67678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32951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888809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977427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A004D76-343A-463D-8E9E-1110B95339A7}" type="datetimeFigureOut">
              <a:rPr lang="es-AR" smtClean="0"/>
              <a:t>8/9/2023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2549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04D76-343A-463D-8E9E-1110B95339A7}" type="datetimeFigureOut">
              <a:rPr lang="es-AR" smtClean="0"/>
              <a:t>8/9/2023</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8DE38-F92E-461A-91A5-2DCBBAC75F62}" type="slidenum">
              <a:rPr lang="es-AR" smtClean="0"/>
              <a:t>‹Nº›</a:t>
            </a:fld>
            <a:endParaRPr lang="es-AR"/>
          </a:p>
        </p:txBody>
      </p:sp>
    </p:spTree>
    <p:extLst>
      <p:ext uri="{BB962C8B-B14F-4D97-AF65-F5344CB8AC3E}">
        <p14:creationId xmlns:p14="http://schemas.microsoft.com/office/powerpoint/2010/main" val="71465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image" Target="../media/image8.wmf"/></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755576" y="1412776"/>
            <a:ext cx="7632848" cy="387798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a:r>
              <a:rPr lang="es-ES" altLang="es-AR" sz="2800" b="1" dirty="0"/>
              <a:t>TÉCNICAS AVANZADAS DE INVESTIGACIÓN SOCIAL</a:t>
            </a:r>
          </a:p>
          <a:p>
            <a:pPr algn="ctr"/>
            <a:r>
              <a:rPr lang="es-ES" altLang="es-AR" sz="2800" b="1" dirty="0"/>
              <a:t>MÓDULO 4.1 A</a:t>
            </a:r>
          </a:p>
          <a:p>
            <a:pPr algn="ctr"/>
            <a:endParaRPr lang="es-ES" altLang="es-AR" sz="2800" b="1" dirty="0"/>
          </a:p>
          <a:p>
            <a:pPr algn="ctr"/>
            <a:r>
              <a:rPr lang="es-ES" altLang="es-AR" sz="2800" b="1" dirty="0"/>
              <a:t>Agustín Salvia</a:t>
            </a:r>
          </a:p>
          <a:p>
            <a:pPr algn="ctr"/>
            <a:r>
              <a:rPr lang="es-ES" altLang="es-AR" sz="2800" b="1" dirty="0"/>
              <a:t>Santiago Poy</a:t>
            </a:r>
          </a:p>
          <a:p>
            <a:pPr algn="ctr" eaLnBrk="1" hangingPunct="1"/>
            <a:endParaRPr lang="es-AR" altLang="es-AR" sz="2600" b="1" dirty="0"/>
          </a:p>
          <a:p>
            <a:pPr algn="ctr" eaLnBrk="1" hangingPunct="1"/>
            <a:r>
              <a:rPr lang="es-AR" altLang="es-AR" sz="2600" b="1" dirty="0"/>
              <a:t>MODELOS DE REGRESIÓN LINEAL</a:t>
            </a:r>
          </a:p>
          <a:p>
            <a:pPr algn="ctr" eaLnBrk="1" hangingPunct="1"/>
            <a:r>
              <a:rPr lang="es-AR" altLang="es-AR" sz="2600" b="1"/>
              <a:t>SUPUESTOS TEÓRICOS</a:t>
            </a:r>
            <a:endParaRPr lang="es-AR" altLang="es-AR" sz="2600" b="1" dirty="0"/>
          </a:p>
        </p:txBody>
      </p:sp>
      <p:sp>
        <p:nvSpPr>
          <p:cNvPr id="12291" name="Rectangle 7"/>
          <p:cNvSpPr>
            <a:spLocks noChangeArrowheads="1"/>
          </p:cNvSpPr>
          <p:nvPr/>
        </p:nvSpPr>
        <p:spPr bwMode="auto">
          <a:xfrm>
            <a:off x="2066131" y="260648"/>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100000"/>
              </a:spcBef>
            </a:pPr>
            <a:r>
              <a:rPr lang="es-MX" altLang="es-AR" sz="2800" b="1" dirty="0"/>
              <a:t>SEMINARIO DE DOCTORADO</a:t>
            </a:r>
          </a:p>
        </p:txBody>
      </p:sp>
    </p:spTree>
    <p:extLst>
      <p:ext uri="{BB962C8B-B14F-4D97-AF65-F5344CB8AC3E}">
        <p14:creationId xmlns:p14="http://schemas.microsoft.com/office/powerpoint/2010/main" val="3265113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ChangeArrowheads="1"/>
          </p:cNvSpPr>
          <p:nvPr/>
        </p:nvSpPr>
        <p:spPr bwMode="auto">
          <a:xfrm>
            <a:off x="1258888" y="2565400"/>
            <a:ext cx="6551612"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MX" altLang="es-AR" sz="3500" b="1" dirty="0"/>
              <a:t>ESTIMACIÓN DE PARÁMETROS DE LA RECTA DE REGRESIÓN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3"/>
          <p:cNvSpPr txBox="1">
            <a:spLocks noChangeArrowheads="1"/>
          </p:cNvSpPr>
          <p:nvPr/>
        </p:nvSpPr>
        <p:spPr bwMode="auto">
          <a:xfrm>
            <a:off x="107950" y="715963"/>
            <a:ext cx="8964613" cy="21240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200" b="1"/>
              <a:t>Para el cálculo de la recta de regresión se aplica el método de mínimos cuadrados entre dos variables. Esta línea es la que hace mínima la suma de los cuadrados de los residuos, es decir, es aquella recta en la que las diferencias elevadas al cuadrado entre los valores calculados por la ecuación de la recta y los valores reales de la serie, son las mínimas posibles.</a:t>
            </a:r>
          </a:p>
        </p:txBody>
      </p:sp>
      <p:sp>
        <p:nvSpPr>
          <p:cNvPr id="33795" name="Rectangle 5"/>
          <p:cNvSpPr>
            <a:spLocks noChangeArrowheads="1"/>
          </p:cNvSpPr>
          <p:nvPr/>
        </p:nvSpPr>
        <p:spPr bwMode="auto">
          <a:xfrm>
            <a:off x="323850" y="188913"/>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GRÁFICOS DE DISPERSIÓN / RECTA DE REGRESIÓN</a:t>
            </a:r>
            <a:endParaRPr lang="es-MX" altLang="es-AR" sz="2400"/>
          </a:p>
        </p:txBody>
      </p:sp>
      <p:pic>
        <p:nvPicPr>
          <p:cNvPr id="33796" name="Picture 7" descr="regre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852738"/>
            <a:ext cx="6480175" cy="395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ext Box 8"/>
          <p:cNvSpPr txBox="1">
            <a:spLocks noChangeArrowheads="1"/>
          </p:cNvSpPr>
          <p:nvPr/>
        </p:nvSpPr>
        <p:spPr bwMode="auto">
          <a:xfrm>
            <a:off x="2627313" y="3213100"/>
            <a:ext cx="2160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50000"/>
              </a:spcBef>
            </a:pPr>
            <a:r>
              <a:rPr lang="es-ES" altLang="es-AR" sz="2800" b="1" i="1">
                <a:solidFill>
                  <a:schemeClr val="tx2"/>
                </a:solidFill>
              </a:rPr>
              <a:t>y = a + bx</a:t>
            </a:r>
          </a:p>
        </p:txBody>
      </p:sp>
    </p:spTree>
    <p:extLst>
      <p:ext uri="{BB962C8B-B14F-4D97-AF65-F5344CB8AC3E}">
        <p14:creationId xmlns:p14="http://schemas.microsoft.com/office/powerpoint/2010/main" val="2551651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ChangeArrowheads="1"/>
          </p:cNvSpPr>
          <p:nvPr/>
        </p:nvSpPr>
        <p:spPr bwMode="auto">
          <a:xfrm>
            <a:off x="1116013" y="1889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DIAGRAMAS DE DISPERSIÓN ESTADÍSTICA</a:t>
            </a:r>
            <a:endParaRPr lang="es-MX" altLang="es-AR" sz="2400"/>
          </a:p>
        </p:txBody>
      </p:sp>
      <p:sp>
        <p:nvSpPr>
          <p:cNvPr id="20483" name="Text Box 7"/>
          <p:cNvSpPr txBox="1">
            <a:spLocks noChangeArrowheads="1"/>
          </p:cNvSpPr>
          <p:nvPr/>
        </p:nvSpPr>
        <p:spPr bwMode="auto">
          <a:xfrm>
            <a:off x="323850" y="765175"/>
            <a:ext cx="8569325" cy="3200400"/>
          </a:xfrm>
          <a:prstGeom prst="rect">
            <a:avLst/>
          </a:prstGeom>
          <a:solidFill>
            <a:srgbClr val="79FFD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ES_tradnl" altLang="es-AR" sz="2400" b="1"/>
              <a:t>Gráfico de puntos para variables cuantitativas</a:t>
            </a:r>
          </a:p>
          <a:p>
            <a:pPr eaLnBrk="1" hangingPunct="1"/>
            <a:r>
              <a:rPr lang="es-ES_tradnl" altLang="es-AR" b="1"/>
              <a:t>Disposición:</a:t>
            </a:r>
          </a:p>
          <a:p>
            <a:pPr eaLnBrk="1" hangingPunct="1"/>
            <a:r>
              <a:rPr lang="es-ES_tradnl" altLang="es-AR" b="1"/>
              <a:t>             Eje de abscisas: variable independiente (X)</a:t>
            </a:r>
          </a:p>
          <a:p>
            <a:pPr eaLnBrk="1" hangingPunct="1"/>
            <a:r>
              <a:rPr lang="es-ES_tradnl" altLang="es-AR" b="1"/>
              <a:t>             Eje de ordenadas: variable dependiente (Y)</a:t>
            </a:r>
          </a:p>
          <a:p>
            <a:pPr eaLnBrk="1" hangingPunct="1"/>
            <a:endParaRPr lang="es-ES_tradnl" altLang="es-AR" b="1"/>
          </a:p>
          <a:p>
            <a:pPr eaLnBrk="1" hangingPunct="1"/>
            <a:r>
              <a:rPr lang="es-ES_tradnl" altLang="es-AR" b="1"/>
              <a:t>Frecuentemente X es una variable controlada (no aleatoria)</a:t>
            </a:r>
          </a:p>
          <a:p>
            <a:pPr eaLnBrk="1" hangingPunct="1"/>
            <a:endParaRPr lang="es-ES_tradnl" altLang="es-AR" b="1"/>
          </a:p>
          <a:p>
            <a:pPr eaLnBrk="1" hangingPunct="1"/>
            <a:r>
              <a:rPr lang="es-ES_tradnl" altLang="es-AR" b="1"/>
              <a:t>Un punto por cada observación (par de valores X-Y)</a:t>
            </a:r>
          </a:p>
          <a:p>
            <a:pPr eaLnBrk="1" hangingPunct="1"/>
            <a:endParaRPr lang="es-ES_tradnl" altLang="es-AR" b="1"/>
          </a:p>
          <a:p>
            <a:pPr eaLnBrk="1" hangingPunct="1"/>
            <a:r>
              <a:rPr lang="es-ES_tradnl" altLang="es-AR" b="1"/>
              <a:t>Aproximación al tipo de relación existente entre las variables </a:t>
            </a:r>
            <a:endParaRPr lang="es-ES" altLang="es-AR"/>
          </a:p>
        </p:txBody>
      </p:sp>
      <p:sp>
        <p:nvSpPr>
          <p:cNvPr id="20484" name="Rectangle 3"/>
          <p:cNvSpPr>
            <a:spLocks noChangeArrowheads="1"/>
          </p:cNvSpPr>
          <p:nvPr/>
        </p:nvSpPr>
        <p:spPr bwMode="auto">
          <a:xfrm>
            <a:off x="323850" y="4022725"/>
            <a:ext cx="8569325" cy="28352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b="1"/>
              <a:t>Dadas dos variables X y Y tomadas sobre el mismo elemento de la población, el diagrama de dispersión es simplemente un gráfico de dos dimensiones, donde en un eje (la abscisa) se grafica una variable (independiente), y en el otro eje (la ordenada) se grafica la otra variable (dependiente). Si las variables están correlacionadas, el gráfico mostraría algún nivel de correlación (tendencia) entre las dos variables. Si no hay ninguna correlación, el gráfico presentará una figura sin forma, una nube de puntos dispersos en el gráfico. </a:t>
            </a:r>
            <a:endParaRPr lang="es-MX" altLang="es-AR"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611188" y="404813"/>
            <a:ext cx="8080375" cy="568325"/>
          </a:xfrm>
        </p:spPr>
        <p:txBody>
          <a:bodyPr>
            <a:normAutofit fontScale="90000"/>
          </a:bodyPr>
          <a:lstStyle/>
          <a:p>
            <a:pPr algn="ctr"/>
            <a:r>
              <a:rPr lang="es-ES" altLang="es-AR" sz="3200" b="1" dirty="0">
                <a:latin typeface="Arial Narrow" panose="020B0606020202030204" pitchFamily="34" charset="0"/>
                <a:cs typeface="Times New Roman" pitchFamily="18" charset="0"/>
              </a:rPr>
              <a:t>Recta de regresión / Técnica mínimos cuadrados</a:t>
            </a:r>
            <a:endParaRPr lang="es-ES" altLang="es-AR" sz="3200" dirty="0">
              <a:latin typeface="Arial Narrow" panose="020B0606020202030204" pitchFamily="34" charset="0"/>
            </a:endParaRPr>
          </a:p>
        </p:txBody>
      </p:sp>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1268413"/>
            <a:ext cx="6480175"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428562276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42875" y="790575"/>
            <a:ext cx="8893175" cy="19383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2400" b="1"/>
              <a:t> En el caso de asumir una </a:t>
            </a:r>
            <a:r>
              <a:rPr lang="es-ES" altLang="es-AR" sz="2400" b="1" u="sng"/>
              <a:t>recta</a:t>
            </a:r>
            <a:r>
              <a:rPr lang="es-ES" altLang="es-AR" sz="2400" b="1"/>
              <a:t>, se admite que variando en una unidad la variable X se registra un cambio constante en los valores de Y. A ese factor de ajuste entre ambas series se le llama pendiente de la recta, y se asume que es constante a lo largo de toda la recta. </a:t>
            </a:r>
            <a:endParaRPr lang="es-ES" altLang="es-AR" sz="2400"/>
          </a:p>
        </p:txBody>
      </p:sp>
      <p:pic>
        <p:nvPicPr>
          <p:cNvPr id="3277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73375"/>
            <a:ext cx="8893175" cy="365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Rectangle 6"/>
          <p:cNvSpPr>
            <a:spLocks noChangeArrowheads="1"/>
          </p:cNvSpPr>
          <p:nvPr/>
        </p:nvSpPr>
        <p:spPr bwMode="auto">
          <a:xfrm>
            <a:off x="323850" y="188913"/>
            <a:ext cx="8640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GRÁFICOS DE DISPERSIÓN / PENDIENTE DE LA RECTA</a:t>
            </a:r>
            <a:endParaRPr lang="es-MX" altLang="es-AR" sz="2400"/>
          </a:p>
        </p:txBody>
      </p:sp>
    </p:spTree>
    <p:extLst>
      <p:ext uri="{BB962C8B-B14F-4D97-AF65-F5344CB8AC3E}">
        <p14:creationId xmlns:p14="http://schemas.microsoft.com/office/powerpoint/2010/main" val="490738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251" name="Group 3"/>
          <p:cNvGraphicFramePr>
            <a:graphicFrameLocks noGrp="1"/>
          </p:cNvGraphicFramePr>
          <p:nvPr>
            <p:ph idx="4294967295"/>
          </p:nvPr>
        </p:nvGraphicFramePr>
        <p:xfrm>
          <a:off x="2627313" y="1700213"/>
          <a:ext cx="3090862" cy="4846638"/>
        </p:xfrm>
        <a:graphic>
          <a:graphicData uri="http://schemas.openxmlformats.org/drawingml/2006/table">
            <a:tbl>
              <a:tblPr/>
              <a:tblGrid>
                <a:gridCol w="1546225">
                  <a:extLst>
                    <a:ext uri="{9D8B030D-6E8A-4147-A177-3AD203B41FA5}">
                      <a16:colId xmlns:a16="http://schemas.microsoft.com/office/drawing/2014/main" val="20000"/>
                    </a:ext>
                  </a:extLst>
                </a:gridCol>
                <a:gridCol w="1544637">
                  <a:extLst>
                    <a:ext uri="{9D8B030D-6E8A-4147-A177-3AD203B41FA5}">
                      <a16:colId xmlns:a16="http://schemas.microsoft.com/office/drawing/2014/main" val="20001"/>
                    </a:ext>
                  </a:extLst>
                </a:gridCol>
              </a:tblGrid>
              <a:tr h="823014">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Años de estudio (años)</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Ingresos    ($)</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8</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2.600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9</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2.900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3.200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11</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3.500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12</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3.800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13</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4.100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14</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4.400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sp>
        <p:nvSpPr>
          <p:cNvPr id="4" name="Rectangle 2"/>
          <p:cNvSpPr txBox="1">
            <a:spLocks noChangeArrowheads="1"/>
          </p:cNvSpPr>
          <p:nvPr/>
        </p:nvSpPr>
        <p:spPr bwMode="auto">
          <a:xfrm>
            <a:off x="395537" y="333375"/>
            <a:ext cx="836905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a:lstStyle>
          <a:p>
            <a:pPr algn="ctr"/>
            <a:r>
              <a:rPr lang="es-ES" altLang="es-AR" sz="3600" b="1" kern="0">
                <a:latin typeface="Arial Narrow" panose="020B0606020202030204" pitchFamily="34" charset="0"/>
                <a:cs typeface="Times New Roman" pitchFamily="18" charset="0"/>
              </a:rPr>
              <a:t>¿Los años de estudio e ingresos determinan el valor de los ingresos laborales?</a:t>
            </a:r>
            <a:endParaRPr lang="es-ES" altLang="es-AR" sz="3600" kern="0" dirty="0">
              <a:latin typeface="Arial Narrow" panose="020B0606020202030204" pitchFamily="34"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83568" y="188640"/>
            <a:ext cx="8080375" cy="1143000"/>
          </a:xfrm>
        </p:spPr>
        <p:txBody>
          <a:bodyPr/>
          <a:lstStyle/>
          <a:p>
            <a:pPr algn="ctr"/>
            <a:r>
              <a:rPr lang="es-ES" altLang="es-AR" sz="3200" b="1" dirty="0">
                <a:latin typeface="Arial Narrow" panose="020B0606020202030204" pitchFamily="34" charset="0"/>
                <a:cs typeface="Times New Roman" pitchFamily="18" charset="0"/>
              </a:rPr>
              <a:t>Recta de regresión</a:t>
            </a:r>
            <a:endParaRPr lang="es-ES" altLang="es-AR" sz="3200" dirty="0">
              <a:latin typeface="Arial Narrow" panose="020B0606020202030204" pitchFamily="34" charset="0"/>
            </a:endParaRPr>
          </a:p>
        </p:txBody>
      </p:sp>
      <p:pic>
        <p:nvPicPr>
          <p:cNvPr id="225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1557338"/>
            <a:ext cx="59912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2532" name="Text Box 4"/>
          <p:cNvSpPr txBox="1">
            <a:spLocks noChangeArrowheads="1"/>
          </p:cNvSpPr>
          <p:nvPr/>
        </p:nvSpPr>
        <p:spPr bwMode="auto">
          <a:xfrm>
            <a:off x="5416550" y="3665538"/>
            <a:ext cx="1728788"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y = a + b * x</a:t>
            </a:r>
            <a:endParaRPr kumimoji="1" lang="es-ES" altLang="es-AR" sz="2400">
              <a:solidFill>
                <a:schemeClr val="bg2"/>
              </a:solidFill>
              <a:latin typeface="Times New Roman" pitchFamily="18" charset="0"/>
            </a:endParaRPr>
          </a:p>
        </p:txBody>
      </p:sp>
      <p:sp>
        <p:nvSpPr>
          <p:cNvPr id="22533" name="Text Box 5"/>
          <p:cNvSpPr txBox="1">
            <a:spLocks noChangeArrowheads="1"/>
          </p:cNvSpPr>
          <p:nvPr/>
        </p:nvSpPr>
        <p:spPr bwMode="auto">
          <a:xfrm>
            <a:off x="5364163" y="4437063"/>
            <a:ext cx="3209925"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a + b * años estudios</a:t>
            </a:r>
            <a:endParaRPr kumimoji="1" lang="es-ES" altLang="es-AR" sz="2400">
              <a:solidFill>
                <a:schemeClr val="bg2"/>
              </a:solidFill>
              <a:latin typeface="Times New Roman" pitchFamily="18"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84213" y="476250"/>
            <a:ext cx="8080375" cy="639763"/>
          </a:xfrm>
        </p:spPr>
        <p:txBody>
          <a:bodyPr>
            <a:normAutofit fontScale="90000"/>
          </a:bodyPr>
          <a:lstStyle/>
          <a:p>
            <a:pPr algn="ctr"/>
            <a:r>
              <a:rPr lang="es-ES" altLang="es-AR" sz="3600" b="1" dirty="0">
                <a:latin typeface="Arial Narrow" panose="020B0606020202030204" pitchFamily="34" charset="0"/>
                <a:cs typeface="Times New Roman" pitchFamily="18" charset="0"/>
              </a:rPr>
              <a:t>Particularidades de recta de regresión</a:t>
            </a:r>
            <a:endParaRPr lang="es-ES" altLang="es-AR" sz="3600" dirty="0">
              <a:latin typeface="Arial Narrow" panose="020B0606020202030204" pitchFamily="34" charset="0"/>
            </a:endParaRPr>
          </a:p>
        </p:txBody>
      </p:sp>
      <p:pic>
        <p:nvPicPr>
          <p:cNvPr id="235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1557338"/>
            <a:ext cx="59912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3556" name="Text Box 4"/>
          <p:cNvSpPr txBox="1">
            <a:spLocks noChangeArrowheads="1"/>
          </p:cNvSpPr>
          <p:nvPr/>
        </p:nvSpPr>
        <p:spPr bwMode="auto">
          <a:xfrm>
            <a:off x="5416550" y="3665538"/>
            <a:ext cx="1728788"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y = a + b * x</a:t>
            </a:r>
            <a:endParaRPr kumimoji="1" lang="es-ES" altLang="es-AR" sz="2400">
              <a:solidFill>
                <a:schemeClr val="bg2"/>
              </a:solidFill>
              <a:latin typeface="Times New Roman" pitchFamily="18" charset="0"/>
            </a:endParaRPr>
          </a:p>
        </p:txBody>
      </p:sp>
      <p:sp>
        <p:nvSpPr>
          <p:cNvPr id="23557" name="Text Box 5"/>
          <p:cNvSpPr txBox="1">
            <a:spLocks noChangeArrowheads="1"/>
          </p:cNvSpPr>
          <p:nvPr/>
        </p:nvSpPr>
        <p:spPr bwMode="auto">
          <a:xfrm>
            <a:off x="5364163" y="4437063"/>
            <a:ext cx="3209925"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a + b * años estudios</a:t>
            </a:r>
            <a:endParaRPr kumimoji="1" lang="es-ES" altLang="es-AR" sz="2400">
              <a:solidFill>
                <a:schemeClr val="bg2"/>
              </a:solidFill>
              <a:latin typeface="Times New Roman" pitchFamily="18" charset="0"/>
            </a:endParaRPr>
          </a:p>
        </p:txBody>
      </p:sp>
      <p:sp>
        <p:nvSpPr>
          <p:cNvPr id="23558" name="Text Box 6"/>
          <p:cNvSpPr txBox="1">
            <a:spLocks noChangeArrowheads="1"/>
          </p:cNvSpPr>
          <p:nvPr/>
        </p:nvSpPr>
        <p:spPr bwMode="auto">
          <a:xfrm>
            <a:off x="1023938" y="4745038"/>
            <a:ext cx="319087"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a</a:t>
            </a:r>
            <a:endParaRPr kumimoji="1" lang="es-ES" altLang="es-AR" sz="2400">
              <a:solidFill>
                <a:schemeClr val="bg2"/>
              </a:solidFill>
              <a:latin typeface="Times New Roman" pitchFamily="18" charset="0"/>
            </a:endParaRPr>
          </a:p>
        </p:txBody>
      </p:sp>
      <p:sp>
        <p:nvSpPr>
          <p:cNvPr id="23559" name="Line 7"/>
          <p:cNvSpPr>
            <a:spLocks noChangeShapeType="1"/>
          </p:cNvSpPr>
          <p:nvPr/>
        </p:nvSpPr>
        <p:spPr bwMode="auto">
          <a:xfrm>
            <a:off x="1331913" y="5013325"/>
            <a:ext cx="863600" cy="431800"/>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23560" name="Line 8"/>
          <p:cNvSpPr>
            <a:spLocks noChangeShapeType="1"/>
          </p:cNvSpPr>
          <p:nvPr/>
        </p:nvSpPr>
        <p:spPr bwMode="auto">
          <a:xfrm>
            <a:off x="3132138" y="4797425"/>
            <a:ext cx="360362"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3561" name="Line 9"/>
          <p:cNvSpPr>
            <a:spLocks noChangeShapeType="1"/>
          </p:cNvSpPr>
          <p:nvPr/>
        </p:nvSpPr>
        <p:spPr bwMode="auto">
          <a:xfrm>
            <a:off x="3492500" y="4581525"/>
            <a:ext cx="0" cy="21590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3562" name="Text Box 10"/>
          <p:cNvSpPr txBox="1">
            <a:spLocks noChangeArrowheads="1"/>
          </p:cNvSpPr>
          <p:nvPr/>
        </p:nvSpPr>
        <p:spPr bwMode="auto">
          <a:xfrm>
            <a:off x="2987675" y="5157788"/>
            <a:ext cx="60325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solidFill>
                  <a:schemeClr val="bg2"/>
                </a:solidFill>
                <a:latin typeface="Times New Roman" pitchFamily="18" charset="0"/>
              </a:rPr>
              <a:t>Δ x</a:t>
            </a:r>
          </a:p>
        </p:txBody>
      </p:sp>
      <p:sp>
        <p:nvSpPr>
          <p:cNvPr id="23563" name="Text Box 11"/>
          <p:cNvSpPr txBox="1">
            <a:spLocks noChangeArrowheads="1"/>
          </p:cNvSpPr>
          <p:nvPr/>
        </p:nvSpPr>
        <p:spPr bwMode="auto">
          <a:xfrm>
            <a:off x="3995738" y="4437063"/>
            <a:ext cx="60325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solidFill>
                  <a:schemeClr val="bg2"/>
                </a:solidFill>
                <a:latin typeface="Times New Roman" pitchFamily="18" charset="0"/>
              </a:rPr>
              <a:t>Δ y</a:t>
            </a:r>
          </a:p>
        </p:txBody>
      </p:sp>
      <p:sp>
        <p:nvSpPr>
          <p:cNvPr id="23564" name="Line 12"/>
          <p:cNvSpPr>
            <a:spLocks noChangeShapeType="1"/>
          </p:cNvSpPr>
          <p:nvPr/>
        </p:nvSpPr>
        <p:spPr bwMode="auto">
          <a:xfrm flipV="1">
            <a:off x="3276600" y="4797425"/>
            <a:ext cx="71438" cy="431800"/>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23565" name="Line 13"/>
          <p:cNvSpPr>
            <a:spLocks noChangeShapeType="1"/>
          </p:cNvSpPr>
          <p:nvPr/>
        </p:nvSpPr>
        <p:spPr bwMode="auto">
          <a:xfrm flipH="1">
            <a:off x="3492500" y="4652963"/>
            <a:ext cx="503238" cy="71437"/>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23566" name="Text Box 14"/>
          <p:cNvSpPr txBox="1">
            <a:spLocks noChangeArrowheads="1"/>
          </p:cNvSpPr>
          <p:nvPr/>
        </p:nvSpPr>
        <p:spPr bwMode="auto">
          <a:xfrm>
            <a:off x="0" y="3789363"/>
            <a:ext cx="1476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Ordenada al origen</a:t>
            </a:r>
            <a:endParaRPr kumimoji="1" lang="es-ES" altLang="es-AR" sz="2400">
              <a:latin typeface="Times New Roman" pitchFamily="18" charset="0"/>
            </a:endParaRPr>
          </a:p>
        </p:txBody>
      </p:sp>
      <p:sp>
        <p:nvSpPr>
          <p:cNvPr id="23567" name="Text Box 15"/>
          <p:cNvSpPr txBox="1">
            <a:spLocks noChangeArrowheads="1"/>
          </p:cNvSpPr>
          <p:nvPr/>
        </p:nvSpPr>
        <p:spPr bwMode="auto">
          <a:xfrm>
            <a:off x="2339975" y="4005263"/>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Pendiente</a:t>
            </a:r>
            <a:endParaRPr kumimoji="1" lang="es-ES" altLang="es-AR" sz="2400">
              <a:solidFill>
                <a:schemeClr val="bg2"/>
              </a:solidFill>
              <a:latin typeface="Times New Roman" pitchFamily="18"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622300" y="188640"/>
            <a:ext cx="8080375" cy="1143000"/>
          </a:xfrm>
        </p:spPr>
        <p:txBody>
          <a:bodyPr/>
          <a:lstStyle/>
          <a:p>
            <a:pPr algn="ctr"/>
            <a:r>
              <a:rPr lang="es-ES" altLang="es-AR" sz="3200" b="1" dirty="0">
                <a:latin typeface="Arial Narrow" panose="020B0606020202030204" pitchFamily="34" charset="0"/>
                <a:cs typeface="Times New Roman" pitchFamily="18" charset="0"/>
              </a:rPr>
              <a:t>Determinación de pendiente de recta de regresión</a:t>
            </a:r>
            <a:endParaRPr lang="es-ES" altLang="es-AR" sz="3200" dirty="0">
              <a:latin typeface="Arial Narrow" panose="020B0606020202030204" pitchFamily="34" charset="0"/>
            </a:endParaRPr>
          </a:p>
        </p:txBody>
      </p:sp>
      <p:sp>
        <p:nvSpPr>
          <p:cNvPr id="25603" name="Text Box 3"/>
          <p:cNvSpPr txBox="1">
            <a:spLocks noChangeArrowheads="1"/>
          </p:cNvSpPr>
          <p:nvPr/>
        </p:nvSpPr>
        <p:spPr bwMode="auto">
          <a:xfrm>
            <a:off x="250825" y="2924175"/>
            <a:ext cx="60325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solidFill>
                  <a:schemeClr val="bg2"/>
                </a:solidFill>
                <a:latin typeface="Times New Roman" pitchFamily="18" charset="0"/>
              </a:rPr>
              <a:t>Δ x</a:t>
            </a:r>
          </a:p>
        </p:txBody>
      </p:sp>
      <p:sp>
        <p:nvSpPr>
          <p:cNvPr id="25604" name="Text Box 4"/>
          <p:cNvSpPr txBox="1">
            <a:spLocks noChangeArrowheads="1"/>
          </p:cNvSpPr>
          <p:nvPr/>
        </p:nvSpPr>
        <p:spPr bwMode="auto">
          <a:xfrm>
            <a:off x="3276600" y="2924175"/>
            <a:ext cx="60325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solidFill>
                  <a:schemeClr val="bg2"/>
                </a:solidFill>
                <a:latin typeface="Times New Roman" pitchFamily="18" charset="0"/>
              </a:rPr>
              <a:t>Δ y</a:t>
            </a:r>
          </a:p>
        </p:txBody>
      </p:sp>
      <p:graphicFrame>
        <p:nvGraphicFramePr>
          <p:cNvPr id="65541" name="Group 5"/>
          <p:cNvGraphicFramePr>
            <a:graphicFrameLocks noGrp="1"/>
          </p:cNvGraphicFramePr>
          <p:nvPr>
            <p:ph idx="4294967295"/>
          </p:nvPr>
        </p:nvGraphicFramePr>
        <p:xfrm>
          <a:off x="1260476" y="942181"/>
          <a:ext cx="1871662" cy="4721860"/>
        </p:xfrm>
        <a:graphic>
          <a:graphicData uri="http://schemas.openxmlformats.org/drawingml/2006/table">
            <a:tbl>
              <a:tblPr/>
              <a:tblGrid>
                <a:gridCol w="936625">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tblGrid>
              <a:tr h="69850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200" b="1" i="0" u="none" strike="noStrike" cap="none" normalizeH="0" baseline="0" dirty="0" err="1">
                          <a:ln>
                            <a:noFill/>
                          </a:ln>
                          <a:solidFill>
                            <a:schemeClr val="tx1"/>
                          </a:solidFill>
                          <a:effectLst/>
                          <a:latin typeface="Tahoma" pitchFamily="34" charset="0"/>
                          <a:cs typeface="Times New Roman" pitchFamily="18" charset="0"/>
                        </a:rPr>
                        <a:t>Años</a:t>
                      </a:r>
                      <a:r>
                        <a:rPr kumimoji="1" lang="en-US" sz="1200" b="1" i="0" u="none" strike="noStrike" cap="none" normalizeH="0" baseline="0" dirty="0">
                          <a:ln>
                            <a:noFill/>
                          </a:ln>
                          <a:solidFill>
                            <a:schemeClr val="tx1"/>
                          </a:solidFill>
                          <a:effectLst/>
                          <a:latin typeface="Tahoma" pitchFamily="34" charset="0"/>
                          <a:cs typeface="Times New Roman" pitchFamily="18" charset="0"/>
                        </a:rPr>
                        <a:t> de </a:t>
                      </a:r>
                      <a:r>
                        <a:rPr kumimoji="1" lang="en-US" sz="1200" b="1" i="0" u="none" strike="noStrike" cap="none" normalizeH="0" baseline="0" dirty="0" err="1">
                          <a:ln>
                            <a:noFill/>
                          </a:ln>
                          <a:solidFill>
                            <a:schemeClr val="tx1"/>
                          </a:solidFill>
                          <a:effectLst/>
                          <a:latin typeface="Tahoma" pitchFamily="34" charset="0"/>
                          <a:cs typeface="Times New Roman" pitchFamily="18" charset="0"/>
                        </a:rPr>
                        <a:t>estudio</a:t>
                      </a:r>
                      <a:r>
                        <a:rPr kumimoji="1" lang="en-US" sz="1200" b="1" i="0" u="none" strike="noStrike" cap="none" normalizeH="0" baseline="0" dirty="0">
                          <a:ln>
                            <a:noFill/>
                          </a:ln>
                          <a:solidFill>
                            <a:schemeClr val="tx1"/>
                          </a:solidFill>
                          <a:effectLst/>
                          <a:latin typeface="Tahoma" pitchFamily="34" charset="0"/>
                          <a:cs typeface="Times New Roman" pitchFamily="18" charset="0"/>
                        </a:rPr>
                        <a:t> (</a:t>
                      </a:r>
                      <a:r>
                        <a:rPr kumimoji="1" lang="en-US" sz="1200" b="1" i="0" u="none" strike="noStrike" cap="none" normalizeH="0" baseline="0" dirty="0" err="1">
                          <a:ln>
                            <a:noFill/>
                          </a:ln>
                          <a:solidFill>
                            <a:schemeClr val="tx1"/>
                          </a:solidFill>
                          <a:effectLst/>
                          <a:latin typeface="Tahoma" pitchFamily="34" charset="0"/>
                          <a:cs typeface="Times New Roman" pitchFamily="18" charset="0"/>
                        </a:rPr>
                        <a:t>años</a:t>
                      </a:r>
                      <a:r>
                        <a:rPr kumimoji="1" lang="en-US" sz="1200" b="1" i="0" u="none" strike="noStrike" cap="none" normalizeH="0" baseline="0" dirty="0">
                          <a:ln>
                            <a:noFill/>
                          </a:ln>
                          <a:solidFill>
                            <a:schemeClr val="tx1"/>
                          </a:solidFill>
                          <a:effectLst/>
                          <a:latin typeface="Tahoma" pitchFamily="34" charset="0"/>
                          <a:cs typeface="Times New Roman" pitchFamily="18" charset="0"/>
                        </a:rPr>
                        <a:t>)</a:t>
                      </a:r>
                      <a:endParaRPr kumimoji="1" lang="en-US" sz="1200" b="0" i="0" u="none" strike="noStrike" cap="none" normalizeH="0" baseline="0" dirty="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200" b="1" i="0" u="none" strike="noStrike" cap="none" normalizeH="0" baseline="0" dirty="0" err="1">
                          <a:ln>
                            <a:noFill/>
                          </a:ln>
                          <a:solidFill>
                            <a:schemeClr val="tx1"/>
                          </a:solidFill>
                          <a:effectLst/>
                          <a:latin typeface="Tahoma" pitchFamily="34" charset="0"/>
                          <a:cs typeface="Times New Roman" pitchFamily="18" charset="0"/>
                        </a:rPr>
                        <a:t>Ingresos</a:t>
                      </a:r>
                      <a:r>
                        <a:rPr kumimoji="1" lang="en-US" sz="1200" b="1" i="0" u="none" strike="noStrike" cap="none" normalizeH="0" baseline="0" dirty="0">
                          <a:ln>
                            <a:noFill/>
                          </a:ln>
                          <a:solidFill>
                            <a:schemeClr val="tx1"/>
                          </a:solidFill>
                          <a:effectLst/>
                          <a:latin typeface="Tahoma" pitchFamily="34" charset="0"/>
                          <a:cs typeface="Times New Roman" pitchFamily="18" charset="0"/>
                        </a:rPr>
                        <a:t>    ($)</a:t>
                      </a:r>
                      <a:endParaRPr kumimoji="1" lang="en-US" sz="1200" b="0" i="0" u="none" strike="noStrike" cap="none" normalizeH="0" baseline="0" dirty="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6</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2.000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7</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2.300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8</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2.600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7305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1"/>
                          </a:solidFill>
                          <a:effectLst/>
                          <a:latin typeface="Tahoma" pitchFamily="34" charset="0"/>
                          <a:cs typeface="Times New Roman" pitchFamily="18" charset="0"/>
                        </a:rPr>
                        <a:t>9</a:t>
                      </a:r>
                      <a:endParaRPr kumimoji="1" lang="en-US" sz="1600" b="0" i="0" u="none" strike="noStrike" cap="none" normalizeH="0" baseline="0" dirty="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2.900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3.200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11</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3.500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12</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3.800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13</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4.100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14</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4.400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16</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5.000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1"/>
                          </a:solidFill>
                          <a:effectLst/>
                          <a:latin typeface="Tahoma" pitchFamily="34" charset="0"/>
                          <a:cs typeface="Times New Roman" pitchFamily="18" charset="0"/>
                        </a:rPr>
                        <a:t>5.300</a:t>
                      </a:r>
                      <a:endParaRPr kumimoji="1" lang="en-US" sz="1600" b="0" i="0" u="none" strike="noStrike" cap="none" normalizeH="0" baseline="0" dirty="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cxnSp>
        <p:nvCxnSpPr>
          <p:cNvPr id="25649" name="AutoShape 49"/>
          <p:cNvCxnSpPr>
            <a:cxnSpLocks noChangeShapeType="1"/>
          </p:cNvCxnSpPr>
          <p:nvPr/>
        </p:nvCxnSpPr>
        <p:spPr bwMode="auto">
          <a:xfrm>
            <a:off x="539750" y="3357563"/>
            <a:ext cx="1588" cy="503237"/>
          </a:xfrm>
          <a:prstGeom prst="straightConnector1">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5650" name="Line 50"/>
          <p:cNvSpPr>
            <a:spLocks noChangeShapeType="1"/>
          </p:cNvSpPr>
          <p:nvPr/>
        </p:nvSpPr>
        <p:spPr bwMode="auto">
          <a:xfrm>
            <a:off x="539750" y="3860800"/>
            <a:ext cx="6477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cxnSp>
        <p:nvCxnSpPr>
          <p:cNvPr id="25651" name="AutoShape 51"/>
          <p:cNvCxnSpPr>
            <a:cxnSpLocks noChangeShapeType="1"/>
          </p:cNvCxnSpPr>
          <p:nvPr/>
        </p:nvCxnSpPr>
        <p:spPr bwMode="auto">
          <a:xfrm>
            <a:off x="539750" y="2781300"/>
            <a:ext cx="1588" cy="142875"/>
          </a:xfrm>
          <a:prstGeom prst="straightConnector1">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5652" name="Line 52"/>
          <p:cNvSpPr>
            <a:spLocks noChangeShapeType="1"/>
          </p:cNvSpPr>
          <p:nvPr/>
        </p:nvSpPr>
        <p:spPr bwMode="auto">
          <a:xfrm>
            <a:off x="539750" y="2781300"/>
            <a:ext cx="6477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cxnSp>
        <p:nvCxnSpPr>
          <p:cNvPr id="25653" name="AutoShape 53"/>
          <p:cNvCxnSpPr>
            <a:cxnSpLocks noChangeShapeType="1"/>
            <a:stCxn id="25656" idx="1"/>
          </p:cNvCxnSpPr>
          <p:nvPr/>
        </p:nvCxnSpPr>
        <p:spPr bwMode="auto">
          <a:xfrm>
            <a:off x="3563938" y="2795588"/>
            <a:ext cx="1587" cy="128587"/>
          </a:xfrm>
          <a:prstGeom prst="straightConnector1">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5654" name="AutoShape 54"/>
          <p:cNvCxnSpPr>
            <a:cxnSpLocks noChangeShapeType="1"/>
          </p:cNvCxnSpPr>
          <p:nvPr/>
        </p:nvCxnSpPr>
        <p:spPr bwMode="auto">
          <a:xfrm>
            <a:off x="3563938" y="3357563"/>
            <a:ext cx="1587" cy="503237"/>
          </a:xfrm>
          <a:prstGeom prst="straightConnector1">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5655" name="Line 55"/>
          <p:cNvSpPr>
            <a:spLocks noChangeShapeType="1"/>
          </p:cNvSpPr>
          <p:nvPr/>
        </p:nvSpPr>
        <p:spPr bwMode="auto">
          <a:xfrm>
            <a:off x="3132138" y="3860800"/>
            <a:ext cx="431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5656" name="Line 56"/>
          <p:cNvSpPr>
            <a:spLocks noChangeShapeType="1"/>
          </p:cNvSpPr>
          <p:nvPr/>
        </p:nvSpPr>
        <p:spPr bwMode="auto">
          <a:xfrm>
            <a:off x="3203575" y="2781300"/>
            <a:ext cx="360363"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5657" name="Text Box 57"/>
          <p:cNvSpPr txBox="1">
            <a:spLocks noChangeArrowheads="1"/>
          </p:cNvSpPr>
          <p:nvPr/>
        </p:nvSpPr>
        <p:spPr bwMode="auto">
          <a:xfrm>
            <a:off x="250825" y="4005263"/>
            <a:ext cx="74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9 - 6</a:t>
            </a:r>
            <a:endParaRPr kumimoji="1" lang="es-ES" altLang="es-AR" sz="2400">
              <a:latin typeface="Times New Roman" pitchFamily="18" charset="0"/>
            </a:endParaRPr>
          </a:p>
        </p:txBody>
      </p:sp>
      <p:sp>
        <p:nvSpPr>
          <p:cNvPr id="25658" name="Text Box 58"/>
          <p:cNvSpPr txBox="1">
            <a:spLocks noChangeArrowheads="1"/>
          </p:cNvSpPr>
          <p:nvPr/>
        </p:nvSpPr>
        <p:spPr bwMode="auto">
          <a:xfrm>
            <a:off x="3255963" y="3952875"/>
            <a:ext cx="165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2900 - 2000</a:t>
            </a:r>
            <a:endParaRPr kumimoji="1" lang="es-ES" altLang="es-AR" sz="2400">
              <a:latin typeface="Times New Roman" pitchFamily="18" charset="0"/>
            </a:endParaRPr>
          </a:p>
        </p:txBody>
      </p:sp>
      <p:sp>
        <p:nvSpPr>
          <p:cNvPr id="25659" name="Text Box 59"/>
          <p:cNvSpPr txBox="1">
            <a:spLocks noChangeArrowheads="1"/>
          </p:cNvSpPr>
          <p:nvPr/>
        </p:nvSpPr>
        <p:spPr bwMode="auto">
          <a:xfrm>
            <a:off x="5056188" y="2081213"/>
            <a:ext cx="73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b =  </a:t>
            </a:r>
            <a:endParaRPr kumimoji="1" lang="es-ES" altLang="es-AR" sz="2400">
              <a:latin typeface="Times New Roman" pitchFamily="18" charset="0"/>
            </a:endParaRPr>
          </a:p>
        </p:txBody>
      </p:sp>
      <p:sp>
        <p:nvSpPr>
          <p:cNvPr id="25660" name="Text Box 60"/>
          <p:cNvSpPr txBox="1">
            <a:spLocks noChangeArrowheads="1"/>
          </p:cNvSpPr>
          <p:nvPr/>
        </p:nvSpPr>
        <p:spPr bwMode="auto">
          <a:xfrm>
            <a:off x="5867400" y="1773238"/>
            <a:ext cx="603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latin typeface="Times New Roman" pitchFamily="18" charset="0"/>
              </a:rPr>
              <a:t>Δ y</a:t>
            </a:r>
          </a:p>
        </p:txBody>
      </p:sp>
      <p:sp>
        <p:nvSpPr>
          <p:cNvPr id="25661" name="Text Box 61"/>
          <p:cNvSpPr txBox="1">
            <a:spLocks noChangeArrowheads="1"/>
          </p:cNvSpPr>
          <p:nvPr/>
        </p:nvSpPr>
        <p:spPr bwMode="auto">
          <a:xfrm>
            <a:off x="5940425" y="2420938"/>
            <a:ext cx="603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latin typeface="Times New Roman" pitchFamily="18" charset="0"/>
              </a:rPr>
              <a:t>Δ x</a:t>
            </a:r>
          </a:p>
        </p:txBody>
      </p:sp>
      <p:sp>
        <p:nvSpPr>
          <p:cNvPr id="25662" name="Line 62"/>
          <p:cNvSpPr>
            <a:spLocks noChangeShapeType="1"/>
          </p:cNvSpPr>
          <p:nvPr/>
        </p:nvSpPr>
        <p:spPr bwMode="auto">
          <a:xfrm>
            <a:off x="5795963" y="2276475"/>
            <a:ext cx="79216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5663" name="Text Box 63"/>
          <p:cNvSpPr txBox="1">
            <a:spLocks noChangeArrowheads="1"/>
          </p:cNvSpPr>
          <p:nvPr/>
        </p:nvSpPr>
        <p:spPr bwMode="auto">
          <a:xfrm>
            <a:off x="4356100" y="3141663"/>
            <a:ext cx="4849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b = ($ 2900 – $ 2000) / (9 año – 6año)</a:t>
            </a:r>
            <a:endParaRPr kumimoji="1" lang="es-ES" altLang="es-AR" sz="2400">
              <a:latin typeface="Times New Roman" pitchFamily="18" charset="0"/>
            </a:endParaRPr>
          </a:p>
        </p:txBody>
      </p:sp>
      <p:sp>
        <p:nvSpPr>
          <p:cNvPr id="25664" name="Text Box 64"/>
          <p:cNvSpPr txBox="1">
            <a:spLocks noChangeArrowheads="1"/>
          </p:cNvSpPr>
          <p:nvPr/>
        </p:nvSpPr>
        <p:spPr bwMode="auto">
          <a:xfrm>
            <a:off x="5272088" y="4313238"/>
            <a:ext cx="2251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b = 900 $ / 3 año</a:t>
            </a:r>
            <a:endParaRPr kumimoji="1" lang="es-ES" altLang="es-AR" sz="2400">
              <a:latin typeface="Times New Roman" pitchFamily="18" charset="0"/>
            </a:endParaRPr>
          </a:p>
        </p:txBody>
      </p:sp>
      <p:sp>
        <p:nvSpPr>
          <p:cNvPr id="25665" name="Text Box 65"/>
          <p:cNvSpPr txBox="1">
            <a:spLocks noChangeArrowheads="1"/>
          </p:cNvSpPr>
          <p:nvPr/>
        </p:nvSpPr>
        <p:spPr bwMode="auto">
          <a:xfrm>
            <a:off x="5435600" y="5229225"/>
            <a:ext cx="2098675"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b = 300  $ / año</a:t>
            </a:r>
            <a:endParaRPr kumimoji="1" lang="es-ES" altLang="es-AR" sz="2400">
              <a:solidFill>
                <a:schemeClr val="bg2"/>
              </a:solidFill>
              <a:latin typeface="Times New Roman"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684213" y="333375"/>
            <a:ext cx="8080375" cy="1143000"/>
          </a:xfrm>
        </p:spPr>
        <p:txBody>
          <a:bodyPr>
            <a:normAutofit fontScale="90000"/>
          </a:bodyPr>
          <a:lstStyle/>
          <a:p>
            <a:pPr algn="ctr"/>
            <a:r>
              <a:rPr lang="es-ES" altLang="es-AR" sz="3600" b="1" dirty="0">
                <a:latin typeface="Arial Narrow" panose="020B0606020202030204" pitchFamily="34" charset="0"/>
                <a:cs typeface="Times New Roman" pitchFamily="18" charset="0"/>
              </a:rPr>
              <a:t>Determinación de ordenada al origen de recta de regresión</a:t>
            </a:r>
            <a:endParaRPr lang="es-ES" altLang="es-AR" sz="3600" dirty="0">
              <a:latin typeface="Arial Narrow" panose="020B0606020202030204" pitchFamily="34" charset="0"/>
            </a:endParaRPr>
          </a:p>
        </p:txBody>
      </p:sp>
      <p:sp>
        <p:nvSpPr>
          <p:cNvPr id="26627" name="Text Box 3"/>
          <p:cNvSpPr txBox="1">
            <a:spLocks noChangeArrowheads="1"/>
          </p:cNvSpPr>
          <p:nvPr/>
        </p:nvSpPr>
        <p:spPr bwMode="auto">
          <a:xfrm>
            <a:off x="323850" y="2636838"/>
            <a:ext cx="2098675"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b = 300  $ / año</a:t>
            </a:r>
            <a:endParaRPr kumimoji="1" lang="es-ES" altLang="es-AR" sz="2400">
              <a:solidFill>
                <a:schemeClr val="bg2"/>
              </a:solidFill>
              <a:latin typeface="Times New Roman" pitchFamily="18" charset="0"/>
            </a:endParaRPr>
          </a:p>
        </p:txBody>
      </p:sp>
      <p:sp>
        <p:nvSpPr>
          <p:cNvPr id="26628" name="Text Box 4"/>
          <p:cNvSpPr txBox="1">
            <a:spLocks noChangeArrowheads="1"/>
          </p:cNvSpPr>
          <p:nvPr/>
        </p:nvSpPr>
        <p:spPr bwMode="auto">
          <a:xfrm>
            <a:off x="3779838" y="1700213"/>
            <a:ext cx="1728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y = a + b * x</a:t>
            </a:r>
            <a:endParaRPr kumimoji="1" lang="es-ES" altLang="es-AR" sz="2400">
              <a:latin typeface="Times New Roman" pitchFamily="18" charset="0"/>
            </a:endParaRPr>
          </a:p>
        </p:txBody>
      </p:sp>
      <p:sp>
        <p:nvSpPr>
          <p:cNvPr id="26629" name="Text Box 5"/>
          <p:cNvSpPr txBox="1">
            <a:spLocks noChangeArrowheads="1"/>
          </p:cNvSpPr>
          <p:nvPr/>
        </p:nvSpPr>
        <p:spPr bwMode="auto">
          <a:xfrm>
            <a:off x="3708400" y="2565400"/>
            <a:ext cx="20072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dirty="0">
                <a:latin typeface="Times New Roman" pitchFamily="18" charset="0"/>
              </a:rPr>
              <a:t>a = y – (b * x) </a:t>
            </a:r>
            <a:endParaRPr kumimoji="1" lang="es-ES" altLang="es-AR" sz="2400" dirty="0">
              <a:latin typeface="Times New Roman" pitchFamily="18" charset="0"/>
            </a:endParaRPr>
          </a:p>
        </p:txBody>
      </p:sp>
      <p:graphicFrame>
        <p:nvGraphicFramePr>
          <p:cNvPr id="67618" name="Group 34"/>
          <p:cNvGraphicFramePr>
            <a:graphicFrameLocks noGrp="1"/>
          </p:cNvGraphicFramePr>
          <p:nvPr>
            <p:ph idx="4294967295"/>
          </p:nvPr>
        </p:nvGraphicFramePr>
        <p:xfrm>
          <a:off x="323850" y="3429000"/>
          <a:ext cx="2160588" cy="2499031"/>
        </p:xfrm>
        <a:graphic>
          <a:graphicData uri="http://schemas.openxmlformats.org/drawingml/2006/table">
            <a:tbl>
              <a:tblPr/>
              <a:tblGrid>
                <a:gridCol w="1081088">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tblGrid>
              <a:tr h="822751">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500" b="1" i="0" u="none" strike="noStrike" cap="none" normalizeH="0" baseline="0" dirty="0" err="1">
                          <a:ln>
                            <a:noFill/>
                          </a:ln>
                          <a:solidFill>
                            <a:schemeClr val="tx1"/>
                          </a:solidFill>
                          <a:effectLst/>
                          <a:latin typeface="Tahoma" pitchFamily="34" charset="0"/>
                          <a:cs typeface="Times New Roman" pitchFamily="18" charset="0"/>
                        </a:rPr>
                        <a:t>Años</a:t>
                      </a:r>
                      <a:r>
                        <a:rPr kumimoji="1" lang="en-US" sz="1500" b="1" i="0" u="none" strike="noStrike" cap="none" normalizeH="0" baseline="0" dirty="0">
                          <a:ln>
                            <a:noFill/>
                          </a:ln>
                          <a:solidFill>
                            <a:schemeClr val="tx1"/>
                          </a:solidFill>
                          <a:effectLst/>
                          <a:latin typeface="Tahoma" pitchFamily="34" charset="0"/>
                          <a:cs typeface="Times New Roman" pitchFamily="18" charset="0"/>
                        </a:rPr>
                        <a:t> de </a:t>
                      </a:r>
                      <a:r>
                        <a:rPr kumimoji="1" lang="en-US" sz="1500" b="1" i="0" u="none" strike="noStrike" cap="none" normalizeH="0" baseline="0" dirty="0" err="1">
                          <a:ln>
                            <a:noFill/>
                          </a:ln>
                          <a:solidFill>
                            <a:schemeClr val="tx1"/>
                          </a:solidFill>
                          <a:effectLst/>
                          <a:latin typeface="Tahoma" pitchFamily="34" charset="0"/>
                          <a:cs typeface="Times New Roman" pitchFamily="18" charset="0"/>
                        </a:rPr>
                        <a:t>estudio</a:t>
                      </a:r>
                      <a:r>
                        <a:rPr kumimoji="1" lang="en-US" sz="1500" b="1" i="0" u="none" strike="noStrike" cap="none" normalizeH="0" baseline="0" dirty="0">
                          <a:ln>
                            <a:noFill/>
                          </a:ln>
                          <a:solidFill>
                            <a:schemeClr val="tx1"/>
                          </a:solidFill>
                          <a:effectLst/>
                          <a:latin typeface="Tahoma" pitchFamily="34" charset="0"/>
                          <a:cs typeface="Times New Roman" pitchFamily="18" charset="0"/>
                        </a:rPr>
                        <a:t> (</a:t>
                      </a:r>
                      <a:r>
                        <a:rPr kumimoji="1" lang="en-US" sz="1500" b="1" i="0" u="none" strike="noStrike" cap="none" normalizeH="0" baseline="0" dirty="0" err="1">
                          <a:ln>
                            <a:noFill/>
                          </a:ln>
                          <a:solidFill>
                            <a:schemeClr val="tx1"/>
                          </a:solidFill>
                          <a:effectLst/>
                          <a:latin typeface="Tahoma" pitchFamily="34" charset="0"/>
                          <a:cs typeface="Times New Roman" pitchFamily="18" charset="0"/>
                        </a:rPr>
                        <a:t>años</a:t>
                      </a:r>
                      <a:r>
                        <a:rPr kumimoji="1" lang="en-US" sz="1500" b="1" i="0" u="none" strike="noStrike" cap="none" normalizeH="0" baseline="0" dirty="0">
                          <a:ln>
                            <a:noFill/>
                          </a:ln>
                          <a:solidFill>
                            <a:schemeClr val="tx1"/>
                          </a:solidFill>
                          <a:effectLst/>
                          <a:latin typeface="Tahoma" pitchFamily="34" charset="0"/>
                          <a:cs typeface="Times New Roman" pitchFamily="18" charset="0"/>
                        </a:rPr>
                        <a:t>)</a:t>
                      </a:r>
                      <a:endParaRPr kumimoji="1" lang="en-US" sz="1500" b="0" i="0" u="none" strike="noStrike" cap="none" normalizeH="0" baseline="0" dirty="0">
                        <a:ln>
                          <a:noFill/>
                        </a:ln>
                        <a:solidFill>
                          <a:schemeClr val="tx1"/>
                        </a:solidFill>
                        <a:effectLst/>
                        <a:latin typeface="Tahoma" pitchFamily="34" charset="0"/>
                      </a:endParaRPr>
                    </a:p>
                  </a:txBody>
                  <a:tcPr marT="45708" marB="45708"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500" b="1" i="0" u="none" strike="noStrike" cap="none" normalizeH="0" baseline="0" dirty="0" err="1">
                          <a:ln>
                            <a:noFill/>
                          </a:ln>
                          <a:solidFill>
                            <a:schemeClr val="tx1"/>
                          </a:solidFill>
                          <a:effectLst/>
                          <a:latin typeface="Tahoma" pitchFamily="34" charset="0"/>
                          <a:cs typeface="Times New Roman" pitchFamily="18" charset="0"/>
                        </a:rPr>
                        <a:t>Ingresos</a:t>
                      </a:r>
                      <a:r>
                        <a:rPr kumimoji="1" lang="en-US" sz="1500" b="1" i="0" u="none" strike="noStrike" cap="none" normalizeH="0" baseline="0" dirty="0">
                          <a:ln>
                            <a:noFill/>
                          </a:ln>
                          <a:solidFill>
                            <a:schemeClr val="tx1"/>
                          </a:solidFill>
                          <a:effectLst/>
                          <a:latin typeface="Tahoma" pitchFamily="34" charset="0"/>
                          <a:cs typeface="Times New Roman" pitchFamily="18" charset="0"/>
                        </a:rPr>
                        <a:t>    ($)</a:t>
                      </a:r>
                      <a:endParaRPr kumimoji="1" lang="en-US" sz="1500" b="0" i="0" u="none" strike="noStrike" cap="none" normalizeH="0" baseline="0" dirty="0">
                        <a:ln>
                          <a:noFill/>
                        </a:ln>
                        <a:solidFill>
                          <a:schemeClr val="tx1"/>
                        </a:solidFill>
                        <a:effectLst/>
                        <a:latin typeface="Tahoma" pitchFamily="34" charset="0"/>
                      </a:endParaRPr>
                    </a:p>
                  </a:txBody>
                  <a:tcPr marT="45708" marB="45708"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bg2"/>
                          </a:solidFill>
                          <a:effectLst/>
                          <a:latin typeface="Tahoma" pitchFamily="34" charset="0"/>
                          <a:cs typeface="Times New Roman" pitchFamily="18" charset="0"/>
                        </a:rPr>
                        <a:t>8</a:t>
                      </a:r>
                      <a:endParaRPr kumimoji="1" lang="en-US" sz="1600" b="0" i="0" u="none" strike="noStrike" cap="none" normalizeH="0" baseline="0">
                        <a:ln>
                          <a:noFill/>
                        </a:ln>
                        <a:solidFill>
                          <a:schemeClr val="bg2"/>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2"/>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bg2"/>
                          </a:solidFill>
                          <a:effectLst/>
                          <a:latin typeface="Tahoma" pitchFamily="34" charset="0"/>
                          <a:cs typeface="Times New Roman" pitchFamily="18" charset="0"/>
                        </a:rPr>
                        <a:t>2.600</a:t>
                      </a:r>
                      <a:endParaRPr kumimoji="1" lang="en-US" sz="1600" b="0" i="0" u="none" strike="noStrike" cap="none" normalizeH="0" baseline="0">
                        <a:ln>
                          <a:noFill/>
                        </a:ln>
                        <a:solidFill>
                          <a:schemeClr val="bg2"/>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2"/>
                    </a:solidFill>
                  </a:tcPr>
                </a:tc>
                <a:extLst>
                  <a:ext uri="{0D108BD9-81ED-4DB2-BD59-A6C34878D82A}">
                    <a16:rowId xmlns:a16="http://schemas.microsoft.com/office/drawing/2014/main" val="10003"/>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rPr>
                        <a:t>.......</a:t>
                      </a: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rPr>
                        <a:t>.......</a:t>
                      </a: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5.300</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6653" name="Text Box 29"/>
          <p:cNvSpPr txBox="1">
            <a:spLocks noChangeArrowheads="1"/>
          </p:cNvSpPr>
          <p:nvPr/>
        </p:nvSpPr>
        <p:spPr bwMode="auto">
          <a:xfrm>
            <a:off x="3759200" y="3376613"/>
            <a:ext cx="43909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dirty="0">
                <a:latin typeface="Times New Roman" pitchFamily="18" charset="0"/>
              </a:rPr>
              <a:t>a = 2600 $ - (300 $ / año * 8 año) </a:t>
            </a:r>
            <a:endParaRPr kumimoji="1" lang="es-ES" altLang="es-AR" sz="2400" dirty="0">
              <a:latin typeface="Times New Roman" pitchFamily="18" charset="0"/>
            </a:endParaRPr>
          </a:p>
        </p:txBody>
      </p:sp>
      <p:sp>
        <p:nvSpPr>
          <p:cNvPr id="26654" name="Text Box 30"/>
          <p:cNvSpPr txBox="1">
            <a:spLocks noChangeArrowheads="1"/>
          </p:cNvSpPr>
          <p:nvPr/>
        </p:nvSpPr>
        <p:spPr bwMode="auto">
          <a:xfrm>
            <a:off x="3779838" y="4292600"/>
            <a:ext cx="2649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a = 2600 $ - 2400 $ </a:t>
            </a:r>
            <a:endParaRPr kumimoji="1" lang="es-ES" altLang="es-AR" sz="2400">
              <a:latin typeface="Times New Roman" pitchFamily="18" charset="0"/>
            </a:endParaRPr>
          </a:p>
        </p:txBody>
      </p:sp>
      <p:sp>
        <p:nvSpPr>
          <p:cNvPr id="26655" name="Text Box 31"/>
          <p:cNvSpPr txBox="1">
            <a:spLocks noChangeArrowheads="1"/>
          </p:cNvSpPr>
          <p:nvPr/>
        </p:nvSpPr>
        <p:spPr bwMode="auto">
          <a:xfrm>
            <a:off x="3924300" y="5084763"/>
            <a:ext cx="1328738"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a = 200 $</a:t>
            </a:r>
            <a:endParaRPr kumimoji="1" lang="es-ES" altLang="es-AR" sz="2400">
              <a:solidFill>
                <a:schemeClr val="bg2"/>
              </a:solidFill>
              <a:latin typeface="Times New Roman" pitchFamily="18" charset="0"/>
            </a:endParaRPr>
          </a:p>
        </p:txBody>
      </p:sp>
      <p:sp>
        <p:nvSpPr>
          <p:cNvPr id="26656" name="AutoShape 32"/>
          <p:cNvSpPr>
            <a:spLocks noChangeArrowheads="1"/>
          </p:cNvSpPr>
          <p:nvPr/>
        </p:nvSpPr>
        <p:spPr bwMode="auto">
          <a:xfrm>
            <a:off x="2700338" y="3068638"/>
            <a:ext cx="863600" cy="360362"/>
          </a:xfrm>
          <a:prstGeom prst="rightArrow">
            <a:avLst>
              <a:gd name="adj1" fmla="val 50000"/>
              <a:gd name="adj2" fmla="val 59912"/>
            </a:avLst>
          </a:prstGeom>
          <a:solidFill>
            <a:schemeClr val="accent1"/>
          </a:solidFill>
          <a:ln w="12700">
            <a:solidFill>
              <a:schemeClr val="tx1"/>
            </a:solidFill>
            <a:miter lim="800000"/>
            <a:headEnd type="none" w="sm" len="sm"/>
            <a:tailEnd type="none" w="sm" len="sm"/>
          </a:ln>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2016125" y="1268413"/>
            <a:ext cx="5435600" cy="6477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130000"/>
              </a:lnSpc>
              <a:spcBef>
                <a:spcPct val="65000"/>
              </a:spcBef>
            </a:pPr>
            <a:r>
              <a:rPr lang="es-MX" altLang="es-AR" sz="2800" b="1">
                <a:solidFill>
                  <a:schemeClr val="tx2"/>
                </a:solidFill>
              </a:rPr>
              <a:t>Problemas de determinación</a:t>
            </a:r>
            <a:endParaRPr lang="es-AR" altLang="es-AR" sz="2800" b="1">
              <a:solidFill>
                <a:schemeClr val="tx2"/>
              </a:solidFill>
            </a:endParaRPr>
          </a:p>
        </p:txBody>
      </p:sp>
      <p:sp>
        <p:nvSpPr>
          <p:cNvPr id="46083" name="Text Box 3"/>
          <p:cNvSpPr txBox="1">
            <a:spLocks noChangeArrowheads="1"/>
          </p:cNvSpPr>
          <p:nvPr/>
        </p:nvSpPr>
        <p:spPr bwMode="auto">
          <a:xfrm>
            <a:off x="179802" y="2294125"/>
            <a:ext cx="8497193" cy="3600986"/>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Tahoma" pitchFamily="34" charset="0"/>
              </a:defRPr>
            </a:lvl1pPr>
            <a:lvl2pPr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spcBef>
                <a:spcPct val="50000"/>
              </a:spcBef>
              <a:buClr>
                <a:schemeClr val="hlink"/>
              </a:buClr>
              <a:buFont typeface="Wingdings" pitchFamily="2" charset="2"/>
              <a:buChar char="q"/>
            </a:pPr>
            <a:r>
              <a:rPr lang="es-MX" altLang="es-AR" sz="2400" b="1" dirty="0"/>
              <a:t> </a:t>
            </a:r>
            <a:r>
              <a:rPr lang="es-ES" altLang="es-AR" sz="2400" b="1" dirty="0"/>
              <a:t>El investigador suele tener razones teóricas o prácticas para creer que los valores de una variable dependen del comportamiento de una o más variables distintas. </a:t>
            </a:r>
          </a:p>
          <a:p>
            <a:pPr algn="just" eaLnBrk="1" hangingPunct="1">
              <a:spcBef>
                <a:spcPct val="50000"/>
              </a:spcBef>
              <a:buClr>
                <a:schemeClr val="hlink"/>
              </a:buClr>
              <a:buFont typeface="Wingdings" pitchFamily="2" charset="2"/>
              <a:buChar char="q"/>
            </a:pPr>
            <a:r>
              <a:rPr lang="es-ES" altLang="es-AR" sz="2400" b="1" dirty="0"/>
              <a:t> Si hay suficientes observaciones empíricas sobre estas variables, el análisis de regresión es un método apropiado para predecir el comportamiento de la variable dependiente y describir la estructura, fuerza y sentido exacto de la relación.</a:t>
            </a:r>
            <a:endParaRPr lang="es-AR" altLang="es-AR" sz="2400" b="1" dirty="0"/>
          </a:p>
        </p:txBody>
      </p:sp>
      <p:sp>
        <p:nvSpPr>
          <p:cNvPr id="46084" name="Rectangle 4"/>
          <p:cNvSpPr>
            <a:spLocks noChangeArrowheads="1"/>
          </p:cNvSpPr>
          <p:nvPr/>
        </p:nvSpPr>
        <p:spPr bwMode="auto">
          <a:xfrm>
            <a:off x="571797" y="468406"/>
            <a:ext cx="78566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dirty="0">
                <a:solidFill>
                  <a:schemeClr val="tx2"/>
                </a:solidFill>
              </a:rPr>
              <a:t>Modelos de Regresión Lineal Múltiple</a:t>
            </a:r>
            <a:endParaRPr lang="es-ES" altLang="es-AR" sz="3200" b="1" dirty="0">
              <a:solidFill>
                <a:schemeClr val="tx2"/>
              </a:solidFill>
            </a:endParaRPr>
          </a:p>
        </p:txBody>
      </p:sp>
    </p:spTree>
    <p:extLst>
      <p:ext uri="{BB962C8B-B14F-4D97-AF65-F5344CB8AC3E}">
        <p14:creationId xmlns:p14="http://schemas.microsoft.com/office/powerpoint/2010/main" val="691803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684213" y="260350"/>
            <a:ext cx="8080375" cy="639763"/>
          </a:xfrm>
        </p:spPr>
        <p:txBody>
          <a:bodyPr>
            <a:normAutofit fontScale="90000"/>
          </a:bodyPr>
          <a:lstStyle/>
          <a:p>
            <a:pPr algn="ctr"/>
            <a:r>
              <a:rPr lang="es-ES" altLang="es-AR" sz="3600" b="1" dirty="0">
                <a:latin typeface="Arial Narrow" panose="020B0606020202030204" pitchFamily="34" charset="0"/>
                <a:cs typeface="Times New Roman" pitchFamily="18" charset="0"/>
              </a:rPr>
              <a:t>Recta de regresión</a:t>
            </a:r>
            <a:endParaRPr lang="es-ES" altLang="es-AR" sz="3600" dirty="0">
              <a:latin typeface="Arial Narrow" panose="020B0606020202030204" pitchFamily="34" charset="0"/>
            </a:endParaRPr>
          </a:p>
        </p:txBody>
      </p:sp>
      <p:pic>
        <p:nvPicPr>
          <p:cNvPr id="276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1268413"/>
            <a:ext cx="6667500" cy="534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7652" name="Text Box 4"/>
          <p:cNvSpPr txBox="1">
            <a:spLocks noChangeArrowheads="1"/>
          </p:cNvSpPr>
          <p:nvPr/>
        </p:nvSpPr>
        <p:spPr bwMode="auto">
          <a:xfrm>
            <a:off x="3635375" y="5229225"/>
            <a:ext cx="52578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200 $ + 300 $ / año *  Año de estudio</a:t>
            </a:r>
            <a:endParaRPr kumimoji="1" lang="es-ES" altLang="es-AR" sz="2400">
              <a:solidFill>
                <a:schemeClr val="bg2"/>
              </a:solidFill>
              <a:latin typeface="Times New Roman" pitchFamily="18" charset="0"/>
            </a:endParaRPr>
          </a:p>
        </p:txBody>
      </p:sp>
      <p:sp>
        <p:nvSpPr>
          <p:cNvPr id="27653" name="Line 5"/>
          <p:cNvSpPr>
            <a:spLocks noChangeShapeType="1"/>
          </p:cNvSpPr>
          <p:nvPr/>
        </p:nvSpPr>
        <p:spPr bwMode="auto">
          <a:xfrm flipH="1" flipV="1">
            <a:off x="4211638" y="4221163"/>
            <a:ext cx="288925" cy="1008062"/>
          </a:xfrm>
          <a:prstGeom prst="line">
            <a:avLst/>
          </a:prstGeom>
          <a:noFill/>
          <a:ln w="19050">
            <a:solidFill>
              <a:srgbClr val="FF0066"/>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27654" name="Text Box 6"/>
          <p:cNvSpPr txBox="1">
            <a:spLocks noChangeArrowheads="1"/>
          </p:cNvSpPr>
          <p:nvPr/>
        </p:nvSpPr>
        <p:spPr bwMode="auto">
          <a:xfrm>
            <a:off x="323850" y="5229225"/>
            <a:ext cx="1328738"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a = 200 $</a:t>
            </a:r>
            <a:endParaRPr kumimoji="1" lang="es-ES" altLang="es-AR" sz="2400">
              <a:solidFill>
                <a:schemeClr val="bg2"/>
              </a:solidFill>
              <a:latin typeface="Times New Roman" pitchFamily="18" charset="0"/>
            </a:endParaRPr>
          </a:p>
        </p:txBody>
      </p:sp>
      <p:sp>
        <p:nvSpPr>
          <p:cNvPr id="27655" name="Line 7"/>
          <p:cNvSpPr>
            <a:spLocks noChangeShapeType="1"/>
          </p:cNvSpPr>
          <p:nvPr/>
        </p:nvSpPr>
        <p:spPr bwMode="auto">
          <a:xfrm flipH="1" flipV="1">
            <a:off x="1763713" y="5445125"/>
            <a:ext cx="431800" cy="360363"/>
          </a:xfrm>
          <a:prstGeom prst="line">
            <a:avLst/>
          </a:prstGeom>
          <a:noFill/>
          <a:ln w="28575">
            <a:solidFill>
              <a:srgbClr val="FF0066"/>
            </a:solidFill>
            <a:round/>
            <a:headEnd type="triangle" w="med" len="med"/>
            <a:tailEnd/>
          </a:ln>
          <a:extLst>
            <a:ext uri="{909E8E84-426E-40DD-AFC4-6F175D3DCCD1}">
              <a14:hiddenFill xmlns:a14="http://schemas.microsoft.com/office/drawing/2010/main">
                <a:noFill/>
              </a14:hiddenFill>
            </a:ext>
          </a:extLst>
        </p:spPr>
        <p:txBody>
          <a:bodyPr/>
          <a:lstStyle/>
          <a:p>
            <a:endParaRPr lang="es-AR"/>
          </a:p>
        </p:txBody>
      </p:sp>
      <p:sp>
        <p:nvSpPr>
          <p:cNvPr id="27656" name="Text Box 8"/>
          <p:cNvSpPr txBox="1">
            <a:spLocks noChangeArrowheads="1"/>
          </p:cNvSpPr>
          <p:nvPr/>
        </p:nvSpPr>
        <p:spPr bwMode="auto">
          <a:xfrm>
            <a:off x="2411413" y="3141663"/>
            <a:ext cx="11557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y media</a:t>
            </a:r>
            <a:endParaRPr kumimoji="1" lang="es-ES" altLang="es-AR" sz="2400">
              <a:solidFill>
                <a:schemeClr val="bg2"/>
              </a:solidFill>
              <a:latin typeface="Times New Roman" pitchFamily="18" charset="0"/>
            </a:endParaRPr>
          </a:p>
        </p:txBody>
      </p:sp>
      <p:sp>
        <p:nvSpPr>
          <p:cNvPr id="27657" name="Text Box 9"/>
          <p:cNvSpPr txBox="1">
            <a:spLocks noChangeArrowheads="1"/>
          </p:cNvSpPr>
          <p:nvPr/>
        </p:nvSpPr>
        <p:spPr bwMode="auto">
          <a:xfrm rot="-5400000">
            <a:off x="4151313" y="1831975"/>
            <a:ext cx="11557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x media</a:t>
            </a:r>
            <a:endParaRPr kumimoji="1" lang="es-ES" altLang="es-AR" sz="2400">
              <a:solidFill>
                <a:schemeClr val="bg2"/>
              </a:solidFill>
              <a:latin typeface="Times New Roman"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395288" y="549275"/>
            <a:ext cx="8080375" cy="639763"/>
          </a:xfrm>
        </p:spPr>
        <p:txBody>
          <a:bodyPr>
            <a:normAutofit fontScale="90000"/>
          </a:bodyPr>
          <a:lstStyle/>
          <a:p>
            <a:pPr algn="ctr"/>
            <a:r>
              <a:rPr lang="es-ES" altLang="es-AR" sz="3600" b="1" dirty="0">
                <a:latin typeface="Arial Narrow" panose="020B0606020202030204" pitchFamily="34" charset="0"/>
                <a:cs typeface="Times New Roman" pitchFamily="18" charset="0"/>
              </a:rPr>
              <a:t>Predicción </a:t>
            </a:r>
            <a:endParaRPr lang="es-ES" altLang="es-AR" sz="3600" dirty="0">
              <a:latin typeface="Arial Narrow" panose="020B0606020202030204" pitchFamily="34" charset="0"/>
            </a:endParaRPr>
          </a:p>
        </p:txBody>
      </p:sp>
      <p:sp>
        <p:nvSpPr>
          <p:cNvPr id="29699" name="Text Box 3"/>
          <p:cNvSpPr txBox="1">
            <a:spLocks noChangeArrowheads="1"/>
          </p:cNvSpPr>
          <p:nvPr/>
        </p:nvSpPr>
        <p:spPr bwMode="auto">
          <a:xfrm>
            <a:off x="1835150" y="1773238"/>
            <a:ext cx="52578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200 $ + 300 $ / año *  Año de estudio</a:t>
            </a:r>
            <a:endParaRPr kumimoji="1" lang="es-ES" altLang="es-AR" sz="2400">
              <a:solidFill>
                <a:schemeClr val="bg2"/>
              </a:solidFill>
              <a:latin typeface="Times New Roman" pitchFamily="18" charset="0"/>
            </a:endParaRPr>
          </a:p>
        </p:txBody>
      </p:sp>
      <p:sp>
        <p:nvSpPr>
          <p:cNvPr id="29700" name="Text Box 4"/>
          <p:cNvSpPr txBox="1">
            <a:spLocks noChangeArrowheads="1"/>
          </p:cNvSpPr>
          <p:nvPr/>
        </p:nvSpPr>
        <p:spPr bwMode="auto">
          <a:xfrm>
            <a:off x="179388" y="2900363"/>
            <a:ext cx="2657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Si años estudio = 15</a:t>
            </a:r>
            <a:endParaRPr kumimoji="1" lang="es-ES" altLang="es-AR" sz="2400">
              <a:latin typeface="Times New Roman" pitchFamily="18" charset="0"/>
            </a:endParaRPr>
          </a:p>
        </p:txBody>
      </p:sp>
      <p:sp>
        <p:nvSpPr>
          <p:cNvPr id="29701" name="Text Box 5"/>
          <p:cNvSpPr txBox="1">
            <a:spLocks noChangeArrowheads="1"/>
          </p:cNvSpPr>
          <p:nvPr/>
        </p:nvSpPr>
        <p:spPr bwMode="auto">
          <a:xfrm>
            <a:off x="4427538" y="2852738"/>
            <a:ext cx="4352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 = 200 $ + 300 $ / año *  15 años</a:t>
            </a:r>
            <a:endParaRPr kumimoji="1" lang="es-ES" altLang="es-AR" sz="2400">
              <a:latin typeface="Times New Roman" pitchFamily="18" charset="0"/>
            </a:endParaRPr>
          </a:p>
        </p:txBody>
      </p:sp>
      <p:sp>
        <p:nvSpPr>
          <p:cNvPr id="29702" name="AutoShape 6"/>
          <p:cNvSpPr>
            <a:spLocks noChangeArrowheads="1"/>
          </p:cNvSpPr>
          <p:nvPr/>
        </p:nvSpPr>
        <p:spPr bwMode="auto">
          <a:xfrm>
            <a:off x="3059113" y="2924175"/>
            <a:ext cx="863600" cy="360363"/>
          </a:xfrm>
          <a:prstGeom prst="rightArrow">
            <a:avLst>
              <a:gd name="adj1" fmla="val 50000"/>
              <a:gd name="adj2" fmla="val 59912"/>
            </a:avLst>
          </a:prstGeom>
          <a:solidFill>
            <a:schemeClr val="accent1"/>
          </a:solidFill>
          <a:ln w="12700">
            <a:solidFill>
              <a:schemeClr val="tx1"/>
            </a:solidFill>
            <a:miter lim="800000"/>
            <a:headEnd type="none" w="sm" len="sm"/>
            <a:tailEnd type="none" w="sm" len="sm"/>
          </a:ln>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29703" name="Text Box 7"/>
          <p:cNvSpPr txBox="1">
            <a:spLocks noChangeArrowheads="1"/>
          </p:cNvSpPr>
          <p:nvPr/>
        </p:nvSpPr>
        <p:spPr bwMode="auto">
          <a:xfrm>
            <a:off x="4572000" y="3716338"/>
            <a:ext cx="2508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 = 200 $ + 4500 $</a:t>
            </a:r>
            <a:endParaRPr kumimoji="1" lang="es-ES" altLang="es-AR" sz="2400">
              <a:latin typeface="Times New Roman" pitchFamily="18" charset="0"/>
            </a:endParaRPr>
          </a:p>
        </p:txBody>
      </p:sp>
      <p:sp>
        <p:nvSpPr>
          <p:cNvPr id="29704" name="Text Box 8"/>
          <p:cNvSpPr txBox="1">
            <a:spLocks noChangeArrowheads="1"/>
          </p:cNvSpPr>
          <p:nvPr/>
        </p:nvSpPr>
        <p:spPr bwMode="auto">
          <a:xfrm>
            <a:off x="4643438" y="4797425"/>
            <a:ext cx="14986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4700 $</a:t>
            </a:r>
            <a:endParaRPr kumimoji="1" lang="es-ES" altLang="es-AR" sz="2400">
              <a:solidFill>
                <a:schemeClr val="bg2"/>
              </a:solidFill>
              <a:latin typeface="Times New Roman" pitchFamily="18"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xfrm>
            <a:off x="611188" y="188913"/>
            <a:ext cx="8080375" cy="1143000"/>
          </a:xfrm>
        </p:spPr>
        <p:txBody>
          <a:bodyPr/>
          <a:lstStyle/>
          <a:p>
            <a:pPr algn="ctr"/>
            <a:r>
              <a:rPr lang="es-ES" altLang="es-AR" b="1" dirty="0">
                <a:latin typeface="Arial Narrow" panose="020B0606020202030204" pitchFamily="34" charset="0"/>
                <a:cs typeface="Times New Roman" pitchFamily="18" charset="0"/>
              </a:rPr>
              <a:t>Regresión lineal múltiple</a:t>
            </a:r>
            <a:endParaRPr lang="es-ES" altLang="es-AR" dirty="0">
              <a:latin typeface="Arial Narrow" panose="020B0606020202030204" pitchFamily="34" charset="0"/>
            </a:endParaRPr>
          </a:p>
        </p:txBody>
      </p:sp>
      <p:sp>
        <p:nvSpPr>
          <p:cNvPr id="58371" name="Text Box 3"/>
          <p:cNvSpPr txBox="1">
            <a:spLocks noChangeArrowheads="1"/>
          </p:cNvSpPr>
          <p:nvPr/>
        </p:nvSpPr>
        <p:spPr bwMode="auto">
          <a:xfrm>
            <a:off x="2987675" y="3213100"/>
            <a:ext cx="2627313"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y = a + b * x + c * z</a:t>
            </a:r>
            <a:endParaRPr kumimoji="1" lang="es-ES" altLang="es-AR" sz="2400">
              <a:solidFill>
                <a:schemeClr val="bg2"/>
              </a:solidFill>
              <a:latin typeface="Times New Roman" pitchFamily="18" charset="0"/>
            </a:endParaRPr>
          </a:p>
        </p:txBody>
      </p:sp>
      <p:sp>
        <p:nvSpPr>
          <p:cNvPr id="58372" name="Text Box 4"/>
          <p:cNvSpPr txBox="1">
            <a:spLocks noChangeArrowheads="1"/>
          </p:cNvSpPr>
          <p:nvPr/>
        </p:nvSpPr>
        <p:spPr bwMode="auto">
          <a:xfrm>
            <a:off x="2339975" y="4365625"/>
            <a:ext cx="1476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Ordenada al origen</a:t>
            </a:r>
            <a:endParaRPr kumimoji="1" lang="es-ES" altLang="es-AR" sz="2400">
              <a:latin typeface="Times New Roman" pitchFamily="18" charset="0"/>
            </a:endParaRPr>
          </a:p>
        </p:txBody>
      </p:sp>
      <p:sp>
        <p:nvSpPr>
          <p:cNvPr id="58373" name="Line 5"/>
          <p:cNvSpPr>
            <a:spLocks noChangeShapeType="1"/>
          </p:cNvSpPr>
          <p:nvPr/>
        </p:nvSpPr>
        <p:spPr bwMode="auto">
          <a:xfrm flipV="1">
            <a:off x="2916238" y="3644900"/>
            <a:ext cx="647700" cy="863600"/>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58374" name="Text Box 6"/>
          <p:cNvSpPr txBox="1">
            <a:spLocks noChangeArrowheads="1"/>
          </p:cNvSpPr>
          <p:nvPr/>
        </p:nvSpPr>
        <p:spPr bwMode="auto">
          <a:xfrm>
            <a:off x="3924300" y="2276475"/>
            <a:ext cx="3963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Pendiente correspondientes a x</a:t>
            </a:r>
            <a:endParaRPr kumimoji="1" lang="es-ES" altLang="es-AR" sz="2400">
              <a:latin typeface="Times New Roman" pitchFamily="18" charset="0"/>
            </a:endParaRPr>
          </a:p>
        </p:txBody>
      </p:sp>
      <p:sp>
        <p:nvSpPr>
          <p:cNvPr id="58375" name="Text Box 7"/>
          <p:cNvSpPr txBox="1">
            <a:spLocks noChangeArrowheads="1"/>
          </p:cNvSpPr>
          <p:nvPr/>
        </p:nvSpPr>
        <p:spPr bwMode="auto">
          <a:xfrm>
            <a:off x="5003800" y="4797425"/>
            <a:ext cx="3827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Pendiente correspondiente a z</a:t>
            </a:r>
            <a:endParaRPr kumimoji="1" lang="es-ES" altLang="es-AR" sz="2400">
              <a:latin typeface="Times New Roman" pitchFamily="18" charset="0"/>
            </a:endParaRPr>
          </a:p>
        </p:txBody>
      </p:sp>
      <p:sp>
        <p:nvSpPr>
          <p:cNvPr id="58376" name="Line 8"/>
          <p:cNvSpPr>
            <a:spLocks noChangeShapeType="1"/>
          </p:cNvSpPr>
          <p:nvPr/>
        </p:nvSpPr>
        <p:spPr bwMode="auto">
          <a:xfrm flipH="1">
            <a:off x="4140200" y="2708275"/>
            <a:ext cx="431800" cy="649288"/>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58377" name="Line 9"/>
          <p:cNvSpPr>
            <a:spLocks noChangeShapeType="1"/>
          </p:cNvSpPr>
          <p:nvPr/>
        </p:nvSpPr>
        <p:spPr bwMode="auto">
          <a:xfrm flipH="1" flipV="1">
            <a:off x="5076825" y="3573463"/>
            <a:ext cx="574675" cy="1150937"/>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58378" name="Rectangle 10"/>
          <p:cNvSpPr>
            <a:spLocks noChangeArrowheads="1"/>
          </p:cNvSpPr>
          <p:nvPr/>
        </p:nvSpPr>
        <p:spPr bwMode="auto">
          <a:xfrm>
            <a:off x="611188" y="1125538"/>
            <a:ext cx="80803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a:r>
              <a:rPr lang="es-ES" altLang="es-AR" sz="3200" b="1" dirty="0">
                <a:solidFill>
                  <a:schemeClr val="tx2"/>
                </a:solidFill>
                <a:latin typeface="Arial Narrow" panose="020B0606020202030204" pitchFamily="34" charset="0"/>
                <a:cs typeface="Times New Roman" pitchFamily="18" charset="0"/>
              </a:rPr>
              <a:t>Introducción de otra/s variables independientes</a:t>
            </a:r>
            <a:endParaRPr lang="es-ES" altLang="es-AR" sz="3200" dirty="0">
              <a:solidFill>
                <a:schemeClr val="tx2"/>
              </a:solidFill>
              <a:latin typeface="Arial Narrow" panose="020B0606020202030204" pitchFamily="34" charset="0"/>
            </a:endParaRPr>
          </a:p>
        </p:txBody>
      </p:sp>
      <p:sp>
        <p:nvSpPr>
          <p:cNvPr id="58379" name="Text Box 11"/>
          <p:cNvSpPr txBox="1">
            <a:spLocks noChangeArrowheads="1"/>
          </p:cNvSpPr>
          <p:nvPr/>
        </p:nvSpPr>
        <p:spPr bwMode="auto">
          <a:xfrm>
            <a:off x="500063" y="5516563"/>
            <a:ext cx="82486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kumimoji="1" lang="es-ES_tradnl" altLang="es-AR" sz="2400" b="1" dirty="0">
                <a:solidFill>
                  <a:srgbClr val="C00000"/>
                </a:solidFill>
                <a:latin typeface="Times New Roman" pitchFamily="18" charset="0"/>
              </a:rPr>
              <a:t>La incorporación de </a:t>
            </a:r>
            <a:r>
              <a:rPr kumimoji="1" lang="es-ES_tradnl" altLang="es-AR" sz="2400" b="1" dirty="0" err="1">
                <a:solidFill>
                  <a:srgbClr val="C00000"/>
                </a:solidFill>
                <a:latin typeface="Times New Roman" pitchFamily="18" charset="0"/>
              </a:rPr>
              <a:t>de</a:t>
            </a:r>
            <a:r>
              <a:rPr kumimoji="1" lang="es-ES_tradnl" altLang="es-AR" sz="2400" b="1" dirty="0">
                <a:solidFill>
                  <a:srgbClr val="C00000"/>
                </a:solidFill>
                <a:latin typeface="Times New Roman" pitchFamily="18" charset="0"/>
              </a:rPr>
              <a:t> más variables independientes convierte la ecuación de la recta de predicción en la ecuación de un plano de predicción.</a:t>
            </a:r>
            <a:endParaRPr kumimoji="1" lang="es-ES" altLang="es-AR" sz="2400" b="1" dirty="0">
              <a:solidFill>
                <a:srgbClr val="C00000"/>
              </a:solidFill>
              <a:latin typeface="Times New Roman" pitchFamily="18" charset="0"/>
            </a:endParaRPr>
          </a:p>
        </p:txBody>
      </p:sp>
    </p:spTree>
    <p:extLst>
      <p:ext uri="{BB962C8B-B14F-4D97-AF65-F5344CB8AC3E}">
        <p14:creationId xmlns:p14="http://schemas.microsoft.com/office/powerpoint/2010/main" val="254275970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ChangeArrowheads="1"/>
          </p:cNvSpPr>
          <p:nvPr/>
        </p:nvSpPr>
        <p:spPr bwMode="auto">
          <a:xfrm>
            <a:off x="1258888" y="2565400"/>
            <a:ext cx="655161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MX" altLang="es-AR" sz="3200" b="1" dirty="0"/>
              <a:t>ESTADÍSTICOS DEL MODELO AJUSTADO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684213" y="188913"/>
            <a:ext cx="8080375" cy="719137"/>
          </a:xfrm>
        </p:spPr>
        <p:txBody>
          <a:bodyPr/>
          <a:lstStyle/>
          <a:p>
            <a:pPr algn="ctr"/>
            <a:r>
              <a:rPr lang="es-ES" altLang="es-AR" sz="3600" b="1">
                <a:latin typeface="Arial Narrow" pitchFamily="34" charset="0"/>
                <a:cs typeface="Times New Roman" pitchFamily="18" charset="0"/>
              </a:rPr>
              <a:t>Modelo ajustado y recta de regresi</a:t>
            </a:r>
            <a:r>
              <a:rPr lang="es-ES" altLang="es-AR" sz="3600" b="1">
                <a:cs typeface="Times New Roman" pitchFamily="18" charset="0"/>
              </a:rPr>
              <a:t>ó</a:t>
            </a:r>
            <a:r>
              <a:rPr lang="es-ES" altLang="es-AR" sz="3600" b="1">
                <a:latin typeface="Arial Narrow" pitchFamily="34" charset="0"/>
                <a:cs typeface="Times New Roman" pitchFamily="18" charset="0"/>
              </a:rPr>
              <a:t>n</a:t>
            </a:r>
            <a:endParaRPr lang="es-ES" altLang="es-AR" sz="3600"/>
          </a:p>
        </p:txBody>
      </p:sp>
      <p:pic>
        <p:nvPicPr>
          <p:cNvPr id="358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908050"/>
            <a:ext cx="5545138" cy="1416050"/>
          </a:xfrm>
          <a:prstGeom prst="rect">
            <a:avLst/>
          </a:prstGeom>
          <a:solidFill>
            <a:schemeClr val="bg1"/>
          </a:solidFill>
          <a:ln>
            <a:noFill/>
          </a:ln>
        </p:spPr>
      </p:pic>
      <p:pic>
        <p:nvPicPr>
          <p:cNvPr id="358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2492375"/>
            <a:ext cx="7200900" cy="2317750"/>
          </a:xfrm>
          <a:prstGeom prst="rect">
            <a:avLst/>
          </a:prstGeom>
          <a:solidFill>
            <a:schemeClr val="bg1"/>
          </a:solidFill>
          <a:ln>
            <a:noFill/>
          </a:ln>
        </p:spPr>
      </p:pic>
      <p:pic>
        <p:nvPicPr>
          <p:cNvPr id="3584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350" y="4868863"/>
            <a:ext cx="6985000" cy="1849437"/>
          </a:xfrm>
          <a:prstGeom prst="rect">
            <a:avLst/>
          </a:prstGeom>
          <a:solidFill>
            <a:schemeClr val="bg1"/>
          </a:solidFill>
          <a:ln>
            <a:noFill/>
          </a:ln>
        </p:spPr>
      </p:pic>
      <p:sp>
        <p:nvSpPr>
          <p:cNvPr id="35846" name="Oval 6"/>
          <p:cNvSpPr>
            <a:spLocks noChangeArrowheads="1"/>
          </p:cNvSpPr>
          <p:nvPr/>
        </p:nvSpPr>
        <p:spPr bwMode="auto">
          <a:xfrm>
            <a:off x="3492500" y="5734050"/>
            <a:ext cx="792163" cy="360363"/>
          </a:xfrm>
          <a:prstGeom prst="ellipse">
            <a:avLst/>
          </a:prstGeom>
          <a:noFill/>
          <a:ln w="12700">
            <a:solidFill>
              <a:srgbClr val="FF00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35847" name="Oval 7"/>
          <p:cNvSpPr>
            <a:spLocks noChangeArrowheads="1"/>
          </p:cNvSpPr>
          <p:nvPr/>
        </p:nvSpPr>
        <p:spPr bwMode="auto">
          <a:xfrm>
            <a:off x="3492500" y="6092825"/>
            <a:ext cx="792163" cy="360363"/>
          </a:xfrm>
          <a:prstGeom prst="ellipse">
            <a:avLst/>
          </a:prstGeom>
          <a:noFill/>
          <a:ln w="12700">
            <a:solidFill>
              <a:srgbClr val="FF00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35848" name="Text Box 8"/>
          <p:cNvSpPr txBox="1">
            <a:spLocks noChangeArrowheads="1"/>
          </p:cNvSpPr>
          <p:nvPr/>
        </p:nvSpPr>
        <p:spPr bwMode="auto">
          <a:xfrm>
            <a:off x="1403350" y="4868863"/>
            <a:ext cx="2530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a:solidFill>
                  <a:schemeClr val="hlink"/>
                </a:solidFill>
                <a:latin typeface="Times New Roman" pitchFamily="18" charset="0"/>
              </a:rPr>
              <a:t>“a” Ordenada al origen</a:t>
            </a:r>
            <a:endParaRPr kumimoji="1" lang="es-ES" altLang="es-AR">
              <a:solidFill>
                <a:schemeClr val="hlink"/>
              </a:solidFill>
              <a:latin typeface="Times New Roman" pitchFamily="18" charset="0"/>
            </a:endParaRPr>
          </a:p>
        </p:txBody>
      </p:sp>
      <p:sp>
        <p:nvSpPr>
          <p:cNvPr id="35849" name="Line 9"/>
          <p:cNvSpPr>
            <a:spLocks noChangeShapeType="1"/>
          </p:cNvSpPr>
          <p:nvPr/>
        </p:nvSpPr>
        <p:spPr bwMode="auto">
          <a:xfrm>
            <a:off x="3203575" y="5084763"/>
            <a:ext cx="360363" cy="720725"/>
          </a:xfrm>
          <a:prstGeom prst="line">
            <a:avLst/>
          </a:prstGeom>
          <a:noFill/>
          <a:ln w="1270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35850" name="Text Box 10"/>
          <p:cNvSpPr txBox="1">
            <a:spLocks noChangeArrowheads="1"/>
          </p:cNvSpPr>
          <p:nvPr/>
        </p:nvSpPr>
        <p:spPr bwMode="auto">
          <a:xfrm>
            <a:off x="4932363" y="6286500"/>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a:solidFill>
                  <a:schemeClr val="hlink"/>
                </a:solidFill>
                <a:latin typeface="Times New Roman" pitchFamily="18" charset="0"/>
              </a:rPr>
              <a:t>“b” Pendiente</a:t>
            </a:r>
            <a:endParaRPr kumimoji="1" lang="es-ES" altLang="es-AR">
              <a:solidFill>
                <a:schemeClr val="hlink"/>
              </a:solidFill>
              <a:latin typeface="Times New Roman" pitchFamily="18" charset="0"/>
            </a:endParaRPr>
          </a:p>
        </p:txBody>
      </p:sp>
      <p:sp>
        <p:nvSpPr>
          <p:cNvPr id="35851" name="Line 11"/>
          <p:cNvSpPr>
            <a:spLocks noChangeShapeType="1"/>
          </p:cNvSpPr>
          <p:nvPr/>
        </p:nvSpPr>
        <p:spPr bwMode="auto">
          <a:xfrm flipH="1" flipV="1">
            <a:off x="4284663" y="6308725"/>
            <a:ext cx="719137" cy="73025"/>
          </a:xfrm>
          <a:prstGeom prst="line">
            <a:avLst/>
          </a:prstGeom>
          <a:noFill/>
          <a:ln w="1270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35852" name="Oval 12"/>
          <p:cNvSpPr>
            <a:spLocks noChangeArrowheads="1"/>
          </p:cNvSpPr>
          <p:nvPr/>
        </p:nvSpPr>
        <p:spPr bwMode="auto">
          <a:xfrm>
            <a:off x="7667625" y="3284538"/>
            <a:ext cx="792163" cy="360362"/>
          </a:xfrm>
          <a:prstGeom prst="ellipse">
            <a:avLst/>
          </a:prstGeom>
          <a:noFill/>
          <a:ln w="12700">
            <a:solidFill>
              <a:srgbClr val="FF00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35853" name="Text Box 13"/>
          <p:cNvSpPr txBox="1">
            <a:spLocks noChangeArrowheads="1"/>
          </p:cNvSpPr>
          <p:nvPr/>
        </p:nvSpPr>
        <p:spPr bwMode="auto">
          <a:xfrm>
            <a:off x="6804025" y="2492375"/>
            <a:ext cx="152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a:solidFill>
                  <a:schemeClr val="hlink"/>
                </a:solidFill>
                <a:latin typeface="Times New Roman" pitchFamily="18" charset="0"/>
              </a:rPr>
              <a:t>Significancia</a:t>
            </a:r>
            <a:endParaRPr kumimoji="1" lang="es-ES" altLang="es-AR">
              <a:solidFill>
                <a:schemeClr val="hlink"/>
              </a:solidFill>
              <a:latin typeface="Times New Roman" pitchFamily="18" charset="0"/>
            </a:endParaRPr>
          </a:p>
        </p:txBody>
      </p:sp>
      <p:sp>
        <p:nvSpPr>
          <p:cNvPr id="35854" name="Line 14"/>
          <p:cNvSpPr>
            <a:spLocks noChangeShapeType="1"/>
          </p:cNvSpPr>
          <p:nvPr/>
        </p:nvSpPr>
        <p:spPr bwMode="auto">
          <a:xfrm>
            <a:off x="7524750" y="2852738"/>
            <a:ext cx="287338" cy="431800"/>
          </a:xfrm>
          <a:prstGeom prst="line">
            <a:avLst/>
          </a:prstGeom>
          <a:noFill/>
          <a:ln w="1270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35855" name="Oval 15"/>
          <p:cNvSpPr>
            <a:spLocks noChangeArrowheads="1"/>
          </p:cNvSpPr>
          <p:nvPr/>
        </p:nvSpPr>
        <p:spPr bwMode="auto">
          <a:xfrm>
            <a:off x="2627313" y="1628775"/>
            <a:ext cx="792162" cy="360363"/>
          </a:xfrm>
          <a:prstGeom prst="ellipse">
            <a:avLst/>
          </a:prstGeom>
          <a:noFill/>
          <a:ln w="12700">
            <a:solidFill>
              <a:srgbClr val="FF00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35856" name="Text Box 16"/>
          <p:cNvSpPr txBox="1">
            <a:spLocks noChangeArrowheads="1"/>
          </p:cNvSpPr>
          <p:nvPr/>
        </p:nvSpPr>
        <p:spPr bwMode="auto">
          <a:xfrm>
            <a:off x="1763713" y="836613"/>
            <a:ext cx="1438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a:solidFill>
                  <a:schemeClr val="hlink"/>
                </a:solidFill>
                <a:latin typeface="Times New Roman" pitchFamily="18" charset="0"/>
              </a:rPr>
              <a:t>r de Pearson</a:t>
            </a:r>
            <a:endParaRPr kumimoji="1" lang="es-ES" altLang="es-AR">
              <a:solidFill>
                <a:schemeClr val="hlink"/>
              </a:solidFill>
              <a:latin typeface="Times New Roman" pitchFamily="18" charset="0"/>
            </a:endParaRPr>
          </a:p>
        </p:txBody>
      </p:sp>
      <p:sp>
        <p:nvSpPr>
          <p:cNvPr id="35857" name="Line 17"/>
          <p:cNvSpPr>
            <a:spLocks noChangeShapeType="1"/>
          </p:cNvSpPr>
          <p:nvPr/>
        </p:nvSpPr>
        <p:spPr bwMode="auto">
          <a:xfrm>
            <a:off x="2555875" y="1196975"/>
            <a:ext cx="287338" cy="431800"/>
          </a:xfrm>
          <a:prstGeom prst="line">
            <a:avLst/>
          </a:prstGeom>
          <a:noFill/>
          <a:ln w="1270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ChangeArrowheads="1"/>
          </p:cNvSpPr>
          <p:nvPr/>
        </p:nvSpPr>
        <p:spPr bwMode="auto">
          <a:xfrm>
            <a:off x="1547813" y="1109663"/>
            <a:ext cx="6316662" cy="519112"/>
          </a:xfrm>
          <a:prstGeom prst="rect">
            <a:avLst/>
          </a:prstGeom>
          <a:solidFill>
            <a:schemeClr val="bg1"/>
          </a:solidFill>
          <a:ln>
            <a:noFill/>
          </a:ln>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sz="2800" b="1" dirty="0">
                <a:solidFill>
                  <a:srgbClr val="336699"/>
                </a:solidFill>
              </a:rPr>
              <a:t>Distribución F de Fisher-Snedecor</a:t>
            </a:r>
            <a:r>
              <a:rPr lang="es-ES" altLang="es-AR" sz="2800" dirty="0">
                <a:solidFill>
                  <a:srgbClr val="336699"/>
                </a:solidFill>
              </a:rPr>
              <a:t> </a:t>
            </a:r>
          </a:p>
        </p:txBody>
      </p:sp>
      <p:sp>
        <p:nvSpPr>
          <p:cNvPr id="55299" name="Rectangle 4"/>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pic>
        <p:nvPicPr>
          <p:cNvPr id="55300" name="Picture 6" descr="graf_Fish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47850"/>
            <a:ext cx="5903913" cy="461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1" name="Text Box 7"/>
          <p:cNvSpPr txBox="1">
            <a:spLocks noChangeArrowheads="1"/>
          </p:cNvSpPr>
          <p:nvPr/>
        </p:nvSpPr>
        <p:spPr bwMode="auto">
          <a:xfrm>
            <a:off x="5003800" y="1773238"/>
            <a:ext cx="3960813" cy="4800600"/>
          </a:xfrm>
          <a:prstGeom prst="rect">
            <a:avLst/>
          </a:prstGeom>
          <a:solidFill>
            <a:schemeClr val="bg1"/>
          </a:solidFill>
          <a:ln>
            <a:noFill/>
          </a:ln>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1800" b="1" dirty="0"/>
              <a:t>- Nunca adopta valores menores de 0 y es asimétrica positiva. En el modelo de regresión representa la relación entre el total de la varianza de la variable dependiente y la parte explicada de dicha varianza.</a:t>
            </a:r>
          </a:p>
          <a:p>
            <a:pPr algn="just" eaLnBrk="1" hangingPunct="1"/>
            <a:endParaRPr lang="es-ES" altLang="es-AR" sz="1800" b="1" dirty="0"/>
          </a:p>
          <a:p>
            <a:pPr algn="just" eaLnBrk="1" hangingPunct="1">
              <a:buFontTx/>
              <a:buChar char="-"/>
            </a:pPr>
            <a:r>
              <a:rPr lang="es-ES" altLang="es-AR" sz="1800" b="1" dirty="0"/>
              <a:t> Es una familia de curvas, en función de los llamados “grados de libertad” del numerador y del denominador. La distribución F equivale a una razón entre dos </a:t>
            </a:r>
            <a:r>
              <a:rPr lang="es-ES" altLang="es-AR" sz="1800" b="1" dirty="0" err="1"/>
              <a:t>chi</a:t>
            </a:r>
            <a:r>
              <a:rPr lang="es-ES" altLang="es-AR" sz="1800" b="1" dirty="0"/>
              <a:t>-cuadrados (de ahí que se hable en el caso de F de grados de libertad en el numerador y en el denominador)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338137" y="1312189"/>
            <a:ext cx="8569325" cy="4975721"/>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dirty="0"/>
              <a:t>Linealidad: La relación debe ser lineal directa o inversa, y los valores observados deben quedar claramente ajustados sobre una recta. </a:t>
            </a:r>
          </a:p>
          <a:p>
            <a:pPr algn="just" eaLnBrk="1" hangingPunct="1">
              <a:lnSpc>
                <a:spcPct val="85000"/>
              </a:lnSpc>
              <a:buClr>
                <a:schemeClr val="hlink"/>
              </a:buClr>
              <a:buFont typeface="Wingdings" pitchFamily="2" charset="2"/>
              <a:buChar char="q"/>
            </a:pPr>
            <a:endParaRPr lang="es-ES" altLang="es-AR" b="1" dirty="0"/>
          </a:p>
          <a:p>
            <a:pPr algn="just" eaLnBrk="1" hangingPunct="1">
              <a:lnSpc>
                <a:spcPct val="85000"/>
              </a:lnSpc>
              <a:buClr>
                <a:schemeClr val="hlink"/>
              </a:buClr>
              <a:buFont typeface="Wingdings" pitchFamily="2" charset="2"/>
              <a:buChar char="q"/>
            </a:pPr>
            <a:r>
              <a:rPr lang="es-MX" altLang="es-AR" b="1" dirty="0"/>
              <a:t>Distribución normal de errores: La variable aleatoria </a:t>
            </a:r>
            <a:r>
              <a:rPr lang="ru-RU" altLang="es-AR" b="1" dirty="0"/>
              <a:t>є</a:t>
            </a:r>
            <a:r>
              <a:rPr lang="es-MX" altLang="es-AR" b="1" dirty="0"/>
              <a:t> (error) entre los valores Y observados y los Y esperados debe ser independiente de los valores de X, y tales errores deben </a:t>
            </a:r>
            <a:r>
              <a:rPr lang="es-ES" altLang="es-AR" b="1" dirty="0">
                <a:cs typeface="Tahoma" pitchFamily="34" charset="0"/>
              </a:rPr>
              <a:t>tener una distribución normal.</a:t>
            </a:r>
            <a:endParaRPr lang="es-MX" altLang="es-AR" b="1" dirty="0"/>
          </a:p>
          <a:p>
            <a:pPr algn="just" eaLnBrk="1" hangingPunct="1">
              <a:lnSpc>
                <a:spcPct val="85000"/>
              </a:lnSpc>
              <a:buClr>
                <a:schemeClr val="hlink"/>
              </a:buClr>
              <a:buFont typeface="Wingdings" pitchFamily="2" charset="2"/>
              <a:buNone/>
            </a:pPr>
            <a:endParaRPr lang="es-MX" altLang="es-AR" b="1" dirty="0"/>
          </a:p>
          <a:p>
            <a:pPr algn="just" eaLnBrk="1" hangingPunct="1">
              <a:lnSpc>
                <a:spcPct val="85000"/>
              </a:lnSpc>
              <a:buClr>
                <a:schemeClr val="hlink"/>
              </a:buClr>
              <a:buFont typeface="Wingdings" pitchFamily="2" charset="2"/>
              <a:buChar char="q"/>
            </a:pPr>
            <a:r>
              <a:rPr lang="es-MX" altLang="es-AR" b="1" dirty="0"/>
              <a:t>No correlación de errores: Cualquier par de errores, </a:t>
            </a:r>
            <a:r>
              <a:rPr lang="ru-RU" altLang="es-AR" b="1" dirty="0"/>
              <a:t>є</a:t>
            </a:r>
            <a:r>
              <a:rPr lang="es-ES" altLang="es-AR" b="1" baseline="-25000" dirty="0"/>
              <a:t>i</a:t>
            </a:r>
            <a:r>
              <a:rPr lang="es-ES" altLang="es-AR" b="1" dirty="0"/>
              <a:t> y </a:t>
            </a:r>
            <a:r>
              <a:rPr lang="ru-RU" altLang="es-AR" b="1" dirty="0"/>
              <a:t>є</a:t>
            </a:r>
            <a:r>
              <a:rPr lang="es-ES" altLang="es-AR" b="1" baseline="-25000" dirty="0"/>
              <a:t>j </a:t>
            </a:r>
            <a:r>
              <a:rPr lang="es-MX" altLang="es-AR" b="1" dirty="0"/>
              <a:t>deben ser estadísticamente independientes entre sí, es decir que su covarianza sea igual a 0.</a:t>
            </a:r>
          </a:p>
          <a:p>
            <a:pPr algn="just" eaLnBrk="1" hangingPunct="1">
              <a:lnSpc>
                <a:spcPct val="85000"/>
              </a:lnSpc>
              <a:buClr>
                <a:schemeClr val="hlink"/>
              </a:buClr>
              <a:buFont typeface="Wingdings" pitchFamily="2" charset="2"/>
              <a:buChar char="q"/>
            </a:pPr>
            <a:endParaRPr lang="es-MX" altLang="es-AR" b="1" dirty="0"/>
          </a:p>
          <a:p>
            <a:pPr algn="just" eaLnBrk="1" hangingPunct="1">
              <a:lnSpc>
                <a:spcPct val="85000"/>
              </a:lnSpc>
              <a:buClr>
                <a:schemeClr val="hlink"/>
              </a:buClr>
              <a:buFont typeface="Wingdings" pitchFamily="2" charset="2"/>
              <a:buChar char="q"/>
            </a:pPr>
            <a:r>
              <a:rPr lang="es-MX" altLang="es-AR" b="1" dirty="0" err="1"/>
              <a:t>Homocedasticidad</a:t>
            </a:r>
            <a:r>
              <a:rPr lang="es-MX" altLang="es-AR" b="1" dirty="0"/>
              <a:t>: Las variables aleatorias </a:t>
            </a:r>
            <a:r>
              <a:rPr lang="ru-RU" altLang="es-AR" b="1" dirty="0"/>
              <a:t>є</a:t>
            </a:r>
            <a:r>
              <a:rPr lang="es-ES" altLang="es-AR" b="1" baseline="-25000" dirty="0"/>
              <a:t>j</a:t>
            </a:r>
            <a:r>
              <a:rPr lang="es-ES" altLang="es-AR" b="1" dirty="0"/>
              <a:t> deben tener una varianza finita </a:t>
            </a:r>
            <a:r>
              <a:rPr lang="el-GR" altLang="es-AR" b="1" dirty="0">
                <a:cs typeface="Tahoma" pitchFamily="34" charset="0"/>
              </a:rPr>
              <a:t>σ</a:t>
            </a:r>
            <a:r>
              <a:rPr lang="es-ES" altLang="es-AR" b="1" baseline="30000" dirty="0">
                <a:cs typeface="Tahoma" pitchFamily="34" charset="0"/>
              </a:rPr>
              <a:t>2 </a:t>
            </a:r>
            <a:r>
              <a:rPr lang="es-ES" altLang="es-AR" b="1" dirty="0">
                <a:cs typeface="Tahoma" pitchFamily="34" charset="0"/>
              </a:rPr>
              <a:t>que sea constante para todos los valores de </a:t>
            </a:r>
            <a:r>
              <a:rPr lang="es-ES" altLang="es-AR" b="1" dirty="0" err="1">
                <a:cs typeface="Tahoma" pitchFamily="34" charset="0"/>
              </a:rPr>
              <a:t>x</a:t>
            </a:r>
            <a:r>
              <a:rPr lang="es-ES" altLang="es-AR" b="1" baseline="-25000" dirty="0" err="1">
                <a:cs typeface="Tahoma" pitchFamily="34" charset="0"/>
              </a:rPr>
              <a:t>j</a:t>
            </a:r>
            <a:r>
              <a:rPr lang="es-ES" altLang="es-AR" b="1" baseline="-25000" dirty="0">
                <a:cs typeface="Tahoma" pitchFamily="34" charset="0"/>
              </a:rPr>
              <a:t> .</a:t>
            </a:r>
            <a:r>
              <a:rPr lang="es-ES" altLang="es-AR" b="1" dirty="0">
                <a:cs typeface="Tahoma" pitchFamily="34" charset="0"/>
              </a:rPr>
              <a:t> </a:t>
            </a:r>
          </a:p>
          <a:p>
            <a:pPr algn="just" eaLnBrk="1" hangingPunct="1">
              <a:lnSpc>
                <a:spcPct val="85000"/>
              </a:lnSpc>
              <a:buClr>
                <a:schemeClr val="hlink"/>
              </a:buClr>
              <a:buFont typeface="Wingdings" pitchFamily="2" charset="2"/>
              <a:buChar char="q"/>
            </a:pPr>
            <a:endParaRPr lang="es-ES" altLang="es-AR" b="1" baseline="-25000" dirty="0">
              <a:cs typeface="Tahoma" pitchFamily="34" charset="0"/>
            </a:endParaRPr>
          </a:p>
          <a:p>
            <a:pPr algn="just" eaLnBrk="1" hangingPunct="1">
              <a:lnSpc>
                <a:spcPct val="85000"/>
              </a:lnSpc>
              <a:buClr>
                <a:schemeClr val="hlink"/>
              </a:buClr>
              <a:buFont typeface="Wingdings" pitchFamily="2" charset="2"/>
              <a:buChar char="q"/>
            </a:pPr>
            <a:r>
              <a:rPr lang="es-MX" altLang="es-AR" b="1" dirty="0"/>
              <a:t>En un modelo de regresión múltiple se agrega el supuesto de variables independientes no correlacionadas. </a:t>
            </a:r>
            <a:endParaRPr lang="el-GR" altLang="es-AR" b="1" dirty="0"/>
          </a:p>
        </p:txBody>
      </p:sp>
      <p:sp>
        <p:nvSpPr>
          <p:cNvPr id="54275" name="Rectangle 3"/>
          <p:cNvSpPr>
            <a:spLocks noChangeArrowheads="1"/>
          </p:cNvSpPr>
          <p:nvPr/>
        </p:nvSpPr>
        <p:spPr bwMode="auto">
          <a:xfrm>
            <a:off x="1619250" y="260648"/>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dirty="0">
                <a:solidFill>
                  <a:schemeClr val="tx2"/>
                </a:solidFill>
              </a:rPr>
              <a:t>Modelos de Regresión Lineal</a:t>
            </a:r>
            <a:endParaRPr lang="es-ES" altLang="es-AR" sz="3200" b="1" dirty="0">
              <a:solidFill>
                <a:schemeClr val="tx2"/>
              </a:solidFill>
            </a:endParaRPr>
          </a:p>
        </p:txBody>
      </p:sp>
      <p:sp>
        <p:nvSpPr>
          <p:cNvPr id="54276" name="Rectangle 4"/>
          <p:cNvSpPr>
            <a:spLocks noChangeArrowheads="1"/>
          </p:cNvSpPr>
          <p:nvPr/>
        </p:nvSpPr>
        <p:spPr bwMode="auto">
          <a:xfrm>
            <a:off x="1299613" y="844217"/>
            <a:ext cx="6646371" cy="45858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lnSpc>
                <a:spcPct val="85000"/>
              </a:lnSpc>
              <a:spcBef>
                <a:spcPct val="50000"/>
              </a:spcBef>
            </a:pPr>
            <a:r>
              <a:rPr lang="es-MX" altLang="es-AR" sz="2800" b="1" dirty="0">
                <a:solidFill>
                  <a:srgbClr val="336699"/>
                </a:solidFill>
              </a:rPr>
              <a:t>Requisitos del Método de Regresión</a:t>
            </a:r>
          </a:p>
        </p:txBody>
      </p:sp>
    </p:spTree>
    <p:extLst>
      <p:ext uri="{BB962C8B-B14F-4D97-AF65-F5344CB8AC3E}">
        <p14:creationId xmlns:p14="http://schemas.microsoft.com/office/powerpoint/2010/main" val="780736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179513" y="1196752"/>
            <a:ext cx="8719530" cy="553382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endParaRPr lang="es-MX" altLang="es-AR" b="1" dirty="0"/>
          </a:p>
          <a:p>
            <a:pPr algn="just" eaLnBrk="1" hangingPunct="1">
              <a:lnSpc>
                <a:spcPct val="85000"/>
              </a:lnSpc>
              <a:buClr>
                <a:schemeClr val="hlink"/>
              </a:buClr>
              <a:buFont typeface="Wingdings" pitchFamily="2" charset="2"/>
              <a:buChar char="q"/>
            </a:pPr>
            <a:r>
              <a:rPr lang="es-MX" altLang="es-AR" sz="1800" b="1" dirty="0"/>
              <a:t>LINEALIDAD: a través de gráficas de dispersión simple y parciales. Transformación de las variables hasta lograr el mejor ajuste (mayor bondad de ajuste R2).</a:t>
            </a:r>
          </a:p>
          <a:p>
            <a:pPr marL="0" indent="0" algn="just" eaLnBrk="1" hangingPunct="1">
              <a:lnSpc>
                <a:spcPct val="85000"/>
              </a:lnSpc>
              <a:buClr>
                <a:schemeClr val="hlink"/>
              </a:buClr>
            </a:pPr>
            <a:r>
              <a:rPr lang="es-MX" altLang="es-AR" sz="1800" b="1" dirty="0"/>
              <a:t> </a:t>
            </a:r>
            <a:endParaRPr lang="es-MX" altLang="es-AR" sz="1800" b="1" dirty="0">
              <a:solidFill>
                <a:schemeClr val="tx2"/>
              </a:solidFill>
            </a:endParaRPr>
          </a:p>
          <a:p>
            <a:pPr algn="just" eaLnBrk="1" hangingPunct="1">
              <a:lnSpc>
                <a:spcPct val="85000"/>
              </a:lnSpc>
              <a:buClr>
                <a:schemeClr val="hlink"/>
              </a:buClr>
              <a:buFont typeface="Wingdings" pitchFamily="2" charset="2"/>
              <a:buChar char="q"/>
            </a:pPr>
            <a:r>
              <a:rPr lang="es-MX" altLang="es-AR" sz="1800" b="1" dirty="0"/>
              <a:t>NORMALIDAD DE LOS RESIDUOS: a través de un gráfico de </a:t>
            </a:r>
            <a:r>
              <a:rPr lang="es-MX" altLang="es-AR" sz="1800" b="1" dirty="0" err="1"/>
              <a:t>de</a:t>
            </a:r>
            <a:r>
              <a:rPr lang="es-MX" altLang="es-AR" sz="1800" b="1" dirty="0"/>
              <a:t> distribución de los residuos tipificados.</a:t>
            </a:r>
            <a:r>
              <a:rPr lang="es-MX" altLang="es-AR" sz="1800" b="1" dirty="0">
                <a:solidFill>
                  <a:schemeClr val="tx2"/>
                </a:solidFill>
              </a:rPr>
              <a:t> Solución: eliminación de datos </a:t>
            </a:r>
            <a:r>
              <a:rPr lang="es-MX" altLang="es-AR" sz="1800" b="1" dirty="0" err="1">
                <a:solidFill>
                  <a:schemeClr val="tx2"/>
                </a:solidFill>
              </a:rPr>
              <a:t>outliers</a:t>
            </a:r>
            <a:r>
              <a:rPr lang="es-MX" altLang="es-AR" sz="1800" b="1" dirty="0">
                <a:solidFill>
                  <a:schemeClr val="tx2"/>
                </a:solidFill>
              </a:rPr>
              <a:t>.</a:t>
            </a:r>
          </a:p>
          <a:p>
            <a:pPr algn="just" eaLnBrk="1" hangingPunct="1">
              <a:lnSpc>
                <a:spcPct val="85000"/>
              </a:lnSpc>
              <a:buClr>
                <a:schemeClr val="hlink"/>
              </a:buClr>
              <a:buFont typeface="Wingdings" pitchFamily="2" charset="2"/>
              <a:buChar char="q"/>
            </a:pPr>
            <a:endParaRPr lang="es-MX" altLang="es-AR" sz="1800" b="1" dirty="0">
              <a:solidFill>
                <a:schemeClr val="tx2"/>
              </a:solidFill>
            </a:endParaRPr>
          </a:p>
          <a:p>
            <a:pPr algn="just" eaLnBrk="1" hangingPunct="1">
              <a:lnSpc>
                <a:spcPct val="85000"/>
              </a:lnSpc>
              <a:buClr>
                <a:schemeClr val="hlink"/>
              </a:buClr>
              <a:buFont typeface="Wingdings" pitchFamily="2" charset="2"/>
              <a:buChar char="q"/>
            </a:pPr>
            <a:r>
              <a:rPr lang="es-MX" altLang="es-AR" sz="1800" b="1" dirty="0"/>
              <a:t>HETEROSCEDASTICIDAD: a través de gráficos de residuos </a:t>
            </a:r>
            <a:r>
              <a:rPr lang="ru-RU" altLang="es-AR" sz="1800" b="1" i="1" dirty="0"/>
              <a:t>є</a:t>
            </a:r>
            <a:r>
              <a:rPr lang="es-ES" altLang="es-AR" sz="1800" b="1" dirty="0"/>
              <a:t> para cada valor de </a:t>
            </a:r>
            <a:r>
              <a:rPr lang="en-US" altLang="es-AR" sz="1800" b="1" i="1" dirty="0"/>
              <a:t>ŷ</a:t>
            </a:r>
            <a:r>
              <a:rPr lang="es-MX" altLang="es-AR" sz="1800" b="1" dirty="0"/>
              <a:t>. </a:t>
            </a:r>
            <a:r>
              <a:rPr lang="es-MX" altLang="es-AR" sz="1800" b="1" dirty="0">
                <a:solidFill>
                  <a:schemeClr val="tx2"/>
                </a:solidFill>
              </a:rPr>
              <a:t>Solución: Eliminación de casos </a:t>
            </a:r>
            <a:r>
              <a:rPr lang="es-MX" altLang="es-AR" sz="1800" b="1" dirty="0" err="1">
                <a:solidFill>
                  <a:schemeClr val="tx2"/>
                </a:solidFill>
              </a:rPr>
              <a:t>outliers</a:t>
            </a:r>
            <a:r>
              <a:rPr lang="es-MX" altLang="es-AR" sz="1800" b="1" dirty="0">
                <a:solidFill>
                  <a:schemeClr val="tx2"/>
                </a:solidFill>
              </a:rPr>
              <a:t>, transformación de las variables independientes y/o estandarización de la variable dependiente </a:t>
            </a:r>
            <a:r>
              <a:rPr lang="en-US" altLang="es-AR" sz="1800" b="1" i="1" dirty="0">
                <a:solidFill>
                  <a:schemeClr val="tx2"/>
                </a:solidFill>
              </a:rPr>
              <a:t>Y.</a:t>
            </a:r>
            <a:endParaRPr lang="ru-RU" altLang="es-AR" sz="1800" b="1" dirty="0">
              <a:solidFill>
                <a:schemeClr val="tx2"/>
              </a:solidFill>
              <a:cs typeface="Tahoma" pitchFamily="34" charset="0"/>
            </a:endParaRPr>
          </a:p>
          <a:p>
            <a:pPr marL="0" indent="0" algn="just" eaLnBrk="1" hangingPunct="1">
              <a:lnSpc>
                <a:spcPct val="85000"/>
              </a:lnSpc>
              <a:buClr>
                <a:schemeClr val="hlink"/>
              </a:buClr>
            </a:pPr>
            <a:endParaRPr lang="es-MX" altLang="es-AR" sz="1800" b="1" dirty="0"/>
          </a:p>
          <a:p>
            <a:pPr algn="just" eaLnBrk="1" hangingPunct="1">
              <a:lnSpc>
                <a:spcPct val="85000"/>
              </a:lnSpc>
              <a:buClr>
                <a:schemeClr val="hlink"/>
              </a:buClr>
              <a:buFont typeface="Wingdings" pitchFamily="2" charset="2"/>
              <a:buChar char="q"/>
            </a:pPr>
            <a:r>
              <a:rPr lang="es-MX" altLang="es-AR" sz="1800" b="1" dirty="0"/>
              <a:t>AUTOCORRELACIÓN DE ERRORES: a través de la prueba Durbin-Watson / el valor 2 indica no autocorrelación. </a:t>
            </a:r>
            <a:r>
              <a:rPr lang="es-MX" altLang="es-AR" sz="1800" b="1" dirty="0">
                <a:solidFill>
                  <a:schemeClr val="tx2"/>
                </a:solidFill>
              </a:rPr>
              <a:t>Solución: Corrección de observaciones o eliminación de datos.</a:t>
            </a:r>
          </a:p>
          <a:p>
            <a:pPr algn="just" eaLnBrk="1" hangingPunct="1">
              <a:lnSpc>
                <a:spcPct val="85000"/>
              </a:lnSpc>
              <a:buClr>
                <a:schemeClr val="hlink"/>
              </a:buClr>
              <a:buFont typeface="Wingdings" pitchFamily="2" charset="2"/>
              <a:buChar char="q"/>
            </a:pPr>
            <a:endParaRPr lang="es-MX" altLang="es-AR" sz="1800" b="1" dirty="0">
              <a:solidFill>
                <a:schemeClr val="tx2"/>
              </a:solidFill>
            </a:endParaRPr>
          </a:p>
          <a:p>
            <a:pPr algn="just" eaLnBrk="1" hangingPunct="1">
              <a:lnSpc>
                <a:spcPct val="85000"/>
              </a:lnSpc>
              <a:buClr>
                <a:schemeClr val="hlink"/>
              </a:buClr>
              <a:buFont typeface="Wingdings" pitchFamily="2" charset="2"/>
              <a:buChar char="q"/>
            </a:pPr>
            <a:r>
              <a:rPr lang="es-MX" altLang="es-AR" sz="1800" b="1" dirty="0"/>
              <a:t>MULTICOLINEALIDAD: a través de matrices de correlación simple entre las variables independientes, análisis de Tolerancia y Diagnóstico de Colinealidad. </a:t>
            </a:r>
            <a:r>
              <a:rPr lang="es-MX" altLang="es-AR" sz="1800" b="1" dirty="0">
                <a:solidFill>
                  <a:schemeClr val="tx2"/>
                </a:solidFill>
              </a:rPr>
              <a:t>Solución: Seleccionar variables independiente con baja correlación entre sí y/o transformar en variables </a:t>
            </a:r>
            <a:r>
              <a:rPr lang="es-MX" altLang="es-AR" sz="1800" b="1" dirty="0" err="1">
                <a:solidFill>
                  <a:schemeClr val="tx2"/>
                </a:solidFill>
              </a:rPr>
              <a:t>dummy</a:t>
            </a:r>
            <a:r>
              <a:rPr lang="es-MX" altLang="es-AR" sz="1800" b="1" dirty="0">
                <a:solidFill>
                  <a:schemeClr val="tx2"/>
                </a:solidFill>
              </a:rPr>
              <a:t> no </a:t>
            </a:r>
            <a:r>
              <a:rPr lang="es-MX" altLang="es-AR" sz="1800" b="1" dirty="0" err="1">
                <a:solidFill>
                  <a:schemeClr val="tx2"/>
                </a:solidFill>
              </a:rPr>
              <a:t>colineales</a:t>
            </a:r>
            <a:r>
              <a:rPr lang="es-MX" altLang="es-AR" sz="1800" b="1" dirty="0">
                <a:solidFill>
                  <a:schemeClr val="tx2"/>
                </a:solidFill>
              </a:rPr>
              <a:t>.</a:t>
            </a:r>
          </a:p>
        </p:txBody>
      </p:sp>
      <p:sp>
        <p:nvSpPr>
          <p:cNvPr id="72707" name="Rectangle 3"/>
          <p:cNvSpPr>
            <a:spLocks noChangeArrowheads="1"/>
          </p:cNvSpPr>
          <p:nvPr/>
        </p:nvSpPr>
        <p:spPr bwMode="auto">
          <a:xfrm>
            <a:off x="1612146" y="42937"/>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dirty="0">
                <a:solidFill>
                  <a:schemeClr val="tx2"/>
                </a:solidFill>
              </a:rPr>
              <a:t>Modelos de Regresión Lineal</a:t>
            </a:r>
            <a:endParaRPr lang="es-ES" altLang="es-AR" sz="3200" b="1" dirty="0">
              <a:solidFill>
                <a:schemeClr val="tx2"/>
              </a:solidFill>
            </a:endParaRPr>
          </a:p>
        </p:txBody>
      </p:sp>
      <p:sp>
        <p:nvSpPr>
          <p:cNvPr id="72708" name="Rectangle 4"/>
          <p:cNvSpPr>
            <a:spLocks noChangeArrowheads="1"/>
          </p:cNvSpPr>
          <p:nvPr/>
        </p:nvSpPr>
        <p:spPr bwMode="auto">
          <a:xfrm>
            <a:off x="2545378" y="622375"/>
            <a:ext cx="3987800"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dirty="0">
                <a:solidFill>
                  <a:srgbClr val="336699"/>
                </a:solidFill>
              </a:rPr>
              <a:t>Control de Supuestos</a:t>
            </a:r>
          </a:p>
        </p:txBody>
      </p:sp>
    </p:spTree>
    <p:extLst>
      <p:ext uri="{BB962C8B-B14F-4D97-AF65-F5344CB8AC3E}">
        <p14:creationId xmlns:p14="http://schemas.microsoft.com/office/powerpoint/2010/main" val="2523340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539552" y="1052736"/>
            <a:ext cx="8064896" cy="5669244"/>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spcAft>
                <a:spcPts val="1200"/>
              </a:spcAft>
              <a:buClr>
                <a:schemeClr val="hlink"/>
              </a:buClr>
              <a:buFont typeface="Wingdings" pitchFamily="2" charset="2"/>
              <a:buChar char="q"/>
            </a:pPr>
            <a:r>
              <a:rPr lang="es-MX" altLang="es-AR" sz="2800" b="1" dirty="0"/>
              <a:t>Se utilizan para ingresar variables cualitativas con un rol de predictoras en un modelo de regresión. </a:t>
            </a:r>
          </a:p>
          <a:p>
            <a:pPr algn="just" eaLnBrk="1" hangingPunct="1">
              <a:lnSpc>
                <a:spcPct val="85000"/>
              </a:lnSpc>
              <a:spcAft>
                <a:spcPts val="1200"/>
              </a:spcAft>
              <a:buClr>
                <a:schemeClr val="hlink"/>
              </a:buClr>
              <a:buFont typeface="Wingdings" pitchFamily="2" charset="2"/>
              <a:buChar char="q"/>
            </a:pPr>
            <a:r>
              <a:rPr lang="es-MX" altLang="es-AR" sz="2800" b="1" dirty="0"/>
              <a:t>Consiste en la generación de tantas variables dicotómicas como categorías menos uno tenga la variable original</a:t>
            </a:r>
          </a:p>
          <a:p>
            <a:pPr marL="0" indent="0" algn="ctr" eaLnBrk="1" hangingPunct="1">
              <a:lnSpc>
                <a:spcPct val="85000"/>
              </a:lnSpc>
              <a:spcAft>
                <a:spcPts val="1200"/>
              </a:spcAft>
              <a:buClr>
                <a:schemeClr val="hlink"/>
              </a:buClr>
            </a:pPr>
            <a:endParaRPr lang="es-MX" altLang="es-AR" sz="2800" b="1" dirty="0"/>
          </a:p>
          <a:p>
            <a:pPr marL="0" indent="0" algn="ctr" eaLnBrk="1" hangingPunct="1">
              <a:lnSpc>
                <a:spcPct val="85000"/>
              </a:lnSpc>
              <a:spcAft>
                <a:spcPts val="1200"/>
              </a:spcAft>
              <a:buClr>
                <a:schemeClr val="hlink"/>
              </a:buClr>
            </a:pPr>
            <a:r>
              <a:rPr lang="es-MX" altLang="es-AR" sz="2800" b="1" dirty="0"/>
              <a:t>Ejemplo: variable original:  Sexo</a:t>
            </a:r>
          </a:p>
          <a:p>
            <a:pPr algn="just" eaLnBrk="1" hangingPunct="1">
              <a:lnSpc>
                <a:spcPct val="85000"/>
              </a:lnSpc>
              <a:spcAft>
                <a:spcPts val="1200"/>
              </a:spcAft>
              <a:buClr>
                <a:schemeClr val="hlink"/>
              </a:buClr>
              <a:buFont typeface="Wingdings" pitchFamily="2" charset="2"/>
              <a:buChar char="q"/>
            </a:pPr>
            <a:r>
              <a:rPr lang="es-MX" altLang="es-AR" b="1" dirty="0"/>
              <a:t>Cantidad de categorías: 2 (Varón / Mujer)</a:t>
            </a:r>
          </a:p>
          <a:p>
            <a:pPr algn="just" eaLnBrk="1" hangingPunct="1">
              <a:lnSpc>
                <a:spcPct val="85000"/>
              </a:lnSpc>
              <a:spcAft>
                <a:spcPts val="1200"/>
              </a:spcAft>
              <a:buClr>
                <a:schemeClr val="hlink"/>
              </a:buClr>
              <a:buFont typeface="Wingdings" pitchFamily="2" charset="2"/>
              <a:buChar char="q"/>
            </a:pPr>
            <a:r>
              <a:rPr lang="es-MX" altLang="es-AR" b="1" dirty="0"/>
              <a:t>Necesidad de generar una variable </a:t>
            </a:r>
            <a:r>
              <a:rPr lang="es-MX" altLang="es-AR" b="1" dirty="0" err="1"/>
              <a:t>dummy</a:t>
            </a:r>
            <a:r>
              <a:rPr lang="es-MX" altLang="es-AR" b="1" dirty="0"/>
              <a:t> (N-1 categorías)</a:t>
            </a:r>
          </a:p>
          <a:p>
            <a:pPr algn="just" eaLnBrk="1" hangingPunct="1">
              <a:lnSpc>
                <a:spcPct val="85000"/>
              </a:lnSpc>
              <a:spcAft>
                <a:spcPts val="1200"/>
              </a:spcAft>
              <a:buClr>
                <a:schemeClr val="hlink"/>
              </a:buClr>
              <a:buFont typeface="Wingdings" pitchFamily="2" charset="2"/>
              <a:buChar char="q"/>
            </a:pPr>
            <a:r>
              <a:rPr lang="es-MX" altLang="es-AR" b="1" dirty="0"/>
              <a:t>Valores que asume la </a:t>
            </a:r>
            <a:r>
              <a:rPr lang="es-MX" altLang="es-AR" b="1" dirty="0" err="1"/>
              <a:t>dummy</a:t>
            </a:r>
            <a:r>
              <a:rPr lang="es-MX" altLang="es-AR" b="1" dirty="0"/>
              <a:t>: Si es varón = 0 / Si es mujer = 1.</a:t>
            </a:r>
          </a:p>
          <a:p>
            <a:pPr algn="just" eaLnBrk="1" hangingPunct="1">
              <a:lnSpc>
                <a:spcPct val="85000"/>
              </a:lnSpc>
              <a:buClr>
                <a:schemeClr val="hlink"/>
              </a:buClr>
              <a:buFont typeface="Wingdings" pitchFamily="2" charset="2"/>
              <a:buChar char="q"/>
            </a:pPr>
            <a:endParaRPr lang="es-MX" altLang="es-AR" b="1" dirty="0"/>
          </a:p>
        </p:txBody>
      </p:sp>
      <p:sp>
        <p:nvSpPr>
          <p:cNvPr id="63491" name="Rectangle 6"/>
          <p:cNvSpPr>
            <a:spLocks noChangeArrowheads="1"/>
          </p:cNvSpPr>
          <p:nvPr/>
        </p:nvSpPr>
        <p:spPr bwMode="auto">
          <a:xfrm>
            <a:off x="1201989" y="0"/>
            <a:ext cx="713849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3200" b="1" dirty="0">
                <a:solidFill>
                  <a:schemeClr val="tx2"/>
                </a:solidFill>
              </a:rPr>
              <a:t>Construcción de variables </a:t>
            </a:r>
            <a:r>
              <a:rPr lang="es-MX" altLang="es-AR" sz="3200" b="1" dirty="0" err="1">
                <a:solidFill>
                  <a:schemeClr val="tx2"/>
                </a:solidFill>
              </a:rPr>
              <a:t>dummy</a:t>
            </a:r>
            <a:endParaRPr lang="es-ES" altLang="es-AR" sz="3200" b="1" dirty="0">
              <a:solidFill>
                <a:schemeClr val="tx2"/>
              </a:solidFill>
            </a:endParaRPr>
          </a:p>
        </p:txBody>
      </p:sp>
    </p:spTree>
    <p:extLst>
      <p:ext uri="{BB962C8B-B14F-4D97-AF65-F5344CB8AC3E}">
        <p14:creationId xmlns:p14="http://schemas.microsoft.com/office/powerpoint/2010/main" val="3235175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ChangeArrowheads="1"/>
          </p:cNvSpPr>
          <p:nvPr/>
        </p:nvSpPr>
        <p:spPr bwMode="auto">
          <a:xfrm>
            <a:off x="1258888" y="2565400"/>
            <a:ext cx="6551612"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MX" altLang="es-AR" sz="3200" b="1" dirty="0"/>
              <a:t>EJEMPLO DE MODELO CONTROL SUPUESTOS</a:t>
            </a:r>
          </a:p>
          <a:p>
            <a:pPr algn="ctr" eaLnBrk="1" hangingPunct="1">
              <a:spcBef>
                <a:spcPct val="100000"/>
              </a:spcBef>
            </a:pPr>
            <a:r>
              <a:rPr lang="es-MX" altLang="es-AR" sz="3200" b="1" dirty="0"/>
              <a:t>MEJORAR MODELO DE AJUSTE</a:t>
            </a:r>
          </a:p>
        </p:txBody>
      </p:sp>
    </p:spTree>
    <p:extLst>
      <p:ext uri="{BB962C8B-B14F-4D97-AF65-F5344CB8AC3E}">
        <p14:creationId xmlns:p14="http://schemas.microsoft.com/office/powerpoint/2010/main" val="339335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979712" y="826951"/>
            <a:ext cx="5435600" cy="6477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130000"/>
              </a:lnSpc>
              <a:spcBef>
                <a:spcPct val="65000"/>
              </a:spcBef>
            </a:pPr>
            <a:r>
              <a:rPr lang="es-MX" altLang="es-AR" sz="2800" b="1" dirty="0">
                <a:solidFill>
                  <a:srgbClr val="336699"/>
                </a:solidFill>
              </a:rPr>
              <a:t>Problemas de Causalidad</a:t>
            </a:r>
            <a:endParaRPr lang="es-AR" altLang="es-AR" sz="2800" b="1" dirty="0">
              <a:solidFill>
                <a:srgbClr val="336699"/>
              </a:solidFill>
            </a:endParaRPr>
          </a:p>
        </p:txBody>
      </p:sp>
      <p:sp>
        <p:nvSpPr>
          <p:cNvPr id="47107" name="Text Box 3"/>
          <p:cNvSpPr txBox="1">
            <a:spLocks noChangeArrowheads="1"/>
          </p:cNvSpPr>
          <p:nvPr/>
        </p:nvSpPr>
        <p:spPr bwMode="auto">
          <a:xfrm>
            <a:off x="467545" y="1687697"/>
            <a:ext cx="8136904" cy="4801314"/>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Tahoma" pitchFamily="34" charset="0"/>
              </a:defRPr>
            </a:lvl1pPr>
            <a:lvl2pPr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marL="0" indent="0" algn="just" eaLnBrk="1" hangingPunct="1">
              <a:spcBef>
                <a:spcPct val="50000"/>
              </a:spcBef>
              <a:buClr>
                <a:schemeClr val="hlink"/>
              </a:buClr>
            </a:pPr>
            <a:r>
              <a:rPr lang="es-MX" altLang="es-AR" sz="2400" b="1" dirty="0"/>
              <a:t> </a:t>
            </a:r>
            <a:r>
              <a:rPr lang="es-ES" altLang="es-AR" sz="2400" b="1" dirty="0"/>
              <a:t>Una pregunta importante que se plantea en el análisis de regresión es la siguiente: ¿Qué parte de la variación total en </a:t>
            </a:r>
            <a:r>
              <a:rPr lang="es-ES" altLang="es-AR" sz="2400" b="1" i="1" dirty="0"/>
              <a:t>Y</a:t>
            </a:r>
            <a:r>
              <a:rPr lang="es-ES" altLang="es-AR" sz="2400" b="1" dirty="0"/>
              <a:t> se debe a la variación en </a:t>
            </a:r>
            <a:r>
              <a:rPr lang="es-ES" altLang="es-AR" sz="2400" b="1" i="1" dirty="0"/>
              <a:t>X</a:t>
            </a:r>
            <a:r>
              <a:rPr lang="es-ES" altLang="es-AR" sz="2400" b="1" dirty="0"/>
              <a:t>? ¿Cuánto de la variación de Y no se explica por X?</a:t>
            </a:r>
          </a:p>
          <a:p>
            <a:pPr lvl="1" algn="just" eaLnBrk="1" hangingPunct="1">
              <a:spcBef>
                <a:spcPct val="50000"/>
              </a:spcBef>
              <a:buClr>
                <a:schemeClr val="hlink"/>
              </a:buClr>
              <a:buFont typeface="Wingdings" pitchFamily="2" charset="2"/>
              <a:buChar char="q"/>
            </a:pPr>
            <a:r>
              <a:rPr lang="es-MX" altLang="es-AR" b="1" dirty="0"/>
              <a:t>El modelo permite diferenciar variables a explicar o dependientes (métricas), y variables explicativas, independientes o predictivas, o de control (métricas o transformadas en variables categoriales </a:t>
            </a:r>
            <a:r>
              <a:rPr lang="es-MX" altLang="es-AR" b="1" i="1" dirty="0" err="1"/>
              <a:t>dummy</a:t>
            </a:r>
            <a:r>
              <a:rPr lang="es-MX" altLang="es-AR" b="1"/>
              <a:t>).  </a:t>
            </a:r>
            <a:endParaRPr lang="es-MX" altLang="es-AR" b="1" dirty="0"/>
          </a:p>
          <a:p>
            <a:pPr lvl="1" algn="just" eaLnBrk="1" hangingPunct="1">
              <a:spcBef>
                <a:spcPct val="50000"/>
              </a:spcBef>
              <a:buClr>
                <a:schemeClr val="hlink"/>
              </a:buClr>
              <a:buFont typeface="Wingdings" pitchFamily="2" charset="2"/>
              <a:buChar char="q"/>
            </a:pPr>
            <a:r>
              <a:rPr lang="es-MX" altLang="es-AR" b="1" dirty="0"/>
              <a:t> La distinción entre variables dependientes e independientes debe efectuarse con arreglo a fundamentos teóricos, por conocimiento o experiencia y estudios anteriores. </a:t>
            </a:r>
          </a:p>
          <a:p>
            <a:pPr lvl="1" algn="ctr" eaLnBrk="1" hangingPunct="1">
              <a:spcBef>
                <a:spcPct val="50000"/>
              </a:spcBef>
              <a:buFont typeface="Wingdings" pitchFamily="2" charset="2"/>
              <a:buNone/>
            </a:pPr>
            <a:r>
              <a:rPr lang="es-MX" altLang="es-AR" b="1" dirty="0"/>
              <a:t> Métodos de tipo: </a:t>
            </a:r>
            <a:r>
              <a:rPr lang="es-MX" altLang="es-AR" b="1" dirty="0">
                <a:solidFill>
                  <a:schemeClr val="accent2"/>
                </a:solidFill>
              </a:rPr>
              <a:t> </a:t>
            </a:r>
            <a:r>
              <a:rPr lang="es-MX" altLang="es-AR" b="1" i="1" dirty="0">
                <a:solidFill>
                  <a:schemeClr val="tx2"/>
                </a:solidFill>
              </a:rPr>
              <a:t>Y : f (X, </a:t>
            </a:r>
            <a:r>
              <a:rPr lang="ru-RU" altLang="es-AR" b="1" i="1" dirty="0">
                <a:solidFill>
                  <a:schemeClr val="tx2"/>
                </a:solidFill>
                <a:cs typeface="Tahoma" pitchFamily="34" charset="0"/>
              </a:rPr>
              <a:t>є</a:t>
            </a:r>
            <a:r>
              <a:rPr lang="es-MX" altLang="es-AR" b="1" i="1" dirty="0">
                <a:solidFill>
                  <a:schemeClr val="tx2"/>
                </a:solidFill>
              </a:rPr>
              <a:t>) / Y = </a:t>
            </a:r>
            <a:r>
              <a:rPr lang="en-US" altLang="es-AR" b="1" i="1" dirty="0">
                <a:solidFill>
                  <a:schemeClr val="tx2"/>
                </a:solidFill>
              </a:rPr>
              <a:t>a + </a:t>
            </a:r>
            <a:r>
              <a:rPr lang="en-US" altLang="es-AR" b="1" i="1" dirty="0" err="1">
                <a:solidFill>
                  <a:schemeClr val="tx2"/>
                </a:solidFill>
              </a:rPr>
              <a:t>bX</a:t>
            </a:r>
            <a:r>
              <a:rPr lang="en-US" altLang="es-AR" b="1" i="1" dirty="0">
                <a:solidFill>
                  <a:schemeClr val="tx2"/>
                </a:solidFill>
              </a:rPr>
              <a:t>+ e</a:t>
            </a:r>
            <a:r>
              <a:rPr lang="en-US" altLang="es-AR" sz="1800" dirty="0"/>
              <a:t> </a:t>
            </a:r>
            <a:endParaRPr lang="es-AR" altLang="es-AR" sz="1800" dirty="0"/>
          </a:p>
        </p:txBody>
      </p:sp>
      <p:sp>
        <p:nvSpPr>
          <p:cNvPr id="47108" name="Rectangle 4"/>
          <p:cNvSpPr>
            <a:spLocks noChangeArrowheads="1"/>
          </p:cNvSpPr>
          <p:nvPr/>
        </p:nvSpPr>
        <p:spPr bwMode="auto">
          <a:xfrm>
            <a:off x="1568449" y="206662"/>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dirty="0">
                <a:solidFill>
                  <a:schemeClr val="tx2"/>
                </a:solidFill>
              </a:rPr>
              <a:t>Modelos de Regresión Lineal</a:t>
            </a:r>
            <a:endParaRPr lang="es-ES" altLang="es-AR" sz="3200" b="1" dirty="0">
              <a:solidFill>
                <a:schemeClr val="tx2"/>
              </a:solidFill>
            </a:endParaRPr>
          </a:p>
        </p:txBody>
      </p:sp>
    </p:spTree>
    <p:extLst>
      <p:ext uri="{BB962C8B-B14F-4D97-AF65-F5344CB8AC3E}">
        <p14:creationId xmlns:p14="http://schemas.microsoft.com/office/powerpoint/2010/main" val="431170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395288" y="2841625"/>
            <a:ext cx="3168650" cy="28924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lnSpc>
                <a:spcPct val="85000"/>
              </a:lnSpc>
              <a:buClr>
                <a:schemeClr val="hlink"/>
              </a:buClr>
              <a:buFont typeface="Wingdings" pitchFamily="2" charset="2"/>
              <a:buNone/>
            </a:pPr>
            <a:r>
              <a:rPr lang="es-MX" altLang="es-AR" sz="2400" b="1">
                <a:solidFill>
                  <a:srgbClr val="336699"/>
                </a:solidFill>
              </a:rPr>
              <a:t>El ingreso horario de los ocupados (entre 25 y 45 años) no se ve afectados por el sexo sino que depende de la cantidad de años de instrucción</a:t>
            </a:r>
          </a:p>
        </p:txBody>
      </p:sp>
      <p:sp>
        <p:nvSpPr>
          <p:cNvPr id="62467"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2468"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24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463" y="2174875"/>
            <a:ext cx="5789612" cy="463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554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2357438" y="2000250"/>
            <a:ext cx="4659312" cy="3794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200" b="1">
                <a:solidFill>
                  <a:srgbClr val="336699"/>
                </a:solidFill>
              </a:rPr>
              <a:t>CORRELACIÓN DE PEARSON</a:t>
            </a:r>
          </a:p>
        </p:txBody>
      </p:sp>
      <p:sp>
        <p:nvSpPr>
          <p:cNvPr id="64515"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4516"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451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513013"/>
            <a:ext cx="7416800" cy="437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1546225" y="2060575"/>
            <a:ext cx="5689600"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BONDAD DE AJUSTE DEL MODELO (R</a:t>
            </a:r>
            <a:r>
              <a:rPr lang="es-MX" altLang="es-AR" b="1" baseline="30000">
                <a:solidFill>
                  <a:srgbClr val="336699"/>
                </a:solidFill>
              </a:rPr>
              <a:t>2</a:t>
            </a:r>
            <a:r>
              <a:rPr lang="es-MX" altLang="es-AR" b="1">
                <a:solidFill>
                  <a:srgbClr val="336699"/>
                </a:solidFill>
              </a:rPr>
              <a:t>)</a:t>
            </a:r>
          </a:p>
        </p:txBody>
      </p:sp>
      <p:sp>
        <p:nvSpPr>
          <p:cNvPr id="65539"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5540"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5541"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349500"/>
            <a:ext cx="5616575"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4076700"/>
            <a:ext cx="540067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1331913" y="2133600"/>
            <a:ext cx="6265862"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ANÁLISIS DE VARIANZA DE LOS MODELOS</a:t>
            </a:r>
          </a:p>
        </p:txBody>
      </p:sp>
      <p:sp>
        <p:nvSpPr>
          <p:cNvPr id="66563"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6564"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656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695575"/>
            <a:ext cx="7921625" cy="386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971550" y="2133600"/>
            <a:ext cx="7129463"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COEFICIENTES B Y PRUEBAS T DE SIGNIFICANCIA</a:t>
            </a:r>
          </a:p>
        </p:txBody>
      </p:sp>
      <p:sp>
        <p:nvSpPr>
          <p:cNvPr id="67587"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7588"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758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689225"/>
            <a:ext cx="882015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611560" y="1977575"/>
            <a:ext cx="8352928" cy="40626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400" b="1" dirty="0">
                <a:solidFill>
                  <a:srgbClr val="336699"/>
                </a:solidFill>
              </a:rPr>
              <a:t>PRUEBAS DE NORMALIDAD DE LOS RESIDUOS</a:t>
            </a:r>
          </a:p>
        </p:txBody>
      </p:sp>
      <p:sp>
        <p:nvSpPr>
          <p:cNvPr id="69635"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9636"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963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544763"/>
            <a:ext cx="5976937" cy="431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1547813" y="2133600"/>
            <a:ext cx="6553200" cy="376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200" b="1">
                <a:solidFill>
                  <a:srgbClr val="336699"/>
                </a:solidFill>
              </a:rPr>
              <a:t>PRUEBAS DE HETEROSCEDASTICIDAD</a:t>
            </a:r>
          </a:p>
        </p:txBody>
      </p:sp>
      <p:sp>
        <p:nvSpPr>
          <p:cNvPr id="70659"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0660"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0661" name="Picture 10"/>
          <p:cNvPicPr>
            <a:picLocks noChangeAspect="1" noChangeArrowheads="1"/>
          </p:cNvPicPr>
          <p:nvPr/>
        </p:nvPicPr>
        <p:blipFill>
          <a:blip r:embed="rId2">
            <a:extLst>
              <a:ext uri="{28A0092B-C50C-407E-A947-70E740481C1C}">
                <a14:useLocalDpi xmlns:a14="http://schemas.microsoft.com/office/drawing/2010/main" val="0"/>
              </a:ext>
            </a:extLst>
          </a:blip>
          <a:srcRect l="14423"/>
          <a:stretch>
            <a:fillRect/>
          </a:stretch>
        </p:blipFill>
        <p:spPr bwMode="auto">
          <a:xfrm>
            <a:off x="4859338" y="2924175"/>
            <a:ext cx="4217987"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2"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24175"/>
            <a:ext cx="4930775"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611188" y="2133600"/>
            <a:ext cx="8064500"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DURBIN WATSON: EVALUACIÓN DE AUTOCORRELACIÓN </a:t>
            </a:r>
          </a:p>
        </p:txBody>
      </p:sp>
      <p:sp>
        <p:nvSpPr>
          <p:cNvPr id="71683"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1684"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168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2935288"/>
            <a:ext cx="8135937" cy="317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ChangeArrowheads="1"/>
          </p:cNvSpPr>
          <p:nvPr/>
        </p:nvSpPr>
        <p:spPr bwMode="auto">
          <a:xfrm>
            <a:off x="1444625" y="188913"/>
            <a:ext cx="60071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3731" name="Text Box 5"/>
          <p:cNvSpPr txBox="1">
            <a:spLocks noChangeArrowheads="1"/>
          </p:cNvSpPr>
          <p:nvPr/>
        </p:nvSpPr>
        <p:spPr bwMode="auto">
          <a:xfrm>
            <a:off x="468313" y="2420938"/>
            <a:ext cx="7913687" cy="33782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spcBef>
                <a:spcPct val="50000"/>
              </a:spcBef>
              <a:buClr>
                <a:srgbClr val="F10FD1"/>
              </a:buClr>
              <a:buFont typeface="Wingdings" pitchFamily="2" charset="2"/>
              <a:buChar char="q"/>
            </a:pPr>
            <a:r>
              <a:rPr lang="es-MX" altLang="es-AR" sz="2400" b="1"/>
              <a:t> Eliminar casos OUTLIERS que afectan la distribución.</a:t>
            </a:r>
            <a:endParaRPr lang="es-MX" altLang="es-AR" sz="2400" b="1" i="1"/>
          </a:p>
          <a:p>
            <a:pPr algn="just" eaLnBrk="1" hangingPunct="1">
              <a:spcBef>
                <a:spcPct val="50000"/>
              </a:spcBef>
              <a:buClr>
                <a:srgbClr val="F10FD1"/>
              </a:buClr>
              <a:buFont typeface="Wingdings" pitchFamily="2" charset="2"/>
              <a:buChar char="q"/>
            </a:pPr>
            <a:r>
              <a:rPr lang="es-MX" altLang="es-AR" sz="2400" b="1"/>
              <a:t> Recodificación de las variables independientes y/o transformación LOGÍSTICA de la variable dependiente.</a:t>
            </a:r>
          </a:p>
          <a:p>
            <a:pPr algn="just" eaLnBrk="1" hangingPunct="1">
              <a:spcBef>
                <a:spcPct val="50000"/>
              </a:spcBef>
              <a:buClr>
                <a:srgbClr val="F10FD1"/>
              </a:buClr>
              <a:buFont typeface="Wingdings" pitchFamily="2" charset="2"/>
              <a:buChar char="q"/>
            </a:pPr>
            <a:r>
              <a:rPr lang="es-MX" altLang="es-AR" sz="2400" b="1"/>
              <a:t> Estratificación del análisis a partir de usar una variable independiente como CRITERIO PARA DIVIDIR a la población en grupos comparables.</a:t>
            </a:r>
            <a:endParaRPr lang="es-MX" altLang="es-AR" sz="2400" b="1" i="1"/>
          </a:p>
        </p:txBody>
      </p:sp>
      <p:sp>
        <p:nvSpPr>
          <p:cNvPr id="73732" name="Text Box 6"/>
          <p:cNvSpPr txBox="1">
            <a:spLocks noChangeArrowheads="1"/>
          </p:cNvSpPr>
          <p:nvPr/>
        </p:nvSpPr>
        <p:spPr bwMode="auto">
          <a:xfrm>
            <a:off x="1476375" y="908050"/>
            <a:ext cx="6192838" cy="822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sz="2200" b="1"/>
              <a:t>¿</a:t>
            </a:r>
            <a:r>
              <a:rPr lang="es-ES" altLang="es-AR" sz="2400" b="1"/>
              <a:t>QUÉ</a:t>
            </a:r>
            <a:r>
              <a:rPr lang="es-ES" altLang="es-AR" sz="2200" b="1"/>
              <a:t> </a:t>
            </a:r>
            <a:r>
              <a:rPr lang="es-ES" altLang="es-AR" sz="2400" b="1"/>
              <a:t>HACER FRENTE A LOS SESGOS DE ESTIMACIÓN?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2555875" y="2060575"/>
            <a:ext cx="4032250" cy="376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200" b="1">
                <a:solidFill>
                  <a:srgbClr val="336699"/>
                </a:solidFill>
              </a:rPr>
              <a:t>CORRELACIÓN SIMPLE</a:t>
            </a:r>
          </a:p>
        </p:txBody>
      </p:sp>
      <p:sp>
        <p:nvSpPr>
          <p:cNvPr id="74755"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4756"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4757"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488" y="2636838"/>
            <a:ext cx="7391400"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395537" y="333375"/>
            <a:ext cx="8369052" cy="1143000"/>
          </a:xfrm>
        </p:spPr>
        <p:txBody>
          <a:bodyPr>
            <a:normAutofit fontScale="90000"/>
          </a:bodyPr>
          <a:lstStyle/>
          <a:p>
            <a:pPr algn="ctr"/>
            <a:r>
              <a:rPr lang="es-ES" altLang="es-AR" sz="3600" b="1" dirty="0">
                <a:latin typeface="Arial Narrow" panose="020B0606020202030204" pitchFamily="34" charset="0"/>
                <a:cs typeface="Times New Roman" pitchFamily="18" charset="0"/>
              </a:rPr>
              <a:t>¿Los años de estudio e ingresos determinan el valor de los ingresos laborales?</a:t>
            </a:r>
            <a:endParaRPr lang="es-ES" altLang="es-AR" sz="3600" dirty="0">
              <a:latin typeface="Arial Narrow" panose="020B0606020202030204" pitchFamily="34" charset="0"/>
            </a:endParaRPr>
          </a:p>
        </p:txBody>
      </p:sp>
      <p:graphicFrame>
        <p:nvGraphicFramePr>
          <p:cNvPr id="53251" name="Group 3"/>
          <p:cNvGraphicFramePr>
            <a:graphicFrameLocks noGrp="1"/>
          </p:cNvGraphicFramePr>
          <p:nvPr>
            <p:ph idx="4294967295"/>
          </p:nvPr>
        </p:nvGraphicFramePr>
        <p:xfrm>
          <a:off x="2627313" y="1700213"/>
          <a:ext cx="3090862" cy="4846638"/>
        </p:xfrm>
        <a:graphic>
          <a:graphicData uri="http://schemas.openxmlformats.org/drawingml/2006/table">
            <a:tbl>
              <a:tblPr/>
              <a:tblGrid>
                <a:gridCol w="1546225">
                  <a:extLst>
                    <a:ext uri="{9D8B030D-6E8A-4147-A177-3AD203B41FA5}">
                      <a16:colId xmlns:a16="http://schemas.microsoft.com/office/drawing/2014/main" val="20000"/>
                    </a:ext>
                  </a:extLst>
                </a:gridCol>
                <a:gridCol w="1544637">
                  <a:extLst>
                    <a:ext uri="{9D8B030D-6E8A-4147-A177-3AD203B41FA5}">
                      <a16:colId xmlns:a16="http://schemas.microsoft.com/office/drawing/2014/main" val="20001"/>
                    </a:ext>
                  </a:extLst>
                </a:gridCol>
              </a:tblGrid>
              <a:tr h="823014">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Años de estudio (años)</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Ingresos    ($)</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8</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2.600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9</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2.900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3.200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11</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3.500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12</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3.800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13</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4.100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14</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4.400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55793114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474788" y="1854200"/>
            <a:ext cx="6192837"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BONDAD DE AJUSTE DE LOS MODELOS (R</a:t>
            </a:r>
            <a:r>
              <a:rPr lang="es-MX" altLang="es-AR" b="1" baseline="30000">
                <a:solidFill>
                  <a:srgbClr val="336699"/>
                </a:solidFill>
              </a:rPr>
              <a:t>2</a:t>
            </a:r>
            <a:r>
              <a:rPr lang="es-MX" altLang="es-AR" b="1">
                <a:solidFill>
                  <a:srgbClr val="336699"/>
                </a:solidFill>
              </a:rPr>
              <a:t>)</a:t>
            </a:r>
          </a:p>
        </p:txBody>
      </p:sp>
      <p:sp>
        <p:nvSpPr>
          <p:cNvPr id="75779"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5780" name="Rectangle 4"/>
          <p:cNvSpPr>
            <a:spLocks noChangeArrowheads="1"/>
          </p:cNvSpPr>
          <p:nvPr/>
        </p:nvSpPr>
        <p:spPr bwMode="auto">
          <a:xfrm>
            <a:off x="2403475" y="1125538"/>
            <a:ext cx="4508500"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EJEMPLOS</a:t>
            </a:r>
          </a:p>
        </p:txBody>
      </p:sp>
      <p:pic>
        <p:nvPicPr>
          <p:cNvPr id="75781"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2088" y="2238375"/>
            <a:ext cx="6186487"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2" name="AutoShape 14"/>
          <p:cNvSpPr>
            <a:spLocks/>
          </p:cNvSpPr>
          <p:nvPr/>
        </p:nvSpPr>
        <p:spPr bwMode="auto">
          <a:xfrm>
            <a:off x="7308850" y="2493963"/>
            <a:ext cx="215900" cy="1871662"/>
          </a:xfrm>
          <a:prstGeom prst="rightBrace">
            <a:avLst>
              <a:gd name="adj1" fmla="val 72243"/>
              <a:gd name="adj2"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75783" name="Text Box 16"/>
          <p:cNvSpPr txBox="1">
            <a:spLocks noChangeArrowheads="1"/>
          </p:cNvSpPr>
          <p:nvPr/>
        </p:nvSpPr>
        <p:spPr bwMode="auto">
          <a:xfrm>
            <a:off x="7413625" y="3060700"/>
            <a:ext cx="10461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a:t>Modelo</a:t>
            </a:r>
          </a:p>
          <a:p>
            <a:pPr eaLnBrk="1" hangingPunct="1"/>
            <a:r>
              <a:rPr lang="es-ES" altLang="es-AR"/>
              <a:t>Original</a:t>
            </a:r>
          </a:p>
        </p:txBody>
      </p:sp>
      <p:pic>
        <p:nvPicPr>
          <p:cNvPr id="75784"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850" y="4508500"/>
            <a:ext cx="6186488"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5" name="AutoShape 18"/>
          <p:cNvSpPr>
            <a:spLocks/>
          </p:cNvSpPr>
          <p:nvPr/>
        </p:nvSpPr>
        <p:spPr bwMode="auto">
          <a:xfrm>
            <a:off x="7308850" y="4510088"/>
            <a:ext cx="215900" cy="1871662"/>
          </a:xfrm>
          <a:prstGeom prst="rightBrace">
            <a:avLst>
              <a:gd name="adj1" fmla="val 72243"/>
              <a:gd name="adj2"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75786" name="Text Box 19"/>
          <p:cNvSpPr txBox="1">
            <a:spLocks noChangeArrowheads="1"/>
          </p:cNvSpPr>
          <p:nvPr/>
        </p:nvSpPr>
        <p:spPr bwMode="auto">
          <a:xfrm>
            <a:off x="7451725" y="4943475"/>
            <a:ext cx="1676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a:t>Excluyendo</a:t>
            </a:r>
          </a:p>
          <a:p>
            <a:pPr eaLnBrk="1" hangingPunct="1"/>
            <a:r>
              <a:rPr lang="es-ES" altLang="es-AR"/>
              <a:t>desvíos</a:t>
            </a:r>
          </a:p>
          <a:p>
            <a:pPr eaLnBrk="1" hangingPunct="1"/>
            <a:r>
              <a:rPr lang="es-ES" altLang="es-AR"/>
              <a:t>mayores a 8z</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1474788" y="1854200"/>
            <a:ext cx="6192837"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BONDAD DE AJUSTE DEL MODELO (R</a:t>
            </a:r>
            <a:r>
              <a:rPr lang="es-MX" altLang="es-AR" b="1" baseline="30000">
                <a:solidFill>
                  <a:srgbClr val="336699"/>
                </a:solidFill>
              </a:rPr>
              <a:t>2</a:t>
            </a:r>
            <a:r>
              <a:rPr lang="es-MX" altLang="es-AR" b="1">
                <a:solidFill>
                  <a:srgbClr val="336699"/>
                </a:solidFill>
              </a:rPr>
              <a:t>)</a:t>
            </a:r>
          </a:p>
        </p:txBody>
      </p:sp>
      <p:sp>
        <p:nvSpPr>
          <p:cNvPr id="76803"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6804" name="Rectangle 4"/>
          <p:cNvSpPr>
            <a:spLocks noChangeArrowheads="1"/>
          </p:cNvSpPr>
          <p:nvPr/>
        </p:nvSpPr>
        <p:spPr bwMode="auto">
          <a:xfrm>
            <a:off x="2197100"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sp>
        <p:nvSpPr>
          <p:cNvPr id="76805" name="AutoShape 12"/>
          <p:cNvSpPr>
            <a:spLocks/>
          </p:cNvSpPr>
          <p:nvPr/>
        </p:nvSpPr>
        <p:spPr bwMode="auto">
          <a:xfrm>
            <a:off x="7235825" y="2636838"/>
            <a:ext cx="215900" cy="1871662"/>
          </a:xfrm>
          <a:prstGeom prst="rightBrace">
            <a:avLst>
              <a:gd name="adj1" fmla="val 72243"/>
              <a:gd name="adj2"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76806" name="Text Box 13"/>
          <p:cNvSpPr txBox="1">
            <a:spLocks noChangeArrowheads="1"/>
          </p:cNvSpPr>
          <p:nvPr/>
        </p:nvSpPr>
        <p:spPr bwMode="auto">
          <a:xfrm>
            <a:off x="7413625" y="2909888"/>
            <a:ext cx="156368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a:t>Variable</a:t>
            </a:r>
          </a:p>
          <a:p>
            <a:pPr eaLnBrk="1" hangingPunct="1"/>
            <a:r>
              <a:rPr lang="es-ES" altLang="es-AR"/>
              <a:t>dependiente</a:t>
            </a:r>
          </a:p>
          <a:p>
            <a:pPr eaLnBrk="1" hangingPunct="1"/>
            <a:r>
              <a:rPr lang="es-ES" altLang="es-AR"/>
              <a:t>logaritmo</a:t>
            </a:r>
          </a:p>
          <a:p>
            <a:pPr eaLnBrk="1" hangingPunct="1"/>
            <a:r>
              <a:rPr lang="es-ES" altLang="es-AR"/>
              <a:t>ing. horario</a:t>
            </a:r>
          </a:p>
        </p:txBody>
      </p:sp>
      <p:pic>
        <p:nvPicPr>
          <p:cNvPr id="76807"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2439988"/>
            <a:ext cx="6186487" cy="297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331913" y="2133600"/>
            <a:ext cx="6265862"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ANÁLISIS DE VARIANZA DE LOS MODELOS</a:t>
            </a:r>
          </a:p>
        </p:txBody>
      </p:sp>
      <p:sp>
        <p:nvSpPr>
          <p:cNvPr id="77827"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7828"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782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888" y="2636838"/>
            <a:ext cx="7337425"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971550" y="2133600"/>
            <a:ext cx="7129463"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COEFICIENTES B Y PRUEBAS T DE SIGNIFICANCIA</a:t>
            </a:r>
          </a:p>
        </p:txBody>
      </p:sp>
      <p:sp>
        <p:nvSpPr>
          <p:cNvPr id="78851"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8852"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885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708275"/>
            <a:ext cx="831373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1546225" y="2133600"/>
            <a:ext cx="6265863"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GRAFICAS DE DISPERSIÓN DE RESIDUOS</a:t>
            </a:r>
          </a:p>
        </p:txBody>
      </p:sp>
      <p:sp>
        <p:nvSpPr>
          <p:cNvPr id="79875"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9876"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9877"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2420938"/>
            <a:ext cx="5595937" cy="447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11188" y="2133600"/>
            <a:ext cx="8064500"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DURBIN WATSON: EVALUACIÓN DE AUTOCORRELACIÓN </a:t>
            </a:r>
          </a:p>
        </p:txBody>
      </p:sp>
      <p:sp>
        <p:nvSpPr>
          <p:cNvPr id="80899"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80900"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80901"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1138" y="2708275"/>
            <a:ext cx="6186487" cy="297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1547813" y="2133600"/>
            <a:ext cx="6553200" cy="376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200" b="1">
                <a:solidFill>
                  <a:srgbClr val="336699"/>
                </a:solidFill>
              </a:rPr>
              <a:t>PRUEBAS DE HETEROSCEDASTICIDAD</a:t>
            </a:r>
          </a:p>
        </p:txBody>
      </p:sp>
      <p:sp>
        <p:nvSpPr>
          <p:cNvPr id="81923"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81924"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81925" name="Picture 14"/>
          <p:cNvPicPr>
            <a:picLocks noChangeAspect="1" noChangeArrowheads="1"/>
          </p:cNvPicPr>
          <p:nvPr/>
        </p:nvPicPr>
        <p:blipFill>
          <a:blip r:embed="rId2">
            <a:extLst>
              <a:ext uri="{28A0092B-C50C-407E-A947-70E740481C1C}">
                <a14:useLocalDpi xmlns:a14="http://schemas.microsoft.com/office/drawing/2010/main" val="0"/>
              </a:ext>
            </a:extLst>
          </a:blip>
          <a:srcRect l="14445"/>
          <a:stretch>
            <a:fillRect/>
          </a:stretch>
        </p:blipFill>
        <p:spPr bwMode="auto">
          <a:xfrm>
            <a:off x="4859338" y="2708275"/>
            <a:ext cx="4391025"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26"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2705100"/>
            <a:ext cx="5135563"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043608" y="333375"/>
            <a:ext cx="7272808" cy="1143000"/>
          </a:xfrm>
        </p:spPr>
        <p:txBody>
          <a:bodyPr>
            <a:normAutofit fontScale="90000"/>
          </a:bodyPr>
          <a:lstStyle/>
          <a:p>
            <a:pPr algn="ctr"/>
            <a:r>
              <a:rPr lang="es-ES" altLang="es-AR" sz="3600" b="1" dirty="0">
                <a:latin typeface="Arial Narrow" panose="020B0606020202030204" pitchFamily="34" charset="0"/>
                <a:cs typeface="Times New Roman" pitchFamily="18" charset="0"/>
              </a:rPr>
              <a:t>Diagrama de dispersión años de estudio e ingresos</a:t>
            </a:r>
            <a:endParaRPr lang="es-ES" altLang="es-AR" sz="3600" dirty="0">
              <a:latin typeface="Arial Narrow" panose="020B0606020202030204" pitchFamily="34" charset="0"/>
            </a:endParaRPr>
          </a:p>
        </p:txBody>
      </p:sp>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1557338"/>
            <a:ext cx="59912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0286844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1259632" y="333375"/>
            <a:ext cx="7200800" cy="1143000"/>
          </a:xfrm>
        </p:spPr>
        <p:txBody>
          <a:bodyPr>
            <a:normAutofit fontScale="90000"/>
          </a:bodyPr>
          <a:lstStyle/>
          <a:p>
            <a:pPr algn="ctr"/>
            <a:r>
              <a:rPr lang="es-ES" altLang="es-AR" sz="3600" b="1" dirty="0">
                <a:latin typeface="Arial Narrow" panose="020B0606020202030204" pitchFamily="34" charset="0"/>
                <a:cs typeface="Times New Roman" pitchFamily="18" charset="0"/>
              </a:rPr>
              <a:t>Recta de regresión de los </a:t>
            </a:r>
            <a:r>
              <a:rPr lang="es-ES" altLang="es-AR" sz="3600" b="1" dirty="0" err="1">
                <a:latin typeface="Arial Narrow" panose="020B0606020202030204" pitchFamily="34" charset="0"/>
                <a:cs typeface="Times New Roman" pitchFamily="18" charset="0"/>
              </a:rPr>
              <a:t>los</a:t>
            </a:r>
            <a:r>
              <a:rPr lang="es-ES" altLang="es-AR" sz="3600" b="1" dirty="0">
                <a:latin typeface="Arial Narrow" panose="020B0606020202030204" pitchFamily="34" charset="0"/>
                <a:cs typeface="Times New Roman" pitchFamily="18" charset="0"/>
              </a:rPr>
              <a:t> años de estudio sobre los ingresos</a:t>
            </a:r>
            <a:endParaRPr lang="es-ES" altLang="es-AR" sz="3600" dirty="0">
              <a:latin typeface="Arial Narrow" panose="020B0606020202030204" pitchFamily="34" charset="0"/>
            </a:endParaRPr>
          </a:p>
        </p:txBody>
      </p:sp>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6387" y="1556792"/>
            <a:ext cx="623597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9670374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ChangeArrowheads="1"/>
          </p:cNvSpPr>
          <p:nvPr/>
        </p:nvSpPr>
        <p:spPr bwMode="auto">
          <a:xfrm>
            <a:off x="19494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49155" name="Text Box 5"/>
          <p:cNvSpPr txBox="1">
            <a:spLocks noChangeArrowheads="1"/>
          </p:cNvSpPr>
          <p:nvPr/>
        </p:nvSpPr>
        <p:spPr bwMode="auto">
          <a:xfrm>
            <a:off x="215900" y="2044700"/>
            <a:ext cx="8748713" cy="45402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200" b="1" dirty="0"/>
              <a:t>El objetivo de la técnica de regresión es estimar la relación estadística que existe entre la variable </a:t>
            </a:r>
            <a:r>
              <a:rPr lang="es-ES" altLang="es-AR" sz="2200" b="1" i="1" dirty="0"/>
              <a:t>dependiente </a:t>
            </a:r>
            <a:r>
              <a:rPr lang="es-ES" altLang="es-AR" sz="2200" b="1" dirty="0"/>
              <a:t>(</a:t>
            </a:r>
            <a:r>
              <a:rPr lang="es-ES" altLang="es-AR" sz="2200" b="1" i="1" dirty="0"/>
              <a:t>Y</a:t>
            </a:r>
            <a:r>
              <a:rPr lang="es-ES" altLang="es-AR" sz="2200" b="1" dirty="0"/>
              <a:t>) y una o más variables </a:t>
            </a:r>
            <a:r>
              <a:rPr lang="es-ES" altLang="es-AR" sz="2200" b="1" i="1" dirty="0"/>
              <a:t>independientes </a:t>
            </a:r>
            <a:r>
              <a:rPr lang="es-ES" altLang="es-AR" sz="2200" b="1" dirty="0"/>
              <a:t>(</a:t>
            </a:r>
            <a:r>
              <a:rPr lang="es-ES" altLang="es-AR" sz="2200" b="1" i="1" dirty="0"/>
              <a:t>X</a:t>
            </a:r>
            <a:r>
              <a:rPr lang="es-ES" altLang="es-AR" sz="2200" b="1" i="1" baseline="-25000" dirty="0"/>
              <a:t>1</a:t>
            </a:r>
            <a:r>
              <a:rPr lang="es-ES" altLang="es-AR" sz="2200" b="1" i="1" dirty="0"/>
              <a:t>, X</a:t>
            </a:r>
            <a:r>
              <a:rPr lang="es-ES" altLang="es-AR" sz="2200" b="1" i="1" baseline="-25000" dirty="0"/>
              <a:t>2</a:t>
            </a:r>
            <a:r>
              <a:rPr lang="es-ES" altLang="es-AR" sz="2200" b="1" i="1" dirty="0"/>
              <a:t>,… </a:t>
            </a:r>
            <a:r>
              <a:rPr lang="es-ES" altLang="es-AR" sz="2200" b="1" i="1" dirty="0" err="1"/>
              <a:t>X</a:t>
            </a:r>
            <a:r>
              <a:rPr lang="es-ES" altLang="es-AR" sz="2200" b="1" i="1" baseline="-25000" dirty="0" err="1"/>
              <a:t>n</a:t>
            </a:r>
            <a:r>
              <a:rPr lang="es-ES" altLang="es-AR" sz="2200" b="1" dirty="0"/>
              <a:t>). Para poder realizar esto, se postula una relación funcional entre las variables. Debido a su simplicidad analítica, la forma que más se utiliza en la práctica es la relación</a:t>
            </a:r>
            <a:r>
              <a:rPr lang="es-ES" altLang="es-AR" sz="2200" b="1" i="1" dirty="0"/>
              <a:t> lineal</a:t>
            </a:r>
            <a:r>
              <a:rPr lang="es-ES" altLang="es-AR" sz="2200" b="1" dirty="0"/>
              <a:t>:  </a:t>
            </a:r>
          </a:p>
          <a:p>
            <a:pPr algn="just" eaLnBrk="1" hangingPunct="1"/>
            <a:endParaRPr lang="es-ES" altLang="es-AR" sz="2200" b="1" dirty="0"/>
          </a:p>
          <a:p>
            <a:pPr algn="ctr" eaLnBrk="1" hangingPunct="1"/>
            <a:r>
              <a:rPr lang="en-US" altLang="es-AR" sz="2500" b="1" i="1" dirty="0">
                <a:solidFill>
                  <a:schemeClr val="tx2"/>
                </a:solidFill>
              </a:rPr>
              <a:t>ŷ= b</a:t>
            </a:r>
            <a:r>
              <a:rPr lang="en-US" altLang="es-AR" sz="2500" b="1" i="1" baseline="-25000" dirty="0">
                <a:solidFill>
                  <a:schemeClr val="tx2"/>
                </a:solidFill>
              </a:rPr>
              <a:t>0</a:t>
            </a:r>
            <a:r>
              <a:rPr lang="en-US" altLang="es-AR" sz="2500" b="1" i="1" dirty="0">
                <a:solidFill>
                  <a:schemeClr val="tx2"/>
                </a:solidFill>
              </a:rPr>
              <a:t> + b</a:t>
            </a:r>
            <a:r>
              <a:rPr lang="en-US" altLang="es-AR" sz="2500" b="1" i="1" baseline="-25000" dirty="0">
                <a:solidFill>
                  <a:schemeClr val="tx2"/>
                </a:solidFill>
              </a:rPr>
              <a:t>1</a:t>
            </a:r>
            <a:r>
              <a:rPr lang="en-US" altLang="es-AR" sz="2500" b="1" i="1" dirty="0">
                <a:solidFill>
                  <a:schemeClr val="tx2"/>
                </a:solidFill>
              </a:rPr>
              <a:t>x</a:t>
            </a:r>
            <a:r>
              <a:rPr lang="en-US" altLang="es-AR" sz="2500" b="1" i="1" baseline="-25000" dirty="0">
                <a:solidFill>
                  <a:schemeClr val="tx2"/>
                </a:solidFill>
              </a:rPr>
              <a:t>1</a:t>
            </a:r>
            <a:r>
              <a:rPr lang="en-US" altLang="es-AR" sz="2500" b="1" i="1" dirty="0">
                <a:solidFill>
                  <a:schemeClr val="tx2"/>
                </a:solidFill>
              </a:rPr>
              <a:t> +… </a:t>
            </a:r>
            <a:r>
              <a:rPr lang="en-US" altLang="es-AR" sz="2500" b="1" i="1" dirty="0" err="1">
                <a:solidFill>
                  <a:schemeClr val="tx2"/>
                </a:solidFill>
              </a:rPr>
              <a:t>b</a:t>
            </a:r>
            <a:r>
              <a:rPr lang="en-US" altLang="es-AR" sz="2500" b="1" i="1" baseline="-25000" dirty="0" err="1">
                <a:solidFill>
                  <a:schemeClr val="tx2"/>
                </a:solidFill>
              </a:rPr>
              <a:t>n</a:t>
            </a:r>
            <a:r>
              <a:rPr lang="en-US" altLang="es-AR" sz="2500" b="1" i="1" dirty="0" err="1">
                <a:solidFill>
                  <a:schemeClr val="tx2"/>
                </a:solidFill>
              </a:rPr>
              <a:t>x</a:t>
            </a:r>
            <a:r>
              <a:rPr lang="en-US" altLang="es-AR" sz="2500" b="1" i="1" baseline="-25000" dirty="0" err="1">
                <a:solidFill>
                  <a:schemeClr val="tx2"/>
                </a:solidFill>
              </a:rPr>
              <a:t>n</a:t>
            </a:r>
            <a:endParaRPr lang="en-US" altLang="es-AR" sz="2500" b="1" i="1" baseline="-25000" dirty="0">
              <a:solidFill>
                <a:schemeClr val="tx2"/>
              </a:solidFill>
            </a:endParaRPr>
          </a:p>
          <a:p>
            <a:pPr algn="just" eaLnBrk="1" hangingPunct="1"/>
            <a:endParaRPr lang="es-ES" altLang="es-AR" sz="2200" b="1" dirty="0"/>
          </a:p>
          <a:p>
            <a:pPr algn="just" eaLnBrk="1" hangingPunct="1"/>
            <a:r>
              <a:rPr lang="es-ES" altLang="es-AR" sz="2200" b="1" dirty="0"/>
              <a:t>donde los coeficientes </a:t>
            </a:r>
            <a:r>
              <a:rPr lang="es-ES" altLang="es-AR" sz="2200" b="1" i="1" dirty="0"/>
              <a:t>b</a:t>
            </a:r>
            <a:r>
              <a:rPr lang="es-ES" altLang="es-AR" sz="2200" b="1" i="1" baseline="-25000" dirty="0"/>
              <a:t>0</a:t>
            </a:r>
            <a:r>
              <a:rPr lang="es-ES" altLang="es-AR" sz="2200" b="1" i="1" dirty="0"/>
              <a:t> y b</a:t>
            </a:r>
            <a:r>
              <a:rPr lang="es-ES" altLang="es-AR" sz="2200" b="1" i="1" baseline="-25000" dirty="0"/>
              <a:t>1</a:t>
            </a:r>
            <a:r>
              <a:rPr lang="es-ES" altLang="es-AR" sz="2200" b="1" i="1" dirty="0"/>
              <a:t>, … </a:t>
            </a:r>
            <a:r>
              <a:rPr lang="es-ES" altLang="es-AR" sz="2200" b="1" i="1" dirty="0" err="1"/>
              <a:t>b</a:t>
            </a:r>
            <a:r>
              <a:rPr lang="es-ES" altLang="es-AR" sz="2200" b="1" i="1" baseline="-25000" dirty="0" err="1"/>
              <a:t>n</a:t>
            </a:r>
            <a:r>
              <a:rPr lang="es-ES" altLang="es-AR" sz="2200" b="1" dirty="0"/>
              <a:t>, son los factores que definen la variación promedio de y, para cada valor de x. Estimada esta función teórica a partir de los datos, cabe preguntarse qué tan bien se ajusta a la distribución real. </a:t>
            </a:r>
          </a:p>
        </p:txBody>
      </p:sp>
      <p:sp>
        <p:nvSpPr>
          <p:cNvPr id="49156" name="Rectangle 6"/>
          <p:cNvSpPr>
            <a:spLocks noChangeArrowheads="1"/>
          </p:cNvSpPr>
          <p:nvPr/>
        </p:nvSpPr>
        <p:spPr bwMode="auto">
          <a:xfrm>
            <a:off x="1908175" y="1174750"/>
            <a:ext cx="5976938" cy="5191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2800" b="1">
                <a:solidFill>
                  <a:srgbClr val="336699"/>
                </a:solidFill>
              </a:rPr>
              <a:t>Función Lineal de Regresión</a:t>
            </a:r>
            <a:endParaRPr lang="es-ES" altLang="es-AR" sz="2800" b="1">
              <a:solidFill>
                <a:srgbClr val="336699"/>
              </a:solidFill>
            </a:endParaRPr>
          </a:p>
        </p:txBody>
      </p:sp>
      <p:sp>
        <p:nvSpPr>
          <p:cNvPr id="49157" name="Text Box 6"/>
          <p:cNvSpPr txBox="1">
            <a:spLocks noChangeArrowheads="1"/>
          </p:cNvSpPr>
          <p:nvPr/>
        </p:nvSpPr>
        <p:spPr bwMode="auto">
          <a:xfrm>
            <a:off x="6927850" y="106363"/>
            <a:ext cx="1700213" cy="396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_tradnl" altLang="es-AR"/>
              <a:t>Para recordar</a:t>
            </a:r>
          </a:p>
        </p:txBody>
      </p:sp>
    </p:spTree>
    <p:extLst>
      <p:ext uri="{BB962C8B-B14F-4D97-AF65-F5344CB8AC3E}">
        <p14:creationId xmlns:p14="http://schemas.microsoft.com/office/powerpoint/2010/main" val="1647385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9494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50179" name="Text Box 3"/>
          <p:cNvSpPr txBox="1">
            <a:spLocks noChangeArrowheads="1"/>
          </p:cNvSpPr>
          <p:nvPr/>
        </p:nvSpPr>
        <p:spPr bwMode="auto">
          <a:xfrm>
            <a:off x="179388" y="1928813"/>
            <a:ext cx="8569325" cy="489426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a:t>- El parámetro </a:t>
            </a:r>
            <a:r>
              <a:rPr lang="es-ES" altLang="es-AR" sz="2400" b="1" i="1"/>
              <a:t>b</a:t>
            </a:r>
            <a:r>
              <a:rPr lang="es-ES" altLang="es-AR" sz="2400" b="1" baseline="-25000"/>
              <a:t>0</a:t>
            </a:r>
            <a:r>
              <a:rPr lang="es-ES" altLang="es-AR" sz="2400" b="1"/>
              <a:t>, conocido como la “ordenada en el origen,” nos indica cuánto vale </a:t>
            </a:r>
            <a:r>
              <a:rPr lang="es-ES" altLang="es-AR" sz="2400" b="1" i="1"/>
              <a:t>Y</a:t>
            </a:r>
            <a:r>
              <a:rPr lang="es-ES" altLang="es-AR" sz="2400" b="1"/>
              <a:t> cuando </a:t>
            </a:r>
            <a:r>
              <a:rPr lang="es-ES" altLang="es-AR" sz="2400" b="1" i="1"/>
              <a:t>X</a:t>
            </a:r>
            <a:r>
              <a:rPr lang="es-ES" altLang="es-AR" sz="2400" b="1"/>
              <a:t> = 0. El parámetro </a:t>
            </a:r>
            <a:r>
              <a:rPr lang="es-ES" altLang="es-AR" sz="2400" b="1" i="1"/>
              <a:t>b</a:t>
            </a:r>
            <a:r>
              <a:rPr lang="es-ES" altLang="es-AR" sz="2400" b="1" baseline="-25000"/>
              <a:t>1</a:t>
            </a:r>
            <a:r>
              <a:rPr lang="es-ES" altLang="es-AR" sz="2400" b="1"/>
              <a:t>, conocido como la “pendiente,” nos indica cuánto aumenta </a:t>
            </a:r>
            <a:r>
              <a:rPr lang="es-ES" altLang="es-AR" sz="2400" b="1" i="1"/>
              <a:t>Y</a:t>
            </a:r>
            <a:r>
              <a:rPr lang="es-ES" altLang="es-AR" sz="2400" b="1"/>
              <a:t> por cada aumento en </a:t>
            </a:r>
            <a:r>
              <a:rPr lang="es-ES" altLang="es-AR" sz="2400" b="1" i="1"/>
              <a:t>X</a:t>
            </a:r>
            <a:r>
              <a:rPr lang="es-ES" altLang="es-AR" sz="2400" b="1"/>
              <a:t>.  </a:t>
            </a:r>
          </a:p>
          <a:p>
            <a:pPr algn="just" eaLnBrk="1" hangingPunct="1"/>
            <a:endParaRPr lang="es-ES" altLang="es-AR" sz="2400" b="1"/>
          </a:p>
          <a:p>
            <a:pPr algn="just" eaLnBrk="1" hangingPunct="1"/>
            <a:r>
              <a:rPr lang="es-ES" altLang="es-AR" sz="2400" b="1"/>
              <a:t>- La técnica consiste en obtener estimaciones de estos coeficientes a partir de una muestra de observaciones sobre las variables </a:t>
            </a:r>
            <a:r>
              <a:rPr lang="es-ES" altLang="es-AR" sz="2400" b="1" i="1"/>
              <a:t>Y</a:t>
            </a:r>
            <a:r>
              <a:rPr lang="es-ES" altLang="es-AR" sz="2400" b="1"/>
              <a:t> y </a:t>
            </a:r>
            <a:r>
              <a:rPr lang="es-ES" altLang="es-AR" sz="2400" b="1" i="1"/>
              <a:t>X</a:t>
            </a:r>
            <a:r>
              <a:rPr lang="es-ES" altLang="es-AR" sz="2400" b="1"/>
              <a:t>. </a:t>
            </a:r>
          </a:p>
          <a:p>
            <a:pPr algn="just" eaLnBrk="1" hangingPunct="1"/>
            <a:endParaRPr lang="es-ES" altLang="es-AR" sz="2400" b="1"/>
          </a:p>
          <a:p>
            <a:pPr algn="just" eaLnBrk="1" hangingPunct="1"/>
            <a:r>
              <a:rPr lang="es-ES" altLang="es-AR" sz="2400" b="1"/>
              <a:t>- En el análisis de regresión, estas estimaciones se obtienen por medio del método de </a:t>
            </a:r>
            <a:r>
              <a:rPr lang="es-ES" altLang="es-AR" sz="2400" b="1" i="1"/>
              <a:t>mínimos cuadrados</a:t>
            </a:r>
            <a:r>
              <a:rPr lang="es-ES" altLang="es-AR" sz="2400" b="1"/>
              <a:t>. Logradas estas estimaciones se puede evaluar la bondad de ajuste y significancia estadística.</a:t>
            </a:r>
            <a:endParaRPr lang="es-MX" altLang="es-AR" sz="2400" b="1"/>
          </a:p>
        </p:txBody>
      </p:sp>
      <p:sp>
        <p:nvSpPr>
          <p:cNvPr id="50180" name="Rectangle 4"/>
          <p:cNvSpPr>
            <a:spLocks noChangeArrowheads="1"/>
          </p:cNvSpPr>
          <p:nvPr/>
        </p:nvSpPr>
        <p:spPr bwMode="auto">
          <a:xfrm>
            <a:off x="1908175" y="1174750"/>
            <a:ext cx="5976938" cy="5191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2800" b="1">
                <a:solidFill>
                  <a:srgbClr val="336699"/>
                </a:solidFill>
              </a:rPr>
              <a:t>Función Lineal de Regresión</a:t>
            </a:r>
            <a:endParaRPr lang="es-ES" altLang="es-AR" sz="2800" b="1">
              <a:solidFill>
                <a:srgbClr val="336699"/>
              </a:solidFill>
            </a:endParaRPr>
          </a:p>
        </p:txBody>
      </p:sp>
      <p:sp>
        <p:nvSpPr>
          <p:cNvPr id="50181" name="Text Box 6"/>
          <p:cNvSpPr txBox="1">
            <a:spLocks noChangeArrowheads="1"/>
          </p:cNvSpPr>
          <p:nvPr/>
        </p:nvSpPr>
        <p:spPr bwMode="auto">
          <a:xfrm>
            <a:off x="6927850" y="106363"/>
            <a:ext cx="1700213" cy="396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_tradnl" altLang="es-AR"/>
              <a:t>Para recordar</a:t>
            </a:r>
          </a:p>
        </p:txBody>
      </p:sp>
    </p:spTree>
    <p:extLst>
      <p:ext uri="{BB962C8B-B14F-4D97-AF65-F5344CB8AC3E}">
        <p14:creationId xmlns:p14="http://schemas.microsoft.com/office/powerpoint/2010/main" val="2143526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48131" name="Text Box 3"/>
          <p:cNvSpPr txBox="1">
            <a:spLocks noChangeArrowheads="1"/>
          </p:cNvSpPr>
          <p:nvPr/>
        </p:nvSpPr>
        <p:spPr bwMode="auto">
          <a:xfrm>
            <a:off x="395288" y="2168525"/>
            <a:ext cx="8532812" cy="4185761"/>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spcBef>
                <a:spcPct val="50000"/>
              </a:spcBef>
              <a:buClr>
                <a:srgbClr val="F10FD1"/>
              </a:buClr>
              <a:buFont typeface="Wingdings" pitchFamily="2" charset="2"/>
              <a:buChar char="q"/>
            </a:pPr>
            <a:r>
              <a:rPr lang="es-MX" altLang="es-AR" sz="2600" dirty="0"/>
              <a:t> </a:t>
            </a:r>
            <a:r>
              <a:rPr lang="es-MX" altLang="es-AR" sz="2400" b="1" dirty="0"/>
              <a:t>Estima el grado de ajuste o de bondad explicativa del modelo teórico independientemente del nivel de covarianza entre las variables introducidas</a:t>
            </a:r>
          </a:p>
          <a:p>
            <a:pPr algn="just" eaLnBrk="1" hangingPunct="1">
              <a:spcBef>
                <a:spcPct val="50000"/>
              </a:spcBef>
              <a:buClr>
                <a:srgbClr val="F10FD1"/>
              </a:buClr>
              <a:buFont typeface="Wingdings" pitchFamily="2" charset="2"/>
              <a:buChar char="q"/>
            </a:pPr>
            <a:r>
              <a:rPr lang="es-MX" altLang="es-AR" sz="2400" b="1" dirty="0"/>
              <a:t> Predice el valor medio que puede asumir la variable Y dado un valor de X (regresión a la media) bajo un intervalo de confianza</a:t>
            </a:r>
          </a:p>
          <a:p>
            <a:pPr algn="just" eaLnBrk="1" hangingPunct="1">
              <a:spcBef>
                <a:spcPct val="50000"/>
              </a:spcBef>
              <a:buClr>
                <a:srgbClr val="F10FD1"/>
              </a:buClr>
              <a:buFont typeface="Wingdings" pitchFamily="2" charset="2"/>
              <a:buChar char="q"/>
            </a:pPr>
            <a:r>
              <a:rPr lang="es-MX" altLang="es-AR" sz="2400" b="1" dirty="0"/>
              <a:t> Estima el efecto neto / fuerza / sentido de cada una de las variables predictoras de la variable dependiente (control sobre los demás efectos suponiendo independencia entre ellas).</a:t>
            </a:r>
          </a:p>
        </p:txBody>
      </p:sp>
      <p:sp>
        <p:nvSpPr>
          <p:cNvPr id="48132" name="Rectangle 4"/>
          <p:cNvSpPr>
            <a:spLocks noChangeArrowheads="1"/>
          </p:cNvSpPr>
          <p:nvPr/>
        </p:nvSpPr>
        <p:spPr bwMode="auto">
          <a:xfrm>
            <a:off x="2093913" y="1125538"/>
            <a:ext cx="4908550" cy="5191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2800" b="1">
                <a:solidFill>
                  <a:srgbClr val="336699"/>
                </a:solidFill>
              </a:rPr>
              <a:t>Respuestas Metodológicas</a:t>
            </a:r>
            <a:endParaRPr lang="es-ES" altLang="es-AR" sz="2800" b="1">
              <a:solidFill>
                <a:srgbClr val="336699"/>
              </a:solidFill>
            </a:endParaRPr>
          </a:p>
        </p:txBody>
      </p:sp>
    </p:spTree>
    <p:extLst>
      <p:ext uri="{BB962C8B-B14F-4D97-AF65-F5344CB8AC3E}">
        <p14:creationId xmlns:p14="http://schemas.microsoft.com/office/powerpoint/2010/main" val="22113766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1587</TotalTime>
  <Words>2172</Words>
  <Application>Microsoft Office PowerPoint</Application>
  <PresentationFormat>Presentación en pantalla (4:3)</PresentationFormat>
  <Paragraphs>306</Paragraphs>
  <Slides>46</Slides>
  <Notes>13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46</vt:i4>
      </vt:variant>
    </vt:vector>
  </HeadingPairs>
  <TitlesOfParts>
    <vt:vector size="53" baseType="lpstr">
      <vt:lpstr>Arial</vt:lpstr>
      <vt:lpstr>Arial Narrow</vt:lpstr>
      <vt:lpstr>Calibri</vt:lpstr>
      <vt:lpstr>Tahoma</vt:lpstr>
      <vt:lpstr>Times New Roman</vt:lpstr>
      <vt:lpstr>Wingdings</vt:lpstr>
      <vt:lpstr>Tema de Office</vt:lpstr>
      <vt:lpstr>Presentación de PowerPoint</vt:lpstr>
      <vt:lpstr>Presentación de PowerPoint</vt:lpstr>
      <vt:lpstr>Presentación de PowerPoint</vt:lpstr>
      <vt:lpstr>¿Los años de estudio e ingresos determinan el valor de los ingresos laborales?</vt:lpstr>
      <vt:lpstr>Diagrama de dispersión años de estudio e ingresos</vt:lpstr>
      <vt:lpstr>Recta de regresión de los los años de estudio sobre los ingresos</vt:lpstr>
      <vt:lpstr>Presentación de PowerPoint</vt:lpstr>
      <vt:lpstr>Presentación de PowerPoint</vt:lpstr>
      <vt:lpstr>Presentación de PowerPoint</vt:lpstr>
      <vt:lpstr>Presentación de PowerPoint</vt:lpstr>
      <vt:lpstr>Presentación de PowerPoint</vt:lpstr>
      <vt:lpstr>Presentación de PowerPoint</vt:lpstr>
      <vt:lpstr>Recta de regresión / Técnica mínimos cuadrados</vt:lpstr>
      <vt:lpstr>Presentación de PowerPoint</vt:lpstr>
      <vt:lpstr>Presentación de PowerPoint</vt:lpstr>
      <vt:lpstr>Recta de regresión</vt:lpstr>
      <vt:lpstr>Particularidades de recta de regresión</vt:lpstr>
      <vt:lpstr>Determinación de pendiente de recta de regresión</vt:lpstr>
      <vt:lpstr>Determinación de ordenada al origen de recta de regresión</vt:lpstr>
      <vt:lpstr>Recta de regresión</vt:lpstr>
      <vt:lpstr>Predicción </vt:lpstr>
      <vt:lpstr>Regresión lineal múltiple</vt:lpstr>
      <vt:lpstr>Presentación de PowerPoint</vt:lpstr>
      <vt:lpstr>Modelo ajustado y recta de regresión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Agustín</dc:creator>
  <cp:lastModifiedBy>Agustin Salvia</cp:lastModifiedBy>
  <cp:revision>63</cp:revision>
  <dcterms:created xsi:type="dcterms:W3CDTF">2017-06-19T10:46:15Z</dcterms:created>
  <dcterms:modified xsi:type="dcterms:W3CDTF">2023-09-09T00:43:20Z</dcterms:modified>
</cp:coreProperties>
</file>