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1" r:id="rId2"/>
    <p:sldId id="426" r:id="rId3"/>
    <p:sldId id="427" r:id="rId4"/>
    <p:sldId id="428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29" r:id="rId14"/>
    <p:sldId id="403" r:id="rId15"/>
    <p:sldId id="416" r:id="rId16"/>
    <p:sldId id="417" r:id="rId17"/>
    <p:sldId id="422" r:id="rId18"/>
    <p:sldId id="421" r:id="rId19"/>
    <p:sldId id="431" r:id="rId20"/>
    <p:sldId id="430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21">
          <p15:clr>
            <a:srgbClr val="A4A3A4"/>
          </p15:clr>
        </p15:guide>
        <p15:guide id="4" orient="horz" pos="2115">
          <p15:clr>
            <a:srgbClr val="A4A3A4"/>
          </p15:clr>
        </p15:guide>
        <p15:guide id="5" orient="horz" pos="436" userDrawn="1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s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A85"/>
    <a:srgbClr val="EFF7F7"/>
    <a:srgbClr val="CAE8E7"/>
    <a:srgbClr val="DDEFEF"/>
    <a:srgbClr val="3DC3BD"/>
    <a:srgbClr val="737373"/>
    <a:srgbClr val="22706C"/>
    <a:srgbClr val="319F9A"/>
    <a:srgbClr val="565656"/>
    <a:srgbClr val="F4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4" autoAdjust="0"/>
    <p:restoredTop sz="94704" autoAdjust="0"/>
  </p:normalViewPr>
  <p:slideViewPr>
    <p:cSldViewPr>
      <p:cViewPr varScale="1">
        <p:scale>
          <a:sx n="99" d="100"/>
          <a:sy n="99" d="100"/>
        </p:scale>
        <p:origin x="2010" y="84"/>
      </p:cViewPr>
      <p:guideLst>
        <p:guide orient="horz" pos="2931"/>
        <p:guide pos="2880"/>
        <p:guide pos="521"/>
        <p:guide orient="horz" pos="2115"/>
        <p:guide orient="horz" pos="436"/>
        <p:guide orient="horz" pos="210"/>
        <p:guide pos="158"/>
        <p:guide pos="5602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6535-4EDE-46AE-846D-10CF575EF3AC}" type="datetimeFigureOut">
              <a:rPr lang="es-AR" smtClean="0"/>
              <a:t>11/8/2023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145D8-ED58-44A9-BC65-988CF3BEDD8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972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924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93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34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88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42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76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88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49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54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25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32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02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AR"/>
              <a:t>Unidad 1 - Introducción a la estadística y entorno SPSS - Docente: Santiago Poy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96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4F0A-27A0-4BC8-96DF-D3D95F3434E5}" type="datetime1">
              <a:rPr lang="es-AR" smtClean="0"/>
              <a:t>11/8/2023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71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CC5D-9AA7-445A-80D8-6FCD964E68D7}" type="datetime1">
              <a:rPr lang="es-AR" smtClean="0"/>
              <a:t>11/8/2023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830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EFF5-E6F6-49FF-AEE7-0991FC29FF6F}" type="datetime1">
              <a:rPr lang="es-AR" smtClean="0"/>
              <a:t>11/8/2023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5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5A0D-784F-49F2-83AC-868962BD57AA}" type="datetime1">
              <a:rPr lang="es-AR" smtClean="0"/>
              <a:t>11/8/2023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55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5D93-CCB6-4AA2-9A06-B691E4A94039}" type="datetime1">
              <a:rPr lang="es-AR" smtClean="0"/>
              <a:t>11/8/2023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815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91F9-CB0F-4879-B678-E3140E49A5AB}" type="datetime1">
              <a:rPr lang="es-AR" smtClean="0"/>
              <a:t>11/8/2023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93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7B4B-8FC8-4ED2-A7B7-30B7B546CB7C}" type="datetime1">
              <a:rPr lang="es-AR" smtClean="0"/>
              <a:t>11/8/2023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7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48A6-89ED-45E3-8DC8-69DD7242770A}" type="datetime1">
              <a:rPr lang="es-AR" smtClean="0"/>
              <a:t>11/8/2023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05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46B7-96E1-4D69-97A5-BA2B575DCD5B}" type="datetime1">
              <a:rPr lang="es-AR" smtClean="0"/>
              <a:t>11/8/2023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05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133-B3AE-415F-AD7D-09671FB6B581}" type="datetime1">
              <a:rPr lang="es-AR" smtClean="0"/>
              <a:t>11/8/2023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927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10E0-D14B-4604-84DC-1535BBF9C4BF}" type="datetime1">
              <a:rPr lang="es-AR" smtClean="0"/>
              <a:t>11/8/2023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Curso SPSS / ODSA-UCA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5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BB71-18DF-4B96-AB10-74B37F964650}" type="datetime1">
              <a:rPr lang="es-AR" smtClean="0"/>
              <a:t>11/8/2023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/>
              <a:t>Curso SPSS / ODSA-UCA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2C5D-0833-432E-A649-4B28246F96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85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8131175" cy="447814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3600" b="1" dirty="0"/>
              <a:t>METODOLOGÍA DE INVESTIGACIÓN SOCIAL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Agustín Salvia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s-MX" altLang="es-AR" b="1" dirty="0"/>
              <a:t>Santiago Poy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 dirty="0"/>
              <a:t>MÓDULO 1E 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 dirty="0"/>
              <a:t>INTRODUCCIÓN A SPSS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124075" y="981075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 dirty="0"/>
              <a:t>SEMINARIO DE DOCTORADO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4119" y="255845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ordenar casos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086" y="1073905"/>
            <a:ext cx="564277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 bwMode="auto">
          <a:xfrm>
            <a:off x="1356995" y="1116296"/>
            <a:ext cx="1080120" cy="43204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1526983" y="3234145"/>
            <a:ext cx="2749078" cy="43204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7343" y="2124408"/>
            <a:ext cx="4344218" cy="35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 bwMode="auto">
          <a:xfrm>
            <a:off x="7045627" y="2556457"/>
            <a:ext cx="1802253" cy="43204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6984688" y="3894277"/>
            <a:ext cx="1429091" cy="216023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11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143803"/>
            <a:ext cx="5195456" cy="47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4861" y="333375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seleccionar casos (filtrar)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1310363" y="1143803"/>
            <a:ext cx="946047" cy="4320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1475656" y="5498173"/>
            <a:ext cx="2749078" cy="4320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6592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seleccionar casos (filtrar)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5"/>
          <a:stretch/>
        </p:blipFill>
        <p:spPr bwMode="auto">
          <a:xfrm>
            <a:off x="508145" y="986361"/>
            <a:ext cx="8127709" cy="485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73504" y="3019489"/>
            <a:ext cx="2270031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Elegimos “Si se satisface la condición” y damos clic en “Si…”</a:t>
            </a:r>
          </a:p>
        </p:txBody>
      </p:sp>
      <p:cxnSp>
        <p:nvCxnSpPr>
          <p:cNvPr id="13" name="AutoShape 50"/>
          <p:cNvCxnSpPr>
            <a:cxnSpLocks noChangeShapeType="1"/>
          </p:cNvCxnSpPr>
          <p:nvPr/>
        </p:nvCxnSpPr>
        <p:spPr bwMode="auto">
          <a:xfrm rot="5400000" flipH="1" flipV="1">
            <a:off x="1422808" y="2246562"/>
            <a:ext cx="958640" cy="5872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6468105" y="3570762"/>
            <a:ext cx="2270031" cy="1015663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Escribimos la condición que nos interese, por ejemplo, en este caso, sexo=1</a:t>
            </a:r>
          </a:p>
        </p:txBody>
      </p:sp>
      <p:cxnSp>
        <p:nvCxnSpPr>
          <p:cNvPr id="20" name="AutoShape 50"/>
          <p:cNvCxnSpPr>
            <a:cxnSpLocks noChangeShapeType="1"/>
          </p:cNvCxnSpPr>
          <p:nvPr/>
        </p:nvCxnSpPr>
        <p:spPr bwMode="auto">
          <a:xfrm rot="16200000" flipV="1">
            <a:off x="6199929" y="2161114"/>
            <a:ext cx="1503456" cy="130292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6034964" y="1754993"/>
            <a:ext cx="567681" cy="32316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3600860" y="2704436"/>
            <a:ext cx="2270031" cy="124649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Elegimos la/s variable/s a partir de las cuales crearemos un filtro y pulsamos la flecha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3567208" y="4365104"/>
            <a:ext cx="2702080" cy="2054409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Tener en cuenta:</a:t>
            </a:r>
          </a:p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&amp; simboliza “Y”</a:t>
            </a:r>
          </a:p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| simboliza “O”</a:t>
            </a:r>
          </a:p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&gt; simboliza “Mayor que”</a:t>
            </a:r>
          </a:p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&lt; simboliza “Menor que”</a:t>
            </a:r>
          </a:p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&lt;&gt; simboliza “Distinto de”</a:t>
            </a:r>
          </a:p>
        </p:txBody>
      </p:sp>
      <p:sp>
        <p:nvSpPr>
          <p:cNvPr id="11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9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6592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ponderar casos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8C88733-F455-47F1-B32B-4D2033BE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12" y="917499"/>
            <a:ext cx="4033143" cy="5549123"/>
          </a:xfrm>
          <a:prstGeom prst="rect">
            <a:avLst/>
          </a:prstGeom>
        </p:spPr>
      </p:pic>
      <p:sp>
        <p:nvSpPr>
          <p:cNvPr id="15" name="5 Elipse">
            <a:extLst>
              <a:ext uri="{FF2B5EF4-FFF2-40B4-BE49-F238E27FC236}">
                <a16:creationId xmlns:a16="http://schemas.microsoft.com/office/drawing/2014/main" id="{6A8EEAD5-863E-4971-895A-AB8E7AF82947}"/>
              </a:ext>
            </a:extLst>
          </p:cNvPr>
          <p:cNvSpPr/>
          <p:nvPr/>
        </p:nvSpPr>
        <p:spPr bwMode="auto">
          <a:xfrm>
            <a:off x="808460" y="917499"/>
            <a:ext cx="946047" cy="4320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16" name="5 Elipse">
            <a:extLst>
              <a:ext uri="{FF2B5EF4-FFF2-40B4-BE49-F238E27FC236}">
                <a16:creationId xmlns:a16="http://schemas.microsoft.com/office/drawing/2014/main" id="{961482AA-EAB4-4AFB-8082-9B60B05A7165}"/>
              </a:ext>
            </a:extLst>
          </p:cNvPr>
          <p:cNvSpPr/>
          <p:nvPr/>
        </p:nvSpPr>
        <p:spPr bwMode="auto">
          <a:xfrm>
            <a:off x="971600" y="4581128"/>
            <a:ext cx="2376264" cy="4320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5" name="Imagen 4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EB1D0D16-17DF-4C0B-AB0D-D832D4D9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829" y="1772816"/>
            <a:ext cx="5317146" cy="2143589"/>
          </a:xfrm>
          <a:prstGeom prst="rect">
            <a:avLst/>
          </a:prstGeom>
        </p:spPr>
      </p:pic>
      <p:sp>
        <p:nvSpPr>
          <p:cNvPr id="21" name="5 Elipse">
            <a:extLst>
              <a:ext uri="{FF2B5EF4-FFF2-40B4-BE49-F238E27FC236}">
                <a16:creationId xmlns:a16="http://schemas.microsoft.com/office/drawing/2014/main" id="{8E1E61BF-24A5-4F55-9699-C9640DF2C957}"/>
              </a:ext>
            </a:extLst>
          </p:cNvPr>
          <p:cNvSpPr/>
          <p:nvPr/>
        </p:nvSpPr>
        <p:spPr bwMode="auto">
          <a:xfrm>
            <a:off x="6104161" y="2164131"/>
            <a:ext cx="2376264" cy="4320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4" name="Text Box 46">
            <a:extLst>
              <a:ext uri="{FF2B5EF4-FFF2-40B4-BE49-F238E27FC236}">
                <a16:creationId xmlns:a16="http://schemas.microsoft.com/office/drawing/2014/main" id="{0CCBC893-0A06-4E9D-BFA1-3B072B882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55" y="4119143"/>
            <a:ext cx="2270031" cy="124649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Ponderar según la variable de ponderación que corresponda al diseño muestral</a:t>
            </a:r>
          </a:p>
        </p:txBody>
      </p:sp>
      <p:cxnSp>
        <p:nvCxnSpPr>
          <p:cNvPr id="25" name="AutoShape 50">
            <a:extLst>
              <a:ext uri="{FF2B5EF4-FFF2-40B4-BE49-F238E27FC236}">
                <a16:creationId xmlns:a16="http://schemas.microsoft.com/office/drawing/2014/main" id="{D7A8293F-1CB6-4DD8-9ED1-263748B4BD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426449" y="3253300"/>
            <a:ext cx="1522965" cy="208723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75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4"/>
          <a:stretch/>
        </p:blipFill>
        <p:spPr>
          <a:xfrm>
            <a:off x="613772" y="826746"/>
            <a:ext cx="5587013" cy="47710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220" y="2250908"/>
            <a:ext cx="3475181" cy="2100384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90264" y="135777"/>
            <a:ext cx="9324528" cy="630907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s-AR" sz="2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tendencia central, dispersión y </a:t>
            </a:r>
            <a:r>
              <a:rPr lang="es-AR" altLang="es-AR" sz="2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curtosis</a:t>
            </a:r>
            <a:endParaRPr lang="es-ES" altLang="es-AR" sz="2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13" name="AutoShape 50"/>
          <p:cNvCxnSpPr>
            <a:cxnSpLocks noChangeShapeType="1"/>
            <a:stCxn id="27" idx="2"/>
          </p:cNvCxnSpPr>
          <p:nvPr/>
        </p:nvCxnSpPr>
        <p:spPr bwMode="auto">
          <a:xfrm rot="5400000">
            <a:off x="6726055" y="1654572"/>
            <a:ext cx="386006" cy="1578678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50"/>
          <p:cNvCxnSpPr>
            <a:cxnSpLocks noChangeShapeType="1"/>
            <a:stCxn id="23" idx="3"/>
          </p:cNvCxnSpPr>
          <p:nvPr/>
        </p:nvCxnSpPr>
        <p:spPr bwMode="auto">
          <a:xfrm flipV="1">
            <a:off x="2452303" y="2742419"/>
            <a:ext cx="1759657" cy="3025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22204" y="2463586"/>
            <a:ext cx="828287" cy="32316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182272" y="2652553"/>
            <a:ext cx="2270031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Elegimos la/s variable/s  que deseamos caracterizar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357357" y="1927743"/>
            <a:ext cx="2702080" cy="32316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Botón &gt; Estadísticos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707" y="3600916"/>
            <a:ext cx="4495526" cy="3081203"/>
          </a:xfrm>
          <a:prstGeom prst="rect">
            <a:avLst/>
          </a:prstGeom>
        </p:spPr>
      </p:pic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6187969" y="3008494"/>
            <a:ext cx="2702080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Seleccionamos las medidas que nos interesen</a:t>
            </a:r>
          </a:p>
        </p:txBody>
      </p:sp>
      <p:sp>
        <p:nvSpPr>
          <p:cNvPr id="12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2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5" b="13182"/>
          <a:stretch/>
        </p:blipFill>
        <p:spPr bwMode="auto">
          <a:xfrm>
            <a:off x="457200" y="1127373"/>
            <a:ext cx="8435280" cy="460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174728" y="4707577"/>
            <a:ext cx="1944216" cy="3231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Elegir tipo de gráfico</a:t>
            </a:r>
          </a:p>
        </p:txBody>
      </p:sp>
      <p:cxnSp>
        <p:nvCxnSpPr>
          <p:cNvPr id="6" name="AutoShape 50"/>
          <p:cNvCxnSpPr>
            <a:cxnSpLocks noChangeShapeType="1"/>
          </p:cNvCxnSpPr>
          <p:nvPr/>
        </p:nvCxnSpPr>
        <p:spPr bwMode="auto">
          <a:xfrm rot="10800000">
            <a:off x="2699792" y="4707579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122352" y="3429000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Arrastrar la variable que se desea graficar</a:t>
            </a:r>
          </a:p>
        </p:txBody>
      </p:sp>
      <p:cxnSp>
        <p:nvCxnSpPr>
          <p:cNvPr id="9" name="AutoShape 50"/>
          <p:cNvCxnSpPr>
            <a:cxnSpLocks noChangeShapeType="1"/>
          </p:cNvCxnSpPr>
          <p:nvPr/>
        </p:nvCxnSpPr>
        <p:spPr bwMode="auto">
          <a:xfrm rot="10800000">
            <a:off x="4647416" y="3429002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890641" y="4626785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Pedir el tipo de porcentaje deseado</a:t>
            </a:r>
          </a:p>
        </p:txBody>
      </p:sp>
      <p:cxnSp>
        <p:nvCxnSpPr>
          <p:cNvPr id="11" name="AutoShape 50"/>
          <p:cNvCxnSpPr>
            <a:cxnSpLocks noChangeShapeType="1"/>
          </p:cNvCxnSpPr>
          <p:nvPr/>
        </p:nvCxnSpPr>
        <p:spPr bwMode="auto">
          <a:xfrm rot="5400000" flipH="1" flipV="1">
            <a:off x="7166654" y="3837064"/>
            <a:ext cx="1485817" cy="9362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18 Rectángulo redondeado"/>
          <p:cNvSpPr/>
          <p:nvPr/>
        </p:nvSpPr>
        <p:spPr>
          <a:xfrm>
            <a:off x="250825" y="849413"/>
            <a:ext cx="923106" cy="14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19 Conector recto"/>
          <p:cNvCxnSpPr/>
          <p:nvPr/>
        </p:nvCxnSpPr>
        <p:spPr>
          <a:xfrm flipV="1">
            <a:off x="1121953" y="922419"/>
            <a:ext cx="7771222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0 CuadroTexto"/>
          <p:cNvSpPr txBox="1"/>
          <p:nvPr/>
        </p:nvSpPr>
        <p:spPr>
          <a:xfrm>
            <a:off x="152779" y="298748"/>
            <a:ext cx="87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mbria" panose="02040503050406030204" pitchFamily="18" charset="0"/>
              </a:rPr>
              <a:t>Gráfico de sectores o “torta” en SPSS</a:t>
            </a:r>
          </a:p>
        </p:txBody>
      </p:sp>
    </p:spTree>
    <p:extLst>
      <p:ext uri="{BB962C8B-B14F-4D97-AF65-F5344CB8AC3E}">
        <p14:creationId xmlns:p14="http://schemas.microsoft.com/office/powerpoint/2010/main" val="371044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AutoShape 50"/>
          <p:cNvCxnSpPr>
            <a:cxnSpLocks noChangeShapeType="1"/>
          </p:cNvCxnSpPr>
          <p:nvPr/>
        </p:nvCxnSpPr>
        <p:spPr bwMode="auto">
          <a:xfrm rot="10800000">
            <a:off x="4647416" y="3429002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11560" y="5180783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Hacer doble clic para editar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22437" b="16364"/>
          <a:stretch/>
        </p:blipFill>
        <p:spPr bwMode="auto">
          <a:xfrm>
            <a:off x="611560" y="964133"/>
            <a:ext cx="4867640" cy="37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AutoShape 50"/>
          <p:cNvCxnSpPr>
            <a:cxnSpLocks noChangeShapeType="1"/>
          </p:cNvCxnSpPr>
          <p:nvPr/>
        </p:nvCxnSpPr>
        <p:spPr bwMode="auto">
          <a:xfrm flipV="1">
            <a:off x="1583668" y="4437875"/>
            <a:ext cx="972108" cy="74291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2466" r="19824" b="24171"/>
          <a:stretch/>
        </p:blipFill>
        <p:spPr bwMode="auto">
          <a:xfrm>
            <a:off x="4572000" y="1556792"/>
            <a:ext cx="4114800" cy="44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5868144" y="1335341"/>
            <a:ext cx="2592288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Botón derecho: “Mostrar etiquetas de datos”</a:t>
            </a:r>
          </a:p>
        </p:txBody>
      </p:sp>
      <p:cxnSp>
        <p:nvCxnSpPr>
          <p:cNvPr id="15" name="AutoShape 50"/>
          <p:cNvCxnSpPr>
            <a:cxnSpLocks noChangeShapeType="1"/>
          </p:cNvCxnSpPr>
          <p:nvPr/>
        </p:nvCxnSpPr>
        <p:spPr bwMode="auto">
          <a:xfrm rot="5400000">
            <a:off x="5620366" y="2137118"/>
            <a:ext cx="1395645" cy="9000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5624488" y="4200265"/>
            <a:ext cx="2592288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Pedir que muestre el % y la variable que nos interesa</a:t>
            </a:r>
          </a:p>
        </p:txBody>
      </p:sp>
      <p:cxnSp>
        <p:nvCxnSpPr>
          <p:cNvPr id="17" name="AutoShape 50"/>
          <p:cNvCxnSpPr>
            <a:cxnSpLocks noChangeShapeType="1"/>
            <a:stCxn id="16" idx="0"/>
          </p:cNvCxnSpPr>
          <p:nvPr/>
        </p:nvCxnSpPr>
        <p:spPr bwMode="auto">
          <a:xfrm rot="5400000" flipH="1" flipV="1">
            <a:off x="7385691" y="3125524"/>
            <a:ext cx="609682" cy="1539800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50825" y="849413"/>
            <a:ext cx="923106" cy="14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19 Conector recto"/>
          <p:cNvCxnSpPr/>
          <p:nvPr/>
        </p:nvCxnSpPr>
        <p:spPr>
          <a:xfrm flipV="1">
            <a:off x="1121953" y="922419"/>
            <a:ext cx="7771222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0 CuadroTexto"/>
          <p:cNvSpPr txBox="1"/>
          <p:nvPr/>
        </p:nvSpPr>
        <p:spPr>
          <a:xfrm>
            <a:off x="152779" y="298748"/>
            <a:ext cx="87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mbria" panose="02040503050406030204" pitchFamily="18" charset="0"/>
              </a:rPr>
              <a:t>Gráfico de sectores o “torta” en SPSS</a:t>
            </a:r>
          </a:p>
        </p:txBody>
      </p:sp>
    </p:spTree>
    <p:extLst>
      <p:ext uri="{BB962C8B-B14F-4D97-AF65-F5344CB8AC3E}">
        <p14:creationId xmlns:p14="http://schemas.microsoft.com/office/powerpoint/2010/main" val="133352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 bwMode="auto">
          <a:xfrm>
            <a:off x="478263" y="1367771"/>
            <a:ext cx="8401708" cy="41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AutoShape 50"/>
          <p:cNvCxnSpPr>
            <a:cxnSpLocks noChangeShapeType="1"/>
          </p:cNvCxnSpPr>
          <p:nvPr/>
        </p:nvCxnSpPr>
        <p:spPr bwMode="auto">
          <a:xfrm rot="10800000">
            <a:off x="4634907" y="3816044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731493" y="4621413"/>
            <a:ext cx="1944216" cy="3231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Elegir tipo de gráfico</a:t>
            </a:r>
          </a:p>
        </p:txBody>
      </p:sp>
      <p:cxnSp>
        <p:nvCxnSpPr>
          <p:cNvPr id="19" name="AutoShape 50"/>
          <p:cNvCxnSpPr>
            <a:cxnSpLocks noChangeShapeType="1"/>
          </p:cNvCxnSpPr>
          <p:nvPr/>
        </p:nvCxnSpPr>
        <p:spPr bwMode="auto">
          <a:xfrm rot="10800000">
            <a:off x="2256557" y="4621415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4679117" y="3342836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Arrastrar la variable que se desea graficar</a:t>
            </a:r>
          </a:p>
        </p:txBody>
      </p:sp>
      <p:cxnSp>
        <p:nvCxnSpPr>
          <p:cNvPr id="21" name="AutoShape 50"/>
          <p:cNvCxnSpPr>
            <a:cxnSpLocks noChangeShapeType="1"/>
          </p:cNvCxnSpPr>
          <p:nvPr/>
        </p:nvCxnSpPr>
        <p:spPr bwMode="auto">
          <a:xfrm rot="10800000">
            <a:off x="4204181" y="3342838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6447406" y="4540621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Pedir el tipo de porcentaje deseado</a:t>
            </a:r>
          </a:p>
        </p:txBody>
      </p:sp>
      <p:cxnSp>
        <p:nvCxnSpPr>
          <p:cNvPr id="23" name="AutoShape 50"/>
          <p:cNvCxnSpPr>
            <a:cxnSpLocks noChangeShapeType="1"/>
          </p:cNvCxnSpPr>
          <p:nvPr/>
        </p:nvCxnSpPr>
        <p:spPr bwMode="auto">
          <a:xfrm rot="5400000" flipH="1" flipV="1">
            <a:off x="6723419" y="3750900"/>
            <a:ext cx="1485817" cy="9362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8 Rectángulo redondeado"/>
          <p:cNvSpPr/>
          <p:nvPr/>
        </p:nvSpPr>
        <p:spPr>
          <a:xfrm>
            <a:off x="250825" y="849413"/>
            <a:ext cx="923106" cy="14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19 Conector recto"/>
          <p:cNvCxnSpPr/>
          <p:nvPr/>
        </p:nvCxnSpPr>
        <p:spPr>
          <a:xfrm flipV="1">
            <a:off x="1121953" y="922419"/>
            <a:ext cx="7771222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0 CuadroTexto"/>
          <p:cNvSpPr txBox="1"/>
          <p:nvPr/>
        </p:nvSpPr>
        <p:spPr>
          <a:xfrm>
            <a:off x="152779" y="298748"/>
            <a:ext cx="87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mbria" panose="02040503050406030204" pitchFamily="18" charset="0"/>
              </a:rPr>
              <a:t>Gráfico de barras en SPSS</a:t>
            </a:r>
          </a:p>
        </p:txBody>
      </p:sp>
    </p:spTree>
    <p:extLst>
      <p:ext uri="{BB962C8B-B14F-4D97-AF65-F5344CB8AC3E}">
        <p14:creationId xmlns:p14="http://schemas.microsoft.com/office/powerpoint/2010/main" val="84013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>
            <a:extLst>
              <a:ext uri="{FF2B5EF4-FFF2-40B4-BE49-F238E27FC236}">
                <a16:creationId xmlns:a16="http://schemas.microsoft.com/office/drawing/2014/main" id="{6403B800-B194-4F22-90E6-55B8EDE7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03757"/>
            <a:ext cx="86423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altLang="es-A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Trabaja en un sistema de ejes cartesianos (primer cuadrante) con abscisa positiva y ordenada positiva. En la abscisa (eje horizontal de las X) se representan las categorías de la variable y en la ordenada (eje vertical de las Y) las frecuencias.</a:t>
            </a:r>
            <a:endParaRPr lang="es-AR" altLang="es-AR" sz="16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7 CuadroTexto">
            <a:extLst>
              <a:ext uri="{FF2B5EF4-FFF2-40B4-BE49-F238E27FC236}">
                <a16:creationId xmlns:a16="http://schemas.microsoft.com/office/drawing/2014/main" id="{A5CF634C-A749-4DAA-96EC-C392CFF5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208424"/>
            <a:ext cx="5842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altLang="es-AR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Gráfico 4. Distribución de los trabajadores según ingreso</a:t>
            </a:r>
            <a:endParaRPr lang="es-AR" altLang="es-AR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7 CuadroTexto">
            <a:extLst>
              <a:ext uri="{FF2B5EF4-FFF2-40B4-BE49-F238E27FC236}">
                <a16:creationId xmlns:a16="http://schemas.microsoft.com/office/drawing/2014/main" id="{49285F27-CEBA-44DD-BB8F-D4009F52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253" y="6132775"/>
            <a:ext cx="4268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altLang="es-AR" sz="1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Fuente: elaboración propia</a:t>
            </a:r>
            <a:endParaRPr lang="es-AR" altLang="es-AR" sz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01" r="24328" b="356"/>
          <a:stretch/>
        </p:blipFill>
        <p:spPr>
          <a:xfrm>
            <a:off x="1980593" y="2546978"/>
            <a:ext cx="5003279" cy="3575986"/>
          </a:xfrm>
          <a:prstGeom prst="rect">
            <a:avLst/>
          </a:prstGeom>
        </p:spPr>
      </p:pic>
      <p:sp>
        <p:nvSpPr>
          <p:cNvPr id="7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18 Rectángulo redondeado"/>
          <p:cNvSpPr/>
          <p:nvPr/>
        </p:nvSpPr>
        <p:spPr>
          <a:xfrm>
            <a:off x="250825" y="849413"/>
            <a:ext cx="923106" cy="14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19 Conector recto"/>
          <p:cNvCxnSpPr/>
          <p:nvPr/>
        </p:nvCxnSpPr>
        <p:spPr>
          <a:xfrm flipV="1">
            <a:off x="1121953" y="922419"/>
            <a:ext cx="7771222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0 CuadroTexto"/>
          <p:cNvSpPr txBox="1"/>
          <p:nvPr/>
        </p:nvSpPr>
        <p:spPr>
          <a:xfrm>
            <a:off x="152779" y="298748"/>
            <a:ext cx="87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mbria" panose="02040503050406030204" pitchFamily="18" charset="0"/>
              </a:rPr>
              <a:t>Histograma para variables continuas</a:t>
            </a:r>
          </a:p>
        </p:txBody>
      </p:sp>
    </p:spTree>
    <p:extLst>
      <p:ext uri="{BB962C8B-B14F-4D97-AF65-F5344CB8AC3E}">
        <p14:creationId xmlns:p14="http://schemas.microsoft.com/office/powerpoint/2010/main" val="6812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CF9F1C9-0F1E-48EC-B896-AB03E3F4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3" y="1454983"/>
            <a:ext cx="6278573" cy="4017795"/>
          </a:xfrm>
          <a:prstGeom prst="rect">
            <a:avLst/>
          </a:prstGeom>
        </p:spPr>
      </p:pic>
      <p:cxnSp>
        <p:nvCxnSpPr>
          <p:cNvPr id="9" name="AutoShape 50"/>
          <p:cNvCxnSpPr>
            <a:cxnSpLocks noChangeShapeType="1"/>
          </p:cNvCxnSpPr>
          <p:nvPr/>
        </p:nvCxnSpPr>
        <p:spPr bwMode="auto">
          <a:xfrm rot="10800000">
            <a:off x="4634907" y="3816044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731493" y="4621413"/>
            <a:ext cx="1944216" cy="3231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Elegir tipo de gráfico</a:t>
            </a:r>
          </a:p>
        </p:txBody>
      </p:sp>
      <p:cxnSp>
        <p:nvCxnSpPr>
          <p:cNvPr id="19" name="AutoShape 50"/>
          <p:cNvCxnSpPr>
            <a:cxnSpLocks noChangeShapeType="1"/>
          </p:cNvCxnSpPr>
          <p:nvPr/>
        </p:nvCxnSpPr>
        <p:spPr bwMode="auto">
          <a:xfrm rot="10800000">
            <a:off x="2256557" y="4621415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4679117" y="3342836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Arrastrar las variables que se desean graficar</a:t>
            </a:r>
          </a:p>
        </p:txBody>
      </p:sp>
      <p:cxnSp>
        <p:nvCxnSpPr>
          <p:cNvPr id="21" name="AutoShape 50"/>
          <p:cNvCxnSpPr>
            <a:cxnSpLocks noChangeShapeType="1"/>
          </p:cNvCxnSpPr>
          <p:nvPr/>
        </p:nvCxnSpPr>
        <p:spPr bwMode="auto">
          <a:xfrm rot="10800000">
            <a:off x="4204181" y="3342838"/>
            <a:ext cx="474936" cy="1615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8 Rectángulo redondeado"/>
          <p:cNvSpPr/>
          <p:nvPr/>
        </p:nvSpPr>
        <p:spPr>
          <a:xfrm>
            <a:off x="250825" y="849413"/>
            <a:ext cx="923106" cy="14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19 Conector recto"/>
          <p:cNvCxnSpPr/>
          <p:nvPr/>
        </p:nvCxnSpPr>
        <p:spPr>
          <a:xfrm flipV="1">
            <a:off x="1121953" y="922419"/>
            <a:ext cx="7771222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0 CuadroTexto"/>
          <p:cNvSpPr txBox="1"/>
          <p:nvPr/>
        </p:nvSpPr>
        <p:spPr>
          <a:xfrm>
            <a:off x="152779" y="298748"/>
            <a:ext cx="87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mbria" panose="02040503050406030204" pitchFamily="18" charset="0"/>
              </a:rPr>
              <a:t>Gráfico de dispersión en SPSS</a:t>
            </a:r>
          </a:p>
        </p:txBody>
      </p:sp>
    </p:spTree>
    <p:extLst>
      <p:ext uri="{BB962C8B-B14F-4D97-AF65-F5344CB8AC3E}">
        <p14:creationId xmlns:p14="http://schemas.microsoft.com/office/powerpoint/2010/main" val="148755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96011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iniciando el programa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E6DE289-AF14-4836-ADD1-6F0E9CDD7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699"/>
          <a:stretch/>
        </p:blipFill>
        <p:spPr>
          <a:xfrm>
            <a:off x="296585" y="1484784"/>
            <a:ext cx="6579671" cy="4500521"/>
          </a:xfrm>
          <a:prstGeom prst="rect">
            <a:avLst/>
          </a:prstGeom>
        </p:spPr>
      </p:pic>
      <p:sp>
        <p:nvSpPr>
          <p:cNvPr id="18" name="Text Box 46">
            <a:extLst>
              <a:ext uri="{FF2B5EF4-FFF2-40B4-BE49-F238E27FC236}">
                <a16:creationId xmlns:a16="http://schemas.microsoft.com/office/drawing/2014/main" id="{B37F9395-8D73-43FF-8DA8-14C8F101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804" y="1111555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Últimos archivos utilizados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EE5B2A-5D18-4EB5-8911-1EA2AF214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2" r="4139"/>
          <a:stretch/>
        </p:blipFill>
        <p:spPr>
          <a:xfrm>
            <a:off x="3957836" y="3573016"/>
            <a:ext cx="2486372" cy="504825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9BE6C1C-AEE7-4F79-9D44-199BE87AE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024"/>
          <a:stretch/>
        </p:blipFill>
        <p:spPr>
          <a:xfrm>
            <a:off x="1861984" y="2638227"/>
            <a:ext cx="1917928" cy="942975"/>
          </a:xfrm>
          <a:prstGeom prst="rect">
            <a:avLst/>
          </a:prstGeom>
        </p:spPr>
      </p:pic>
      <p:cxnSp>
        <p:nvCxnSpPr>
          <p:cNvPr id="23" name="AutoShape 50">
            <a:extLst>
              <a:ext uri="{FF2B5EF4-FFF2-40B4-BE49-F238E27FC236}">
                <a16:creationId xmlns:a16="http://schemas.microsoft.com/office/drawing/2014/main" id="{1DC716A5-E456-418C-A1DB-48D6FC774F13}"/>
              </a:ext>
            </a:extLst>
          </p:cNvPr>
          <p:cNvCxnSpPr>
            <a:cxnSpLocks noChangeShapeType="1"/>
            <a:stCxn id="18" idx="2"/>
          </p:cNvCxnSpPr>
          <p:nvPr/>
        </p:nvCxnSpPr>
        <p:spPr bwMode="auto">
          <a:xfrm rot="5400000">
            <a:off x="2736171" y="1737186"/>
            <a:ext cx="1115375" cy="972108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 Box 46">
            <a:extLst>
              <a:ext uri="{FF2B5EF4-FFF2-40B4-BE49-F238E27FC236}">
                <a16:creationId xmlns:a16="http://schemas.microsoft.com/office/drawing/2014/main" id="{9F3302DA-9F06-4AD3-86C4-B336CAC4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3873497"/>
            <a:ext cx="1944216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Clic en cerrar y podemos iniciar el programa</a:t>
            </a:r>
          </a:p>
        </p:txBody>
      </p:sp>
      <p:cxnSp>
        <p:nvCxnSpPr>
          <p:cNvPr id="27" name="AutoShape 50">
            <a:extLst>
              <a:ext uri="{FF2B5EF4-FFF2-40B4-BE49-F238E27FC236}">
                <a16:creationId xmlns:a16="http://schemas.microsoft.com/office/drawing/2014/main" id="{B6BA14BF-3B68-4DB7-AB93-1827DF60F55F}"/>
              </a:ext>
            </a:extLst>
          </p:cNvPr>
          <p:cNvCxnSpPr>
            <a:cxnSpLocks noChangeShapeType="1"/>
            <a:stCxn id="26" idx="2"/>
          </p:cNvCxnSpPr>
          <p:nvPr/>
        </p:nvCxnSpPr>
        <p:spPr bwMode="auto">
          <a:xfrm rot="5400000">
            <a:off x="6932918" y="4313637"/>
            <a:ext cx="426741" cy="1116121"/>
          </a:xfrm>
          <a:prstGeom prst="curvedConnector2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4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18 Rectángulo redondeado"/>
          <p:cNvSpPr/>
          <p:nvPr/>
        </p:nvSpPr>
        <p:spPr>
          <a:xfrm>
            <a:off x="250825" y="849413"/>
            <a:ext cx="923106" cy="14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19 Conector recto"/>
          <p:cNvCxnSpPr/>
          <p:nvPr/>
        </p:nvCxnSpPr>
        <p:spPr>
          <a:xfrm flipV="1">
            <a:off x="1121953" y="922419"/>
            <a:ext cx="7771222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0 CuadroTexto"/>
          <p:cNvSpPr txBox="1"/>
          <p:nvPr/>
        </p:nvSpPr>
        <p:spPr>
          <a:xfrm>
            <a:off x="152779" y="298748"/>
            <a:ext cx="87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ambria" panose="02040503050406030204" pitchFamily="18" charset="0"/>
              </a:rPr>
              <a:t>Gráfico de dispersión en SPSS</a:t>
            </a:r>
          </a:p>
        </p:txBody>
      </p:sp>
      <p:pic>
        <p:nvPicPr>
          <p:cNvPr id="3" name="Imagen 2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B0DFA4CA-6ECE-4A12-9CCA-EA2F0C8E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579614"/>
            <a:ext cx="6672075" cy="39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96011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datos, sintaxis y resultados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494330F6-43BA-4D89-AF1F-CEBF8DC92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54" b="53959"/>
          <a:stretch/>
        </p:blipFill>
        <p:spPr>
          <a:xfrm>
            <a:off x="285850" y="908720"/>
            <a:ext cx="3926110" cy="2170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 Box 46">
            <a:extLst>
              <a:ext uri="{FF2B5EF4-FFF2-40B4-BE49-F238E27FC236}">
                <a16:creationId xmlns:a16="http://schemas.microsoft.com/office/drawing/2014/main" id="{3932A64B-DA0F-4ED6-9039-4EF9DBA8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81461"/>
            <a:ext cx="1944216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Editor de datos (base de datos): archivos .</a:t>
            </a:r>
            <a:r>
              <a:rPr lang="es-ES" altLang="es-AR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sav</a:t>
            </a: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AutoShape 50">
            <a:extLst>
              <a:ext uri="{FF2B5EF4-FFF2-40B4-BE49-F238E27FC236}">
                <a16:creationId xmlns:a16="http://schemas.microsoft.com/office/drawing/2014/main" id="{B4D8F5C9-74A3-4D17-A856-CDD31A3187C5}"/>
              </a:ext>
            </a:extLst>
          </p:cNvPr>
          <p:cNvCxnSpPr>
            <a:cxnSpLocks noChangeShapeType="1"/>
            <a:stCxn id="15" idx="0"/>
          </p:cNvCxnSpPr>
          <p:nvPr/>
        </p:nvCxnSpPr>
        <p:spPr bwMode="auto">
          <a:xfrm rot="5400000" flipH="1" flipV="1">
            <a:off x="1108508" y="3133673"/>
            <a:ext cx="290901" cy="204676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n 1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F3FC813-37D6-4B17-969D-78F1873C5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41"/>
          <a:stretch/>
        </p:blipFill>
        <p:spPr>
          <a:xfrm>
            <a:off x="4716018" y="1803822"/>
            <a:ext cx="3837112" cy="2705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 Box 46">
            <a:extLst>
              <a:ext uri="{FF2B5EF4-FFF2-40B4-BE49-F238E27FC236}">
                <a16:creationId xmlns:a16="http://schemas.microsoft.com/office/drawing/2014/main" id="{57194335-3F4F-455D-B58E-5F262D7D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925" y="773129"/>
            <a:ext cx="1944216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Editor de sintaxis (scripts): archivos .</a:t>
            </a:r>
            <a:r>
              <a:rPr lang="es-ES" altLang="es-AR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sps</a:t>
            </a: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AutoShape 50">
            <a:extLst>
              <a:ext uri="{FF2B5EF4-FFF2-40B4-BE49-F238E27FC236}">
                <a16:creationId xmlns:a16="http://schemas.microsoft.com/office/drawing/2014/main" id="{9B288BC2-ED7B-48C9-A237-BF6363092A72}"/>
              </a:ext>
            </a:extLst>
          </p:cNvPr>
          <p:cNvCxnSpPr>
            <a:cxnSpLocks noChangeShapeType="1"/>
            <a:stCxn id="24" idx="2"/>
            <a:endCxn id="13" idx="0"/>
          </p:cNvCxnSpPr>
          <p:nvPr/>
        </p:nvCxnSpPr>
        <p:spPr bwMode="auto">
          <a:xfrm rot="5400000">
            <a:off x="7038873" y="1153661"/>
            <a:ext cx="245863" cy="1054459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Imagen 29" descr="Tabla&#10;&#10;Descripción generada automáticamente">
            <a:extLst>
              <a:ext uri="{FF2B5EF4-FFF2-40B4-BE49-F238E27FC236}">
                <a16:creationId xmlns:a16="http://schemas.microsoft.com/office/drawing/2014/main" id="{A6BB09D0-3A9A-4517-A7EE-90C97C552A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872"/>
          <a:stretch/>
        </p:blipFill>
        <p:spPr>
          <a:xfrm>
            <a:off x="418643" y="4247716"/>
            <a:ext cx="3926109" cy="2340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 Box 46">
            <a:extLst>
              <a:ext uri="{FF2B5EF4-FFF2-40B4-BE49-F238E27FC236}">
                <a16:creationId xmlns:a16="http://schemas.microsoft.com/office/drawing/2014/main" id="{F85C7705-F46B-4DD6-B8AD-B6D6C69C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709" y="4907626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Visor de resultados: archivos .</a:t>
            </a:r>
            <a:r>
              <a:rPr lang="es-ES" altLang="es-AR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spv</a:t>
            </a: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3" name="AutoShape 50">
            <a:extLst>
              <a:ext uri="{FF2B5EF4-FFF2-40B4-BE49-F238E27FC236}">
                <a16:creationId xmlns:a16="http://schemas.microsoft.com/office/drawing/2014/main" id="{1710CD43-27A8-44A5-B1FB-1BFE9072D5E5}"/>
              </a:ext>
            </a:extLst>
          </p:cNvPr>
          <p:cNvCxnSpPr>
            <a:cxnSpLocks noChangeShapeType="1"/>
            <a:stCxn id="32" idx="1"/>
            <a:endCxn id="30" idx="3"/>
          </p:cNvCxnSpPr>
          <p:nvPr/>
        </p:nvCxnSpPr>
        <p:spPr bwMode="auto">
          <a:xfrm rot="10800000" flipV="1">
            <a:off x="4344753" y="5184625"/>
            <a:ext cx="427957" cy="2332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0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CF0901E8-2C12-4EA5-AA68-008C92E6C199}"/>
              </a:ext>
            </a:extLst>
          </p:cNvPr>
          <p:cNvGrpSpPr/>
          <p:nvPr/>
        </p:nvGrpSpPr>
        <p:grpSpPr>
          <a:xfrm>
            <a:off x="392981" y="777086"/>
            <a:ext cx="4455815" cy="3031403"/>
            <a:chOff x="1043608" y="923636"/>
            <a:chExt cx="4899099" cy="3332980"/>
          </a:xfrm>
        </p:grpSpPr>
        <p:pic>
          <p:nvPicPr>
            <p:cNvPr id="5" name="Imagen 4" descr="Interfaz de usuario gráfica, Tabla&#10;&#10;Descripción generada automáticamente">
              <a:extLst>
                <a:ext uri="{FF2B5EF4-FFF2-40B4-BE49-F238E27FC236}">
                  <a16:creationId xmlns:a16="http://schemas.microsoft.com/office/drawing/2014/main" id="{C7EE075E-0C28-49AA-815D-F351EF189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509" r="29001"/>
            <a:stretch/>
          </p:blipFill>
          <p:spPr>
            <a:xfrm>
              <a:off x="1043608" y="2348879"/>
              <a:ext cx="4899099" cy="1907737"/>
            </a:xfrm>
            <a:prstGeom prst="rect">
              <a:avLst/>
            </a:prstGeom>
          </p:spPr>
        </p:pic>
        <p:pic>
          <p:nvPicPr>
            <p:cNvPr id="18" name="Imagen 17" descr="Interfaz de usuario gráfica, Tabla&#10;&#10;Descripción generada automáticamente">
              <a:extLst>
                <a:ext uri="{FF2B5EF4-FFF2-40B4-BE49-F238E27FC236}">
                  <a16:creationId xmlns:a16="http://schemas.microsoft.com/office/drawing/2014/main" id="{F160BF45-5568-4DCB-806C-0AFF6C82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001" b="66963"/>
            <a:stretch/>
          </p:blipFill>
          <p:spPr>
            <a:xfrm>
              <a:off x="1043608" y="923636"/>
              <a:ext cx="4899099" cy="2137131"/>
            </a:xfrm>
            <a:prstGeom prst="rect">
              <a:avLst/>
            </a:prstGeom>
          </p:spPr>
        </p:pic>
      </p:grpSp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96011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el editor de datos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3932A64B-DA0F-4ED6-9039-4EF9DBA8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5" y="4125065"/>
            <a:ext cx="1944216" cy="124649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Vista de variables: nos muestra las variables que tenemos en nuestra base de datos</a:t>
            </a:r>
          </a:p>
        </p:txBody>
      </p:sp>
      <p:cxnSp>
        <p:nvCxnSpPr>
          <p:cNvPr id="17" name="AutoShape 50">
            <a:extLst>
              <a:ext uri="{FF2B5EF4-FFF2-40B4-BE49-F238E27FC236}">
                <a16:creationId xmlns:a16="http://schemas.microsoft.com/office/drawing/2014/main" id="{B4D8F5C9-74A3-4D17-A856-CDD31A3187C5}"/>
              </a:ext>
            </a:extLst>
          </p:cNvPr>
          <p:cNvCxnSpPr>
            <a:cxnSpLocks noChangeShapeType="1"/>
            <a:stCxn id="15" idx="0"/>
          </p:cNvCxnSpPr>
          <p:nvPr/>
        </p:nvCxnSpPr>
        <p:spPr bwMode="auto">
          <a:xfrm rot="5400000" flipH="1" flipV="1">
            <a:off x="1101294" y="3877280"/>
            <a:ext cx="290894" cy="20467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F9875C4-1754-43F2-B6D8-2EB6112E54AF}"/>
              </a:ext>
            </a:extLst>
          </p:cNvPr>
          <p:cNvSpPr/>
          <p:nvPr/>
        </p:nvSpPr>
        <p:spPr>
          <a:xfrm>
            <a:off x="392981" y="3522794"/>
            <a:ext cx="1455493" cy="290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E6C260-492E-4D83-A9D5-B31416025B82}"/>
              </a:ext>
            </a:extLst>
          </p:cNvPr>
          <p:cNvGrpSpPr/>
          <p:nvPr/>
        </p:nvGrpSpPr>
        <p:grpSpPr>
          <a:xfrm>
            <a:off x="3707904" y="4186192"/>
            <a:ext cx="4886559" cy="2148873"/>
            <a:chOff x="1845681" y="-149256"/>
            <a:chExt cx="6297870" cy="2769499"/>
          </a:xfrm>
        </p:grpSpPr>
        <p:pic>
          <p:nvPicPr>
            <p:cNvPr id="9" name="Imagen 8" descr="Interfaz de usuario gráfica, Aplicación, Tabla, Excel&#10;&#10;Descripción generada automáticamente">
              <a:extLst>
                <a:ext uri="{FF2B5EF4-FFF2-40B4-BE49-F238E27FC236}">
                  <a16:creationId xmlns:a16="http://schemas.microsoft.com/office/drawing/2014/main" id="{722511F6-2056-45A1-B456-6B5570E45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3256"/>
            <a:stretch/>
          </p:blipFill>
          <p:spPr>
            <a:xfrm>
              <a:off x="1845681" y="1471929"/>
              <a:ext cx="6297870" cy="1148314"/>
            </a:xfrm>
            <a:prstGeom prst="rect">
              <a:avLst/>
            </a:prstGeom>
          </p:spPr>
        </p:pic>
        <p:pic>
          <p:nvPicPr>
            <p:cNvPr id="22" name="Imagen 21" descr="Interfaz de usuario gráfica, Aplicación, Tabla, Excel&#10;&#10;Descripción generada automáticamente">
              <a:extLst>
                <a:ext uri="{FF2B5EF4-FFF2-40B4-BE49-F238E27FC236}">
                  <a16:creationId xmlns:a16="http://schemas.microsoft.com/office/drawing/2014/main" id="{C9AEF64A-F0FB-41D1-A194-0D8FABDB2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6149"/>
            <a:stretch/>
          </p:blipFill>
          <p:spPr>
            <a:xfrm>
              <a:off x="1845681" y="-149256"/>
              <a:ext cx="6297870" cy="1635696"/>
            </a:xfrm>
            <a:prstGeom prst="rect">
              <a:avLst/>
            </a:prstGeom>
          </p:spPr>
        </p:pic>
      </p:grpSp>
      <p:sp>
        <p:nvSpPr>
          <p:cNvPr id="26" name="Text Box 46">
            <a:extLst>
              <a:ext uri="{FF2B5EF4-FFF2-40B4-BE49-F238E27FC236}">
                <a16:creationId xmlns:a16="http://schemas.microsoft.com/office/drawing/2014/main" id="{D95066AC-B2A6-48A7-9C53-2D82F087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941" y="5645292"/>
            <a:ext cx="1944216" cy="1015663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Vista de datos: nos muestra la base de datos (o matriz de datos)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4BEB74B-B5DA-4305-A434-EC12996A0B77}"/>
              </a:ext>
            </a:extLst>
          </p:cNvPr>
          <p:cNvSpPr/>
          <p:nvPr/>
        </p:nvSpPr>
        <p:spPr>
          <a:xfrm>
            <a:off x="3566565" y="6026187"/>
            <a:ext cx="1455493" cy="290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9" name="AutoShape 50">
            <a:extLst>
              <a:ext uri="{FF2B5EF4-FFF2-40B4-BE49-F238E27FC236}">
                <a16:creationId xmlns:a16="http://schemas.microsoft.com/office/drawing/2014/main" id="{37C5BF2B-9750-45CF-83F9-85A848668627}"/>
              </a:ext>
            </a:extLst>
          </p:cNvPr>
          <p:cNvCxnSpPr>
            <a:cxnSpLocks noChangeShapeType="1"/>
            <a:endCxn id="28" idx="1"/>
          </p:cNvCxnSpPr>
          <p:nvPr/>
        </p:nvCxnSpPr>
        <p:spPr bwMode="auto">
          <a:xfrm flipV="1">
            <a:off x="3279157" y="6171638"/>
            <a:ext cx="287408" cy="54724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25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6303"/>
            <a:ext cx="8229600" cy="63090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generar una base de datos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1320431" y="3883921"/>
            <a:ext cx="1944216" cy="32316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Tipo de variable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6297120" y="4528070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Nivel de medición de las variables</a:t>
            </a:r>
          </a:p>
        </p:txBody>
      </p:sp>
      <p:cxnSp>
        <p:nvCxnSpPr>
          <p:cNvPr id="12" name="AutoShape 50"/>
          <p:cNvCxnSpPr>
            <a:cxnSpLocks noChangeShapeType="1"/>
          </p:cNvCxnSpPr>
          <p:nvPr/>
        </p:nvCxnSpPr>
        <p:spPr bwMode="auto">
          <a:xfrm rot="5400000" flipH="1" flipV="1">
            <a:off x="6807529" y="3886352"/>
            <a:ext cx="1109995" cy="17344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80" y="1790382"/>
            <a:ext cx="8280920" cy="16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50"/>
          <p:cNvCxnSpPr>
            <a:cxnSpLocks noChangeShapeType="1"/>
          </p:cNvCxnSpPr>
          <p:nvPr/>
        </p:nvCxnSpPr>
        <p:spPr bwMode="auto">
          <a:xfrm rot="5400000" flipH="1" flipV="1">
            <a:off x="1824263" y="3308086"/>
            <a:ext cx="1109995" cy="17344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261118" y="1058042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Nombre de la variable</a:t>
            </a:r>
          </a:p>
        </p:txBody>
      </p:sp>
      <p:cxnSp>
        <p:nvCxnSpPr>
          <p:cNvPr id="17" name="AutoShape 50"/>
          <p:cNvCxnSpPr>
            <a:cxnSpLocks noChangeShapeType="1"/>
            <a:stCxn id="15" idx="2"/>
          </p:cNvCxnSpPr>
          <p:nvPr/>
        </p:nvCxnSpPr>
        <p:spPr bwMode="auto">
          <a:xfrm rot="5400000">
            <a:off x="1416851" y="1811791"/>
            <a:ext cx="1016126" cy="61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3920856" y="990225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Etiqueta de la variable</a:t>
            </a:r>
          </a:p>
        </p:txBody>
      </p:sp>
      <p:cxnSp>
        <p:nvCxnSpPr>
          <p:cNvPr id="20" name="AutoShape 50"/>
          <p:cNvCxnSpPr>
            <a:cxnSpLocks noChangeShapeType="1"/>
            <a:stCxn id="19" idx="2"/>
          </p:cNvCxnSpPr>
          <p:nvPr/>
        </p:nvCxnSpPr>
        <p:spPr bwMode="auto">
          <a:xfrm rot="5400000">
            <a:off x="3749522" y="1484726"/>
            <a:ext cx="1314779" cy="97210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3980172" y="3973073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Etiquetas de valor de la variable</a:t>
            </a:r>
          </a:p>
        </p:txBody>
      </p:sp>
      <p:cxnSp>
        <p:nvCxnSpPr>
          <p:cNvPr id="22" name="AutoShape 50"/>
          <p:cNvCxnSpPr>
            <a:cxnSpLocks noChangeShapeType="1"/>
            <a:stCxn id="21" idx="0"/>
          </p:cNvCxnSpPr>
          <p:nvPr/>
        </p:nvCxnSpPr>
        <p:spPr bwMode="auto">
          <a:xfrm rot="5400000" flipH="1" flipV="1">
            <a:off x="4482008" y="3496451"/>
            <a:ext cx="946895" cy="6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1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r="19244" b="45687"/>
          <a:stretch/>
        </p:blipFill>
        <p:spPr bwMode="auto">
          <a:xfrm>
            <a:off x="457148" y="2147848"/>
            <a:ext cx="8435332" cy="25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457148" y="959256"/>
            <a:ext cx="2602683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Para agregar etiquetas de valor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587036" y="4776527"/>
            <a:ext cx="1944216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Asignar la etiqueta que corresponde a ese valor 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2392343" y="4987151"/>
            <a:ext cx="1944216" cy="553998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Asignar un código o valor</a:t>
            </a:r>
          </a:p>
        </p:txBody>
      </p:sp>
      <p:cxnSp>
        <p:nvCxnSpPr>
          <p:cNvPr id="22" name="AutoShape 50"/>
          <p:cNvCxnSpPr>
            <a:cxnSpLocks noChangeShapeType="1"/>
            <a:stCxn id="21" idx="0"/>
          </p:cNvCxnSpPr>
          <p:nvPr/>
        </p:nvCxnSpPr>
        <p:spPr bwMode="auto">
          <a:xfrm rot="5400000" flipH="1" flipV="1">
            <a:off x="3544816" y="2777032"/>
            <a:ext cx="2029755" cy="2390485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4" r="56683" b="72273"/>
          <a:stretch/>
        </p:blipFill>
        <p:spPr bwMode="auto">
          <a:xfrm>
            <a:off x="3284516" y="914737"/>
            <a:ext cx="5636029" cy="11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AutoShape 50"/>
          <p:cNvCxnSpPr>
            <a:cxnSpLocks noChangeShapeType="1"/>
          </p:cNvCxnSpPr>
          <p:nvPr/>
        </p:nvCxnSpPr>
        <p:spPr bwMode="auto">
          <a:xfrm>
            <a:off x="3059831" y="1329692"/>
            <a:ext cx="5616625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6948264" y="4871735"/>
            <a:ext cx="1944216" cy="32316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Clic en “Añadir”</a:t>
            </a:r>
          </a:p>
        </p:txBody>
      </p:sp>
      <p:cxnSp>
        <p:nvCxnSpPr>
          <p:cNvPr id="34" name="AutoShape 50"/>
          <p:cNvCxnSpPr>
            <a:cxnSpLocks noChangeShapeType="1"/>
            <a:stCxn id="33" idx="0"/>
          </p:cNvCxnSpPr>
          <p:nvPr/>
        </p:nvCxnSpPr>
        <p:spPr bwMode="auto">
          <a:xfrm rot="16200000" flipV="1">
            <a:off x="6418284" y="3369646"/>
            <a:ext cx="1266272" cy="1737905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50"/>
          <p:cNvCxnSpPr>
            <a:cxnSpLocks noChangeShapeType="1"/>
          </p:cNvCxnSpPr>
          <p:nvPr/>
        </p:nvCxnSpPr>
        <p:spPr bwMode="auto">
          <a:xfrm rot="5400000" flipH="1" flipV="1">
            <a:off x="4524230" y="3379161"/>
            <a:ext cx="1606735" cy="1195242"/>
          </a:xfrm>
          <a:prstGeom prst="curvedConnector3">
            <a:avLst>
              <a:gd name="adj1" fmla="val 92424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303"/>
            <a:ext cx="8229600" cy="63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36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generar una base de datos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0" b="10455"/>
          <a:stretch/>
        </p:blipFill>
        <p:spPr bwMode="auto">
          <a:xfrm>
            <a:off x="467544" y="993093"/>
            <a:ext cx="6120680" cy="48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2131245" y="5184827"/>
            <a:ext cx="2592288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Para cargar datos, pasar a la vista de datos: nos muestra la base o matriz</a:t>
            </a:r>
          </a:p>
        </p:txBody>
      </p:sp>
      <p:cxnSp>
        <p:nvCxnSpPr>
          <p:cNvPr id="15" name="AutoShape 50"/>
          <p:cNvCxnSpPr>
            <a:cxnSpLocks noChangeShapeType="1"/>
          </p:cNvCxnSpPr>
          <p:nvPr/>
        </p:nvCxnSpPr>
        <p:spPr bwMode="auto">
          <a:xfrm rot="10800000">
            <a:off x="1115617" y="5549670"/>
            <a:ext cx="1015629" cy="27573"/>
          </a:xfrm>
          <a:prstGeom prst="curvedConnector3">
            <a:avLst>
              <a:gd name="adj1" fmla="val 52501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4932040" y="1988840"/>
            <a:ext cx="2592288" cy="784830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Con este botón se pueden ver etiquetas de los datos en vez de los valores.</a:t>
            </a:r>
          </a:p>
        </p:txBody>
      </p:sp>
      <p:cxnSp>
        <p:nvCxnSpPr>
          <p:cNvPr id="20" name="AutoShape 50"/>
          <p:cNvCxnSpPr>
            <a:cxnSpLocks noChangeShapeType="1"/>
            <a:stCxn id="19" idx="0"/>
          </p:cNvCxnSpPr>
          <p:nvPr/>
        </p:nvCxnSpPr>
        <p:spPr bwMode="auto">
          <a:xfrm rot="16200000" flipV="1">
            <a:off x="5443291" y="1203947"/>
            <a:ext cx="417660" cy="1152126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4484057" y="1328476"/>
            <a:ext cx="567681" cy="32316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0516" y="3068960"/>
            <a:ext cx="3973484" cy="21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AutoShape 50"/>
          <p:cNvCxnSpPr>
            <a:cxnSpLocks noChangeShapeType="1"/>
            <a:endCxn id="3075" idx="0"/>
          </p:cNvCxnSpPr>
          <p:nvPr/>
        </p:nvCxnSpPr>
        <p:spPr bwMode="auto">
          <a:xfrm>
            <a:off x="6228184" y="2773670"/>
            <a:ext cx="929074" cy="295290"/>
          </a:xfrm>
          <a:prstGeom prst="curvedConnector2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303"/>
            <a:ext cx="8229600" cy="63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36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generar una base de datos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1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45395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recodificar variables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4" b="10455"/>
          <a:stretch/>
        </p:blipFill>
        <p:spPr bwMode="auto">
          <a:xfrm>
            <a:off x="539552" y="908721"/>
            <a:ext cx="438700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 bwMode="auto">
          <a:xfrm>
            <a:off x="1652934" y="908721"/>
            <a:ext cx="1080120" cy="43204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1822922" y="1988840"/>
            <a:ext cx="2749078" cy="43204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6821" y="2668492"/>
            <a:ext cx="6517179" cy="35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AutoShape 50"/>
          <p:cNvCxnSpPr>
            <a:cxnSpLocks noChangeShapeType="1"/>
          </p:cNvCxnSpPr>
          <p:nvPr/>
        </p:nvCxnSpPr>
        <p:spPr bwMode="auto">
          <a:xfrm rot="16200000" flipH="1">
            <a:off x="4478231" y="2327118"/>
            <a:ext cx="907619" cy="7200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474592" y="3831611"/>
            <a:ext cx="567681" cy="32316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373845" y="4725144"/>
            <a:ext cx="2270031" cy="1015663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Elegimos la variable deseada para recodificar y pulsamos la flecha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719303" y="1571613"/>
            <a:ext cx="2270031" cy="1246495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Elegimos un nuevo nombre para la variable recodificada y damos clic en “Cambiar”</a:t>
            </a:r>
          </a:p>
        </p:txBody>
      </p:sp>
      <p:cxnSp>
        <p:nvCxnSpPr>
          <p:cNvPr id="26" name="AutoShape 50"/>
          <p:cNvCxnSpPr>
            <a:cxnSpLocks noChangeShapeType="1"/>
          </p:cNvCxnSpPr>
          <p:nvPr/>
        </p:nvCxnSpPr>
        <p:spPr bwMode="auto">
          <a:xfrm rot="5400000">
            <a:off x="7383823" y="3013139"/>
            <a:ext cx="831722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9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17954"/>
          <a:stretch/>
        </p:blipFill>
        <p:spPr bwMode="auto">
          <a:xfrm>
            <a:off x="395536" y="1157847"/>
            <a:ext cx="8708360" cy="378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85E4-3C6C-4A1D-B5F1-AA7F2AB7B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1256" y="225948"/>
            <a:ext cx="8229600" cy="6309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altLang="es-AR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Entorno SPSS: recodificar variables</a:t>
            </a:r>
            <a:endParaRPr lang="es-ES" altLang="es-A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</p:cNvCxnSpPr>
          <p:nvPr/>
        </p:nvCxnSpPr>
        <p:spPr bwMode="auto">
          <a:xfrm flipV="1">
            <a:off x="2987824" y="2348880"/>
            <a:ext cx="1584178" cy="4982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1835696" y="2675817"/>
            <a:ext cx="1152128" cy="32316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AR" sz="15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4749716" y="880048"/>
            <a:ext cx="2270031" cy="1015663"/>
          </a:xfrm>
          <a:prstGeom prst="rect">
            <a:avLst/>
          </a:prstGeom>
          <a:solidFill>
            <a:srgbClr val="EFF7F7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1500" b="1" dirty="0">
                <a:latin typeface="Cambria" panose="02040503050406030204" pitchFamily="18" charset="0"/>
                <a:ea typeface="Cambria" panose="02040503050406030204" pitchFamily="18" charset="0"/>
              </a:rPr>
              <a:t>Debemos informarle al programa qué valores antiguos se convertirán en nuevos valores</a:t>
            </a:r>
          </a:p>
        </p:txBody>
      </p:sp>
      <p:cxnSp>
        <p:nvCxnSpPr>
          <p:cNvPr id="26" name="AutoShape 50"/>
          <p:cNvCxnSpPr>
            <a:cxnSpLocks noChangeShapeType="1"/>
          </p:cNvCxnSpPr>
          <p:nvPr/>
        </p:nvCxnSpPr>
        <p:spPr bwMode="auto">
          <a:xfrm rot="5400000">
            <a:off x="5676800" y="2060648"/>
            <a:ext cx="415861" cy="16060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15828" r="22566" b="26818"/>
          <a:stretch/>
        </p:blipFill>
        <p:spPr bwMode="auto">
          <a:xfrm>
            <a:off x="757333" y="3645024"/>
            <a:ext cx="5133226" cy="303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699792" y="5002849"/>
            <a:ext cx="912186" cy="32316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AR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14 Rectángulo"/>
          <p:cNvSpPr/>
          <p:nvPr/>
        </p:nvSpPr>
        <p:spPr>
          <a:xfrm>
            <a:off x="0" y="981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2 Rectángulo"/>
          <p:cNvSpPr/>
          <p:nvPr/>
        </p:nvSpPr>
        <p:spPr>
          <a:xfrm>
            <a:off x="0" y="6669360"/>
            <a:ext cx="9144000" cy="1788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>
              <a:schemeClr val="bg1">
                <a:lumMod val="9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96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768</Words>
  <Application>Microsoft Office PowerPoint</Application>
  <PresentationFormat>Presentación en pantalla (4:3)</PresentationFormat>
  <Paragraphs>86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Tahoma</vt:lpstr>
      <vt:lpstr>Tema de Office</vt:lpstr>
      <vt:lpstr>Presentación de PowerPoint</vt:lpstr>
      <vt:lpstr>Entorno SPSS: iniciando el programa</vt:lpstr>
      <vt:lpstr>Entorno SPSS: datos, sintaxis y resultados</vt:lpstr>
      <vt:lpstr>Entorno SPSS: el editor de datos</vt:lpstr>
      <vt:lpstr>Entorno SPSS: generar una base de datos</vt:lpstr>
      <vt:lpstr>Presentación de PowerPoint</vt:lpstr>
      <vt:lpstr>Presentación de PowerPoint</vt:lpstr>
      <vt:lpstr>Entorno SPSS: recodificar variables</vt:lpstr>
      <vt:lpstr>Entorno SPSS: recodificar variables</vt:lpstr>
      <vt:lpstr>Entorno SPSS: ordenar casos</vt:lpstr>
      <vt:lpstr>Entorno SPSS: seleccionar casos (filtrar)</vt:lpstr>
      <vt:lpstr>Entorno SPSS: seleccionar casos (filtrar)</vt:lpstr>
      <vt:lpstr>Entorno SPSS: ponderar casos</vt:lpstr>
      <vt:lpstr>Entorno SPSS: tendencia central, dispersión y curtosis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Poy</dc:creator>
  <cp:lastModifiedBy>usuario</cp:lastModifiedBy>
  <cp:revision>325</cp:revision>
  <dcterms:created xsi:type="dcterms:W3CDTF">2018-06-06T19:52:13Z</dcterms:created>
  <dcterms:modified xsi:type="dcterms:W3CDTF">2023-08-11T18:01:47Z</dcterms:modified>
</cp:coreProperties>
</file>