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1" r:id="rId2"/>
    <p:sldId id="358" r:id="rId3"/>
    <p:sldId id="361" r:id="rId4"/>
    <p:sldId id="362" r:id="rId5"/>
    <p:sldId id="363" r:id="rId6"/>
    <p:sldId id="364" r:id="rId7"/>
    <p:sldId id="366" r:id="rId8"/>
    <p:sldId id="371" r:id="rId9"/>
    <p:sldId id="367" r:id="rId10"/>
    <p:sldId id="368" r:id="rId11"/>
    <p:sldId id="369" r:id="rId12"/>
    <p:sldId id="412" r:id="rId13"/>
    <p:sldId id="372" r:id="rId14"/>
    <p:sldId id="373" r:id="rId15"/>
    <p:sldId id="374" r:id="rId16"/>
    <p:sldId id="375" r:id="rId17"/>
    <p:sldId id="376" r:id="rId18"/>
    <p:sldId id="377" r:id="rId19"/>
    <p:sldId id="379" r:id="rId20"/>
    <p:sldId id="380" r:id="rId21"/>
    <p:sldId id="388" r:id="rId22"/>
    <p:sldId id="382" r:id="rId23"/>
    <p:sldId id="383" r:id="rId24"/>
    <p:sldId id="384" r:id="rId25"/>
    <p:sldId id="389" r:id="rId26"/>
    <p:sldId id="390" r:id="rId27"/>
    <p:sldId id="403" r:id="rId28"/>
    <p:sldId id="413" r:id="rId29"/>
    <p:sldId id="416" r:id="rId30"/>
    <p:sldId id="414" r:id="rId31"/>
    <p:sldId id="417" r:id="rId32"/>
    <p:sldId id="418" r:id="rId33"/>
    <p:sldId id="422" r:id="rId34"/>
    <p:sldId id="420" r:id="rId35"/>
    <p:sldId id="421" r:id="rId36"/>
    <p:sldId id="431" r:id="rId3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userDrawn="1">
          <p15:clr>
            <a:srgbClr val="A4A3A4"/>
          </p15:clr>
        </p15:guide>
        <p15:guide id="2" pos="2880">
          <p15:clr>
            <a:srgbClr val="A4A3A4"/>
          </p15:clr>
        </p15:guide>
        <p15:guide id="3" pos="521">
          <p15:clr>
            <a:srgbClr val="A4A3A4"/>
          </p15:clr>
        </p15:guide>
        <p15:guide id="4" orient="horz" pos="2115">
          <p15:clr>
            <a:srgbClr val="A4A3A4"/>
          </p15:clr>
        </p15:guide>
        <p15:guide id="5" orient="horz" pos="436" userDrawn="1">
          <p15:clr>
            <a:srgbClr val="A4A3A4"/>
          </p15:clr>
        </p15:guide>
        <p15:guide id="6" orient="horz" pos="210">
          <p15:clr>
            <a:srgbClr val="A4A3A4"/>
          </p15:clr>
        </p15:guide>
        <p15:guide id="7" pos="158">
          <p15:clr>
            <a:srgbClr val="A4A3A4"/>
          </p15:clr>
        </p15:guide>
        <p15:guide id="8" pos="5602">
          <p15:clr>
            <a:srgbClr val="A4A3A4"/>
          </p15:clr>
        </p15:guide>
        <p15:guide id="9" pos="2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s"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A85"/>
    <a:srgbClr val="EFF7F7"/>
    <a:srgbClr val="CAE8E7"/>
    <a:srgbClr val="DDEFEF"/>
    <a:srgbClr val="3DC3BD"/>
    <a:srgbClr val="737373"/>
    <a:srgbClr val="22706C"/>
    <a:srgbClr val="319F9A"/>
    <a:srgbClr val="565656"/>
    <a:srgbClr val="F4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4" autoAdjust="0"/>
    <p:restoredTop sz="94704" autoAdjust="0"/>
  </p:normalViewPr>
  <p:slideViewPr>
    <p:cSldViewPr>
      <p:cViewPr varScale="1">
        <p:scale>
          <a:sx n="99" d="100"/>
          <a:sy n="99" d="100"/>
        </p:scale>
        <p:origin x="2010" y="90"/>
      </p:cViewPr>
      <p:guideLst>
        <p:guide orient="horz" pos="2931"/>
        <p:guide pos="2880"/>
        <p:guide pos="521"/>
        <p:guide orient="horz" pos="2115"/>
        <p:guide orient="horz" pos="436"/>
        <p:guide orient="horz" pos="210"/>
        <p:guide pos="158"/>
        <p:guide pos="5602"/>
        <p:guide pos="2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26535-4EDE-46AE-846D-10CF575EF3AC}" type="datetimeFigureOut">
              <a:rPr lang="es-AR" smtClean="0"/>
              <a:t>11/8/2023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145D8-ED58-44A9-BC65-988CF3BEDD8C}" type="slidenum">
              <a:rPr lang="es-AR" smtClean="0"/>
              <a:t>‹Nº›</a:t>
            </a:fld>
            <a:endParaRPr lang="es-AR"/>
          </a:p>
        </p:txBody>
      </p:sp>
    </p:spTree>
    <p:extLst>
      <p:ext uri="{BB962C8B-B14F-4D97-AF65-F5344CB8AC3E}">
        <p14:creationId xmlns:p14="http://schemas.microsoft.com/office/powerpoint/2010/main" val="394972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2</a:t>
            </a:fld>
            <a:endParaRPr lang="es-AR" dirty="0"/>
          </a:p>
        </p:txBody>
      </p:sp>
    </p:spTree>
    <p:extLst>
      <p:ext uri="{BB962C8B-B14F-4D97-AF65-F5344CB8AC3E}">
        <p14:creationId xmlns:p14="http://schemas.microsoft.com/office/powerpoint/2010/main" val="206845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a:t>
            </a:fld>
            <a:endParaRPr lang="es-AR" dirty="0"/>
          </a:p>
        </p:txBody>
      </p:sp>
    </p:spTree>
    <p:extLst>
      <p:ext uri="{BB962C8B-B14F-4D97-AF65-F5344CB8AC3E}">
        <p14:creationId xmlns:p14="http://schemas.microsoft.com/office/powerpoint/2010/main" val="294599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196342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30A94F0A-27A0-4BC8-96DF-D3D95F3434E5}" type="datetime1">
              <a:rPr lang="es-AR" smtClean="0"/>
              <a:t>11/8/2023</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366071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0909CC5D-9AA7-445A-80D8-6FCD964E68D7}" type="datetime1">
              <a:rPr lang="es-AR" smtClean="0"/>
              <a:t>11/8/2023</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61830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13CEEFF5-E6F6-49FF-AEE7-0991FC29FF6F}" type="datetime1">
              <a:rPr lang="es-AR" smtClean="0"/>
              <a:t>11/8/2023</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10356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B72D5A0D-784F-49F2-83AC-868962BD57AA}" type="datetime1">
              <a:rPr lang="es-AR" smtClean="0"/>
              <a:t>11/8/2023</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178557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0685D93-CCB6-4AA2-9A06-B691E4A94039}" type="datetime1">
              <a:rPr lang="es-AR" smtClean="0"/>
              <a:t>11/8/2023</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89815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34A891F9-CB0F-4879-B678-E3140E49A5AB}" type="datetime1">
              <a:rPr lang="es-AR" smtClean="0"/>
              <a:t>11/8/2023</a:t>
            </a:fld>
            <a:endParaRPr lang="es-AR"/>
          </a:p>
        </p:txBody>
      </p:sp>
      <p:sp>
        <p:nvSpPr>
          <p:cNvPr id="6" name="5 Marcador de pie de página"/>
          <p:cNvSpPr>
            <a:spLocks noGrp="1"/>
          </p:cNvSpPr>
          <p:nvPr>
            <p:ph type="ftr" sz="quarter" idx="11"/>
          </p:nvPr>
        </p:nvSpPr>
        <p:spPr/>
        <p:txBody>
          <a:bodyPr/>
          <a:lstStyle/>
          <a:p>
            <a:r>
              <a:rPr lang="es-AR"/>
              <a:t>Curso SPSS / ODSA-UCA</a:t>
            </a:r>
          </a:p>
        </p:txBody>
      </p:sp>
      <p:sp>
        <p:nvSpPr>
          <p:cNvPr id="7" name="6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110933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C6697B4B-8FC8-4ED2-A7B7-30B7B546CB7C}" type="datetime1">
              <a:rPr lang="es-AR" smtClean="0"/>
              <a:t>11/8/2023</a:t>
            </a:fld>
            <a:endParaRPr lang="es-AR"/>
          </a:p>
        </p:txBody>
      </p:sp>
      <p:sp>
        <p:nvSpPr>
          <p:cNvPr id="8" name="7 Marcador de pie de página"/>
          <p:cNvSpPr>
            <a:spLocks noGrp="1"/>
          </p:cNvSpPr>
          <p:nvPr>
            <p:ph type="ftr" sz="quarter" idx="11"/>
          </p:nvPr>
        </p:nvSpPr>
        <p:spPr/>
        <p:txBody>
          <a:bodyPr/>
          <a:lstStyle/>
          <a:p>
            <a:r>
              <a:rPr lang="es-AR"/>
              <a:t>Curso SPSS / ODSA-UCA</a:t>
            </a:r>
          </a:p>
        </p:txBody>
      </p:sp>
      <p:sp>
        <p:nvSpPr>
          <p:cNvPr id="9" name="8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8807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E9A48A6-89ED-45E3-8DC8-69DD7242770A}" type="datetime1">
              <a:rPr lang="es-AR" smtClean="0"/>
              <a:t>11/8/2023</a:t>
            </a:fld>
            <a:endParaRPr lang="es-AR"/>
          </a:p>
        </p:txBody>
      </p:sp>
      <p:sp>
        <p:nvSpPr>
          <p:cNvPr id="4" name="3 Marcador de pie de página"/>
          <p:cNvSpPr>
            <a:spLocks noGrp="1"/>
          </p:cNvSpPr>
          <p:nvPr>
            <p:ph type="ftr" sz="quarter" idx="11"/>
          </p:nvPr>
        </p:nvSpPr>
        <p:spPr/>
        <p:txBody>
          <a:bodyPr/>
          <a:lstStyle/>
          <a:p>
            <a:r>
              <a:rPr lang="es-AR"/>
              <a:t>Curso SPSS / ODSA-UCA</a:t>
            </a:r>
          </a:p>
        </p:txBody>
      </p:sp>
      <p:sp>
        <p:nvSpPr>
          <p:cNvPr id="5" name="4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332055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AC46B7-96E1-4D69-97A5-BA2B575DCD5B}" type="datetime1">
              <a:rPr lang="es-AR" smtClean="0"/>
              <a:t>11/8/2023</a:t>
            </a:fld>
            <a:endParaRPr lang="es-AR"/>
          </a:p>
        </p:txBody>
      </p:sp>
      <p:sp>
        <p:nvSpPr>
          <p:cNvPr id="3" name="2 Marcador de pie de página"/>
          <p:cNvSpPr>
            <a:spLocks noGrp="1"/>
          </p:cNvSpPr>
          <p:nvPr>
            <p:ph type="ftr" sz="quarter" idx="11"/>
          </p:nvPr>
        </p:nvSpPr>
        <p:spPr/>
        <p:txBody>
          <a:bodyPr/>
          <a:lstStyle/>
          <a:p>
            <a:r>
              <a:rPr lang="es-AR"/>
              <a:t>Curso SPSS / ODSA-UCA</a:t>
            </a:r>
          </a:p>
        </p:txBody>
      </p:sp>
      <p:sp>
        <p:nvSpPr>
          <p:cNvPr id="4" name="3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202005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37C0133-B3AE-415F-AD7D-09671FB6B581}" type="datetime1">
              <a:rPr lang="es-AR" smtClean="0"/>
              <a:t>11/8/2023</a:t>
            </a:fld>
            <a:endParaRPr lang="es-AR"/>
          </a:p>
        </p:txBody>
      </p:sp>
      <p:sp>
        <p:nvSpPr>
          <p:cNvPr id="6" name="5 Marcador de pie de página"/>
          <p:cNvSpPr>
            <a:spLocks noGrp="1"/>
          </p:cNvSpPr>
          <p:nvPr>
            <p:ph type="ftr" sz="quarter" idx="11"/>
          </p:nvPr>
        </p:nvSpPr>
        <p:spPr/>
        <p:txBody>
          <a:bodyPr/>
          <a:lstStyle/>
          <a:p>
            <a:r>
              <a:rPr lang="es-AR"/>
              <a:t>Curso SPSS / ODSA-UCA</a:t>
            </a:r>
          </a:p>
        </p:txBody>
      </p:sp>
      <p:sp>
        <p:nvSpPr>
          <p:cNvPr id="7" name="6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148927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FB310E0-D14B-4604-84DC-1535BBF9C4BF}" type="datetime1">
              <a:rPr lang="es-AR" smtClean="0"/>
              <a:t>11/8/2023</a:t>
            </a:fld>
            <a:endParaRPr lang="es-AR"/>
          </a:p>
        </p:txBody>
      </p:sp>
      <p:sp>
        <p:nvSpPr>
          <p:cNvPr id="6" name="5 Marcador de pie de página"/>
          <p:cNvSpPr>
            <a:spLocks noGrp="1"/>
          </p:cNvSpPr>
          <p:nvPr>
            <p:ph type="ftr" sz="quarter" idx="11"/>
          </p:nvPr>
        </p:nvSpPr>
        <p:spPr/>
        <p:txBody>
          <a:bodyPr/>
          <a:lstStyle/>
          <a:p>
            <a:r>
              <a:rPr lang="es-AR"/>
              <a:t>Curso SPSS / ODSA-UCA</a:t>
            </a:r>
          </a:p>
        </p:txBody>
      </p:sp>
      <p:sp>
        <p:nvSpPr>
          <p:cNvPr id="7" name="6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20956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CBB71-18DF-4B96-AB10-74B37F964650}" type="datetime1">
              <a:rPr lang="es-AR" smtClean="0"/>
              <a:t>11/8/2023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AR"/>
              <a:t>Curso SPSS / ODSA-UCA</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92C5D-0833-432E-A649-4B28246F9627}" type="slidenum">
              <a:rPr lang="es-AR" smtClean="0"/>
              <a:t>‹Nº›</a:t>
            </a:fld>
            <a:endParaRPr lang="es-AR"/>
          </a:p>
        </p:txBody>
      </p:sp>
    </p:spTree>
    <p:extLst>
      <p:ext uri="{BB962C8B-B14F-4D97-AF65-F5344CB8AC3E}">
        <p14:creationId xmlns:p14="http://schemas.microsoft.com/office/powerpoint/2010/main" val="320857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260.png"/><Relationship Id="rId4" Type="http://schemas.openxmlformats.org/officeDocument/2006/relationships/image" Target="../media/image2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11188" y="1773238"/>
            <a:ext cx="8131175" cy="4478149"/>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pPr>
            <a:r>
              <a:rPr lang="es-MX" altLang="es-AR" sz="3600" b="1" dirty="0"/>
              <a:t>METODOLOGÍA DE INVESTIGACIÓN SOCIAL</a:t>
            </a:r>
          </a:p>
          <a:p>
            <a:pPr algn="ctr" eaLnBrk="1" hangingPunct="1">
              <a:spcBef>
                <a:spcPct val="100000"/>
              </a:spcBef>
              <a:buClrTx/>
              <a:buSzTx/>
              <a:buFontTx/>
              <a:buNone/>
            </a:pPr>
            <a:r>
              <a:rPr lang="es-MX" altLang="es-AR" b="1" dirty="0"/>
              <a:t>Agustín Salvia</a:t>
            </a:r>
          </a:p>
          <a:p>
            <a:pPr algn="ctr" eaLnBrk="1" hangingPunct="1">
              <a:spcBef>
                <a:spcPts val="600"/>
              </a:spcBef>
              <a:buClrTx/>
              <a:buSzTx/>
              <a:buFontTx/>
              <a:buNone/>
            </a:pPr>
            <a:r>
              <a:rPr lang="es-MX" altLang="es-AR" b="1" dirty="0"/>
              <a:t>Santiago Poy</a:t>
            </a:r>
          </a:p>
          <a:p>
            <a:pPr algn="ctr" eaLnBrk="1" hangingPunct="1">
              <a:spcBef>
                <a:spcPct val="100000"/>
              </a:spcBef>
              <a:buClrTx/>
              <a:buSzTx/>
              <a:buFontTx/>
              <a:buNone/>
            </a:pPr>
            <a:r>
              <a:rPr lang="es-AR" altLang="es-AR" sz="2800" b="1" dirty="0"/>
              <a:t>MÓDULO 1D </a:t>
            </a:r>
          </a:p>
          <a:p>
            <a:pPr algn="ctr" eaLnBrk="1" hangingPunct="1">
              <a:spcBef>
                <a:spcPct val="100000"/>
              </a:spcBef>
              <a:buClrTx/>
              <a:buSzTx/>
              <a:buFontTx/>
              <a:buNone/>
            </a:pPr>
            <a:r>
              <a:rPr lang="es-AR" altLang="es-AR" sz="2800" b="1"/>
              <a:t>ESTADÍSTICA </a:t>
            </a:r>
            <a:r>
              <a:rPr lang="es-AR" altLang="es-AR" sz="2800" b="1" dirty="0"/>
              <a:t>DESCRIPTIVA</a:t>
            </a:r>
          </a:p>
        </p:txBody>
      </p:sp>
      <p:sp>
        <p:nvSpPr>
          <p:cNvPr id="13315" name="Rectangle 7"/>
          <p:cNvSpPr>
            <a:spLocks noChangeArrowheads="1"/>
          </p:cNvSpPr>
          <p:nvPr/>
        </p:nvSpPr>
        <p:spPr bwMode="auto">
          <a:xfrm>
            <a:off x="2124075" y="981075"/>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t>SEMINARIO DE DOCTORADO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Comparan </a:t>
            </a:r>
            <a:r>
              <a:rPr lang="es-AR" altLang="es-AR" b="1" dirty="0">
                <a:latin typeface="Cambria" panose="02040503050406030204" pitchFamily="18" charset="0"/>
                <a:ea typeface="Cambria" panose="02040503050406030204" pitchFamily="18" charset="0"/>
                <a:cs typeface="Calibri" panose="020F0502020204030204" pitchFamily="34" charset="0"/>
              </a:rPr>
              <a:t>casos reales</a:t>
            </a:r>
            <a:r>
              <a:rPr lang="es-AR" altLang="es-AR" dirty="0">
                <a:latin typeface="Cambria" panose="02040503050406030204" pitchFamily="18" charset="0"/>
                <a:ea typeface="Cambria" panose="02040503050406030204" pitchFamily="18" charset="0"/>
                <a:cs typeface="Calibri" panose="020F0502020204030204" pitchFamily="34" charset="0"/>
              </a:rPr>
              <a:t> con </a:t>
            </a:r>
            <a:r>
              <a:rPr lang="es-AR" altLang="es-AR" b="1" dirty="0">
                <a:latin typeface="Cambria" panose="02040503050406030204" pitchFamily="18" charset="0"/>
                <a:ea typeface="Cambria" panose="02040503050406030204" pitchFamily="18" charset="0"/>
                <a:cs typeface="Calibri" panose="020F0502020204030204" pitchFamily="34" charset="0"/>
              </a:rPr>
              <a:t>casos potenciales</a:t>
            </a:r>
            <a:r>
              <a:rPr lang="es-AR" altLang="es-AR" dirty="0">
                <a:latin typeface="Cambria" panose="02040503050406030204" pitchFamily="18" charset="0"/>
                <a:ea typeface="Cambria" panose="02040503050406030204" pitchFamily="18" charset="0"/>
                <a:cs typeface="Calibri" panose="020F0502020204030204" pitchFamily="34" charset="0"/>
              </a:rPr>
              <a:t>. Otra forma de expresarlo es que </a:t>
            </a:r>
            <a:r>
              <a:rPr lang="es-AR" altLang="es-AR" b="1" dirty="0">
                <a:latin typeface="Cambria" panose="02040503050406030204" pitchFamily="18" charset="0"/>
                <a:ea typeface="Cambria" panose="02040503050406030204" pitchFamily="18" charset="0"/>
                <a:cs typeface="Calibri" panose="020F0502020204030204" pitchFamily="34" charset="0"/>
              </a:rPr>
              <a:t>son proporciones con denominadores muy grandes</a:t>
            </a:r>
            <a:r>
              <a:rPr lang="es-AR" altLang="es-AR" dirty="0">
                <a:latin typeface="Cambria" panose="02040503050406030204" pitchFamily="18" charset="0"/>
                <a:ea typeface="Cambria" panose="02040503050406030204" pitchFamily="18" charset="0"/>
                <a:cs typeface="Calibri" panose="020F0502020204030204" pitchFamily="34" charset="0"/>
              </a:rPr>
              <a:t>. </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dirty="0">
                <a:latin typeface="Cambria" panose="02040503050406030204" pitchFamily="18" charset="0"/>
                <a:ea typeface="Cambria" panose="02040503050406030204" pitchFamily="18" charset="0"/>
                <a:cs typeface="Calibri" panose="020F0502020204030204" pitchFamily="34" charset="0"/>
              </a:rPr>
              <a:t>Son muy utilizadas en indicadores sociales porque normalmente los casos potenciales son toda la población, toda la población mayor de cierta edad, etc.</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7" name="7 CuadroTexto">
            <a:extLst>
              <a:ext uri="{FF2B5EF4-FFF2-40B4-BE49-F238E27FC236}">
                <a16:creationId xmlns:a16="http://schemas.microsoft.com/office/drawing/2014/main" id="{C855DCAE-8E42-4AA0-A69A-3419EBD1338D}"/>
              </a:ext>
            </a:extLst>
          </p:cNvPr>
          <p:cNvSpPr txBox="1">
            <a:spLocks noChangeArrowheads="1"/>
          </p:cNvSpPr>
          <p:nvPr/>
        </p:nvSpPr>
        <p:spPr bwMode="auto">
          <a:xfrm>
            <a:off x="445442" y="2577075"/>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Ejemplo: fallecidos por el COVID19. Se calcula cada 100.000 o cada 1 millón  de habitantes (al día epidemiológico 43).</a:t>
            </a:r>
          </a:p>
        </p:txBody>
      </p:sp>
      <p:sp>
        <p:nvSpPr>
          <p:cNvPr id="10" name="Rectangle 82">
            <a:extLst>
              <a:ext uri="{FF2B5EF4-FFF2-40B4-BE49-F238E27FC236}">
                <a16:creationId xmlns:a16="http://schemas.microsoft.com/office/drawing/2014/main" id="{545D62CD-BF4B-4938-9347-5DD1AB02A352}"/>
              </a:ext>
            </a:extLst>
          </p:cNvPr>
          <p:cNvSpPr>
            <a:spLocks noChangeArrowheads="1"/>
          </p:cNvSpPr>
          <p:nvPr/>
        </p:nvSpPr>
        <p:spPr bwMode="auto">
          <a:xfrm>
            <a:off x="5558346" y="3176233"/>
            <a:ext cx="3106328" cy="2446824"/>
          </a:xfrm>
          <a:prstGeom prst="rect">
            <a:avLst/>
          </a:prstGeom>
          <a:noFill/>
          <a:ln w="9525">
            <a:noFill/>
            <a:miter lim="800000"/>
            <a:headEnd/>
            <a:tailEnd/>
          </a:ln>
        </p:spPr>
        <p:txBody>
          <a:bodyPr wrap="square" anchor="ctr">
            <a:spAutoFit/>
          </a:bodyPr>
          <a:lstStyle/>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i="1" dirty="0">
                <a:latin typeface="Cambria" panose="02040503050406030204" pitchFamily="18" charset="0"/>
                <a:ea typeface="Cambria" panose="02040503050406030204" pitchFamily="18" charset="0"/>
                <a:cs typeface="Calibri" panose="020F0502020204030204" pitchFamily="34" charset="0"/>
              </a:rPr>
              <a:t>T = (Casos reales * 100.000) / Casos potenciales </a:t>
            </a:r>
          </a:p>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i="1" dirty="0">
                <a:latin typeface="Cambria" panose="02040503050406030204" pitchFamily="18" charset="0"/>
                <a:ea typeface="Cambria" panose="02040503050406030204" pitchFamily="18" charset="0"/>
                <a:cs typeface="Calibri" panose="020F0502020204030204" pitchFamily="34" charset="0"/>
              </a:rPr>
              <a:t>T = </a:t>
            </a:r>
            <a:r>
              <a:rPr lang="es-ES" sz="1500" dirty="0">
                <a:latin typeface="Cambria" panose="02040503050406030204" pitchFamily="18" charset="0"/>
                <a:ea typeface="Cambria" panose="02040503050406030204" pitchFamily="18" charset="0"/>
                <a:cs typeface="Calibri" panose="020F0502020204030204" pitchFamily="34" charset="0"/>
              </a:rPr>
              <a:t>179 * 100.000) / 44.494.502</a:t>
            </a:r>
          </a:p>
          <a:p>
            <a:pPr algn="ctr" eaLnBrk="1" hangingPunct="1">
              <a:spcBef>
                <a:spcPct val="20000"/>
              </a:spcBef>
              <a:buClr>
                <a:schemeClr val="accent1"/>
              </a:buClr>
              <a:buSzPct val="65000"/>
              <a:defRPr/>
            </a:pPr>
            <a:endParaRPr lang="es-ES" sz="1500"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b="1" i="1" dirty="0">
                <a:latin typeface="Cambria" panose="02040503050406030204" pitchFamily="18" charset="0"/>
                <a:ea typeface="Cambria" panose="02040503050406030204" pitchFamily="18" charset="0"/>
                <a:cs typeface="Calibri" panose="020F0502020204030204" pitchFamily="34" charset="0"/>
              </a:rPr>
              <a:t>T = </a:t>
            </a:r>
            <a:r>
              <a:rPr lang="es-ES" sz="1500" b="1" dirty="0">
                <a:latin typeface="Cambria" panose="02040503050406030204" pitchFamily="18" charset="0"/>
                <a:ea typeface="Cambria" panose="02040503050406030204" pitchFamily="18" charset="0"/>
                <a:cs typeface="Calibri" panose="020F0502020204030204" pitchFamily="34" charset="0"/>
              </a:rPr>
              <a:t>0,40 </a:t>
            </a:r>
            <a:r>
              <a:rPr lang="es-ES" sz="1500" dirty="0">
                <a:latin typeface="Cambria" panose="02040503050406030204" pitchFamily="18" charset="0"/>
                <a:ea typeface="Cambria" panose="02040503050406030204" pitchFamily="18" charset="0"/>
                <a:cs typeface="Calibri" panose="020F0502020204030204" pitchFamily="34" charset="0"/>
              </a:rPr>
              <a:t>fallecidos cada cien mil habitantes</a:t>
            </a:r>
          </a:p>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075952767"/>
              </p:ext>
            </p:extLst>
          </p:nvPr>
        </p:nvGraphicFramePr>
        <p:xfrm>
          <a:off x="557911" y="3583353"/>
          <a:ext cx="4752531" cy="1632585"/>
        </p:xfrm>
        <a:graphic>
          <a:graphicData uri="http://schemas.openxmlformats.org/drawingml/2006/table">
            <a:tbl>
              <a:tblPr>
                <a:tableStyleId>{69CF1AB2-1976-4502-BF36-3FF5EA218861}</a:tableStyleId>
              </a:tblPr>
              <a:tblGrid>
                <a:gridCol w="504056">
                  <a:extLst>
                    <a:ext uri="{9D8B030D-6E8A-4147-A177-3AD203B41FA5}">
                      <a16:colId xmlns:a16="http://schemas.microsoft.com/office/drawing/2014/main" val="2916750796"/>
                    </a:ext>
                  </a:extLst>
                </a:gridCol>
                <a:gridCol w="1152128">
                  <a:extLst>
                    <a:ext uri="{9D8B030D-6E8A-4147-A177-3AD203B41FA5}">
                      <a16:colId xmlns:a16="http://schemas.microsoft.com/office/drawing/2014/main" val="1103147240"/>
                    </a:ext>
                  </a:extLst>
                </a:gridCol>
                <a:gridCol w="1008112">
                  <a:extLst>
                    <a:ext uri="{9D8B030D-6E8A-4147-A177-3AD203B41FA5}">
                      <a16:colId xmlns:a16="http://schemas.microsoft.com/office/drawing/2014/main" val="4056893355"/>
                    </a:ext>
                  </a:extLst>
                </a:gridCol>
                <a:gridCol w="1008112">
                  <a:extLst>
                    <a:ext uri="{9D8B030D-6E8A-4147-A177-3AD203B41FA5}">
                      <a16:colId xmlns:a16="http://schemas.microsoft.com/office/drawing/2014/main" val="1554919967"/>
                    </a:ext>
                  </a:extLst>
                </a:gridCol>
                <a:gridCol w="1080123">
                  <a:extLst>
                    <a:ext uri="{9D8B030D-6E8A-4147-A177-3AD203B41FA5}">
                      <a16:colId xmlns:a16="http://schemas.microsoft.com/office/drawing/2014/main" val="2893006345"/>
                    </a:ext>
                  </a:extLst>
                </a:gridCol>
              </a:tblGrid>
              <a:tr h="190500">
                <a:tc>
                  <a:txBody>
                    <a:bodyPr/>
                    <a:lstStyle/>
                    <a:p>
                      <a:pPr algn="l" fontAlgn="b"/>
                      <a:r>
                        <a:rPr lang="es-AR" sz="1100" b="1" u="none" strike="noStrike" dirty="0" err="1">
                          <a:effectLst/>
                        </a:rPr>
                        <a:t>Code</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País</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Fallecidos</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Población</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Tasa de mortalidad (cada 100.000 habitantes)</a:t>
                      </a:r>
                      <a:endParaRPr lang="es-AR"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6403667"/>
                  </a:ext>
                </a:extLst>
              </a:tr>
              <a:tr h="190500">
                <a:tc>
                  <a:txBody>
                    <a:bodyPr/>
                    <a:lstStyle/>
                    <a:p>
                      <a:pPr algn="l" fontAlgn="b"/>
                      <a:r>
                        <a:rPr lang="es-AR" sz="1100" u="none" strike="noStrike">
                          <a:effectLst/>
                        </a:rPr>
                        <a:t>ARG</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dirty="0">
                          <a:effectLst/>
                        </a:rPr>
                        <a:t>Argentina</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179</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44.494502</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9148170"/>
                  </a:ext>
                </a:extLst>
              </a:tr>
              <a:tr h="190500">
                <a:tc>
                  <a:txBody>
                    <a:bodyPr/>
                    <a:lstStyle/>
                    <a:p>
                      <a:pPr algn="l" fontAlgn="b"/>
                      <a:r>
                        <a:rPr lang="es-AR" sz="1100" u="none" strike="noStrike" dirty="0">
                          <a:effectLst/>
                        </a:rPr>
                        <a:t>BRA</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Brasil</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2741</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209.469.333</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4538346"/>
                  </a:ext>
                </a:extLst>
              </a:tr>
              <a:tr h="190500">
                <a:tc>
                  <a:txBody>
                    <a:bodyPr/>
                    <a:lstStyle/>
                    <a:p>
                      <a:pPr algn="l" fontAlgn="b"/>
                      <a:r>
                        <a:rPr lang="es-AR" sz="1100" u="none" strike="noStrike">
                          <a:effectLst/>
                        </a:rPr>
                        <a:t>PER</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Perú</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700</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31.989.256</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621097"/>
                  </a:ext>
                </a:extLst>
              </a:tr>
              <a:tr h="190500">
                <a:tc>
                  <a:txBody>
                    <a:bodyPr/>
                    <a:lstStyle/>
                    <a:p>
                      <a:pPr algn="l" fontAlgn="b"/>
                      <a:r>
                        <a:rPr lang="es-AR" sz="1100" u="none" strike="noStrike">
                          <a:effectLst/>
                        </a:rPr>
                        <a:t>USA</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Estados Unidos</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8358</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326.687.501</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0663227"/>
                  </a:ext>
                </a:extLst>
              </a:tr>
              <a:tr h="190500">
                <a:tc>
                  <a:txBody>
                    <a:bodyPr/>
                    <a:lstStyle/>
                    <a:p>
                      <a:pPr algn="l" fontAlgn="b"/>
                      <a:r>
                        <a:rPr lang="es-AR" sz="1100" u="none" strike="noStrike">
                          <a:effectLst/>
                        </a:rPr>
                        <a:t>ECU</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Ecuador</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576</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17.084.357</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9713283"/>
                  </a:ext>
                </a:extLst>
              </a:tr>
            </a:tbl>
          </a:graphicData>
        </a:graphic>
      </p:graphicFrame>
      <p:sp>
        <p:nvSpPr>
          <p:cNvPr id="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Otros recursos de estandarización: Tasas</a:t>
            </a:r>
          </a:p>
        </p:txBody>
      </p:sp>
      <p:sp>
        <p:nvSpPr>
          <p:cNvPr id="12"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6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Comparan </a:t>
            </a:r>
            <a:r>
              <a:rPr lang="es-AR" altLang="es-AR" b="1" dirty="0">
                <a:latin typeface="Cambria" panose="02040503050406030204" pitchFamily="18" charset="0"/>
                <a:ea typeface="Cambria" panose="02040503050406030204" pitchFamily="18" charset="0"/>
                <a:cs typeface="Calibri" panose="020F0502020204030204" pitchFamily="34" charset="0"/>
              </a:rPr>
              <a:t>casos reales</a:t>
            </a:r>
            <a:r>
              <a:rPr lang="es-AR" altLang="es-AR" dirty="0">
                <a:latin typeface="Cambria" panose="02040503050406030204" pitchFamily="18" charset="0"/>
                <a:ea typeface="Cambria" panose="02040503050406030204" pitchFamily="18" charset="0"/>
                <a:cs typeface="Calibri" panose="020F0502020204030204" pitchFamily="34" charset="0"/>
              </a:rPr>
              <a:t> con </a:t>
            </a:r>
            <a:r>
              <a:rPr lang="es-AR" altLang="es-AR" b="1" dirty="0">
                <a:latin typeface="Cambria" panose="02040503050406030204" pitchFamily="18" charset="0"/>
                <a:ea typeface="Cambria" panose="02040503050406030204" pitchFamily="18" charset="0"/>
                <a:cs typeface="Calibri" panose="020F0502020204030204" pitchFamily="34" charset="0"/>
              </a:rPr>
              <a:t>casos potenciales</a:t>
            </a:r>
            <a:r>
              <a:rPr lang="es-AR" altLang="es-AR" dirty="0">
                <a:latin typeface="Cambria" panose="02040503050406030204" pitchFamily="18" charset="0"/>
                <a:ea typeface="Cambria" panose="02040503050406030204" pitchFamily="18" charset="0"/>
                <a:cs typeface="Calibri" panose="020F0502020204030204" pitchFamily="34" charset="0"/>
              </a:rPr>
              <a:t>. Otra forma de expresarlo es que </a:t>
            </a:r>
            <a:r>
              <a:rPr lang="es-AR" altLang="es-AR" b="1" dirty="0">
                <a:latin typeface="Cambria" panose="02040503050406030204" pitchFamily="18" charset="0"/>
                <a:ea typeface="Cambria" panose="02040503050406030204" pitchFamily="18" charset="0"/>
                <a:cs typeface="Calibri" panose="020F0502020204030204" pitchFamily="34" charset="0"/>
              </a:rPr>
              <a:t>son proporciones con denominadores muy grandes</a:t>
            </a:r>
            <a:r>
              <a:rPr lang="es-AR" altLang="es-AR" dirty="0">
                <a:latin typeface="Cambria" panose="02040503050406030204" pitchFamily="18" charset="0"/>
                <a:ea typeface="Cambria" panose="02040503050406030204" pitchFamily="18" charset="0"/>
                <a:cs typeface="Calibri" panose="020F0502020204030204" pitchFamily="34" charset="0"/>
              </a:rPr>
              <a:t>. </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dirty="0">
                <a:latin typeface="Cambria" panose="02040503050406030204" pitchFamily="18" charset="0"/>
                <a:ea typeface="Cambria" panose="02040503050406030204" pitchFamily="18" charset="0"/>
                <a:cs typeface="Calibri" panose="020F0502020204030204" pitchFamily="34" charset="0"/>
              </a:rPr>
              <a:t>Son muy utilizadas en indicadores sociales porque normalmente los casos potenciales son toda la población, toda la población mayor de cierta edad, etc.</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7" name="7 CuadroTexto">
            <a:extLst>
              <a:ext uri="{FF2B5EF4-FFF2-40B4-BE49-F238E27FC236}">
                <a16:creationId xmlns:a16="http://schemas.microsoft.com/office/drawing/2014/main" id="{C855DCAE-8E42-4AA0-A69A-3419EBD1338D}"/>
              </a:ext>
            </a:extLst>
          </p:cNvPr>
          <p:cNvSpPr txBox="1">
            <a:spLocks noChangeArrowheads="1"/>
          </p:cNvSpPr>
          <p:nvPr/>
        </p:nvSpPr>
        <p:spPr bwMode="auto">
          <a:xfrm>
            <a:off x="445442" y="2577075"/>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Ejemplo: fallecidos por el COVID19. Se calcula cada 100.000 o cada 1 millón  de habitantes (al día epidemiológico 43).</a:t>
            </a:r>
          </a:p>
        </p:txBody>
      </p:sp>
      <p:sp>
        <p:nvSpPr>
          <p:cNvPr id="10" name="Rectangle 82">
            <a:extLst>
              <a:ext uri="{FF2B5EF4-FFF2-40B4-BE49-F238E27FC236}">
                <a16:creationId xmlns:a16="http://schemas.microsoft.com/office/drawing/2014/main" id="{545D62CD-BF4B-4938-9347-5DD1AB02A352}"/>
              </a:ext>
            </a:extLst>
          </p:cNvPr>
          <p:cNvSpPr>
            <a:spLocks noChangeArrowheads="1"/>
          </p:cNvSpPr>
          <p:nvPr/>
        </p:nvSpPr>
        <p:spPr bwMode="auto">
          <a:xfrm>
            <a:off x="5558346" y="3176233"/>
            <a:ext cx="3106328" cy="2446824"/>
          </a:xfrm>
          <a:prstGeom prst="rect">
            <a:avLst/>
          </a:prstGeom>
          <a:noFill/>
          <a:ln w="9525">
            <a:noFill/>
            <a:miter lim="800000"/>
            <a:headEnd/>
            <a:tailEnd/>
          </a:ln>
        </p:spPr>
        <p:txBody>
          <a:bodyPr wrap="square" anchor="ctr">
            <a:spAutoFit/>
          </a:bodyPr>
          <a:lstStyle/>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i="1" dirty="0">
                <a:latin typeface="Cambria" panose="02040503050406030204" pitchFamily="18" charset="0"/>
                <a:ea typeface="Cambria" panose="02040503050406030204" pitchFamily="18" charset="0"/>
                <a:cs typeface="Calibri" panose="020F0502020204030204" pitchFamily="34" charset="0"/>
              </a:rPr>
              <a:t>T = (Casos reales * 100.000) / Casos potenciales </a:t>
            </a:r>
          </a:p>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i="1" dirty="0">
                <a:latin typeface="Cambria" panose="02040503050406030204" pitchFamily="18" charset="0"/>
                <a:ea typeface="Cambria" panose="02040503050406030204" pitchFamily="18" charset="0"/>
                <a:cs typeface="Calibri" panose="020F0502020204030204" pitchFamily="34" charset="0"/>
              </a:rPr>
              <a:t>T = </a:t>
            </a:r>
            <a:r>
              <a:rPr lang="es-ES" sz="1500" dirty="0">
                <a:latin typeface="Cambria" panose="02040503050406030204" pitchFamily="18" charset="0"/>
                <a:ea typeface="Cambria" panose="02040503050406030204" pitchFamily="18" charset="0"/>
                <a:cs typeface="Calibri" panose="020F0502020204030204" pitchFamily="34" charset="0"/>
              </a:rPr>
              <a:t>179 * 100.000) / 44.494.502</a:t>
            </a:r>
          </a:p>
          <a:p>
            <a:pPr algn="ctr" eaLnBrk="1" hangingPunct="1">
              <a:spcBef>
                <a:spcPct val="20000"/>
              </a:spcBef>
              <a:buClr>
                <a:schemeClr val="accent1"/>
              </a:buClr>
              <a:buSzPct val="65000"/>
              <a:defRPr/>
            </a:pPr>
            <a:endParaRPr lang="es-ES" sz="1500"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b="1" i="1" dirty="0">
                <a:latin typeface="Cambria" panose="02040503050406030204" pitchFamily="18" charset="0"/>
                <a:ea typeface="Cambria" panose="02040503050406030204" pitchFamily="18" charset="0"/>
                <a:cs typeface="Calibri" panose="020F0502020204030204" pitchFamily="34" charset="0"/>
              </a:rPr>
              <a:t>T = </a:t>
            </a:r>
            <a:r>
              <a:rPr lang="es-ES" sz="1500" b="1" dirty="0">
                <a:latin typeface="Cambria" panose="02040503050406030204" pitchFamily="18" charset="0"/>
                <a:ea typeface="Cambria" panose="02040503050406030204" pitchFamily="18" charset="0"/>
                <a:cs typeface="Calibri" panose="020F0502020204030204" pitchFamily="34" charset="0"/>
              </a:rPr>
              <a:t>0,40 </a:t>
            </a:r>
            <a:r>
              <a:rPr lang="es-ES" sz="1500" dirty="0">
                <a:latin typeface="Cambria" panose="02040503050406030204" pitchFamily="18" charset="0"/>
                <a:ea typeface="Cambria" panose="02040503050406030204" pitchFamily="18" charset="0"/>
                <a:cs typeface="Calibri" panose="020F0502020204030204" pitchFamily="34" charset="0"/>
              </a:rPr>
              <a:t>fallecidos cada cien mil habitantes</a:t>
            </a:r>
          </a:p>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052204673"/>
              </p:ext>
            </p:extLst>
          </p:nvPr>
        </p:nvGraphicFramePr>
        <p:xfrm>
          <a:off x="557911" y="3583353"/>
          <a:ext cx="4752531" cy="1632585"/>
        </p:xfrm>
        <a:graphic>
          <a:graphicData uri="http://schemas.openxmlformats.org/drawingml/2006/table">
            <a:tbl>
              <a:tblPr>
                <a:tableStyleId>{69CF1AB2-1976-4502-BF36-3FF5EA218861}</a:tableStyleId>
              </a:tblPr>
              <a:tblGrid>
                <a:gridCol w="504056">
                  <a:extLst>
                    <a:ext uri="{9D8B030D-6E8A-4147-A177-3AD203B41FA5}">
                      <a16:colId xmlns:a16="http://schemas.microsoft.com/office/drawing/2014/main" val="2916750796"/>
                    </a:ext>
                  </a:extLst>
                </a:gridCol>
                <a:gridCol w="1152128">
                  <a:extLst>
                    <a:ext uri="{9D8B030D-6E8A-4147-A177-3AD203B41FA5}">
                      <a16:colId xmlns:a16="http://schemas.microsoft.com/office/drawing/2014/main" val="1103147240"/>
                    </a:ext>
                  </a:extLst>
                </a:gridCol>
                <a:gridCol w="1008112">
                  <a:extLst>
                    <a:ext uri="{9D8B030D-6E8A-4147-A177-3AD203B41FA5}">
                      <a16:colId xmlns:a16="http://schemas.microsoft.com/office/drawing/2014/main" val="4056893355"/>
                    </a:ext>
                  </a:extLst>
                </a:gridCol>
                <a:gridCol w="1008112">
                  <a:extLst>
                    <a:ext uri="{9D8B030D-6E8A-4147-A177-3AD203B41FA5}">
                      <a16:colId xmlns:a16="http://schemas.microsoft.com/office/drawing/2014/main" val="1554919967"/>
                    </a:ext>
                  </a:extLst>
                </a:gridCol>
                <a:gridCol w="1080123">
                  <a:extLst>
                    <a:ext uri="{9D8B030D-6E8A-4147-A177-3AD203B41FA5}">
                      <a16:colId xmlns:a16="http://schemas.microsoft.com/office/drawing/2014/main" val="2893006345"/>
                    </a:ext>
                  </a:extLst>
                </a:gridCol>
              </a:tblGrid>
              <a:tr h="190500">
                <a:tc>
                  <a:txBody>
                    <a:bodyPr/>
                    <a:lstStyle/>
                    <a:p>
                      <a:pPr algn="l" fontAlgn="b"/>
                      <a:r>
                        <a:rPr lang="es-AR" sz="1100" b="1" u="none" strike="noStrike" dirty="0" err="1">
                          <a:effectLst/>
                        </a:rPr>
                        <a:t>Code</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País</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Fallecidos</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Población</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Tasa de mortalidad (cada 100.000 habitantes)</a:t>
                      </a:r>
                      <a:endParaRPr lang="es-AR"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6403667"/>
                  </a:ext>
                </a:extLst>
              </a:tr>
              <a:tr h="190500">
                <a:tc>
                  <a:txBody>
                    <a:bodyPr/>
                    <a:lstStyle/>
                    <a:p>
                      <a:pPr algn="l" fontAlgn="b"/>
                      <a:r>
                        <a:rPr lang="es-AR" sz="1100" u="none" strike="noStrike">
                          <a:effectLst/>
                        </a:rPr>
                        <a:t>ARG</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dirty="0">
                          <a:effectLst/>
                        </a:rPr>
                        <a:t>Argentina</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179</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44.494502</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a:solidFill>
                            <a:srgbClr val="000000"/>
                          </a:solidFill>
                          <a:effectLst/>
                          <a:latin typeface="+mn-lt"/>
                        </a:rPr>
                        <a:t>0,40</a:t>
                      </a:r>
                    </a:p>
                  </a:txBody>
                  <a:tcPr marL="9525" marR="9525" marT="9525" marB="0" anchor="b"/>
                </a:tc>
                <a:extLst>
                  <a:ext uri="{0D108BD9-81ED-4DB2-BD59-A6C34878D82A}">
                    <a16:rowId xmlns:a16="http://schemas.microsoft.com/office/drawing/2014/main" val="1179148170"/>
                  </a:ext>
                </a:extLst>
              </a:tr>
              <a:tr h="190500">
                <a:tc>
                  <a:txBody>
                    <a:bodyPr/>
                    <a:lstStyle/>
                    <a:p>
                      <a:pPr algn="l" fontAlgn="b"/>
                      <a:r>
                        <a:rPr lang="es-AR" sz="1100" u="none" strike="noStrike" dirty="0">
                          <a:effectLst/>
                        </a:rPr>
                        <a:t>BRA</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Brasil</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2741</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209.469.333</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a:solidFill>
                            <a:srgbClr val="000000"/>
                          </a:solidFill>
                          <a:effectLst/>
                          <a:latin typeface="+mn-lt"/>
                        </a:rPr>
                        <a:t>1,31</a:t>
                      </a:r>
                    </a:p>
                  </a:txBody>
                  <a:tcPr marL="9525" marR="9525" marT="9525" marB="0" anchor="b"/>
                </a:tc>
                <a:extLst>
                  <a:ext uri="{0D108BD9-81ED-4DB2-BD59-A6C34878D82A}">
                    <a16:rowId xmlns:a16="http://schemas.microsoft.com/office/drawing/2014/main" val="3174538346"/>
                  </a:ext>
                </a:extLst>
              </a:tr>
              <a:tr h="190500">
                <a:tc>
                  <a:txBody>
                    <a:bodyPr/>
                    <a:lstStyle/>
                    <a:p>
                      <a:pPr algn="l" fontAlgn="b"/>
                      <a:r>
                        <a:rPr lang="es-AR" sz="1100" u="none" strike="noStrike">
                          <a:effectLst/>
                        </a:rPr>
                        <a:t>PER</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Perú</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700</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31.989.256</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a:solidFill>
                            <a:srgbClr val="000000"/>
                          </a:solidFill>
                          <a:effectLst/>
                          <a:latin typeface="+mn-lt"/>
                        </a:rPr>
                        <a:t>2,19</a:t>
                      </a:r>
                    </a:p>
                  </a:txBody>
                  <a:tcPr marL="9525" marR="9525" marT="9525" marB="0" anchor="b"/>
                </a:tc>
                <a:extLst>
                  <a:ext uri="{0D108BD9-81ED-4DB2-BD59-A6C34878D82A}">
                    <a16:rowId xmlns:a16="http://schemas.microsoft.com/office/drawing/2014/main" val="326621097"/>
                  </a:ext>
                </a:extLst>
              </a:tr>
              <a:tr h="190500">
                <a:tc>
                  <a:txBody>
                    <a:bodyPr/>
                    <a:lstStyle/>
                    <a:p>
                      <a:pPr algn="l" fontAlgn="b"/>
                      <a:r>
                        <a:rPr lang="es-AR" sz="1100" u="none" strike="noStrike">
                          <a:effectLst/>
                        </a:rPr>
                        <a:t>USA</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Estados Unidos</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8358</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326.687.501</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a:solidFill>
                            <a:srgbClr val="000000"/>
                          </a:solidFill>
                          <a:effectLst/>
                          <a:latin typeface="+mn-lt"/>
                        </a:rPr>
                        <a:t>2,56</a:t>
                      </a:r>
                    </a:p>
                  </a:txBody>
                  <a:tcPr marL="9525" marR="9525" marT="9525" marB="0" anchor="b"/>
                </a:tc>
                <a:extLst>
                  <a:ext uri="{0D108BD9-81ED-4DB2-BD59-A6C34878D82A}">
                    <a16:rowId xmlns:a16="http://schemas.microsoft.com/office/drawing/2014/main" val="2540663227"/>
                  </a:ext>
                </a:extLst>
              </a:tr>
              <a:tr h="190500">
                <a:tc>
                  <a:txBody>
                    <a:bodyPr/>
                    <a:lstStyle/>
                    <a:p>
                      <a:pPr algn="l" fontAlgn="b"/>
                      <a:r>
                        <a:rPr lang="es-AR" sz="1100" u="none" strike="noStrike">
                          <a:effectLst/>
                        </a:rPr>
                        <a:t>ECU</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Ecuador</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576</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17.084.357</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dirty="0">
                          <a:solidFill>
                            <a:srgbClr val="000000"/>
                          </a:solidFill>
                          <a:effectLst/>
                          <a:latin typeface="+mn-lt"/>
                        </a:rPr>
                        <a:t>3,37</a:t>
                      </a:r>
                    </a:p>
                  </a:txBody>
                  <a:tcPr marL="9525" marR="9525" marT="9525" marB="0" anchor="b"/>
                </a:tc>
                <a:extLst>
                  <a:ext uri="{0D108BD9-81ED-4DB2-BD59-A6C34878D82A}">
                    <a16:rowId xmlns:a16="http://schemas.microsoft.com/office/drawing/2014/main" val="3709713283"/>
                  </a:ext>
                </a:extLst>
              </a:tr>
            </a:tbl>
          </a:graphicData>
        </a:graphic>
      </p:graphicFrame>
      <p:sp>
        <p:nvSpPr>
          <p:cNvPr id="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Otros recursos de estandarización: Tasas</a:t>
            </a:r>
          </a:p>
        </p:txBody>
      </p:sp>
      <p:sp>
        <p:nvSpPr>
          <p:cNvPr id="12"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2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250826" y="1103757"/>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Para caracterizar una distribución de frecuencias </a:t>
            </a:r>
            <a:r>
              <a:rPr lang="es-AR" altLang="es-AR" dirty="0" err="1">
                <a:latin typeface="Cambria" panose="02040503050406030204" pitchFamily="18" charset="0"/>
                <a:ea typeface="Cambria" panose="02040503050406030204" pitchFamily="18" charset="0"/>
                <a:cs typeface="Calibri" panose="020F0502020204030204" pitchFamily="34" charset="0"/>
              </a:rPr>
              <a:t>univariadas</a:t>
            </a:r>
            <a:r>
              <a:rPr lang="es-AR" altLang="es-AR" dirty="0">
                <a:latin typeface="Cambria" panose="02040503050406030204" pitchFamily="18" charset="0"/>
                <a:ea typeface="Cambria" panose="02040503050406030204" pitchFamily="18" charset="0"/>
                <a:cs typeface="Calibri" panose="020F0502020204030204" pitchFamily="34" charset="0"/>
              </a:rPr>
              <a:t> tenemos distintos tipos de medidas: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9" name="CuadroTexto 8">
            <a:extLst>
              <a:ext uri="{FF2B5EF4-FFF2-40B4-BE49-F238E27FC236}">
                <a16:creationId xmlns:a16="http://schemas.microsoft.com/office/drawing/2014/main" id="{8D881FCD-F1FA-4926-A663-8110D654E879}"/>
              </a:ext>
            </a:extLst>
          </p:cNvPr>
          <p:cNvSpPr txBox="1"/>
          <p:nvPr/>
        </p:nvSpPr>
        <p:spPr>
          <a:xfrm>
            <a:off x="2048858" y="2173384"/>
            <a:ext cx="5331454" cy="646331"/>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Medidas de tendencia central: moda, mediana y media</a:t>
            </a:r>
          </a:p>
        </p:txBody>
      </p:sp>
      <p:sp>
        <p:nvSpPr>
          <p:cNvPr id="10" name="CuadroTexto 9">
            <a:extLst>
              <a:ext uri="{FF2B5EF4-FFF2-40B4-BE49-F238E27FC236}">
                <a16:creationId xmlns:a16="http://schemas.microsoft.com/office/drawing/2014/main" id="{58AD286A-2B62-43F8-9C97-5AFF3A9E671D}"/>
              </a:ext>
            </a:extLst>
          </p:cNvPr>
          <p:cNvSpPr txBox="1"/>
          <p:nvPr/>
        </p:nvSpPr>
        <p:spPr>
          <a:xfrm>
            <a:off x="2048858" y="2973517"/>
            <a:ext cx="5331454"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Medidas de posición: percentiles</a:t>
            </a:r>
          </a:p>
        </p:txBody>
      </p:sp>
      <p:sp>
        <p:nvSpPr>
          <p:cNvPr id="11" name="CuadroTexto 10">
            <a:extLst>
              <a:ext uri="{FF2B5EF4-FFF2-40B4-BE49-F238E27FC236}">
                <a16:creationId xmlns:a16="http://schemas.microsoft.com/office/drawing/2014/main" id="{DE5DD692-4654-4CA9-99E8-65D5825B0550}"/>
              </a:ext>
            </a:extLst>
          </p:cNvPr>
          <p:cNvSpPr txBox="1"/>
          <p:nvPr/>
        </p:nvSpPr>
        <p:spPr>
          <a:xfrm>
            <a:off x="2048858" y="3530220"/>
            <a:ext cx="5328592" cy="646331"/>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Medidas de variabilidad: varianza y desviación estándar (o típica)</a:t>
            </a:r>
          </a:p>
        </p:txBody>
      </p:sp>
      <p:sp>
        <p:nvSpPr>
          <p:cNvPr id="13" name="CuadroTexto 12">
            <a:extLst>
              <a:ext uri="{FF2B5EF4-FFF2-40B4-BE49-F238E27FC236}">
                <a16:creationId xmlns:a16="http://schemas.microsoft.com/office/drawing/2014/main" id="{A19BBE42-25AB-4F05-9F9F-B0C4CCD62C34}"/>
              </a:ext>
            </a:extLst>
          </p:cNvPr>
          <p:cNvSpPr txBox="1"/>
          <p:nvPr/>
        </p:nvSpPr>
        <p:spPr>
          <a:xfrm>
            <a:off x="2048858" y="4363922"/>
            <a:ext cx="5328592"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Medidas de la forma: simetría y </a:t>
            </a:r>
            <a:r>
              <a:rPr lang="es-AR" b="1" i="1" dirty="0" err="1">
                <a:latin typeface="Cambria" panose="02040503050406030204" pitchFamily="18" charset="0"/>
                <a:ea typeface="Cambria" panose="02040503050406030204" pitchFamily="18" charset="0"/>
                <a:cs typeface="Calibri" panose="020F0502020204030204" pitchFamily="34" charset="0"/>
              </a:rPr>
              <a:t>curtosis</a:t>
            </a:r>
            <a:endParaRPr lang="es-AR" b="1" i="1" dirty="0">
              <a:latin typeface="Cambria" panose="02040503050406030204" pitchFamily="18" charset="0"/>
              <a:ea typeface="Cambria" panose="02040503050406030204" pitchFamily="18" charset="0"/>
              <a:cs typeface="Calibri" panose="020F0502020204030204" pitchFamily="34" charset="0"/>
            </a:endParaRPr>
          </a:p>
        </p:txBody>
      </p: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para caracterizar una distribución de frecuencias</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7"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679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359C7157-736B-492D-B2D6-3B89C50B3167}"/>
              </a:ext>
            </a:extLst>
          </p:cNvPr>
          <p:cNvSpPr txBox="1">
            <a:spLocks noChangeArrowheads="1"/>
          </p:cNvSpPr>
          <p:nvPr/>
        </p:nvSpPr>
        <p:spPr bwMode="auto">
          <a:xfrm>
            <a:off x="415876" y="1205256"/>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Las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medidas de tendencia central </a:t>
            </a:r>
            <a:r>
              <a:rPr lang="es-AR" altLang="es-AR" dirty="0">
                <a:latin typeface="Cambria" panose="02040503050406030204" pitchFamily="18" charset="0"/>
                <a:ea typeface="Cambria" panose="02040503050406030204" pitchFamily="18" charset="0"/>
                <a:cs typeface="Calibri" panose="020F0502020204030204" pitchFamily="34" charset="0"/>
              </a:rPr>
              <a:t>caracterizan de manera sintética la tendencia general de una distribución de frecuencias.</a:t>
            </a:r>
          </a:p>
        </p:txBody>
      </p:sp>
      <p:sp>
        <p:nvSpPr>
          <p:cNvPr id="15" name="CuadroTexto 14">
            <a:extLst>
              <a:ext uri="{FF2B5EF4-FFF2-40B4-BE49-F238E27FC236}">
                <a16:creationId xmlns:a16="http://schemas.microsoft.com/office/drawing/2014/main" id="{38A98202-DC2F-485C-A117-10C822E2AC60}"/>
              </a:ext>
            </a:extLst>
          </p:cNvPr>
          <p:cNvSpPr txBox="1"/>
          <p:nvPr/>
        </p:nvSpPr>
        <p:spPr>
          <a:xfrm>
            <a:off x="755572" y="2551351"/>
            <a:ext cx="3816424" cy="369332"/>
          </a:xfrm>
          <a:prstGeom prst="rect">
            <a:avLst/>
          </a:prstGeom>
          <a:solidFill>
            <a:srgbClr val="CAE8E7"/>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MODA</a:t>
            </a:r>
          </a:p>
        </p:txBody>
      </p:sp>
      <p:sp>
        <p:nvSpPr>
          <p:cNvPr id="16" name="CuadroTexto 15">
            <a:extLst>
              <a:ext uri="{FF2B5EF4-FFF2-40B4-BE49-F238E27FC236}">
                <a16:creationId xmlns:a16="http://schemas.microsoft.com/office/drawing/2014/main" id="{3487FB04-1B56-4C94-80ED-B3278437564A}"/>
              </a:ext>
            </a:extLst>
          </p:cNvPr>
          <p:cNvSpPr txBox="1"/>
          <p:nvPr/>
        </p:nvSpPr>
        <p:spPr>
          <a:xfrm>
            <a:off x="756068" y="3094872"/>
            <a:ext cx="3816424" cy="369332"/>
          </a:xfrm>
          <a:prstGeom prst="rect">
            <a:avLst/>
          </a:prstGeom>
          <a:solidFill>
            <a:srgbClr val="CAE8E7"/>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MEDIANA</a:t>
            </a:r>
          </a:p>
        </p:txBody>
      </p:sp>
      <p:sp>
        <p:nvSpPr>
          <p:cNvPr id="17" name="CuadroTexto 16">
            <a:extLst>
              <a:ext uri="{FF2B5EF4-FFF2-40B4-BE49-F238E27FC236}">
                <a16:creationId xmlns:a16="http://schemas.microsoft.com/office/drawing/2014/main" id="{5279C98C-31C3-4CE8-BEAA-00315A0B7435}"/>
              </a:ext>
            </a:extLst>
          </p:cNvPr>
          <p:cNvSpPr txBox="1"/>
          <p:nvPr/>
        </p:nvSpPr>
        <p:spPr>
          <a:xfrm>
            <a:off x="756068" y="3621997"/>
            <a:ext cx="3816424" cy="369332"/>
          </a:xfrm>
          <a:prstGeom prst="rect">
            <a:avLst/>
          </a:prstGeom>
          <a:solidFill>
            <a:srgbClr val="CAE8E7"/>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MEDIA O PROMEDIO</a:t>
            </a:r>
          </a:p>
        </p:txBody>
      </p:sp>
      <p:sp>
        <p:nvSpPr>
          <p:cNvPr id="21" name="CuadroTexto 20">
            <a:extLst>
              <a:ext uri="{FF2B5EF4-FFF2-40B4-BE49-F238E27FC236}">
                <a16:creationId xmlns:a16="http://schemas.microsoft.com/office/drawing/2014/main" id="{9B9BC56E-3FD1-4A9B-9244-3352388CCE77}"/>
              </a:ext>
            </a:extLst>
          </p:cNvPr>
          <p:cNvSpPr txBox="1"/>
          <p:nvPr/>
        </p:nvSpPr>
        <p:spPr>
          <a:xfrm>
            <a:off x="4723223" y="2597517"/>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NOMINALES</a:t>
            </a:r>
          </a:p>
        </p:txBody>
      </p:sp>
      <p:sp>
        <p:nvSpPr>
          <p:cNvPr id="23" name="CuadroTexto 22">
            <a:extLst>
              <a:ext uri="{FF2B5EF4-FFF2-40B4-BE49-F238E27FC236}">
                <a16:creationId xmlns:a16="http://schemas.microsoft.com/office/drawing/2014/main" id="{DEC6743F-0C1D-42B0-9C14-4E087CCD81A1}"/>
              </a:ext>
            </a:extLst>
          </p:cNvPr>
          <p:cNvSpPr txBox="1"/>
          <p:nvPr/>
        </p:nvSpPr>
        <p:spPr>
          <a:xfrm>
            <a:off x="6026580" y="2596292"/>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ORDINALES</a:t>
            </a:r>
          </a:p>
        </p:txBody>
      </p:sp>
      <p:sp>
        <p:nvSpPr>
          <p:cNvPr id="25" name="CuadroTexto 24">
            <a:extLst>
              <a:ext uri="{FF2B5EF4-FFF2-40B4-BE49-F238E27FC236}">
                <a16:creationId xmlns:a16="http://schemas.microsoft.com/office/drawing/2014/main" id="{E7A14E0D-6397-4E73-80E2-D3C2508F8A33}"/>
              </a:ext>
            </a:extLst>
          </p:cNvPr>
          <p:cNvSpPr txBox="1"/>
          <p:nvPr/>
        </p:nvSpPr>
        <p:spPr>
          <a:xfrm>
            <a:off x="7336183" y="3640004"/>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INTERVALO</a:t>
            </a:r>
          </a:p>
        </p:txBody>
      </p:sp>
      <p:sp>
        <p:nvSpPr>
          <p:cNvPr id="34" name="CuadroTexto 33">
            <a:extLst>
              <a:ext uri="{FF2B5EF4-FFF2-40B4-BE49-F238E27FC236}">
                <a16:creationId xmlns:a16="http://schemas.microsoft.com/office/drawing/2014/main" id="{FCA86E99-49C6-41C6-8F1A-FA6D53548362}"/>
              </a:ext>
            </a:extLst>
          </p:cNvPr>
          <p:cNvSpPr txBox="1"/>
          <p:nvPr/>
        </p:nvSpPr>
        <p:spPr>
          <a:xfrm>
            <a:off x="7329937" y="2596292"/>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INTERVALO</a:t>
            </a:r>
          </a:p>
        </p:txBody>
      </p:sp>
      <p:sp>
        <p:nvSpPr>
          <p:cNvPr id="35" name="CuadroTexto 34">
            <a:extLst>
              <a:ext uri="{FF2B5EF4-FFF2-40B4-BE49-F238E27FC236}">
                <a16:creationId xmlns:a16="http://schemas.microsoft.com/office/drawing/2014/main" id="{8A7E1CDA-8A05-46AC-B66C-DC7180B8354F}"/>
              </a:ext>
            </a:extLst>
          </p:cNvPr>
          <p:cNvSpPr txBox="1"/>
          <p:nvPr/>
        </p:nvSpPr>
        <p:spPr>
          <a:xfrm>
            <a:off x="6026580" y="3109144"/>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ORDINALES</a:t>
            </a:r>
          </a:p>
        </p:txBody>
      </p:sp>
      <p:sp>
        <p:nvSpPr>
          <p:cNvPr id="36" name="CuadroTexto 35">
            <a:extLst>
              <a:ext uri="{FF2B5EF4-FFF2-40B4-BE49-F238E27FC236}">
                <a16:creationId xmlns:a16="http://schemas.microsoft.com/office/drawing/2014/main" id="{C8276715-5635-4701-9976-4F39E42F2C3B}"/>
              </a:ext>
            </a:extLst>
          </p:cNvPr>
          <p:cNvSpPr txBox="1"/>
          <p:nvPr/>
        </p:nvSpPr>
        <p:spPr>
          <a:xfrm>
            <a:off x="7329937" y="3109144"/>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INTERVALO</a:t>
            </a:r>
          </a:p>
        </p:txBody>
      </p:sp>
      <p:sp>
        <p:nvSpPr>
          <p:cNvPr id="1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0"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tendencia central</a:t>
            </a:r>
          </a:p>
        </p:txBody>
      </p:sp>
      <p:sp>
        <p:nvSpPr>
          <p:cNvPr id="22"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4"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9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500"/>
                                        <p:tgtEl>
                                          <p:spTgt spid="3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21" grpId="0" animBg="1"/>
      <p:bldP spid="23" grpId="0" animBg="1"/>
      <p:bldP spid="25"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5" name="Group 31">
            <a:extLst>
              <a:ext uri="{FF2B5EF4-FFF2-40B4-BE49-F238E27FC236}">
                <a16:creationId xmlns:a16="http://schemas.microsoft.com/office/drawing/2014/main" id="{0AAE2812-2819-4747-88F6-5216060341ED}"/>
              </a:ext>
            </a:extLst>
          </p:cNvPr>
          <p:cNvGraphicFramePr>
            <a:graphicFrameLocks noGrp="1"/>
          </p:cNvGraphicFramePr>
          <p:nvPr>
            <p:ph sz="half" idx="4294967295"/>
            <p:extLst>
              <p:ext uri="{D42A27DB-BD31-4B8C-83A1-F6EECF244321}">
                <p14:modId xmlns:p14="http://schemas.microsoft.com/office/powerpoint/2010/main" val="3973733608"/>
              </p:ext>
            </p:extLst>
          </p:nvPr>
        </p:nvGraphicFramePr>
        <p:xfrm>
          <a:off x="712378" y="2159694"/>
          <a:ext cx="2879725" cy="3990976"/>
        </p:xfrm>
        <a:graphic>
          <a:graphicData uri="http://schemas.openxmlformats.org/drawingml/2006/table">
            <a:tbl>
              <a:tblPr>
                <a:tableStyleId>{9D7B26C5-4107-4FEC-AEDC-1716B250A1EF}</a:tableStyleId>
              </a:tblPr>
              <a:tblGrid>
                <a:gridCol w="2139950">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tblGrid>
              <a:tr h="954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600" b="1" i="1" u="none" strike="noStrike" cap="none" normalizeH="0" baseline="0" dirty="0">
                          <a:ln>
                            <a:noFill/>
                          </a:ln>
                          <a:solidFill>
                            <a:schemeClr val="tx1"/>
                          </a:solidFill>
                          <a:effectLst/>
                          <a:latin typeface="Cambria" panose="02040503050406030204" pitchFamily="18" charset="0"/>
                          <a:ea typeface="Cambria" panose="02040503050406030204" pitchFamily="18" charset="0"/>
                        </a:rPr>
                        <a:t>Orientación política del entrevistado/a</a:t>
                      </a:r>
                      <a:endParaRPr kumimoji="0" lang="es-AR" sz="16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1" u="none" strike="noStrike" cap="none" normalizeH="0" baseline="0" dirty="0">
                          <a:ln>
                            <a:noFill/>
                          </a:ln>
                          <a:solidFill>
                            <a:schemeClr val="tx1"/>
                          </a:solidFill>
                          <a:effectLst/>
                          <a:latin typeface="Cambria" panose="02040503050406030204" pitchFamily="18" charset="0"/>
                          <a:ea typeface="Cambria" panose="02040503050406030204" pitchFamily="18" charset="0"/>
                        </a:rPr>
                        <a:t>f</a:t>
                      </a:r>
                      <a:endParaRPr kumimoji="0" lang="es-ES" sz="16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50006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Izquierda</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41</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1"/>
                  </a:ext>
                </a:extLst>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Centroizquierda</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115</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2"/>
                  </a:ext>
                </a:extLst>
              </a:tr>
              <a:tr h="509588">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Centro</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339</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3"/>
                  </a:ext>
                </a:extLst>
              </a:tr>
              <a:tr h="508000">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Centroderecha</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183 </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470863667"/>
                  </a:ext>
                </a:extLst>
              </a:tr>
              <a:tr h="508000">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Derecha</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114</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3472654025"/>
                  </a:ext>
                </a:extLst>
              </a:tr>
              <a:tr h="508000">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N</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792</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4"/>
                  </a:ext>
                </a:extLst>
              </a:tr>
            </a:tbl>
          </a:graphicData>
        </a:graphic>
      </p:graphicFrame>
      <p:sp>
        <p:nvSpPr>
          <p:cNvPr id="5202" name="Rectangle 82">
            <a:extLst>
              <a:ext uri="{FF2B5EF4-FFF2-40B4-BE49-F238E27FC236}">
                <a16:creationId xmlns:a16="http://schemas.microsoft.com/office/drawing/2014/main" id="{950173F5-B1F3-4F41-AB51-AECB9E8DE68B}"/>
              </a:ext>
            </a:extLst>
          </p:cNvPr>
          <p:cNvSpPr>
            <a:spLocks noChangeArrowheads="1"/>
          </p:cNvSpPr>
          <p:nvPr/>
        </p:nvSpPr>
        <p:spPr bwMode="auto">
          <a:xfrm>
            <a:off x="4224809" y="3124201"/>
            <a:ext cx="1439863" cy="376237"/>
          </a:xfrm>
          <a:prstGeom prst="rect">
            <a:avLst/>
          </a:prstGeom>
          <a:solidFill>
            <a:schemeClr val="accent2">
              <a:lumMod val="60000"/>
              <a:lumOff val="40000"/>
            </a:schemeClr>
          </a:solidFill>
          <a:ln w="9525">
            <a:solidFill>
              <a:srgbClr val="000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SzPct val="65000"/>
            </a:pPr>
            <a:r>
              <a:rPr lang="es-ES" altLang="es-AR" dirty="0">
                <a:latin typeface="Cambria" panose="02040503050406030204" pitchFamily="18" charset="0"/>
                <a:ea typeface="Cambria" panose="02040503050406030204" pitchFamily="18" charset="0"/>
                <a:cs typeface="Calibri" panose="020F0502020204030204" pitchFamily="34" charset="0"/>
              </a:rPr>
              <a:t>Moda</a:t>
            </a:r>
          </a:p>
        </p:txBody>
      </p:sp>
      <p:sp>
        <p:nvSpPr>
          <p:cNvPr id="28" name="27 Elipse">
            <a:extLst>
              <a:ext uri="{FF2B5EF4-FFF2-40B4-BE49-F238E27FC236}">
                <a16:creationId xmlns:a16="http://schemas.microsoft.com/office/drawing/2014/main" id="{6A0CE480-6942-4A75-A79B-B2D73FDAF015}"/>
              </a:ext>
            </a:extLst>
          </p:cNvPr>
          <p:cNvSpPr>
            <a:spLocks noChangeArrowheads="1"/>
          </p:cNvSpPr>
          <p:nvPr/>
        </p:nvSpPr>
        <p:spPr bwMode="auto">
          <a:xfrm>
            <a:off x="2984896" y="4246834"/>
            <a:ext cx="428625" cy="428625"/>
          </a:xfrm>
          <a:prstGeom prst="ellipse">
            <a:avLst/>
          </a:prstGeom>
          <a:noFill/>
          <a:ln w="28575" algn="ctr">
            <a:solidFill>
              <a:srgbClr val="2A8A8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AR" altLang="es-AR">
              <a:latin typeface="Cambria" panose="02040503050406030204" pitchFamily="18" charset="0"/>
              <a:ea typeface="Cambria" panose="02040503050406030204" pitchFamily="18" charset="0"/>
            </a:endParaRPr>
          </a:p>
        </p:txBody>
      </p:sp>
      <p:cxnSp>
        <p:nvCxnSpPr>
          <p:cNvPr id="30" name="29 Conector recto de flecha">
            <a:extLst>
              <a:ext uri="{FF2B5EF4-FFF2-40B4-BE49-F238E27FC236}">
                <a16:creationId xmlns:a16="http://schemas.microsoft.com/office/drawing/2014/main" id="{061E39A2-4745-484D-A75E-1310EEDCC8C0}"/>
              </a:ext>
            </a:extLst>
          </p:cNvPr>
          <p:cNvCxnSpPr>
            <a:cxnSpLocks noChangeShapeType="1"/>
            <a:stCxn id="28" idx="7"/>
            <a:endCxn id="5202" idx="1"/>
          </p:cNvCxnSpPr>
          <p:nvPr/>
        </p:nvCxnSpPr>
        <p:spPr bwMode="auto">
          <a:xfrm flipV="1">
            <a:off x="3350750" y="3312320"/>
            <a:ext cx="874059" cy="997285"/>
          </a:xfrm>
          <a:prstGeom prst="straightConnector1">
            <a:avLst/>
          </a:prstGeom>
          <a:noFill/>
          <a:ln w="28575" algn="ctr">
            <a:solidFill>
              <a:srgbClr val="2A8A85"/>
            </a:solidFill>
            <a:round/>
            <a:headEnd/>
            <a:tailEnd type="arrow" w="med" len="med"/>
          </a:ln>
          <a:extLst>
            <a:ext uri="{909E8E84-426E-40DD-AFC4-6F175D3DCCD1}">
              <a14:hiddenFill xmlns:a14="http://schemas.microsoft.com/office/drawing/2010/main">
                <a:noFill/>
              </a14:hiddenFill>
            </a:ext>
          </a:extLst>
        </p:spPr>
      </p:cxnSp>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El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modo o moda</a:t>
            </a:r>
            <a:r>
              <a:rPr lang="es-AR" altLang="es-AR" i="1" dirty="0">
                <a:solidFill>
                  <a:srgbClr val="2A8A85"/>
                </a:solidFill>
                <a:latin typeface="Cambria" panose="02040503050406030204" pitchFamily="18" charset="0"/>
                <a:ea typeface="Cambria" panose="02040503050406030204" pitchFamily="18" charset="0"/>
                <a:cs typeface="Calibri" panose="020F0502020204030204" pitchFamily="34" charset="0"/>
              </a:rPr>
              <a:t> </a:t>
            </a:r>
            <a:r>
              <a:rPr lang="es-AR" altLang="es-AR" dirty="0">
                <a:latin typeface="Cambria" panose="02040503050406030204" pitchFamily="18" charset="0"/>
                <a:ea typeface="Cambria" panose="02040503050406030204" pitchFamily="18" charset="0"/>
                <a:cs typeface="Calibri" panose="020F0502020204030204" pitchFamily="34" charset="0"/>
              </a:rPr>
              <a:t>(Mo) de una distribución es aquel valor que se presenta u ocurre con la mayor frecuencia. Es el valor más común de la distribución. </a:t>
            </a:r>
          </a:p>
        </p:txBody>
      </p:sp>
      <p:sp>
        <p:nvSpPr>
          <p:cNvPr id="11" name="7 CuadroTexto">
            <a:extLst>
              <a:ext uri="{FF2B5EF4-FFF2-40B4-BE49-F238E27FC236}">
                <a16:creationId xmlns:a16="http://schemas.microsoft.com/office/drawing/2014/main" id="{86C0FF07-C721-4F3D-9213-6357F442CC19}"/>
              </a:ext>
            </a:extLst>
          </p:cNvPr>
          <p:cNvSpPr txBox="1">
            <a:spLocks noChangeArrowheads="1"/>
          </p:cNvSpPr>
          <p:nvPr/>
        </p:nvSpPr>
        <p:spPr bwMode="auto">
          <a:xfrm>
            <a:off x="4133390" y="3833247"/>
            <a:ext cx="43197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La moda refiere a la categoría de la variable: entre los encuestados, lo más frecuente es tener una orientación política de centro. </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p:txBody>
      </p:sp>
      <p:sp>
        <p:nvSpPr>
          <p:cNvPr id="9"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tendencia central</a:t>
            </a: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7 CuadroTexto">
            <a:extLst>
              <a:ext uri="{FF2B5EF4-FFF2-40B4-BE49-F238E27FC236}">
                <a16:creationId xmlns:a16="http://schemas.microsoft.com/office/drawing/2014/main" id="{102B7D91-566D-43C6-912F-8A9274C556B6}"/>
              </a:ext>
            </a:extLst>
          </p:cNvPr>
          <p:cNvSpPr txBox="1">
            <a:spLocks noChangeArrowheads="1"/>
          </p:cNvSpPr>
          <p:nvPr/>
        </p:nvSpPr>
        <p:spPr bwMode="auto">
          <a:xfrm>
            <a:off x="664307" y="6245089"/>
            <a:ext cx="43197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100" dirty="0">
                <a:latin typeface="Cambria" panose="02040503050406030204" pitchFamily="18" charset="0"/>
                <a:ea typeface="Cambria" panose="02040503050406030204" pitchFamily="18" charset="0"/>
                <a:cs typeface="Calibri" panose="020F0502020204030204" pitchFamily="34" charset="0"/>
              </a:rPr>
              <a:t>Fuente: elaboración propia a partir de WVS-Argentina, 2017-2020</a:t>
            </a:r>
          </a:p>
        </p:txBody>
      </p:sp>
    </p:spTree>
    <p:extLst>
      <p:ext uri="{BB962C8B-B14F-4D97-AF65-F5344CB8AC3E}">
        <p14:creationId xmlns:p14="http://schemas.microsoft.com/office/powerpoint/2010/main" val="824028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175"/>
                                        </p:tgtEl>
                                        <p:attrNameLst>
                                          <p:attrName>style.visibility</p:attrName>
                                        </p:attrNameLst>
                                      </p:cBhvr>
                                      <p:to>
                                        <p:strVal val="visible"/>
                                      </p:to>
                                    </p:set>
                                    <p:animEffect transition="in" filter="wipe(up)">
                                      <p:cBhvr>
                                        <p:cTn id="11" dur="500"/>
                                        <p:tgtEl>
                                          <p:spTgt spid="617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nodeType="afterGroup">
                            <p:stCondLst>
                              <p:cond delay="1000"/>
                            </p:stCondLst>
                            <p:childTnLst>
                              <p:par>
                                <p:cTn id="25" presetID="4" presetClass="entr" presetSubtype="16" fill="hold" grpId="0" nodeType="afterEffect">
                                  <p:stCondLst>
                                    <p:cond delay="0"/>
                                  </p:stCondLst>
                                  <p:childTnLst>
                                    <p:set>
                                      <p:cBhvr>
                                        <p:cTn id="26" dur="1" fill="hold">
                                          <p:stCondLst>
                                            <p:cond delay="0"/>
                                          </p:stCondLst>
                                        </p:cTn>
                                        <p:tgtEl>
                                          <p:spTgt spid="5202"/>
                                        </p:tgtEl>
                                        <p:attrNameLst>
                                          <p:attrName>style.visibility</p:attrName>
                                        </p:attrNameLst>
                                      </p:cBhvr>
                                      <p:to>
                                        <p:strVal val="visible"/>
                                      </p:to>
                                    </p:set>
                                    <p:animEffect transition="in" filter="box(in)">
                                      <p:cBhvr>
                                        <p:cTn id="27" dur="500"/>
                                        <p:tgtEl>
                                          <p:spTgt spid="520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 grpId="0" animBg="1"/>
      <p:bldP spid="28" grpId="0" animBg="1"/>
      <p:bldP spid="8" grpId="0"/>
      <p:bldP spid="11"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La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mediana</a:t>
            </a:r>
            <a:r>
              <a:rPr lang="es-AR" altLang="es-AR" b="1" dirty="0">
                <a:latin typeface="Cambria" panose="02040503050406030204" pitchFamily="18" charset="0"/>
                <a:ea typeface="Cambria" panose="02040503050406030204" pitchFamily="18" charset="0"/>
                <a:cs typeface="Calibri" panose="020F0502020204030204" pitchFamily="34" charset="0"/>
              </a:rPr>
              <a:t> </a:t>
            </a:r>
            <a:r>
              <a:rPr lang="es-AR" altLang="es-AR" dirty="0">
                <a:latin typeface="Cambria" panose="02040503050406030204" pitchFamily="18" charset="0"/>
                <a:ea typeface="Cambria" panose="02040503050406030204" pitchFamily="18" charset="0"/>
                <a:cs typeface="Calibri" panose="020F0502020204030204" pitchFamily="34" charset="0"/>
              </a:rPr>
              <a:t>(Md) es el valor o categoría de la variable que divide en dos partes iguales a la distribución.</a:t>
            </a:r>
          </a:p>
        </p:txBody>
      </p:sp>
      <p:sp>
        <p:nvSpPr>
          <p:cNvPr id="9" name="7 CuadroTexto">
            <a:extLst>
              <a:ext uri="{FF2B5EF4-FFF2-40B4-BE49-F238E27FC236}">
                <a16:creationId xmlns:a16="http://schemas.microsoft.com/office/drawing/2014/main" id="{C7B172A0-65AA-48A0-BC8F-BC6213DD14E8}"/>
              </a:ext>
            </a:extLst>
          </p:cNvPr>
          <p:cNvSpPr txBox="1">
            <a:spLocks noChangeArrowheads="1"/>
          </p:cNvSpPr>
          <p:nvPr/>
        </p:nvSpPr>
        <p:spPr bwMode="auto">
          <a:xfrm>
            <a:off x="500063" y="1627059"/>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Para calcular la mediana debemos volver a la idea de </a:t>
            </a:r>
            <a:r>
              <a:rPr lang="es-AR" altLang="es-AR" b="1" dirty="0">
                <a:latin typeface="Cambria" panose="02040503050406030204" pitchFamily="18" charset="0"/>
                <a:ea typeface="Cambria" panose="02040503050406030204" pitchFamily="18" charset="0"/>
                <a:cs typeface="Calibri" panose="020F0502020204030204" pitchFamily="34" charset="0"/>
              </a:rPr>
              <a:t>distribución de frecuencias acumuladas</a:t>
            </a:r>
            <a:r>
              <a:rPr lang="es-AR" altLang="es-AR" dirty="0">
                <a:latin typeface="Cambria" panose="02040503050406030204" pitchFamily="18" charset="0"/>
                <a:ea typeface="Cambria" panose="02040503050406030204" pitchFamily="18" charset="0"/>
                <a:cs typeface="Calibri" panose="020F0502020204030204" pitchFamily="34" charset="0"/>
              </a:rPr>
              <a:t>. </a:t>
            </a:r>
          </a:p>
        </p:txBody>
      </p:sp>
      <p:graphicFrame>
        <p:nvGraphicFramePr>
          <p:cNvPr id="12" name="Group 55">
            <a:extLst>
              <a:ext uri="{FF2B5EF4-FFF2-40B4-BE49-F238E27FC236}">
                <a16:creationId xmlns:a16="http://schemas.microsoft.com/office/drawing/2014/main" id="{61F81A51-22CE-4AC3-9CE7-048EAAF552D1}"/>
              </a:ext>
            </a:extLst>
          </p:cNvPr>
          <p:cNvGraphicFramePr>
            <a:graphicFrameLocks/>
          </p:cNvGraphicFramePr>
          <p:nvPr>
            <p:extLst>
              <p:ext uri="{D42A27DB-BD31-4B8C-83A1-F6EECF244321}">
                <p14:modId xmlns:p14="http://schemas.microsoft.com/office/powerpoint/2010/main" val="3895139882"/>
              </p:ext>
            </p:extLst>
          </p:nvPr>
        </p:nvGraphicFramePr>
        <p:xfrm>
          <a:off x="290835" y="2576232"/>
          <a:ext cx="5473303" cy="3183340"/>
        </p:xfrm>
        <a:graphic>
          <a:graphicData uri="http://schemas.openxmlformats.org/drawingml/2006/table">
            <a:tbl>
              <a:tblPr>
                <a:tableStyleId>{9D7B26C5-4107-4FEC-AEDC-1716B250A1EF}</a:tableStyleId>
              </a:tblPr>
              <a:tblGrid>
                <a:gridCol w="2356411">
                  <a:extLst>
                    <a:ext uri="{9D8B030D-6E8A-4147-A177-3AD203B41FA5}">
                      <a16:colId xmlns:a16="http://schemas.microsoft.com/office/drawing/2014/main" val="20000"/>
                    </a:ext>
                  </a:extLst>
                </a:gridCol>
                <a:gridCol w="819407">
                  <a:extLst>
                    <a:ext uri="{9D8B030D-6E8A-4147-A177-3AD203B41FA5}">
                      <a16:colId xmlns:a16="http://schemas.microsoft.com/office/drawing/2014/main" val="20001"/>
                    </a:ext>
                  </a:extLst>
                </a:gridCol>
                <a:gridCol w="688209">
                  <a:extLst>
                    <a:ext uri="{9D8B030D-6E8A-4147-A177-3AD203B41FA5}">
                      <a16:colId xmlns:a16="http://schemas.microsoft.com/office/drawing/2014/main" val="2645755969"/>
                    </a:ext>
                  </a:extLst>
                </a:gridCol>
                <a:gridCol w="804638">
                  <a:extLst>
                    <a:ext uri="{9D8B030D-6E8A-4147-A177-3AD203B41FA5}">
                      <a16:colId xmlns:a16="http://schemas.microsoft.com/office/drawing/2014/main" val="20002"/>
                    </a:ext>
                  </a:extLst>
                </a:gridCol>
                <a:gridCol w="804638">
                  <a:extLst>
                    <a:ext uri="{9D8B030D-6E8A-4147-A177-3AD203B41FA5}">
                      <a16:colId xmlns:a16="http://schemas.microsoft.com/office/drawing/2014/main" val="2000145283"/>
                    </a:ext>
                  </a:extLst>
                </a:gridCol>
              </a:tblGrid>
              <a:tr h="356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Máximo nivel educativo alcanzado (ocupados/as)</a:t>
                      </a:r>
                      <a:endParaRPr kumimoji="0" lang="es-ES" sz="1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endParaRPr kumimoji="0" lang="en-US" sz="18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f%</a:t>
                      </a:r>
                      <a:endParaRPr kumimoji="0" lang="en-US" sz="14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r>
                        <a:rPr kumimoji="0" lang="es-ES" sz="13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a</a:t>
                      </a:r>
                      <a:endParaRPr kumimoji="0" lang="es-ES" sz="13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r>
                        <a:rPr kumimoji="0" lang="es-ES" sz="13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a%</a:t>
                      </a:r>
                      <a:endParaRPr kumimoji="0" lang="es-ES" sz="13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356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Primaria incompleta o menos</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549</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3.1%</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549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3,1%</a:t>
                      </a:r>
                    </a:p>
                  </a:txBody>
                  <a:tcPr marL="9525" marR="9525" marT="9525" marB="0" anchor="ctr"/>
                </a:tc>
                <a:extLst>
                  <a:ext uri="{0D108BD9-81ED-4DB2-BD59-A6C34878D82A}">
                    <a16:rowId xmlns:a16="http://schemas.microsoft.com/office/drawing/2014/main" val="10001"/>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Primaria 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2.275</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12.9%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2.824</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16,0%</a:t>
                      </a:r>
                    </a:p>
                  </a:txBody>
                  <a:tcPr marL="9525" marR="9525" marT="9525" marB="0" anchor="ctr"/>
                </a:tc>
                <a:extLst>
                  <a:ext uri="{0D108BD9-81ED-4DB2-BD59-A6C34878D82A}">
                    <a16:rowId xmlns:a16="http://schemas.microsoft.com/office/drawing/2014/main" val="10002"/>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Secundaria incompleta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2.943</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16.7%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5.767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32,7%</a:t>
                      </a:r>
                    </a:p>
                  </a:txBody>
                  <a:tcPr marL="9525" marR="9525" marT="9525" marB="0" anchor="ctr"/>
                </a:tc>
                <a:extLst>
                  <a:ext uri="{0D108BD9-81ED-4DB2-BD59-A6C34878D82A}">
                    <a16:rowId xmlns:a16="http://schemas.microsoft.com/office/drawing/2014/main" val="10003"/>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Secundaria 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3.470</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19.7%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9.237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52,4%</a:t>
                      </a:r>
                    </a:p>
                  </a:txBody>
                  <a:tcPr marL="9525" marR="9525" marT="9525" marB="0" anchor="ctr"/>
                </a:tc>
                <a:extLst>
                  <a:ext uri="{0D108BD9-81ED-4DB2-BD59-A6C34878D82A}">
                    <a16:rowId xmlns:a16="http://schemas.microsoft.com/office/drawing/2014/main" val="10004"/>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Univ./</a:t>
                      </a:r>
                      <a:r>
                        <a:rPr kumimoji="0" lang="es-ES" sz="14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Terc</a:t>
                      </a: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 Incompleto</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4.125</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23.4%</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13.362</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75,8%</a:t>
                      </a:r>
                    </a:p>
                  </a:txBody>
                  <a:tcPr marL="9525" marR="9525" marT="9525" marB="0" anchor="ctr"/>
                </a:tc>
                <a:extLst>
                  <a:ext uri="{0D108BD9-81ED-4DB2-BD59-A6C34878D82A}">
                    <a16:rowId xmlns:a16="http://schemas.microsoft.com/office/drawing/2014/main" val="10005"/>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Univ./</a:t>
                      </a:r>
                      <a:r>
                        <a:rPr kumimoji="0" lang="es-ES" sz="14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Terc</a:t>
                      </a: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 Completo</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4.267</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dirty="0">
                          <a:solidFill>
                            <a:srgbClr val="000000"/>
                          </a:solidFill>
                          <a:effectLst/>
                          <a:latin typeface="Cambria" panose="02040503050406030204" pitchFamily="18" charset="0"/>
                        </a:rPr>
                        <a:t>24.2%</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17.629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100,0%</a:t>
                      </a:r>
                    </a:p>
                  </a:txBody>
                  <a:tcPr marL="9525" marR="9525" marT="9525" marB="0" anchor="ctr"/>
                </a:tc>
                <a:extLst>
                  <a:ext uri="{0D108BD9-81ED-4DB2-BD59-A6C34878D82A}">
                    <a16:rowId xmlns:a16="http://schemas.microsoft.com/office/drawing/2014/main" val="10006"/>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Total (N)</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17.629</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100%</a:t>
                      </a:r>
                      <a:endParaRPr kumimoji="0" lang="es-ES" sz="1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9"/>
                  </a:ext>
                </a:extLst>
              </a:tr>
            </a:tbl>
          </a:graphicData>
        </a:graphic>
      </p:graphicFrame>
      <p:sp>
        <p:nvSpPr>
          <p:cNvPr id="15" name="Rectangle 59">
            <a:extLst>
              <a:ext uri="{FF2B5EF4-FFF2-40B4-BE49-F238E27FC236}">
                <a16:creationId xmlns:a16="http://schemas.microsoft.com/office/drawing/2014/main" id="{8E8F4040-75A3-41A4-91A2-2F7FFE2C57E8}"/>
              </a:ext>
            </a:extLst>
          </p:cNvPr>
          <p:cNvSpPr>
            <a:spLocks noChangeArrowheads="1"/>
          </p:cNvSpPr>
          <p:nvPr/>
        </p:nvSpPr>
        <p:spPr bwMode="auto">
          <a:xfrm>
            <a:off x="6211142" y="5404867"/>
            <a:ext cx="2717453" cy="439737"/>
          </a:xfrm>
          <a:prstGeom prst="rect">
            <a:avLst/>
          </a:prstGeom>
          <a:solidFill>
            <a:srgbClr val="CAE8E7"/>
          </a:solidFill>
          <a:ln w="9525" algn="ctr">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AR" altLang="es-AR" b="1" dirty="0">
                <a:latin typeface="Cambria" panose="02040503050406030204" pitchFamily="18" charset="0"/>
                <a:ea typeface="Cambria" panose="02040503050406030204" pitchFamily="18" charset="0"/>
                <a:cs typeface="Calibri" panose="020F0502020204030204" pitchFamily="34" charset="0"/>
              </a:rPr>
              <a:t>Md= Secundaria completa</a:t>
            </a:r>
            <a:endParaRPr lang="es-ES" altLang="es-AR" b="1" dirty="0">
              <a:latin typeface="Cambria" panose="02040503050406030204" pitchFamily="18" charset="0"/>
              <a:ea typeface="Cambria" panose="02040503050406030204" pitchFamily="18" charset="0"/>
              <a:cs typeface="Calibri" panose="020F0502020204030204" pitchFamily="34" charset="0"/>
            </a:endParaRPr>
          </a:p>
        </p:txBody>
      </p:sp>
      <p:sp>
        <p:nvSpPr>
          <p:cNvPr id="16" name="Rectangle 195">
            <a:extLst>
              <a:ext uri="{FF2B5EF4-FFF2-40B4-BE49-F238E27FC236}">
                <a16:creationId xmlns:a16="http://schemas.microsoft.com/office/drawing/2014/main" id="{826499C0-83D9-42C0-A945-B7D7C1BBA447}"/>
              </a:ext>
            </a:extLst>
          </p:cNvPr>
          <p:cNvSpPr txBox="1">
            <a:spLocks noChangeArrowheads="1"/>
          </p:cNvSpPr>
          <p:nvPr/>
        </p:nvSpPr>
        <p:spPr bwMode="auto">
          <a:xfrm>
            <a:off x="6191746" y="3369152"/>
            <a:ext cx="2520950" cy="431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algn="ctr" eaLnBrk="1" hangingPunct="1">
              <a:buFont typeface="Wingdings" panose="05000000000000000000" pitchFamily="2" charset="2"/>
              <a:buNone/>
            </a:pPr>
            <a:r>
              <a:rPr lang="es-AR" altLang="es-AR" sz="2000" b="1" kern="0" dirty="0">
                <a:latin typeface="Cambria" panose="02040503050406030204" pitchFamily="18" charset="0"/>
                <a:ea typeface="Cambria" panose="02040503050406030204" pitchFamily="18" charset="0"/>
                <a:cs typeface="Calibri" panose="020F0502020204030204" pitchFamily="34" charset="0"/>
              </a:rPr>
              <a:t>  </a:t>
            </a:r>
            <a:r>
              <a:rPr lang="es-AR" altLang="es-AR" sz="2000" b="1" kern="0" dirty="0" err="1">
                <a:latin typeface="Cambria" panose="02040503050406030204" pitchFamily="18" charset="0"/>
                <a:ea typeface="Cambria" panose="02040503050406030204" pitchFamily="18" charset="0"/>
                <a:cs typeface="Calibri" panose="020F0502020204030204" pitchFamily="34" charset="0"/>
              </a:rPr>
              <a:t>Md</a:t>
            </a:r>
            <a:r>
              <a:rPr lang="es-AR" altLang="es-AR" sz="1800" b="1" kern="0" baseline="-25000" dirty="0" err="1">
                <a:latin typeface="Cambria" panose="02040503050406030204" pitchFamily="18" charset="0"/>
                <a:ea typeface="Cambria" panose="02040503050406030204" pitchFamily="18" charset="0"/>
                <a:cs typeface="Calibri" panose="020F0502020204030204" pitchFamily="34" charset="0"/>
              </a:rPr>
              <a:t>o</a:t>
            </a:r>
            <a:r>
              <a:rPr lang="es-AR" altLang="es-AR" sz="2400" b="1" kern="0" baseline="-25000" dirty="0">
                <a:latin typeface="Cambria" panose="02040503050406030204" pitchFamily="18" charset="0"/>
                <a:ea typeface="Cambria" panose="02040503050406030204" pitchFamily="18" charset="0"/>
                <a:cs typeface="Calibri" panose="020F0502020204030204" pitchFamily="34" charset="0"/>
              </a:rPr>
              <a:t> </a:t>
            </a:r>
            <a:r>
              <a:rPr lang="es-AR" altLang="es-AR" sz="2000" b="1" kern="0" dirty="0">
                <a:latin typeface="Cambria" panose="02040503050406030204" pitchFamily="18" charset="0"/>
                <a:ea typeface="Cambria" panose="02040503050406030204" pitchFamily="18" charset="0"/>
                <a:cs typeface="Calibri" panose="020F0502020204030204" pitchFamily="34" charset="0"/>
              </a:rPr>
              <a:t>= N/2</a:t>
            </a:r>
            <a:endParaRPr lang="es-ES" altLang="es-AR" sz="2000" b="1" kern="0" dirty="0">
              <a:latin typeface="Cambria" panose="02040503050406030204" pitchFamily="18" charset="0"/>
              <a:ea typeface="Cambria" panose="02040503050406030204" pitchFamily="18" charset="0"/>
              <a:cs typeface="Calibri" panose="020F0502020204030204" pitchFamily="34" charset="0"/>
            </a:endParaRPr>
          </a:p>
        </p:txBody>
      </p:sp>
      <p:sp>
        <p:nvSpPr>
          <p:cNvPr id="17" name="Text Box 60">
            <a:extLst>
              <a:ext uri="{FF2B5EF4-FFF2-40B4-BE49-F238E27FC236}">
                <a16:creationId xmlns:a16="http://schemas.microsoft.com/office/drawing/2014/main" id="{011D9D99-CBC9-4E87-A5AB-A40E91CE42F9}"/>
              </a:ext>
            </a:extLst>
          </p:cNvPr>
          <p:cNvSpPr txBox="1">
            <a:spLocks noChangeArrowheads="1"/>
          </p:cNvSpPr>
          <p:nvPr/>
        </p:nvSpPr>
        <p:spPr bwMode="auto">
          <a:xfrm>
            <a:off x="6191746" y="2501950"/>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s-AR" altLang="es-AR" sz="1600" dirty="0">
                <a:latin typeface="Cambria" panose="02040503050406030204" pitchFamily="18" charset="0"/>
                <a:ea typeface="Cambria" panose="02040503050406030204" pitchFamily="18" charset="0"/>
                <a:cs typeface="Calibri" panose="020F0502020204030204" pitchFamily="34" charset="0"/>
              </a:rPr>
              <a:t>Para averiguar la </a:t>
            </a:r>
            <a:r>
              <a:rPr lang="es-AR" altLang="es-AR" sz="1600" b="1" dirty="0">
                <a:latin typeface="Cambria" panose="02040503050406030204" pitchFamily="18" charset="0"/>
                <a:ea typeface="Cambria" panose="02040503050406030204" pitchFamily="18" charset="0"/>
                <a:cs typeface="Calibri" panose="020F0502020204030204" pitchFamily="34" charset="0"/>
              </a:rPr>
              <a:t>mediana</a:t>
            </a:r>
            <a:r>
              <a:rPr lang="es-AR" altLang="es-AR" sz="1600" dirty="0">
                <a:latin typeface="Cambria" panose="02040503050406030204" pitchFamily="18" charset="0"/>
                <a:ea typeface="Cambria" panose="02040503050406030204" pitchFamily="18" charset="0"/>
                <a:cs typeface="Calibri" panose="020F0502020204030204" pitchFamily="34" charset="0"/>
              </a:rPr>
              <a:t> debemos buscar su </a:t>
            </a:r>
            <a:r>
              <a:rPr lang="es-AR" altLang="es-AR" sz="1600" b="1" dirty="0">
                <a:latin typeface="Cambria" panose="02040503050406030204" pitchFamily="18" charset="0"/>
                <a:ea typeface="Cambria" panose="02040503050406030204" pitchFamily="18" charset="0"/>
                <a:cs typeface="Calibri" panose="020F0502020204030204" pitchFamily="34" charset="0"/>
              </a:rPr>
              <a:t>orden</a:t>
            </a:r>
            <a:r>
              <a:rPr lang="es-AR" altLang="es-AR" sz="1600" dirty="0">
                <a:latin typeface="Cambria" panose="02040503050406030204" pitchFamily="18" charset="0"/>
                <a:ea typeface="Cambria" panose="02040503050406030204" pitchFamily="18" charset="0"/>
                <a:cs typeface="Calibri" panose="020F0502020204030204" pitchFamily="34" charset="0"/>
              </a:rPr>
              <a:t>. </a:t>
            </a:r>
            <a:endParaRPr lang="es-ES" altLang="es-AR" sz="1600" dirty="0">
              <a:latin typeface="Cambria" panose="02040503050406030204" pitchFamily="18" charset="0"/>
              <a:ea typeface="Cambria" panose="02040503050406030204" pitchFamily="18" charset="0"/>
              <a:cs typeface="Calibri" panose="020F0502020204030204" pitchFamily="34" charset="0"/>
            </a:endParaRPr>
          </a:p>
        </p:txBody>
      </p:sp>
      <p:sp>
        <p:nvSpPr>
          <p:cNvPr id="18" name="Line 62">
            <a:extLst>
              <a:ext uri="{FF2B5EF4-FFF2-40B4-BE49-F238E27FC236}">
                <a16:creationId xmlns:a16="http://schemas.microsoft.com/office/drawing/2014/main" id="{236FA260-1718-4B95-B40C-26CD377ED47E}"/>
              </a:ext>
            </a:extLst>
          </p:cNvPr>
          <p:cNvSpPr>
            <a:spLocks noChangeShapeType="1"/>
          </p:cNvSpPr>
          <p:nvPr/>
        </p:nvSpPr>
        <p:spPr bwMode="auto">
          <a:xfrm>
            <a:off x="7452221" y="3939892"/>
            <a:ext cx="0" cy="360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AR">
              <a:latin typeface="Cambria" panose="02040503050406030204" pitchFamily="18" charset="0"/>
              <a:ea typeface="Cambria" panose="02040503050406030204" pitchFamily="18" charset="0"/>
            </a:endParaRPr>
          </a:p>
        </p:txBody>
      </p:sp>
      <p:sp>
        <p:nvSpPr>
          <p:cNvPr id="19" name="Rectangle 195">
            <a:extLst>
              <a:ext uri="{FF2B5EF4-FFF2-40B4-BE49-F238E27FC236}">
                <a16:creationId xmlns:a16="http://schemas.microsoft.com/office/drawing/2014/main" id="{608DABFF-2B90-4F86-8B26-88C22340C5BB}"/>
              </a:ext>
            </a:extLst>
          </p:cNvPr>
          <p:cNvSpPr>
            <a:spLocks noChangeArrowheads="1"/>
          </p:cNvSpPr>
          <p:nvPr/>
        </p:nvSpPr>
        <p:spPr bwMode="auto">
          <a:xfrm>
            <a:off x="5956820" y="4353275"/>
            <a:ext cx="28082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SzPct val="65000"/>
              <a:buFont typeface="Wingdings" panose="05000000000000000000" pitchFamily="2" charset="2"/>
              <a:buNone/>
            </a:pPr>
            <a:r>
              <a:rPr lang="es-AR" altLang="es-AR" sz="2000" b="1" kern="0" dirty="0" err="1">
                <a:latin typeface="Cambria" panose="02040503050406030204" pitchFamily="18" charset="0"/>
                <a:ea typeface="Cambria" panose="02040503050406030204" pitchFamily="18" charset="0"/>
                <a:cs typeface="Calibri" panose="020F0502020204030204" pitchFamily="34" charset="0"/>
              </a:rPr>
              <a:t>Md</a:t>
            </a:r>
            <a:r>
              <a:rPr lang="es-AR" altLang="es-AR" b="1" kern="0" baseline="-25000" dirty="0" err="1">
                <a:latin typeface="Cambria" panose="02040503050406030204" pitchFamily="18" charset="0"/>
                <a:ea typeface="Cambria" panose="02040503050406030204" pitchFamily="18" charset="0"/>
                <a:cs typeface="Calibri" panose="020F0502020204030204" pitchFamily="34" charset="0"/>
              </a:rPr>
              <a:t>o</a:t>
            </a:r>
            <a:r>
              <a:rPr lang="es-AR" altLang="es-AR" b="1" kern="0" baseline="-25000" dirty="0">
                <a:latin typeface="Cambria" panose="02040503050406030204" pitchFamily="18" charset="0"/>
                <a:ea typeface="Cambria" panose="02040503050406030204" pitchFamily="18" charset="0"/>
                <a:cs typeface="Calibri" panose="020F0502020204030204" pitchFamily="34" charset="0"/>
              </a:rPr>
              <a:t> </a:t>
            </a:r>
            <a:r>
              <a:rPr lang="es-AR" altLang="es-AR" sz="2000" b="1" dirty="0">
                <a:latin typeface="Cambria" panose="02040503050406030204" pitchFamily="18" charset="0"/>
                <a:ea typeface="Cambria" panose="02040503050406030204" pitchFamily="18" charset="0"/>
                <a:cs typeface="Calibri" panose="020F0502020204030204" pitchFamily="34" charset="0"/>
              </a:rPr>
              <a:t>= 17.629 / 2</a:t>
            </a:r>
          </a:p>
          <a:p>
            <a:pPr algn="ctr" eaLnBrk="1" hangingPunct="1">
              <a:spcBef>
                <a:spcPct val="20000"/>
              </a:spcBef>
              <a:buClr>
                <a:schemeClr val="accent1"/>
              </a:buClr>
              <a:buSzPct val="65000"/>
              <a:buFont typeface="Wingdings" panose="05000000000000000000" pitchFamily="2" charset="2"/>
              <a:buNone/>
            </a:pPr>
            <a:r>
              <a:rPr lang="es-AR" altLang="es-AR" sz="2000" b="1" dirty="0">
                <a:latin typeface="Cambria" panose="02040503050406030204" pitchFamily="18" charset="0"/>
                <a:ea typeface="Cambria" panose="02040503050406030204" pitchFamily="18" charset="0"/>
                <a:cs typeface="Calibri" panose="020F0502020204030204" pitchFamily="34" charset="0"/>
              </a:rPr>
              <a:t> 	</a:t>
            </a:r>
            <a:r>
              <a:rPr lang="es-AR" altLang="es-AR" sz="2000" b="1" kern="0" dirty="0" err="1">
                <a:latin typeface="Cambria" panose="02040503050406030204" pitchFamily="18" charset="0"/>
                <a:ea typeface="Cambria" panose="02040503050406030204" pitchFamily="18" charset="0"/>
                <a:cs typeface="Calibri" panose="020F0502020204030204" pitchFamily="34" charset="0"/>
              </a:rPr>
              <a:t>Md</a:t>
            </a:r>
            <a:r>
              <a:rPr lang="es-AR" altLang="es-AR" b="1" kern="0" baseline="-25000" dirty="0" err="1">
                <a:latin typeface="Cambria" panose="02040503050406030204" pitchFamily="18" charset="0"/>
                <a:ea typeface="Cambria" panose="02040503050406030204" pitchFamily="18" charset="0"/>
                <a:cs typeface="Calibri" panose="020F0502020204030204" pitchFamily="34" charset="0"/>
              </a:rPr>
              <a:t>o</a:t>
            </a:r>
            <a:r>
              <a:rPr lang="es-AR" altLang="es-AR" b="1" kern="0" baseline="-25000" dirty="0">
                <a:latin typeface="Cambria" panose="02040503050406030204" pitchFamily="18" charset="0"/>
                <a:ea typeface="Cambria" panose="02040503050406030204" pitchFamily="18" charset="0"/>
                <a:cs typeface="Calibri" panose="020F0502020204030204" pitchFamily="34" charset="0"/>
              </a:rPr>
              <a:t> </a:t>
            </a:r>
            <a:r>
              <a:rPr lang="es-AR" altLang="es-AR" sz="2000" b="1" dirty="0">
                <a:latin typeface="Cambria" panose="02040503050406030204" pitchFamily="18" charset="0"/>
                <a:ea typeface="Cambria" panose="02040503050406030204" pitchFamily="18" charset="0"/>
                <a:cs typeface="Calibri" panose="020F0502020204030204" pitchFamily="34" charset="0"/>
              </a:rPr>
              <a:t>= 8.814</a:t>
            </a:r>
            <a:r>
              <a:rPr lang="es-AR" altLang="es-AR" b="1" dirty="0">
                <a:latin typeface="Cambria" panose="02040503050406030204" pitchFamily="18" charset="0"/>
                <a:ea typeface="Cambria" panose="02040503050406030204" pitchFamily="18" charset="0"/>
              </a:rPr>
              <a:t>	</a:t>
            </a:r>
            <a:endParaRPr lang="es-ES" altLang="es-AR" b="1" dirty="0">
              <a:latin typeface="Cambria" panose="02040503050406030204" pitchFamily="18" charset="0"/>
              <a:ea typeface="Cambria" panose="02040503050406030204" pitchFamily="18" charset="0"/>
            </a:endParaRPr>
          </a:p>
        </p:txBody>
      </p:sp>
      <p:sp>
        <p:nvSpPr>
          <p:cNvPr id="20" name="27 Elipse">
            <a:extLst>
              <a:ext uri="{FF2B5EF4-FFF2-40B4-BE49-F238E27FC236}">
                <a16:creationId xmlns:a16="http://schemas.microsoft.com/office/drawing/2014/main" id="{6A0CE480-6942-4A75-A79B-B2D73FDAF015}"/>
              </a:ext>
            </a:extLst>
          </p:cNvPr>
          <p:cNvSpPr>
            <a:spLocks noChangeArrowheads="1"/>
          </p:cNvSpPr>
          <p:nvPr/>
        </p:nvSpPr>
        <p:spPr bwMode="auto">
          <a:xfrm>
            <a:off x="5007564" y="4297985"/>
            <a:ext cx="645177" cy="428625"/>
          </a:xfrm>
          <a:prstGeom prst="ellipse">
            <a:avLst/>
          </a:prstGeom>
          <a:noFill/>
          <a:ln w="28575" algn="ctr">
            <a:solidFill>
              <a:srgbClr val="2A8A8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AR" altLang="es-AR">
              <a:latin typeface="Cambria" panose="02040503050406030204" pitchFamily="18" charset="0"/>
              <a:ea typeface="Cambria" panose="02040503050406030204" pitchFamily="18" charset="0"/>
            </a:endParaRPr>
          </a:p>
        </p:txBody>
      </p:sp>
      <p:sp>
        <p:nvSpPr>
          <p:cNvPr id="21" name="27 Elipse">
            <a:extLst>
              <a:ext uri="{FF2B5EF4-FFF2-40B4-BE49-F238E27FC236}">
                <a16:creationId xmlns:a16="http://schemas.microsoft.com/office/drawing/2014/main" id="{6A0CE480-6942-4A75-A79B-B2D73FDAF015}"/>
              </a:ext>
            </a:extLst>
          </p:cNvPr>
          <p:cNvSpPr>
            <a:spLocks noChangeArrowheads="1"/>
          </p:cNvSpPr>
          <p:nvPr/>
        </p:nvSpPr>
        <p:spPr bwMode="auto">
          <a:xfrm>
            <a:off x="4213692" y="4297985"/>
            <a:ext cx="645177" cy="414139"/>
          </a:xfrm>
          <a:prstGeom prst="ellipse">
            <a:avLst/>
          </a:prstGeom>
          <a:noFill/>
          <a:ln w="28575" algn="ctr">
            <a:solidFill>
              <a:srgbClr val="2A8A8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AR" altLang="es-AR" dirty="0">
              <a:latin typeface="Cambria" panose="02040503050406030204" pitchFamily="18" charset="0"/>
              <a:ea typeface="Cambria" panose="02040503050406030204" pitchFamily="18" charset="0"/>
            </a:endParaRPr>
          </a:p>
        </p:txBody>
      </p:sp>
      <p:sp>
        <p:nvSpPr>
          <p:cNvPr id="13"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22"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tendencia central</a:t>
            </a:r>
          </a:p>
        </p:txBody>
      </p:sp>
      <p:sp>
        <p:nvSpPr>
          <p:cNvPr id="23"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4"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951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6">
                                            <p:bg/>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childTnLst>
                                </p:cTn>
                              </p:par>
                            </p:childTnLst>
                          </p:cTn>
                        </p:par>
                        <p:par>
                          <p:cTn id="26" fill="hold">
                            <p:stCondLst>
                              <p:cond delay="0"/>
                            </p:stCondLst>
                            <p:childTnLst>
                              <p:par>
                                <p:cTn id="27" presetID="22" presetClass="entr" presetSubtype="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par>
                          <p:cTn id="34" fill="hold">
                            <p:stCondLst>
                              <p:cond delay="1000"/>
                            </p:stCondLst>
                            <p:childTnLst>
                              <p:par>
                                <p:cTn id="35" presetID="3" presetClass="entr" presetSubtype="5"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6" grpId="0" build="p" animBg="1"/>
      <p:bldP spid="17" grpId="0"/>
      <p:bldP spid="19" grpId="0"/>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152779" y="1028258"/>
            <a:ext cx="87403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En el caso de variables de escala (intervalo o razón), la mediana puede interpretarse con facilidad:</a:t>
            </a:r>
          </a:p>
        </p:txBody>
      </p:sp>
      <p:sp>
        <p:nvSpPr>
          <p:cNvPr id="20"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1979712" y="1674589"/>
            <a:ext cx="5842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dirty="0">
                <a:latin typeface="Calibri" panose="020F0502020204030204" pitchFamily="34" charset="0"/>
                <a:cs typeface="Calibri" panose="020F0502020204030204" pitchFamily="34" charset="0"/>
              </a:rPr>
              <a:t>Gráfico 4. Distribución acumulada de hogares según ingreso</a:t>
            </a:r>
            <a:endParaRPr lang="es-AR" altLang="es-AR" sz="1400" b="1" dirty="0">
              <a:latin typeface="Calibri" panose="020F0502020204030204" pitchFamily="34" charset="0"/>
              <a:cs typeface="Calibri" panose="020F0502020204030204" pitchFamily="34" charset="0"/>
            </a:endParaRPr>
          </a:p>
        </p:txBody>
      </p:sp>
      <p:pic>
        <p:nvPicPr>
          <p:cNvPr id="22" name="Imagen 21"/>
          <p:cNvPicPr>
            <a:picLocks noChangeAspect="1"/>
          </p:cNvPicPr>
          <p:nvPr/>
        </p:nvPicPr>
        <p:blipFill rotWithShape="1">
          <a:blip r:embed="rId2"/>
          <a:srcRect t="7110" b="6674"/>
          <a:stretch/>
        </p:blipFill>
        <p:spPr>
          <a:xfrm>
            <a:off x="1098155" y="2170024"/>
            <a:ext cx="6580533" cy="3348286"/>
          </a:xfrm>
          <a:prstGeom prst="rect">
            <a:avLst/>
          </a:prstGeom>
        </p:spPr>
      </p:pic>
      <p:cxnSp>
        <p:nvCxnSpPr>
          <p:cNvPr id="3" name="Conector recto 2"/>
          <p:cNvCxnSpPr/>
          <p:nvPr/>
        </p:nvCxnSpPr>
        <p:spPr bwMode="auto">
          <a:xfrm>
            <a:off x="1619672" y="3861048"/>
            <a:ext cx="2016224" cy="0"/>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bwMode="auto">
          <a:xfrm>
            <a:off x="3635896" y="3883375"/>
            <a:ext cx="0" cy="1694423"/>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CuadroTexto 6"/>
          <p:cNvSpPr txBox="1"/>
          <p:nvPr/>
        </p:nvSpPr>
        <p:spPr>
          <a:xfrm>
            <a:off x="3069357" y="5436010"/>
            <a:ext cx="1152128" cy="369332"/>
          </a:xfrm>
          <a:prstGeom prst="rect">
            <a:avLst/>
          </a:prstGeom>
          <a:solidFill>
            <a:schemeClr val="bg1">
              <a:lumMod val="85000"/>
            </a:schemeClr>
          </a:solidFill>
        </p:spPr>
        <p:txBody>
          <a:bodyPr wrap="square" rtlCol="0">
            <a:spAutoFit/>
          </a:bodyPr>
          <a:lstStyle/>
          <a:p>
            <a:r>
              <a:rPr lang="es-AR" b="1" dirty="0">
                <a:latin typeface="Calibri" panose="020F0502020204030204" pitchFamily="34" charset="0"/>
                <a:cs typeface="Calibri" panose="020F0502020204030204" pitchFamily="34" charset="0"/>
              </a:rPr>
              <a:t>$37.000</a:t>
            </a:r>
          </a:p>
        </p:txBody>
      </p:sp>
      <p:sp>
        <p:nvSpPr>
          <p:cNvPr id="24" name="CuadroTexto 23"/>
          <p:cNvSpPr txBox="1"/>
          <p:nvPr/>
        </p:nvSpPr>
        <p:spPr>
          <a:xfrm>
            <a:off x="1394918" y="3659501"/>
            <a:ext cx="648072" cy="369332"/>
          </a:xfrm>
          <a:prstGeom prst="rect">
            <a:avLst/>
          </a:prstGeom>
          <a:solidFill>
            <a:schemeClr val="bg1">
              <a:lumMod val="85000"/>
            </a:schemeClr>
          </a:solidFill>
        </p:spPr>
        <p:txBody>
          <a:bodyPr wrap="square" rtlCol="0">
            <a:spAutoFit/>
          </a:bodyPr>
          <a:lstStyle/>
          <a:p>
            <a:r>
              <a:rPr lang="es-AR" b="1" dirty="0">
                <a:latin typeface="Calibri" panose="020F0502020204030204" pitchFamily="34" charset="0"/>
                <a:cs typeface="Calibri" panose="020F0502020204030204" pitchFamily="34" charset="0"/>
              </a:rPr>
              <a:t>50%</a:t>
            </a:r>
          </a:p>
        </p:txBody>
      </p: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tendencia central</a:t>
            </a: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837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7"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670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La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media aritmética (</a:t>
                </a:r>
                <a14:m>
                  <m:oMath xmlns:m="http://schemas.openxmlformats.org/officeDocument/2006/math">
                    <m:acc>
                      <m:accPr>
                        <m:chr m:val="̅"/>
                        <m:ctrlPr>
                          <a:rPr lang="es-AR" altLang="es-AR" b="1" i="1" dirty="0">
                            <a:solidFill>
                              <a:srgbClr val="2A8A85"/>
                            </a:solidFill>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solidFill>
                              <a:srgbClr val="2A8A85"/>
                            </a:solidFill>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 </a:t>
                </a:r>
                <a:r>
                  <a:rPr lang="es-AR" altLang="es-AR" dirty="0">
                    <a:latin typeface="Cambria" panose="02040503050406030204" pitchFamily="18" charset="0"/>
                    <a:ea typeface="Cambria" panose="02040503050406030204" pitchFamily="18" charset="0"/>
                    <a:cs typeface="Calibri" panose="020F0502020204030204" pitchFamily="34" charset="0"/>
                  </a:rPr>
                  <a:t>es la suma de todas las puntuaciones de una distribución dividida por el número de casos.</a:t>
                </a:r>
              </a:p>
            </p:txBody>
          </p:sp>
        </mc:Choice>
        <mc:Fallback xmlns="">
          <p:sp>
            <p:nvSpPr>
              <p:cNvPr id="8" name="7 CuadroTexto">
                <a:extLst>
                  <a:ext uri="{FF2B5EF4-FFF2-40B4-BE49-F238E27FC236}">
                    <a16:creationId xmlns:a16="http://schemas.microsoft.com/office/drawing/2014/main" id="{305E47B2-2648-449E-9AA7-9E3385F554FA}"/>
                  </a:ext>
                </a:extLst>
              </p:cNvPr>
              <p:cNvSpPr txBox="1">
                <a:spLocks noRot="1" noChangeAspect="1" noMove="1" noResize="1" noEditPoints="1" noAdjustHandles="1" noChangeArrowheads="1" noChangeShapeType="1" noTextEdit="1"/>
              </p:cNvSpPr>
              <p:nvPr/>
            </p:nvSpPr>
            <p:spPr bwMode="auto">
              <a:xfrm>
                <a:off x="500063" y="980728"/>
                <a:ext cx="8072437" cy="670761"/>
              </a:xfrm>
              <a:prstGeom prst="rect">
                <a:avLst/>
              </a:prstGeom>
              <a:blipFill>
                <a:blip r:embed="rId2"/>
                <a:stretch>
                  <a:fillRect l="-604" t="-6364" r="-680"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9" name="7 CuadroTexto">
            <a:extLst>
              <a:ext uri="{FF2B5EF4-FFF2-40B4-BE49-F238E27FC236}">
                <a16:creationId xmlns:a16="http://schemas.microsoft.com/office/drawing/2014/main" id="{C7B172A0-65AA-48A0-BC8F-BC6213DD14E8}"/>
              </a:ext>
            </a:extLst>
          </p:cNvPr>
          <p:cNvSpPr txBox="1">
            <a:spLocks noChangeArrowheads="1"/>
          </p:cNvSpPr>
          <p:nvPr/>
        </p:nvSpPr>
        <p:spPr bwMode="auto">
          <a:xfrm>
            <a:off x="500063" y="1627059"/>
            <a:ext cx="8072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Representa el “centro de gravedad” de una distribución de frecuencias. </a:t>
            </a:r>
          </a:p>
        </p:txBody>
      </p:sp>
      <p:sp>
        <p:nvSpPr>
          <p:cNvPr id="21" name="Line 5">
            <a:extLst>
              <a:ext uri="{FF2B5EF4-FFF2-40B4-BE49-F238E27FC236}">
                <a16:creationId xmlns:a16="http://schemas.microsoft.com/office/drawing/2014/main" id="{DF8EF00C-48EC-48E1-8DA0-A1D79ECD437C}"/>
              </a:ext>
            </a:extLst>
          </p:cNvPr>
          <p:cNvSpPr>
            <a:spLocks noChangeShapeType="1"/>
          </p:cNvSpPr>
          <p:nvPr/>
        </p:nvSpPr>
        <p:spPr bwMode="auto">
          <a:xfrm flipH="1" flipV="1">
            <a:off x="3635830" y="2661105"/>
            <a:ext cx="1474888" cy="30991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AR">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4" name="Rectangle 195">
                <a:extLst>
                  <a:ext uri="{FF2B5EF4-FFF2-40B4-BE49-F238E27FC236}">
                    <a16:creationId xmlns:a16="http://schemas.microsoft.com/office/drawing/2014/main" id="{32159A7E-A7C2-475E-8D36-05AFB166DD4C}"/>
                  </a:ext>
                </a:extLst>
              </p:cNvPr>
              <p:cNvSpPr txBox="1">
                <a:spLocks noChangeArrowheads="1"/>
              </p:cNvSpPr>
              <p:nvPr/>
            </p:nvSpPr>
            <p:spPr bwMode="auto">
              <a:xfrm>
                <a:off x="3021105" y="3583207"/>
                <a:ext cx="3783143" cy="644525"/>
              </a:xfrm>
              <a:prstGeom prst="rect">
                <a:avLst/>
              </a:prstGeom>
              <a:noFill/>
              <a:ln w="28575">
                <a:no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acc>
                        <m:accPr>
                          <m:chr m:val="̅"/>
                          <m:ctrlPr>
                            <a:rPr lang="es-AR" altLang="es-AR" sz="2000" i="1" dirty="0" smtClean="0">
                              <a:latin typeface="Cambria Math" panose="02040503050406030204" pitchFamily="18" charset="0"/>
                              <a:ea typeface="Cambria" panose="02040503050406030204" pitchFamily="18" charset="0"/>
                              <a:cs typeface="Calibri" panose="020F0502020204030204" pitchFamily="34" charset="0"/>
                            </a:rPr>
                          </m:ctrlPr>
                        </m:accPr>
                        <m:e>
                          <m:r>
                            <a:rPr lang="es-AR" altLang="es-AR" sz="2000" b="0" i="1" dirty="0">
                              <a:latin typeface="Cambria Math" panose="02040503050406030204" pitchFamily="18" charset="0"/>
                              <a:ea typeface="Cambria" panose="02040503050406030204" pitchFamily="18" charset="0"/>
                              <a:cs typeface="Calibri" panose="020F0502020204030204" pitchFamily="34" charset="0"/>
                            </a:rPr>
                            <m:t>𝑥</m:t>
                          </m:r>
                        </m:e>
                      </m:acc>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m:t>
                      </m:r>
                      <m:f>
                        <m:fPr>
                          <m:ctrlPr>
                            <a:rPr lang="es-AR" altLang="es-AR" sz="2000" i="1" dirty="0" smtClean="0">
                              <a:latin typeface="Cambria Math" panose="02040503050406030204" pitchFamily="18" charset="0"/>
                              <a:ea typeface="Cambria" panose="02040503050406030204" pitchFamily="18" charset="0"/>
                              <a:cs typeface="Calibri" panose="020F0502020204030204" pitchFamily="34" charset="0"/>
                            </a:rPr>
                          </m:ctrlPr>
                        </m:fPr>
                        <m:num>
                          <m:nary>
                            <m:naryPr>
                              <m:chr m:val="∑"/>
                              <m:subHide m:val="on"/>
                              <m:supHide m:val="on"/>
                              <m:ctrlPr>
                                <a:rPr lang="es-AR" altLang="es-AR" sz="2000" i="1" dirty="0" smtClean="0">
                                  <a:latin typeface="Cambria Math" panose="02040503050406030204" pitchFamily="18" charset="0"/>
                                  <a:ea typeface="Cambria" panose="02040503050406030204" pitchFamily="18" charset="0"/>
                                  <a:cs typeface="Calibri" panose="020F0502020204030204" pitchFamily="34" charset="0"/>
                                </a:rPr>
                              </m:ctrlPr>
                            </m:naryPr>
                            <m:sub/>
                            <m:sup/>
                            <m:e>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𝑓</m:t>
                              </m:r>
                            </m:e>
                          </m:nary>
                        </m:num>
                        <m:den>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𝑁</m:t>
                          </m:r>
                        </m:den>
                      </m:f>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m:t>
                      </m:r>
                      <m:f>
                        <m:fPr>
                          <m:ctrlPr>
                            <a:rPr lang="es-AR" altLang="es-AR" sz="2000" i="1" dirty="0" smtClean="0">
                              <a:latin typeface="Cambria Math" panose="02040503050406030204" pitchFamily="18" charset="0"/>
                              <a:ea typeface="Cambria" panose="02040503050406030204" pitchFamily="18" charset="0"/>
                              <a:cs typeface="Calibri" panose="020F0502020204030204" pitchFamily="34" charset="0"/>
                            </a:rPr>
                          </m:ctrlPr>
                        </m:fPr>
                        <m:num>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248</m:t>
                          </m:r>
                        </m:num>
                        <m:den>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10</m:t>
                          </m:r>
                        </m:den>
                      </m:f>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=24,8 </m:t>
                      </m:r>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𝑎</m:t>
                      </m:r>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ñ</m:t>
                      </m:r>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𝑜𝑠</m:t>
                      </m:r>
                    </m:oMath>
                  </m:oMathPara>
                </a14:m>
                <a:endParaRPr lang="es-ES" altLang="es-AR" sz="2000" dirty="0">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24" name="Rectangle 195">
                <a:extLst>
                  <a:ext uri="{FF2B5EF4-FFF2-40B4-BE49-F238E27FC236}">
                    <a16:creationId xmlns:a16="http://schemas.microsoft.com/office/drawing/2014/main" id="{32159A7E-A7C2-475E-8D36-05AFB166DD4C}"/>
                  </a:ext>
                </a:extLst>
              </p:cNvPr>
              <p:cNvSpPr txBox="1">
                <a:spLocks noRot="1" noChangeAspect="1" noMove="1" noResize="1" noEditPoints="1" noAdjustHandles="1" noChangeArrowheads="1" noChangeShapeType="1" noTextEdit="1"/>
              </p:cNvSpPr>
              <p:nvPr/>
            </p:nvSpPr>
            <p:spPr bwMode="auto">
              <a:xfrm>
                <a:off x="3021105" y="3583207"/>
                <a:ext cx="3783143" cy="644525"/>
              </a:xfrm>
              <a:prstGeom prst="rect">
                <a:avLst/>
              </a:prstGeom>
              <a:blipFill>
                <a:blip r:embed="rId3"/>
                <a:stretch>
                  <a:fillRect/>
                </a:stretch>
              </a:blipFill>
              <a:ln w="28575">
                <a:noFill/>
                <a:miter lim="800000"/>
                <a:headEnd/>
                <a:tailEnd/>
              </a:ln>
            </p:spPr>
            <p:txBody>
              <a:bodyPr/>
              <a:lstStyle/>
              <a:p>
                <a:r>
                  <a:rPr lang="es-AR">
                    <a:noFill/>
                  </a:rPr>
                  <a:t> </a:t>
                </a:r>
              </a:p>
            </p:txBody>
          </p:sp>
        </mc:Fallback>
      </mc:AlternateContent>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ea typeface="Cambria" panose="02040503050406030204" pitchFamily="18" charset="0"/>
              </a:rPr>
              <a:t>Medidas de tendencia central</a:t>
            </a: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7 CuadroTexto">
            <a:extLst>
              <a:ext uri="{FF2B5EF4-FFF2-40B4-BE49-F238E27FC236}">
                <a16:creationId xmlns:a16="http://schemas.microsoft.com/office/drawing/2014/main" id="{FEBA9947-3A13-487E-9AC9-95C1F91170A7}"/>
              </a:ext>
            </a:extLst>
          </p:cNvPr>
          <p:cNvSpPr txBox="1">
            <a:spLocks noChangeArrowheads="1"/>
          </p:cNvSpPr>
          <p:nvPr/>
        </p:nvSpPr>
        <p:spPr bwMode="auto">
          <a:xfrm>
            <a:off x="521420" y="2260405"/>
            <a:ext cx="83717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Sea la siguiente distribución de edades en una muestra aleatoria de 10 casos:</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dirty="0">
                <a:latin typeface="Cambria" panose="02040503050406030204" pitchFamily="18" charset="0"/>
                <a:ea typeface="Cambria" panose="02040503050406030204" pitchFamily="18" charset="0"/>
                <a:cs typeface="Calibri" panose="020F0502020204030204" pitchFamily="34" charset="0"/>
              </a:rPr>
              <a:t>{22, 18, 24, 19, 29, 22, 30, 26, 28, 30}</a:t>
            </a:r>
          </a:p>
        </p:txBody>
      </p:sp>
    </p:spTree>
    <p:extLst>
      <p:ext uri="{BB962C8B-B14F-4D97-AF65-F5344CB8AC3E}">
        <p14:creationId xmlns:p14="http://schemas.microsoft.com/office/powerpoint/2010/main" val="76437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El </a:t>
            </a:r>
            <a:r>
              <a:rPr lang="es-AR" altLang="es-AR" b="1" dirty="0">
                <a:latin typeface="Cambria" panose="02040503050406030204" pitchFamily="18" charset="0"/>
                <a:ea typeface="Cambria" panose="02040503050406030204" pitchFamily="18" charset="0"/>
                <a:cs typeface="Calibri" panose="020F0502020204030204" pitchFamily="34" charset="0"/>
              </a:rPr>
              <a:t>rango percentil</a:t>
            </a:r>
            <a:r>
              <a:rPr lang="es-AR" altLang="es-AR" dirty="0">
                <a:latin typeface="Cambria" panose="02040503050406030204" pitchFamily="18" charset="0"/>
                <a:ea typeface="Cambria" panose="02040503050406030204" pitchFamily="18" charset="0"/>
                <a:cs typeface="Calibri" panose="020F0502020204030204" pitchFamily="34" charset="0"/>
              </a:rPr>
              <a:t> indica el porcentaje de casos en una distribución que cae por debajo de un valor o categoría determinados. </a:t>
            </a:r>
          </a:p>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Sólo puede calcularse para variables que pueden ordenarse: es decir, de nivel de medición ordinal o de intervalo.</a:t>
            </a:r>
          </a:p>
        </p:txBody>
      </p:sp>
      <p:sp>
        <p:nvSpPr>
          <p:cNvPr id="13" name="9 CuadroTexto">
            <a:extLst>
              <a:ext uri="{FF2B5EF4-FFF2-40B4-BE49-F238E27FC236}">
                <a16:creationId xmlns:a16="http://schemas.microsoft.com/office/drawing/2014/main" id="{E0A1F830-FB75-4AC5-8EC3-C92BCFE12294}"/>
              </a:ext>
            </a:extLst>
          </p:cNvPr>
          <p:cNvSpPr txBox="1">
            <a:spLocks noChangeArrowheads="1"/>
          </p:cNvSpPr>
          <p:nvPr/>
        </p:nvSpPr>
        <p:spPr bwMode="auto">
          <a:xfrm>
            <a:off x="5940152" y="2473937"/>
            <a:ext cx="309634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AR" altLang="es-AR" sz="1600" dirty="0">
                <a:latin typeface="Cambria" panose="02040503050406030204" pitchFamily="18" charset="0"/>
                <a:ea typeface="Cambria" panose="02040503050406030204" pitchFamily="18" charset="0"/>
                <a:cs typeface="Calibri" panose="020F0502020204030204" pitchFamily="34" charset="0"/>
              </a:rPr>
              <a:t>¿Cuál es el valor o categoría de la variable que deja por debajo al 75% de los casos?</a:t>
            </a:r>
          </a:p>
          <a:p>
            <a:endParaRPr lang="es-AR" altLang="es-AR" dirty="0">
              <a:latin typeface="Cambria" panose="02040503050406030204" pitchFamily="18" charset="0"/>
              <a:ea typeface="Cambria" panose="02040503050406030204" pitchFamily="18" charset="0"/>
              <a:cs typeface="Calibri" panose="020F0502020204030204" pitchFamily="34" charset="0"/>
            </a:endParaRPr>
          </a:p>
          <a:p>
            <a:r>
              <a:rPr lang="es-AR" altLang="es-AR" dirty="0">
                <a:latin typeface="Cambria" panose="02040503050406030204" pitchFamily="18" charset="0"/>
                <a:ea typeface="Cambria" panose="02040503050406030204" pitchFamily="18" charset="0"/>
                <a:cs typeface="Calibri" panose="020F0502020204030204" pitchFamily="34" charset="0"/>
              </a:rPr>
              <a:t>P</a:t>
            </a:r>
            <a:r>
              <a:rPr lang="es-AR" altLang="es-AR" baseline="-25000" dirty="0">
                <a:latin typeface="Cambria" panose="02040503050406030204" pitchFamily="18" charset="0"/>
                <a:ea typeface="Cambria" panose="02040503050406030204" pitchFamily="18" charset="0"/>
                <a:cs typeface="Calibri" panose="020F0502020204030204" pitchFamily="34" charset="0"/>
              </a:rPr>
              <a:t>75</a:t>
            </a:r>
            <a:r>
              <a:rPr lang="es-AR" altLang="es-AR" dirty="0">
                <a:latin typeface="Cambria" panose="02040503050406030204" pitchFamily="18" charset="0"/>
                <a:ea typeface="Cambria" panose="02040503050406030204" pitchFamily="18" charset="0"/>
                <a:cs typeface="Calibri" panose="020F0502020204030204" pitchFamily="34" charset="0"/>
              </a:rPr>
              <a:t> = </a:t>
            </a:r>
            <a:r>
              <a:rPr lang="es-AR" altLang="es-AR" u="sng" dirty="0">
                <a:latin typeface="Cambria" panose="02040503050406030204" pitchFamily="18" charset="0"/>
                <a:ea typeface="Cambria" panose="02040503050406030204" pitchFamily="18" charset="0"/>
                <a:cs typeface="Calibri" panose="020F0502020204030204" pitchFamily="34" charset="0"/>
              </a:rPr>
              <a:t>75 . N</a:t>
            </a:r>
          </a:p>
          <a:p>
            <a:r>
              <a:rPr lang="es-AR" altLang="es-AR" dirty="0">
                <a:latin typeface="Cambria" panose="02040503050406030204" pitchFamily="18" charset="0"/>
                <a:ea typeface="Cambria" panose="02040503050406030204" pitchFamily="18" charset="0"/>
                <a:cs typeface="Calibri" panose="020F0502020204030204" pitchFamily="34" charset="0"/>
              </a:rPr>
              <a:t>          100</a:t>
            </a:r>
            <a:r>
              <a:rPr lang="es-AR" altLang="es-AR" u="sng" dirty="0">
                <a:latin typeface="Cambria" panose="02040503050406030204" pitchFamily="18" charset="0"/>
                <a:ea typeface="Cambria" panose="02040503050406030204" pitchFamily="18" charset="0"/>
                <a:cs typeface="Calibri" panose="020F0502020204030204" pitchFamily="34" charset="0"/>
              </a:rPr>
              <a:t> </a:t>
            </a:r>
          </a:p>
          <a:p>
            <a:endParaRPr lang="es-AR" altLang="es-AR" dirty="0">
              <a:latin typeface="Cambria" panose="02040503050406030204" pitchFamily="18" charset="0"/>
              <a:ea typeface="Cambria" panose="02040503050406030204" pitchFamily="18" charset="0"/>
              <a:cs typeface="Calibri" panose="020F0502020204030204" pitchFamily="34" charset="0"/>
            </a:endParaRPr>
          </a:p>
          <a:p>
            <a:r>
              <a:rPr lang="es-AR" altLang="es-AR" dirty="0">
                <a:latin typeface="Cambria" panose="02040503050406030204" pitchFamily="18" charset="0"/>
                <a:ea typeface="Cambria" panose="02040503050406030204" pitchFamily="18" charset="0"/>
                <a:cs typeface="Calibri" panose="020F0502020204030204" pitchFamily="34" charset="0"/>
              </a:rPr>
              <a:t>P</a:t>
            </a:r>
            <a:r>
              <a:rPr lang="es-AR" altLang="es-AR" baseline="-25000" dirty="0">
                <a:latin typeface="Cambria" panose="02040503050406030204" pitchFamily="18" charset="0"/>
                <a:ea typeface="Cambria" panose="02040503050406030204" pitchFamily="18" charset="0"/>
                <a:cs typeface="Calibri" panose="020F0502020204030204" pitchFamily="34" charset="0"/>
              </a:rPr>
              <a:t>75</a:t>
            </a:r>
            <a:r>
              <a:rPr lang="es-AR" altLang="es-AR" dirty="0">
                <a:latin typeface="Cambria" panose="02040503050406030204" pitchFamily="18" charset="0"/>
                <a:ea typeface="Cambria" panose="02040503050406030204" pitchFamily="18" charset="0"/>
                <a:cs typeface="Calibri" panose="020F0502020204030204" pitchFamily="34" charset="0"/>
              </a:rPr>
              <a:t> = 75*17629/100=13221</a:t>
            </a:r>
            <a:endParaRPr lang="es-AR" altLang="es-AR" b="1" dirty="0">
              <a:latin typeface="Cambria" panose="02040503050406030204" pitchFamily="18" charset="0"/>
              <a:ea typeface="Cambria" panose="02040503050406030204" pitchFamily="18" charset="0"/>
              <a:cs typeface="Calibri" panose="020F0502020204030204" pitchFamily="34" charset="0"/>
            </a:endParaRPr>
          </a:p>
        </p:txBody>
      </p:sp>
      <p:sp>
        <p:nvSpPr>
          <p:cNvPr id="4" name="Rectángulo 3">
            <a:extLst>
              <a:ext uri="{FF2B5EF4-FFF2-40B4-BE49-F238E27FC236}">
                <a16:creationId xmlns:a16="http://schemas.microsoft.com/office/drawing/2014/main" id="{9EA78759-E7B0-4B80-9F34-89158031C8D1}"/>
              </a:ext>
            </a:extLst>
          </p:cNvPr>
          <p:cNvSpPr/>
          <p:nvPr/>
        </p:nvSpPr>
        <p:spPr>
          <a:xfrm>
            <a:off x="5940152" y="4833217"/>
            <a:ext cx="2913013" cy="1815882"/>
          </a:xfrm>
          <a:prstGeom prst="rect">
            <a:avLst/>
          </a:prstGeom>
        </p:spPr>
        <p:txBody>
          <a:bodyPr wrap="square">
            <a:spAutoFit/>
          </a:bodyPr>
          <a:lstStyle/>
          <a:p>
            <a:r>
              <a:rPr lang="es-AR" altLang="es-AR" sz="1600" dirty="0">
                <a:latin typeface="Cambria" panose="02040503050406030204" pitchFamily="18" charset="0"/>
                <a:ea typeface="Cambria" panose="02040503050406030204" pitchFamily="18" charset="0"/>
                <a:cs typeface="Calibri" panose="020F0502020204030204" pitchFamily="34" charset="0"/>
              </a:rPr>
              <a:t>Buscamos dónde hay </a:t>
            </a:r>
            <a:r>
              <a:rPr lang="es-AR" altLang="es-AR" sz="1600" b="1" dirty="0">
                <a:latin typeface="Cambria" panose="02040503050406030204" pitchFamily="18" charset="0"/>
                <a:ea typeface="Cambria" panose="02040503050406030204" pitchFamily="18" charset="0"/>
                <a:cs typeface="Calibri" panose="020F0502020204030204" pitchFamily="34" charset="0"/>
              </a:rPr>
              <a:t>13.221 casos acumulados</a:t>
            </a:r>
            <a:r>
              <a:rPr lang="es-AR" altLang="es-AR" sz="1600" dirty="0">
                <a:latin typeface="Cambria" panose="02040503050406030204" pitchFamily="18" charset="0"/>
                <a:ea typeface="Cambria" panose="02040503050406030204" pitchFamily="18" charset="0"/>
                <a:cs typeface="Calibri" panose="020F0502020204030204" pitchFamily="34" charset="0"/>
              </a:rPr>
              <a:t>: en “Universitario o terciario incompleto”. </a:t>
            </a:r>
          </a:p>
          <a:p>
            <a:r>
              <a:rPr lang="es-AR" altLang="es-AR" sz="1600" dirty="0">
                <a:latin typeface="Cambria" panose="02040503050406030204" pitchFamily="18" charset="0"/>
                <a:ea typeface="Cambria" panose="02040503050406030204" pitchFamily="18" charset="0"/>
                <a:cs typeface="Calibri" panose="020F0502020204030204" pitchFamily="34" charset="0"/>
              </a:rPr>
              <a:t>El 75% de la población tiene Universitario/terciario incompleto O MENOS.</a:t>
            </a:r>
          </a:p>
        </p:txBody>
      </p:sp>
      <p:sp>
        <p:nvSpPr>
          <p:cNvPr id="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ea typeface="Cambria" panose="02040503050406030204" pitchFamily="18" charset="0"/>
              </a:rPr>
              <a:t>Medidas de posición</a:t>
            </a: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Group 55">
            <a:extLst>
              <a:ext uri="{FF2B5EF4-FFF2-40B4-BE49-F238E27FC236}">
                <a16:creationId xmlns:a16="http://schemas.microsoft.com/office/drawing/2014/main" id="{6BC705FD-F97E-48B3-BAD7-17B46AE18F8A}"/>
              </a:ext>
            </a:extLst>
          </p:cNvPr>
          <p:cNvGraphicFramePr>
            <a:graphicFrameLocks/>
          </p:cNvGraphicFramePr>
          <p:nvPr>
            <p:extLst>
              <p:ext uri="{D42A27DB-BD31-4B8C-83A1-F6EECF244321}">
                <p14:modId xmlns:p14="http://schemas.microsoft.com/office/powerpoint/2010/main" val="2429844094"/>
              </p:ext>
            </p:extLst>
          </p:nvPr>
        </p:nvGraphicFramePr>
        <p:xfrm>
          <a:off x="290835" y="2576232"/>
          <a:ext cx="5473303" cy="3183340"/>
        </p:xfrm>
        <a:graphic>
          <a:graphicData uri="http://schemas.openxmlformats.org/drawingml/2006/table">
            <a:tbl>
              <a:tblPr>
                <a:tableStyleId>{9D7B26C5-4107-4FEC-AEDC-1716B250A1EF}</a:tableStyleId>
              </a:tblPr>
              <a:tblGrid>
                <a:gridCol w="2356411">
                  <a:extLst>
                    <a:ext uri="{9D8B030D-6E8A-4147-A177-3AD203B41FA5}">
                      <a16:colId xmlns:a16="http://schemas.microsoft.com/office/drawing/2014/main" val="20000"/>
                    </a:ext>
                  </a:extLst>
                </a:gridCol>
                <a:gridCol w="819407">
                  <a:extLst>
                    <a:ext uri="{9D8B030D-6E8A-4147-A177-3AD203B41FA5}">
                      <a16:colId xmlns:a16="http://schemas.microsoft.com/office/drawing/2014/main" val="20001"/>
                    </a:ext>
                  </a:extLst>
                </a:gridCol>
                <a:gridCol w="688209">
                  <a:extLst>
                    <a:ext uri="{9D8B030D-6E8A-4147-A177-3AD203B41FA5}">
                      <a16:colId xmlns:a16="http://schemas.microsoft.com/office/drawing/2014/main" val="2645755969"/>
                    </a:ext>
                  </a:extLst>
                </a:gridCol>
                <a:gridCol w="804638">
                  <a:extLst>
                    <a:ext uri="{9D8B030D-6E8A-4147-A177-3AD203B41FA5}">
                      <a16:colId xmlns:a16="http://schemas.microsoft.com/office/drawing/2014/main" val="20002"/>
                    </a:ext>
                  </a:extLst>
                </a:gridCol>
                <a:gridCol w="804638">
                  <a:extLst>
                    <a:ext uri="{9D8B030D-6E8A-4147-A177-3AD203B41FA5}">
                      <a16:colId xmlns:a16="http://schemas.microsoft.com/office/drawing/2014/main" val="2000145283"/>
                    </a:ext>
                  </a:extLst>
                </a:gridCol>
              </a:tblGrid>
              <a:tr h="356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Máximo nivel educativo alcanzado (ocupados/as)</a:t>
                      </a:r>
                      <a:endParaRPr kumimoji="0" lang="es-ES" sz="1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endParaRPr kumimoji="0" lang="en-US" sz="18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f%</a:t>
                      </a:r>
                      <a:endParaRPr kumimoji="0" lang="en-US" sz="14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r>
                        <a:rPr kumimoji="0" lang="es-ES" sz="13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a</a:t>
                      </a:r>
                      <a:endParaRPr kumimoji="0" lang="es-ES" sz="13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r>
                        <a:rPr kumimoji="0" lang="es-ES" sz="13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a%</a:t>
                      </a:r>
                      <a:endParaRPr kumimoji="0" lang="es-ES" sz="13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356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Primaria incompleta o menos</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549</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3.1%</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549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3,1%</a:t>
                      </a:r>
                    </a:p>
                  </a:txBody>
                  <a:tcPr marL="9525" marR="9525" marT="9525" marB="0" anchor="ctr"/>
                </a:tc>
                <a:extLst>
                  <a:ext uri="{0D108BD9-81ED-4DB2-BD59-A6C34878D82A}">
                    <a16:rowId xmlns:a16="http://schemas.microsoft.com/office/drawing/2014/main" val="10001"/>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Primaria 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2.275</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12.9%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2.824</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16,0%</a:t>
                      </a:r>
                    </a:p>
                  </a:txBody>
                  <a:tcPr marL="9525" marR="9525" marT="9525" marB="0" anchor="ctr"/>
                </a:tc>
                <a:extLst>
                  <a:ext uri="{0D108BD9-81ED-4DB2-BD59-A6C34878D82A}">
                    <a16:rowId xmlns:a16="http://schemas.microsoft.com/office/drawing/2014/main" val="10002"/>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Secundaria incompleta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2.943</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16.7%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5.767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32,7%</a:t>
                      </a:r>
                    </a:p>
                  </a:txBody>
                  <a:tcPr marL="9525" marR="9525" marT="9525" marB="0" anchor="ctr"/>
                </a:tc>
                <a:extLst>
                  <a:ext uri="{0D108BD9-81ED-4DB2-BD59-A6C34878D82A}">
                    <a16:rowId xmlns:a16="http://schemas.microsoft.com/office/drawing/2014/main" val="10003"/>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Secundaria 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3.470</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19.7%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9.237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52,4%</a:t>
                      </a:r>
                    </a:p>
                  </a:txBody>
                  <a:tcPr marL="9525" marR="9525" marT="9525" marB="0" anchor="ctr"/>
                </a:tc>
                <a:extLst>
                  <a:ext uri="{0D108BD9-81ED-4DB2-BD59-A6C34878D82A}">
                    <a16:rowId xmlns:a16="http://schemas.microsoft.com/office/drawing/2014/main" val="10004"/>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Univ./</a:t>
                      </a:r>
                      <a:r>
                        <a:rPr kumimoji="0" lang="es-ES" sz="14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Terc</a:t>
                      </a: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 Incompleto</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4.125</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23.4%</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13.362</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75,8%</a:t>
                      </a:r>
                    </a:p>
                  </a:txBody>
                  <a:tcPr marL="9525" marR="9525" marT="9525" marB="0" anchor="ctr"/>
                </a:tc>
                <a:extLst>
                  <a:ext uri="{0D108BD9-81ED-4DB2-BD59-A6C34878D82A}">
                    <a16:rowId xmlns:a16="http://schemas.microsoft.com/office/drawing/2014/main" val="10005"/>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Univ./</a:t>
                      </a:r>
                      <a:r>
                        <a:rPr kumimoji="0" lang="es-ES" sz="14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Terc</a:t>
                      </a: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 Completo</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4.267</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dirty="0">
                          <a:solidFill>
                            <a:srgbClr val="000000"/>
                          </a:solidFill>
                          <a:effectLst/>
                          <a:latin typeface="Cambria" panose="02040503050406030204" pitchFamily="18" charset="0"/>
                        </a:rPr>
                        <a:t>24.2%</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17.629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100,0%</a:t>
                      </a:r>
                    </a:p>
                  </a:txBody>
                  <a:tcPr marL="9525" marR="9525" marT="9525" marB="0" anchor="ctr"/>
                </a:tc>
                <a:extLst>
                  <a:ext uri="{0D108BD9-81ED-4DB2-BD59-A6C34878D82A}">
                    <a16:rowId xmlns:a16="http://schemas.microsoft.com/office/drawing/2014/main" val="10006"/>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Total (N)</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17.629</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100%</a:t>
                      </a:r>
                      <a:endParaRPr kumimoji="0" lang="es-ES" sz="1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163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En el caso de variables de escala (intervalo o razón), los percentiles se interpretan con facilidad. Veamos:</a:t>
            </a:r>
          </a:p>
        </p:txBody>
      </p:sp>
      <p:sp>
        <p:nvSpPr>
          <p:cNvPr id="20"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1979712" y="1674589"/>
            <a:ext cx="5842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dirty="0">
                <a:latin typeface="Cambria" panose="02040503050406030204" pitchFamily="18" charset="0"/>
                <a:ea typeface="Cambria" panose="02040503050406030204" pitchFamily="18" charset="0"/>
                <a:cs typeface="Calibri" panose="020F0502020204030204" pitchFamily="34" charset="0"/>
              </a:rPr>
              <a:t>Gráfico 4. Distribución acumulada de hogares según ingreso</a:t>
            </a:r>
            <a:endParaRPr lang="es-AR" altLang="es-AR" sz="1400" b="1" dirty="0">
              <a:latin typeface="Cambria" panose="02040503050406030204" pitchFamily="18" charset="0"/>
              <a:ea typeface="Cambria" panose="02040503050406030204" pitchFamily="18" charset="0"/>
              <a:cs typeface="Calibri" panose="020F0502020204030204" pitchFamily="34" charset="0"/>
            </a:endParaRPr>
          </a:p>
        </p:txBody>
      </p:sp>
      <p:pic>
        <p:nvPicPr>
          <p:cNvPr id="22" name="Imagen 21"/>
          <p:cNvPicPr>
            <a:picLocks noChangeAspect="1"/>
          </p:cNvPicPr>
          <p:nvPr/>
        </p:nvPicPr>
        <p:blipFill rotWithShape="1">
          <a:blip r:embed="rId2"/>
          <a:srcRect t="7110" b="6674"/>
          <a:stretch/>
        </p:blipFill>
        <p:spPr>
          <a:xfrm>
            <a:off x="1098155" y="2170024"/>
            <a:ext cx="6580533" cy="3348286"/>
          </a:xfrm>
          <a:prstGeom prst="rect">
            <a:avLst/>
          </a:prstGeom>
        </p:spPr>
      </p:pic>
      <p:cxnSp>
        <p:nvCxnSpPr>
          <p:cNvPr id="3" name="Conector recto 2"/>
          <p:cNvCxnSpPr/>
          <p:nvPr/>
        </p:nvCxnSpPr>
        <p:spPr bwMode="auto">
          <a:xfrm>
            <a:off x="1691680" y="3284984"/>
            <a:ext cx="2696741" cy="2783"/>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bwMode="auto">
          <a:xfrm>
            <a:off x="4388421" y="3284984"/>
            <a:ext cx="0" cy="2157211"/>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CuadroTexto 6"/>
          <p:cNvSpPr txBox="1"/>
          <p:nvPr/>
        </p:nvSpPr>
        <p:spPr>
          <a:xfrm>
            <a:off x="3851920" y="5442195"/>
            <a:ext cx="1152128" cy="276999"/>
          </a:xfrm>
          <a:prstGeom prst="rect">
            <a:avLst/>
          </a:prstGeom>
          <a:solidFill>
            <a:schemeClr val="bg1">
              <a:lumMod val="85000"/>
            </a:schemeClr>
          </a:solidFill>
        </p:spPr>
        <p:txBody>
          <a:bodyPr wrap="square" rtlCol="0">
            <a:spAutoFit/>
          </a:bodyPr>
          <a:lstStyle/>
          <a:p>
            <a:r>
              <a:rPr lang="es-AR" sz="1200" b="1" dirty="0">
                <a:latin typeface="Cambria" panose="02040503050406030204" pitchFamily="18" charset="0"/>
                <a:ea typeface="Cambria" panose="02040503050406030204" pitchFamily="18" charset="0"/>
                <a:cs typeface="Calibri" panose="020F0502020204030204" pitchFamily="34" charset="0"/>
              </a:rPr>
              <a:t>$55.000</a:t>
            </a:r>
          </a:p>
        </p:txBody>
      </p:sp>
      <p:sp>
        <p:nvSpPr>
          <p:cNvPr id="24" name="CuadroTexto 23"/>
          <p:cNvSpPr txBox="1"/>
          <p:nvPr/>
        </p:nvSpPr>
        <p:spPr>
          <a:xfrm>
            <a:off x="1331640" y="3103101"/>
            <a:ext cx="648072" cy="276999"/>
          </a:xfrm>
          <a:prstGeom prst="rect">
            <a:avLst/>
          </a:prstGeom>
          <a:solidFill>
            <a:schemeClr val="bg1">
              <a:lumMod val="85000"/>
            </a:schemeClr>
          </a:solidFill>
        </p:spPr>
        <p:txBody>
          <a:bodyPr wrap="square" rtlCol="0">
            <a:spAutoFit/>
          </a:bodyPr>
          <a:lstStyle/>
          <a:p>
            <a:r>
              <a:rPr lang="es-AR" sz="1200" b="1" dirty="0">
                <a:latin typeface="Cambria" panose="02040503050406030204" pitchFamily="18" charset="0"/>
                <a:ea typeface="Cambria" panose="02040503050406030204" pitchFamily="18" charset="0"/>
                <a:cs typeface="Calibri" panose="020F0502020204030204" pitchFamily="34" charset="0"/>
              </a:rPr>
              <a:t>75%</a:t>
            </a:r>
          </a:p>
        </p:txBody>
      </p:sp>
      <p:cxnSp>
        <p:nvCxnSpPr>
          <p:cNvPr id="14" name="Conector recto 13"/>
          <p:cNvCxnSpPr/>
          <p:nvPr/>
        </p:nvCxnSpPr>
        <p:spPr bwMode="auto">
          <a:xfrm>
            <a:off x="1661220" y="2587233"/>
            <a:ext cx="4566964" cy="0"/>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Conector recto 15"/>
          <p:cNvCxnSpPr/>
          <p:nvPr/>
        </p:nvCxnSpPr>
        <p:spPr bwMode="auto">
          <a:xfrm>
            <a:off x="6209134" y="2587233"/>
            <a:ext cx="0" cy="2854962"/>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 name="CuadroTexto 18"/>
          <p:cNvSpPr txBox="1"/>
          <p:nvPr/>
        </p:nvSpPr>
        <p:spPr>
          <a:xfrm>
            <a:off x="5742087" y="5406911"/>
            <a:ext cx="1152128" cy="276999"/>
          </a:xfrm>
          <a:prstGeom prst="rect">
            <a:avLst/>
          </a:prstGeom>
          <a:solidFill>
            <a:schemeClr val="bg1">
              <a:lumMod val="85000"/>
            </a:schemeClr>
          </a:solidFill>
        </p:spPr>
        <p:txBody>
          <a:bodyPr wrap="square" rtlCol="0">
            <a:spAutoFit/>
          </a:bodyPr>
          <a:lstStyle/>
          <a:p>
            <a:r>
              <a:rPr lang="es-AR" sz="1200" b="1" dirty="0">
                <a:latin typeface="Cambria" panose="02040503050406030204" pitchFamily="18" charset="0"/>
                <a:ea typeface="Cambria" panose="02040503050406030204" pitchFamily="18" charset="0"/>
                <a:cs typeface="Calibri" panose="020F0502020204030204" pitchFamily="34" charset="0"/>
              </a:rPr>
              <a:t>$93.000</a:t>
            </a:r>
          </a:p>
        </p:txBody>
      </p:sp>
      <p:sp>
        <p:nvSpPr>
          <p:cNvPr id="13" name="CuadroTexto 12"/>
          <p:cNvSpPr txBox="1"/>
          <p:nvPr/>
        </p:nvSpPr>
        <p:spPr>
          <a:xfrm>
            <a:off x="1331640" y="2419989"/>
            <a:ext cx="648072" cy="276999"/>
          </a:xfrm>
          <a:prstGeom prst="rect">
            <a:avLst/>
          </a:prstGeom>
          <a:solidFill>
            <a:schemeClr val="bg1">
              <a:lumMod val="85000"/>
            </a:schemeClr>
          </a:solidFill>
        </p:spPr>
        <p:txBody>
          <a:bodyPr wrap="square" rtlCol="0">
            <a:spAutoFit/>
          </a:bodyPr>
          <a:lstStyle/>
          <a:p>
            <a:r>
              <a:rPr lang="es-AR" sz="1200" b="1" dirty="0">
                <a:latin typeface="Cambria" panose="02040503050406030204" pitchFamily="18" charset="0"/>
                <a:ea typeface="Cambria" panose="02040503050406030204" pitchFamily="18" charset="0"/>
                <a:cs typeface="Calibri" panose="020F0502020204030204" pitchFamily="34" charset="0"/>
              </a:rPr>
              <a:t>95%</a:t>
            </a:r>
          </a:p>
        </p:txBody>
      </p:sp>
      <p:sp>
        <p:nvSpPr>
          <p:cNvPr id="21" name="CuadroTexto 20"/>
          <p:cNvSpPr txBox="1"/>
          <p:nvPr/>
        </p:nvSpPr>
        <p:spPr>
          <a:xfrm>
            <a:off x="5562067" y="5759848"/>
            <a:ext cx="2664296" cy="738664"/>
          </a:xfrm>
          <a:prstGeom prst="rect">
            <a:avLst/>
          </a:prstGeom>
          <a:solidFill>
            <a:schemeClr val="bg1">
              <a:lumMod val="85000"/>
            </a:schemeClr>
          </a:solidFill>
          <a:ln>
            <a:solidFill>
              <a:srgbClr val="006600"/>
            </a:solidFill>
          </a:ln>
        </p:spPr>
        <p:txBody>
          <a:bodyPr wrap="square" rtlCol="0">
            <a:spAutoFit/>
          </a:bodyPr>
          <a:lstStyle/>
          <a:p>
            <a:r>
              <a:rPr lang="es-AR" sz="1050" dirty="0">
                <a:latin typeface="Cambria" panose="02040503050406030204" pitchFamily="18" charset="0"/>
                <a:ea typeface="Cambria" panose="02040503050406030204" pitchFamily="18" charset="0"/>
                <a:cs typeface="Calibri" panose="020F0502020204030204" pitchFamily="34" charset="0"/>
              </a:rPr>
              <a:t>Podemos decir que el 95% de los hogares gana hasta $93.000… O también, que el 5% de las familias tienen ingresos superiores a $93.000</a:t>
            </a:r>
          </a:p>
        </p:txBody>
      </p:sp>
      <p:sp>
        <p:nvSpPr>
          <p:cNvPr id="1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7"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8"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ea typeface="Cambria" panose="02040503050406030204" pitchFamily="18" charset="0"/>
              </a:rPr>
              <a:t>Medidas de posición</a:t>
            </a:r>
          </a:p>
        </p:txBody>
      </p:sp>
      <p:sp>
        <p:nvSpPr>
          <p:cNvPr id="2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281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7" grpId="0" animBg="1"/>
      <p:bldP spid="24" grpId="0" animBg="1"/>
      <p:bldP spid="19" grpId="0" animBg="1"/>
      <p:bldP spid="13"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Tipos de variables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25" name="24 CuadroTexto"/>
          <p:cNvSpPr txBox="1"/>
          <p:nvPr/>
        </p:nvSpPr>
        <p:spPr>
          <a:xfrm>
            <a:off x="250824" y="1196752"/>
            <a:ext cx="8642350" cy="338554"/>
          </a:xfrm>
          <a:prstGeom prst="rect">
            <a:avLst/>
          </a:prstGeom>
          <a:noFill/>
        </p:spPr>
        <p:txBody>
          <a:bodyPr wrap="square" rtlCol="0">
            <a:spAutoFit/>
          </a:bodyPr>
          <a:lstStyle/>
          <a:p>
            <a:pPr marL="285750" indent="-285750">
              <a:buFont typeface="Wingdings" panose="05000000000000000000" pitchFamily="2" charset="2"/>
              <a:buChar char="§"/>
            </a:pPr>
            <a:r>
              <a:rPr lang="es-ES" sz="1600" dirty="0">
                <a:latin typeface="Cambria" panose="02040503050406030204" pitchFamily="18" charset="0"/>
              </a:rPr>
              <a:t>Tipos de variables:</a:t>
            </a:r>
            <a:endParaRPr lang="es-AR" sz="1600" dirty="0">
              <a:latin typeface="Cambria" panose="02040503050406030204" pitchFamily="18" charset="0"/>
            </a:endParaRPr>
          </a:p>
        </p:txBody>
      </p:sp>
      <p:sp>
        <p:nvSpPr>
          <p:cNvPr id="1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aphicFrame>
        <p:nvGraphicFramePr>
          <p:cNvPr id="16" name="Tabla 1">
            <a:extLst>
              <a:ext uri="{FF2B5EF4-FFF2-40B4-BE49-F238E27FC236}">
                <a16:creationId xmlns:a16="http://schemas.microsoft.com/office/drawing/2014/main" id="{D925DBCA-445E-413C-BBAB-19E812B433FA}"/>
              </a:ext>
            </a:extLst>
          </p:cNvPr>
          <p:cNvGraphicFramePr>
            <a:graphicFrameLocks noGrp="1"/>
          </p:cNvGraphicFramePr>
          <p:nvPr>
            <p:extLst>
              <p:ext uri="{D42A27DB-BD31-4B8C-83A1-F6EECF244321}">
                <p14:modId xmlns:p14="http://schemas.microsoft.com/office/powerpoint/2010/main" val="572196081"/>
              </p:ext>
            </p:extLst>
          </p:nvPr>
        </p:nvGraphicFramePr>
        <p:xfrm>
          <a:off x="474748" y="2384594"/>
          <a:ext cx="8497885" cy="3689312"/>
        </p:xfrm>
        <a:graphic>
          <a:graphicData uri="http://schemas.openxmlformats.org/drawingml/2006/table">
            <a:tbl>
              <a:tblPr firstRow="1" firstCol="1" bandRow="1">
                <a:tableStyleId>{5C22544A-7EE6-4342-B048-85BDC9FD1C3A}</a:tableStyleId>
              </a:tblPr>
              <a:tblGrid>
                <a:gridCol w="1499320">
                  <a:extLst>
                    <a:ext uri="{9D8B030D-6E8A-4147-A177-3AD203B41FA5}">
                      <a16:colId xmlns:a16="http://schemas.microsoft.com/office/drawing/2014/main" val="3917490874"/>
                    </a:ext>
                  </a:extLst>
                </a:gridCol>
                <a:gridCol w="6998565">
                  <a:extLst>
                    <a:ext uri="{9D8B030D-6E8A-4147-A177-3AD203B41FA5}">
                      <a16:colId xmlns:a16="http://schemas.microsoft.com/office/drawing/2014/main" val="848226259"/>
                    </a:ext>
                  </a:extLst>
                </a:gridCol>
              </a:tblGrid>
              <a:tr h="2370824">
                <a:tc>
                  <a:txBody>
                    <a:bodyPr/>
                    <a:lstStyle/>
                    <a:p>
                      <a:pPr algn="l">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Nivel de medición</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tc>
                  <a:txBody>
                    <a:bodyPr/>
                    <a:lstStyle/>
                    <a:p>
                      <a:pPr algn="just">
                        <a:lnSpc>
                          <a:spcPct val="115000"/>
                        </a:lnSpc>
                        <a:spcAft>
                          <a:spcPts val="0"/>
                        </a:spcAft>
                      </a:pPr>
                      <a:r>
                        <a:rPr lang="es-AR" sz="1200" b="0" dirty="0">
                          <a:solidFill>
                            <a:schemeClr val="tx1"/>
                          </a:solidFill>
                          <a:effectLst/>
                          <a:latin typeface="Cambria" panose="02040503050406030204" pitchFamily="18" charset="0"/>
                          <a:cs typeface="Calibri" panose="020F0502020204030204" pitchFamily="34" charset="0"/>
                        </a:rPr>
                        <a:t>Cualitativas o no métricas</a:t>
                      </a:r>
                    </a:p>
                    <a:p>
                      <a:pPr marL="342900" lvl="0" indent="-342900" algn="just">
                        <a:spcAft>
                          <a:spcPts val="0"/>
                        </a:spcAft>
                        <a:buFont typeface="+mj-lt"/>
                        <a:buAutoNum type="arabicParenR"/>
                      </a:pPr>
                      <a:r>
                        <a:rPr lang="es-ES" sz="1200" b="1" u="sng" dirty="0">
                          <a:solidFill>
                            <a:schemeClr val="tx1"/>
                          </a:solidFill>
                          <a:effectLst/>
                          <a:latin typeface="Cambria" panose="02040503050406030204" pitchFamily="18" charset="0"/>
                          <a:cs typeface="Calibri" panose="020F0502020204030204" pitchFamily="34" charset="0"/>
                        </a:rPr>
                        <a:t>Nominales</a:t>
                      </a:r>
                      <a:r>
                        <a:rPr lang="es-ES" sz="1200" b="0" u="sng" dirty="0">
                          <a:solidFill>
                            <a:schemeClr val="tx1"/>
                          </a:solidFill>
                          <a:effectLst/>
                          <a:latin typeface="Cambria" panose="02040503050406030204" pitchFamily="18" charset="0"/>
                          <a:cs typeface="Calibri" panose="020F0502020204030204" pitchFamily="34" charset="0"/>
                        </a:rPr>
                        <a:t>:</a:t>
                      </a:r>
                      <a:r>
                        <a:rPr lang="es-ES" sz="1200" b="0" dirty="0">
                          <a:solidFill>
                            <a:schemeClr val="tx1"/>
                          </a:solidFill>
                          <a:effectLst/>
                          <a:latin typeface="Cambria" panose="02040503050406030204" pitchFamily="18" charset="0"/>
                          <a:cs typeface="Calibri" panose="020F0502020204030204" pitchFamily="34" charset="0"/>
                        </a:rPr>
                        <a:t> son aquellas variables cuyos atributos no pueden ordenarse. Dan lugar a operaciones lógico-matemáticas del tipo “igual” o “diferente”. </a:t>
                      </a:r>
                      <a:r>
                        <a:rPr lang="es-ES" sz="1200" b="0" u="sng" dirty="0">
                          <a:solidFill>
                            <a:schemeClr val="tx1"/>
                          </a:solidFill>
                          <a:effectLst/>
                          <a:latin typeface="Cambria" panose="02040503050406030204" pitchFamily="18" charset="0"/>
                          <a:cs typeface="Calibri" panose="020F0502020204030204" pitchFamily="34" charset="0"/>
                        </a:rPr>
                        <a:t>Ejemplos</a:t>
                      </a:r>
                      <a:r>
                        <a:rPr lang="es-ES" sz="1200" b="0" dirty="0">
                          <a:solidFill>
                            <a:schemeClr val="tx1"/>
                          </a:solidFill>
                          <a:effectLst/>
                          <a:latin typeface="Cambria" panose="02040503050406030204" pitchFamily="18" charset="0"/>
                          <a:cs typeface="Calibri" panose="020F0502020204030204" pitchFamily="34" charset="0"/>
                        </a:rPr>
                        <a:t>: Sexo (mujer</a:t>
                      </a:r>
                      <a:r>
                        <a:rPr lang="es-ES" sz="1200" b="0" baseline="0" dirty="0">
                          <a:solidFill>
                            <a:schemeClr val="tx1"/>
                          </a:solidFill>
                          <a:effectLst/>
                          <a:latin typeface="Cambria" panose="02040503050406030204" pitchFamily="18" charset="0"/>
                          <a:cs typeface="Calibri" panose="020F0502020204030204" pitchFamily="34" charset="0"/>
                        </a:rPr>
                        <a:t> ≠ varón)</a:t>
                      </a:r>
                      <a:r>
                        <a:rPr lang="es-ES" sz="1200" b="0" dirty="0">
                          <a:solidFill>
                            <a:schemeClr val="tx1"/>
                          </a:solidFill>
                          <a:effectLst/>
                          <a:latin typeface="Cambria" panose="02040503050406030204" pitchFamily="18" charset="0"/>
                          <a:cs typeface="Calibri" panose="020F0502020204030204" pitchFamily="34" charset="0"/>
                        </a:rPr>
                        <a:t>, partido político preferido (izquierda</a:t>
                      </a:r>
                      <a:r>
                        <a:rPr lang="es-ES" sz="1200" b="0" baseline="0" dirty="0">
                          <a:solidFill>
                            <a:schemeClr val="tx1"/>
                          </a:solidFill>
                          <a:effectLst/>
                          <a:latin typeface="Cambria" panose="02040503050406030204" pitchFamily="18" charset="0"/>
                          <a:cs typeface="Calibri" panose="020F0502020204030204" pitchFamily="34" charset="0"/>
                        </a:rPr>
                        <a:t> ≠ derecha)</a:t>
                      </a:r>
                      <a:r>
                        <a:rPr lang="es-ES" sz="1200" b="0" dirty="0">
                          <a:solidFill>
                            <a:schemeClr val="tx1"/>
                          </a:solidFill>
                          <a:effectLst/>
                          <a:latin typeface="Cambria" panose="02040503050406030204" pitchFamily="18" charset="0"/>
                          <a:cs typeface="Calibri" panose="020F0502020204030204" pitchFamily="34" charset="0"/>
                        </a:rPr>
                        <a:t>. </a:t>
                      </a:r>
                      <a:endParaRPr lang="es-AR" sz="1200" b="0" dirty="0">
                        <a:solidFill>
                          <a:schemeClr val="tx1"/>
                        </a:solidFill>
                        <a:effectLst/>
                        <a:latin typeface="Cambria" panose="02040503050406030204" pitchFamily="18" charset="0"/>
                        <a:cs typeface="Calibri" panose="020F0502020204030204" pitchFamily="34" charset="0"/>
                      </a:endParaRPr>
                    </a:p>
                    <a:p>
                      <a:pPr marL="342900" lvl="0" indent="-342900" algn="just">
                        <a:spcAft>
                          <a:spcPts val="0"/>
                        </a:spcAft>
                        <a:buFont typeface="+mj-lt"/>
                        <a:buAutoNum type="arabicParenR"/>
                      </a:pPr>
                      <a:r>
                        <a:rPr lang="es-ES" sz="1200" b="1" u="sng" dirty="0">
                          <a:solidFill>
                            <a:schemeClr val="tx1"/>
                          </a:solidFill>
                          <a:effectLst/>
                          <a:latin typeface="Cambria" panose="02040503050406030204" pitchFamily="18" charset="0"/>
                          <a:cs typeface="Calibri" panose="020F0502020204030204" pitchFamily="34" charset="0"/>
                        </a:rPr>
                        <a:t>Ordinales</a:t>
                      </a:r>
                      <a:r>
                        <a:rPr lang="es-ES" sz="1200" b="0" u="sng" dirty="0">
                          <a:solidFill>
                            <a:schemeClr val="tx1"/>
                          </a:solidFill>
                          <a:effectLst/>
                          <a:latin typeface="Cambria" panose="02040503050406030204" pitchFamily="18" charset="0"/>
                          <a:cs typeface="Calibri" panose="020F0502020204030204" pitchFamily="34" charset="0"/>
                        </a:rPr>
                        <a:t>:</a:t>
                      </a:r>
                      <a:r>
                        <a:rPr lang="es-ES" sz="1200" b="0" dirty="0">
                          <a:solidFill>
                            <a:schemeClr val="tx1"/>
                          </a:solidFill>
                          <a:effectLst/>
                          <a:latin typeface="Cambria" panose="02040503050406030204" pitchFamily="18" charset="0"/>
                          <a:cs typeface="Calibri" panose="020F0502020204030204" pitchFamily="34" charset="0"/>
                        </a:rPr>
                        <a:t> son aquellas cuyos atributos pueden ordenarse, pero no puede establecerse la “distancia” entre ellas. Habilitan operaciones lógico-matemáticas del tipo “igual” o “diferente”; pero también “mayor, menor o igual”. </a:t>
                      </a:r>
                      <a:r>
                        <a:rPr lang="es-ES" sz="1200" b="0" u="sng" dirty="0">
                          <a:solidFill>
                            <a:schemeClr val="tx1"/>
                          </a:solidFill>
                          <a:effectLst/>
                          <a:latin typeface="Cambria" panose="02040503050406030204" pitchFamily="18" charset="0"/>
                          <a:cs typeface="Calibri" panose="020F0502020204030204" pitchFamily="34" charset="0"/>
                        </a:rPr>
                        <a:t>Ejemplo</a:t>
                      </a:r>
                      <a:r>
                        <a:rPr lang="es-ES" sz="1200" b="0" dirty="0">
                          <a:solidFill>
                            <a:schemeClr val="tx1"/>
                          </a:solidFill>
                          <a:effectLst/>
                          <a:latin typeface="Cambria" panose="02040503050406030204" pitchFamily="18" charset="0"/>
                          <a:cs typeface="Calibri" panose="020F0502020204030204" pitchFamily="34" charset="0"/>
                        </a:rPr>
                        <a:t>: máximo nivel educativo alcanzado (primaria completa </a:t>
                      </a:r>
                      <a:r>
                        <a:rPr lang="es-ES" sz="1200" b="0" baseline="0" dirty="0">
                          <a:solidFill>
                            <a:schemeClr val="tx1"/>
                          </a:solidFill>
                          <a:effectLst/>
                          <a:latin typeface="Cambria" panose="02040503050406030204" pitchFamily="18" charset="0"/>
                          <a:cs typeface="Calibri" panose="020F0502020204030204" pitchFamily="34" charset="0"/>
                        </a:rPr>
                        <a:t> ≠ secundaria completa y, además, primaria completa &lt; secundaria completa).</a:t>
                      </a:r>
                      <a:r>
                        <a:rPr lang="es-ES" sz="1200" b="0" dirty="0">
                          <a:solidFill>
                            <a:schemeClr val="tx1"/>
                          </a:solidFill>
                          <a:effectLst/>
                          <a:latin typeface="Cambria" panose="02040503050406030204" pitchFamily="18" charset="0"/>
                          <a:cs typeface="Calibri" panose="020F0502020204030204" pitchFamily="34" charset="0"/>
                        </a:rPr>
                        <a:t> </a:t>
                      </a:r>
                      <a:endParaRPr lang="es-AR" sz="1200" b="0" dirty="0">
                        <a:solidFill>
                          <a:schemeClr val="tx1"/>
                        </a:solidFill>
                        <a:effectLst/>
                        <a:latin typeface="Cambria" panose="02040503050406030204" pitchFamily="18" charset="0"/>
                        <a:cs typeface="Calibri" panose="020F0502020204030204" pitchFamily="34" charset="0"/>
                      </a:endParaRPr>
                    </a:p>
                    <a:p>
                      <a:pPr algn="just">
                        <a:lnSpc>
                          <a:spcPct val="115000"/>
                        </a:lnSpc>
                        <a:spcAft>
                          <a:spcPts val="0"/>
                        </a:spcAft>
                      </a:pPr>
                      <a:r>
                        <a:rPr lang="es-AR" sz="1200" b="0" dirty="0">
                          <a:solidFill>
                            <a:schemeClr val="tx1"/>
                          </a:solidFill>
                          <a:effectLst/>
                          <a:latin typeface="Cambria" panose="02040503050406030204" pitchFamily="18" charset="0"/>
                          <a:cs typeface="Calibri" panose="020F0502020204030204" pitchFamily="34" charset="0"/>
                        </a:rPr>
                        <a:t> </a:t>
                      </a:r>
                    </a:p>
                    <a:p>
                      <a:pPr algn="just">
                        <a:lnSpc>
                          <a:spcPct val="115000"/>
                        </a:lnSpc>
                        <a:spcAft>
                          <a:spcPts val="0"/>
                        </a:spcAft>
                      </a:pPr>
                      <a:r>
                        <a:rPr lang="es-AR" sz="1200" b="0" dirty="0">
                          <a:solidFill>
                            <a:schemeClr val="tx1"/>
                          </a:solidFill>
                          <a:effectLst/>
                          <a:latin typeface="Cambria" panose="02040503050406030204" pitchFamily="18" charset="0"/>
                          <a:cs typeface="Calibri" panose="020F0502020204030204" pitchFamily="34" charset="0"/>
                        </a:rPr>
                        <a:t>Cuantitativas o métricas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defRPr/>
                      </a:pPr>
                      <a:r>
                        <a:rPr lang="es-ES" sz="1200" b="1" u="sng" dirty="0">
                          <a:solidFill>
                            <a:schemeClr val="tx1"/>
                          </a:solidFill>
                          <a:effectLst/>
                          <a:latin typeface="Cambria" panose="02040503050406030204" pitchFamily="18" charset="0"/>
                          <a:cs typeface="Calibri" panose="020F0502020204030204" pitchFamily="34" charset="0"/>
                        </a:rPr>
                        <a:t>De intervalo / razón</a:t>
                      </a:r>
                      <a:r>
                        <a:rPr lang="es-ES" sz="1200" b="1" dirty="0">
                          <a:solidFill>
                            <a:schemeClr val="tx1"/>
                          </a:solidFill>
                          <a:effectLst/>
                          <a:latin typeface="Cambria" panose="02040503050406030204" pitchFamily="18" charset="0"/>
                          <a:cs typeface="Calibri" panose="020F0502020204030204" pitchFamily="34" charset="0"/>
                        </a:rPr>
                        <a:t>:</a:t>
                      </a:r>
                      <a:r>
                        <a:rPr lang="es-ES" sz="1200" b="0" dirty="0">
                          <a:solidFill>
                            <a:schemeClr val="tx1"/>
                          </a:solidFill>
                          <a:effectLst/>
                          <a:latin typeface="Cambria" panose="02040503050406030204" pitchFamily="18" charset="0"/>
                          <a:cs typeface="Calibri" panose="020F0502020204030204" pitchFamily="34" charset="0"/>
                        </a:rPr>
                        <a:t> son aquellas en las que puede “cuantificarse” la distancia entre los valores que la integran. Habilitan o</a:t>
                      </a:r>
                      <a:r>
                        <a:rPr lang="es-AR" sz="1200" b="0" dirty="0" err="1">
                          <a:solidFill>
                            <a:schemeClr val="tx1"/>
                          </a:solidFill>
                          <a:effectLst/>
                          <a:latin typeface="Cambria" panose="02040503050406030204" pitchFamily="18" charset="0"/>
                          <a:cs typeface="Calibri" panose="020F0502020204030204" pitchFamily="34" charset="0"/>
                        </a:rPr>
                        <a:t>peraciones</a:t>
                      </a:r>
                      <a:r>
                        <a:rPr lang="es-AR" sz="1200" b="0" dirty="0">
                          <a:solidFill>
                            <a:schemeClr val="tx1"/>
                          </a:solidFill>
                          <a:effectLst/>
                          <a:latin typeface="Cambria" panose="02040503050406030204" pitchFamily="18" charset="0"/>
                          <a:cs typeface="Calibri" panose="020F0502020204030204" pitchFamily="34" charset="0"/>
                        </a:rPr>
                        <a:t> matemáticas de todo tipo. </a:t>
                      </a:r>
                      <a:r>
                        <a:rPr lang="es-ES" sz="1200" b="0" u="sng" dirty="0">
                          <a:solidFill>
                            <a:schemeClr val="tx1"/>
                          </a:solidFill>
                          <a:effectLst/>
                          <a:latin typeface="Cambria" panose="02040503050406030204" pitchFamily="18" charset="0"/>
                          <a:cs typeface="Calibri" panose="020F0502020204030204" pitchFamily="34" charset="0"/>
                        </a:rPr>
                        <a:t>Ejemplo:</a:t>
                      </a:r>
                      <a:r>
                        <a:rPr lang="es-ES" sz="1200" b="0" u="none" baseline="0" dirty="0">
                          <a:solidFill>
                            <a:schemeClr val="tx1"/>
                          </a:solidFill>
                          <a:effectLst/>
                          <a:latin typeface="Cambria" panose="02040503050406030204" pitchFamily="18" charset="0"/>
                          <a:cs typeface="Calibri" panose="020F0502020204030204" pitchFamily="34" charset="0"/>
                        </a:rPr>
                        <a:t> </a:t>
                      </a:r>
                      <a:r>
                        <a:rPr lang="es-ES" sz="1200" b="0" u="none" dirty="0">
                          <a:solidFill>
                            <a:schemeClr val="tx1"/>
                          </a:solidFill>
                          <a:effectLst/>
                          <a:latin typeface="Cambria" panose="02040503050406030204" pitchFamily="18" charset="0"/>
                          <a:cs typeface="Calibri" panose="020F0502020204030204" pitchFamily="34" charset="0"/>
                        </a:rPr>
                        <a:t>los</a:t>
                      </a:r>
                      <a:r>
                        <a:rPr lang="es-ES" sz="1200" b="0" dirty="0">
                          <a:solidFill>
                            <a:schemeClr val="tx1"/>
                          </a:solidFill>
                          <a:effectLst/>
                          <a:latin typeface="Cambria" panose="02040503050406030204" pitchFamily="18" charset="0"/>
                          <a:cs typeface="Calibri" panose="020F0502020204030204" pitchFamily="34" charset="0"/>
                        </a:rPr>
                        <a:t> ingresos mensuales</a:t>
                      </a:r>
                      <a:r>
                        <a:rPr lang="es-ES" sz="1200" b="0" baseline="0" dirty="0">
                          <a:solidFill>
                            <a:schemeClr val="tx1"/>
                          </a:solidFill>
                          <a:effectLst/>
                          <a:latin typeface="Cambria" panose="02040503050406030204" pitchFamily="18" charset="0"/>
                          <a:cs typeface="Calibri" panose="020F0502020204030204" pitchFamily="34" charset="0"/>
                        </a:rPr>
                        <a:t> ($10.000 ≠ $12.000, $10.000 &lt; $12.000,  $12.000-$10.000=$2.000). </a:t>
                      </a:r>
                      <a:endParaRPr lang="es-AR" sz="1200" b="0" dirty="0">
                        <a:solidFill>
                          <a:schemeClr val="tx1"/>
                        </a:solidFill>
                        <a:effectLst/>
                        <a:latin typeface="Cambria" panose="02040503050406030204" pitchFamily="18"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extLst>
                  <a:ext uri="{0D108BD9-81ED-4DB2-BD59-A6C34878D82A}">
                    <a16:rowId xmlns:a16="http://schemas.microsoft.com/office/drawing/2014/main" val="420407573"/>
                  </a:ext>
                </a:extLst>
              </a:tr>
              <a:tr h="612529">
                <a:tc>
                  <a:txBody>
                    <a:bodyPr/>
                    <a:lstStyle/>
                    <a:p>
                      <a:pPr algn="l">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Escala de medición</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tc>
                  <a:txBody>
                    <a:bodyPr/>
                    <a:lstStyle/>
                    <a:p>
                      <a:pPr algn="just">
                        <a:lnSpc>
                          <a:spcPct val="115000"/>
                        </a:lnSpc>
                        <a:spcAft>
                          <a:spcPts val="0"/>
                        </a:spcAft>
                      </a:pPr>
                      <a:r>
                        <a:rPr lang="es-AR" sz="1200" u="sng" dirty="0">
                          <a:solidFill>
                            <a:schemeClr val="tx1"/>
                          </a:solidFill>
                          <a:effectLst/>
                          <a:latin typeface="Cambria" panose="02040503050406030204" pitchFamily="18" charset="0"/>
                          <a:cs typeface="Calibri" panose="020F0502020204030204" pitchFamily="34" charset="0"/>
                        </a:rPr>
                        <a:t>Continuas</a:t>
                      </a:r>
                      <a:r>
                        <a:rPr lang="es-AR" sz="1200" dirty="0">
                          <a:solidFill>
                            <a:schemeClr val="tx1"/>
                          </a:solidFill>
                          <a:effectLst/>
                          <a:latin typeface="Cambria" panose="02040503050406030204" pitchFamily="18" charset="0"/>
                          <a:cs typeface="Calibri" panose="020F0502020204030204" pitchFamily="34" charset="0"/>
                        </a:rPr>
                        <a:t>: son aquellas en las que se puede encontrar valores intermedios en el sistema de categorías.</a:t>
                      </a:r>
                    </a:p>
                    <a:p>
                      <a:pPr algn="just">
                        <a:lnSpc>
                          <a:spcPct val="115000"/>
                        </a:lnSpc>
                        <a:spcAft>
                          <a:spcPts val="0"/>
                        </a:spcAft>
                      </a:pPr>
                      <a:r>
                        <a:rPr lang="es-AR" sz="1200" u="sng" dirty="0">
                          <a:solidFill>
                            <a:schemeClr val="tx1"/>
                          </a:solidFill>
                          <a:effectLst/>
                          <a:latin typeface="Cambria" panose="02040503050406030204" pitchFamily="18" charset="0"/>
                          <a:cs typeface="Calibri" panose="020F0502020204030204" pitchFamily="34" charset="0"/>
                        </a:rPr>
                        <a:t>Discretas:</a:t>
                      </a:r>
                      <a:r>
                        <a:rPr lang="es-AR" sz="1200" dirty="0">
                          <a:solidFill>
                            <a:schemeClr val="tx1"/>
                          </a:solidFill>
                          <a:effectLst/>
                          <a:latin typeface="Cambria" panose="02040503050406030204" pitchFamily="18" charset="0"/>
                          <a:cs typeface="Calibri" panose="020F0502020204030204" pitchFamily="34" charset="0"/>
                        </a:rPr>
                        <a:t> son aquellas en las que no existen valores intermedios. Ejemplo: número de hijos. </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extLst>
                  <a:ext uri="{0D108BD9-81ED-4DB2-BD59-A6C34878D82A}">
                    <a16:rowId xmlns:a16="http://schemas.microsoft.com/office/drawing/2014/main" val="4239148949"/>
                  </a:ext>
                </a:extLst>
              </a:tr>
              <a:tr h="617047">
                <a:tc>
                  <a:txBody>
                    <a:bodyPr/>
                    <a:lstStyle/>
                    <a:p>
                      <a:pPr algn="l">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Función en la investigación</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tc>
                  <a:txBody>
                    <a:bodyPr/>
                    <a:lstStyle/>
                    <a:p>
                      <a:pPr algn="just">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Independientes</a:t>
                      </a:r>
                    </a:p>
                    <a:p>
                      <a:pPr algn="just">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Dependientes</a:t>
                      </a:r>
                    </a:p>
                    <a:p>
                      <a:pPr algn="just">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Intervinientes o de control</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extLst>
                  <a:ext uri="{0D108BD9-81ED-4DB2-BD59-A6C34878D82A}">
                    <a16:rowId xmlns:a16="http://schemas.microsoft.com/office/drawing/2014/main" val="1738567060"/>
                  </a:ext>
                </a:extLst>
              </a:tr>
            </a:tbl>
          </a:graphicData>
        </a:graphic>
      </p:graphicFrame>
      <p:sp>
        <p:nvSpPr>
          <p:cNvPr id="17" name="16 CuadroTexto"/>
          <p:cNvSpPr txBox="1"/>
          <p:nvPr/>
        </p:nvSpPr>
        <p:spPr>
          <a:xfrm>
            <a:off x="201801" y="6168799"/>
            <a:ext cx="8642350" cy="338554"/>
          </a:xfrm>
          <a:prstGeom prst="rect">
            <a:avLst/>
          </a:prstGeom>
          <a:noFill/>
        </p:spPr>
        <p:txBody>
          <a:bodyPr wrap="square" rtlCol="0">
            <a:spAutoFit/>
          </a:bodyPr>
          <a:lstStyle/>
          <a:p>
            <a:pPr marL="285750" indent="-285750">
              <a:buFont typeface="Wingdings" panose="05000000000000000000" pitchFamily="2" charset="2"/>
              <a:buChar char="§"/>
            </a:pPr>
            <a:r>
              <a:rPr lang="es-ES" sz="1600" dirty="0">
                <a:latin typeface="Cambria" panose="02040503050406030204" pitchFamily="18" charset="0"/>
              </a:rPr>
              <a:t>Propiedades del sistema de categorías de una variable: exhaustividad, exclusividad, precisión.</a:t>
            </a:r>
            <a:endParaRPr lang="es-AR" sz="1600" dirty="0">
              <a:latin typeface="Cambria" panose="02040503050406030204" pitchFamily="18" charset="0"/>
            </a:endParaRPr>
          </a:p>
        </p:txBody>
      </p:sp>
      <p:graphicFrame>
        <p:nvGraphicFramePr>
          <p:cNvPr id="13" name="Tabla 1">
            <a:extLst>
              <a:ext uri="{FF2B5EF4-FFF2-40B4-BE49-F238E27FC236}">
                <a16:creationId xmlns:a16="http://schemas.microsoft.com/office/drawing/2014/main" id="{D925DBCA-445E-413C-BBAB-19E812B433FA}"/>
              </a:ext>
            </a:extLst>
          </p:cNvPr>
          <p:cNvGraphicFramePr>
            <a:graphicFrameLocks noGrp="1"/>
          </p:cNvGraphicFramePr>
          <p:nvPr>
            <p:extLst>
              <p:ext uri="{D42A27DB-BD31-4B8C-83A1-F6EECF244321}">
                <p14:modId xmlns:p14="http://schemas.microsoft.com/office/powerpoint/2010/main" val="2496790566"/>
              </p:ext>
            </p:extLst>
          </p:nvPr>
        </p:nvGraphicFramePr>
        <p:xfrm>
          <a:off x="460375" y="1633416"/>
          <a:ext cx="4665866" cy="539173"/>
        </p:xfrm>
        <a:graphic>
          <a:graphicData uri="http://schemas.openxmlformats.org/drawingml/2006/table">
            <a:tbl>
              <a:tblPr firstRow="1" firstCol="1" bandRow="1">
                <a:tableStyleId>{5C22544A-7EE6-4342-B048-85BDC9FD1C3A}</a:tableStyleId>
              </a:tblPr>
              <a:tblGrid>
                <a:gridCol w="4665866">
                  <a:extLst>
                    <a:ext uri="{9D8B030D-6E8A-4147-A177-3AD203B41FA5}">
                      <a16:colId xmlns:a16="http://schemas.microsoft.com/office/drawing/2014/main" val="3917490874"/>
                    </a:ext>
                  </a:extLst>
                </a:gridCol>
              </a:tblGrid>
              <a:tr h="539173">
                <a:tc>
                  <a:txBody>
                    <a:bodyPr/>
                    <a:lstStyle/>
                    <a:p>
                      <a:pPr algn="l">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Variable: </a:t>
                      </a:r>
                      <a:r>
                        <a:rPr lang="es-AR" sz="1200" b="0" dirty="0">
                          <a:solidFill>
                            <a:schemeClr val="tx1"/>
                          </a:solidFill>
                          <a:effectLst/>
                          <a:latin typeface="Cambria" panose="02040503050406030204" pitchFamily="18" charset="0"/>
                          <a:cs typeface="Calibri" panose="020F0502020204030204" pitchFamily="34" charset="0"/>
                        </a:rPr>
                        <a:t>Sexo </a:t>
                      </a:r>
                      <a:r>
                        <a:rPr lang="es-AR" sz="1200" b="1" dirty="0">
                          <a:solidFill>
                            <a:schemeClr val="tx1"/>
                          </a:solidFill>
                          <a:effectLst/>
                          <a:latin typeface="Cambria" panose="02040503050406030204" pitchFamily="18" charset="0"/>
                          <a:cs typeface="Calibri" panose="020F0502020204030204" pitchFamily="34" charset="0"/>
                        </a:rPr>
                        <a:t>Categorías o valores: </a:t>
                      </a:r>
                      <a:r>
                        <a:rPr lang="es-AR" sz="1200" b="0" dirty="0">
                          <a:solidFill>
                            <a:schemeClr val="tx1"/>
                          </a:solidFill>
                          <a:effectLst/>
                          <a:latin typeface="Cambria" panose="02040503050406030204" pitchFamily="18" charset="0"/>
                          <a:cs typeface="Calibri" panose="020F0502020204030204" pitchFamily="34" charset="0"/>
                        </a:rPr>
                        <a:t>varón / mujer</a:t>
                      </a:r>
                    </a:p>
                    <a:p>
                      <a:pPr algn="l">
                        <a:lnSpc>
                          <a:spcPct val="115000"/>
                        </a:lnSpc>
                        <a:spcAft>
                          <a:spcPts val="0"/>
                        </a:spcAft>
                      </a:pPr>
                      <a:r>
                        <a:rPr lang="es-AR" sz="1200" b="1" dirty="0">
                          <a:solidFill>
                            <a:schemeClr val="tx1"/>
                          </a:solidFill>
                          <a:effectLst/>
                          <a:latin typeface="Cambria" panose="02040503050406030204" pitchFamily="18" charset="0"/>
                          <a:ea typeface="Calibri" panose="020F0502020204030204" pitchFamily="34" charset="0"/>
                          <a:cs typeface="Calibri" panose="020F0502020204030204" pitchFamily="34" charset="0"/>
                        </a:rPr>
                        <a:t>Variable:</a:t>
                      </a:r>
                      <a:r>
                        <a:rPr lang="es-AR" sz="1200" b="0" baseline="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 Edad </a:t>
                      </a:r>
                      <a:r>
                        <a:rPr lang="es-AR" sz="1200" b="1" baseline="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Categorías o valores: </a:t>
                      </a:r>
                      <a:r>
                        <a:rPr lang="es-AR" sz="1200" b="0" baseline="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1 año, 2 años, 3 años… etc.</a:t>
                      </a: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extLst>
                  <a:ext uri="{0D108BD9-81ED-4DB2-BD59-A6C34878D82A}">
                    <a16:rowId xmlns:a16="http://schemas.microsoft.com/office/drawing/2014/main" val="420407573"/>
                  </a:ext>
                </a:extLst>
              </a:tr>
            </a:tbl>
          </a:graphicData>
        </a:graphic>
      </p:graphicFrame>
    </p:spTree>
    <p:extLst>
      <p:ext uri="{BB962C8B-B14F-4D97-AF65-F5344CB8AC3E}">
        <p14:creationId xmlns:p14="http://schemas.microsoft.com/office/powerpoint/2010/main" val="122236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El uso de una medida de tendencia central nos da una imagen incompleta de la distribución de una variable. </a:t>
            </a:r>
          </a:p>
        </p:txBody>
      </p:sp>
      <p:sp>
        <p:nvSpPr>
          <p:cNvPr id="12" name="7 CuadroTexto">
            <a:extLst>
              <a:ext uri="{FF2B5EF4-FFF2-40B4-BE49-F238E27FC236}">
                <a16:creationId xmlns:a16="http://schemas.microsoft.com/office/drawing/2014/main" id="{34FD190F-3D80-4CA5-A80E-0FE2149E3C31}"/>
              </a:ext>
            </a:extLst>
          </p:cNvPr>
          <p:cNvSpPr txBox="1">
            <a:spLocks noChangeArrowheads="1"/>
          </p:cNvSpPr>
          <p:nvPr/>
        </p:nvSpPr>
        <p:spPr bwMode="auto">
          <a:xfrm>
            <a:off x="490993" y="1734714"/>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Por ejemplo, la distribución de frecuencias de las calificaciones obtenidas por los alumnos de los cursos A y B es la siguiente:</a:t>
            </a:r>
          </a:p>
        </p:txBody>
      </p:sp>
      <p:pic>
        <p:nvPicPr>
          <p:cNvPr id="3" name="Imagen 2">
            <a:extLst>
              <a:ext uri="{FF2B5EF4-FFF2-40B4-BE49-F238E27FC236}">
                <a16:creationId xmlns:a16="http://schemas.microsoft.com/office/drawing/2014/main" id="{77E78984-6B46-45DC-9E09-1A7D90EB88A0}"/>
              </a:ext>
            </a:extLst>
          </p:cNvPr>
          <p:cNvPicPr>
            <a:picLocks noChangeAspect="1"/>
          </p:cNvPicPr>
          <p:nvPr/>
        </p:nvPicPr>
        <p:blipFill>
          <a:blip r:embed="rId2"/>
          <a:stretch>
            <a:fillRect/>
          </a:stretch>
        </p:blipFill>
        <p:spPr>
          <a:xfrm>
            <a:off x="457200" y="2659145"/>
            <a:ext cx="5568185" cy="3160748"/>
          </a:xfrm>
          <a:prstGeom prst="rect">
            <a:avLst/>
          </a:prstGeom>
        </p:spPr>
      </p:pic>
      <p:sp>
        <p:nvSpPr>
          <p:cNvPr id="18" name="7 CuadroTexto">
            <a:extLst>
              <a:ext uri="{FF2B5EF4-FFF2-40B4-BE49-F238E27FC236}">
                <a16:creationId xmlns:a16="http://schemas.microsoft.com/office/drawing/2014/main" id="{E984BDEB-4A51-4C75-BB5D-9434507E092A}"/>
              </a:ext>
            </a:extLst>
          </p:cNvPr>
          <p:cNvSpPr txBox="1">
            <a:spLocks noChangeArrowheads="1"/>
          </p:cNvSpPr>
          <p:nvPr/>
        </p:nvSpPr>
        <p:spPr bwMode="auto">
          <a:xfrm>
            <a:off x="6025385" y="2555234"/>
            <a:ext cx="25202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En ambos casos, la </a:t>
            </a:r>
            <a:r>
              <a:rPr lang="es-AR" altLang="es-AR" b="1" dirty="0">
                <a:latin typeface="Cambria" panose="02040503050406030204" pitchFamily="18" charset="0"/>
                <a:ea typeface="Cambria" panose="02040503050406030204" pitchFamily="18" charset="0"/>
                <a:cs typeface="Calibri" panose="020F0502020204030204" pitchFamily="34" charset="0"/>
              </a:rPr>
              <a:t>media es la misma: 5,5 puntos</a:t>
            </a:r>
            <a:r>
              <a:rPr lang="es-AR" altLang="es-AR" dirty="0">
                <a:latin typeface="Cambria" panose="02040503050406030204" pitchFamily="18" charset="0"/>
                <a:ea typeface="Cambria" panose="02040503050406030204" pitchFamily="18" charset="0"/>
                <a:cs typeface="Calibri" panose="020F0502020204030204" pitchFamily="34" charset="0"/>
              </a:rPr>
              <a:t>… ¿pero diríamos que las distribuciones son iguales?</a:t>
            </a:r>
          </a:p>
        </p:txBody>
      </p:sp>
      <p:sp>
        <p:nvSpPr>
          <p:cNvPr id="19" name="7 CuadroTexto">
            <a:extLst>
              <a:ext uri="{FF2B5EF4-FFF2-40B4-BE49-F238E27FC236}">
                <a16:creationId xmlns:a16="http://schemas.microsoft.com/office/drawing/2014/main" id="{1F5C1C25-9D9D-4569-A425-38441E00A110}"/>
              </a:ext>
            </a:extLst>
          </p:cNvPr>
          <p:cNvSpPr txBox="1">
            <a:spLocks noChangeArrowheads="1"/>
          </p:cNvSpPr>
          <p:nvPr/>
        </p:nvSpPr>
        <p:spPr bwMode="auto">
          <a:xfrm>
            <a:off x="6050291" y="4371270"/>
            <a:ext cx="25202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Para ello apelamos a las </a:t>
            </a:r>
            <a:r>
              <a:rPr lang="es-AR" altLang="es-AR" b="1" dirty="0">
                <a:latin typeface="Cambria" panose="02040503050406030204" pitchFamily="18" charset="0"/>
                <a:ea typeface="Cambria" panose="02040503050406030204" pitchFamily="18" charset="0"/>
                <a:cs typeface="Calibri" panose="020F0502020204030204" pitchFamily="34" charset="0"/>
              </a:rPr>
              <a:t>medidas de dispersión.</a:t>
            </a:r>
          </a:p>
        </p:txBody>
      </p:sp>
      <mc:AlternateContent xmlns:mc="http://schemas.openxmlformats.org/markup-compatibility/2006" xmlns:a14="http://schemas.microsoft.com/office/drawing/2010/main">
        <mc:Choice Requires="a14">
          <p:sp>
            <p:nvSpPr>
              <p:cNvPr id="20" name="Rectangle 222">
                <a:extLst>
                  <a:ext uri="{FF2B5EF4-FFF2-40B4-BE49-F238E27FC236}">
                    <a16:creationId xmlns:a16="http://schemas.microsoft.com/office/drawing/2014/main" id="{DCEBA29F-AAE0-4ED3-B706-65EF228742E9}"/>
                  </a:ext>
                </a:extLst>
              </p:cNvPr>
              <p:cNvSpPr>
                <a:spLocks noChangeArrowheads="1"/>
              </p:cNvSpPr>
              <p:nvPr/>
            </p:nvSpPr>
            <p:spPr bwMode="auto">
              <a:xfrm>
                <a:off x="3131840" y="4580575"/>
                <a:ext cx="720080" cy="393618"/>
              </a:xfrm>
              <a:prstGeom prst="rect">
                <a:avLst/>
              </a:prstGeom>
              <a:no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14:m>
                  <m:oMath xmlns:m="http://schemas.openxmlformats.org/officeDocument/2006/math">
                    <m:acc>
                      <m:accPr>
                        <m:chr m:val="̅"/>
                        <m:ctrlPr>
                          <a:rPr lang="es-AR" altLang="es-AR" sz="1400"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sz="1400" b="1" i="1" dirty="0">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sz="1400" dirty="0">
                    <a:latin typeface="Cambria" panose="02040503050406030204" pitchFamily="18" charset="0"/>
                    <a:ea typeface="Cambria" panose="02040503050406030204" pitchFamily="18" charset="0"/>
                    <a:cs typeface="Calibri" panose="020F0502020204030204" pitchFamily="34" charset="0"/>
                  </a:rPr>
                  <a:t>=5,5</a:t>
                </a:r>
                <a:endParaRPr lang="es-ES" altLang="es-AR" sz="1400" dirty="0">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20" name="Rectangle 222">
                <a:extLst>
                  <a:ext uri="{FF2B5EF4-FFF2-40B4-BE49-F238E27FC236}">
                    <a16:creationId xmlns:a16="http://schemas.microsoft.com/office/drawing/2014/main" id="{DCEBA29F-AAE0-4ED3-B706-65EF228742E9}"/>
                  </a:ext>
                </a:extLst>
              </p:cNvPr>
              <p:cNvSpPr>
                <a:spLocks noRot="1" noChangeAspect="1" noMove="1" noResize="1" noEditPoints="1" noAdjustHandles="1" noChangeArrowheads="1" noChangeShapeType="1" noTextEdit="1"/>
              </p:cNvSpPr>
              <p:nvPr/>
            </p:nvSpPr>
            <p:spPr bwMode="auto">
              <a:xfrm>
                <a:off x="3131840" y="4580575"/>
                <a:ext cx="720080" cy="393618"/>
              </a:xfrm>
              <a:prstGeom prst="rect">
                <a:avLst/>
              </a:prstGeom>
              <a:blipFill>
                <a:blip r:embed="rId3"/>
                <a:stretch>
                  <a:fillRect b="-3077"/>
                </a:stretch>
              </a:blipFill>
              <a:ln w="9525">
                <a:noFill/>
                <a:miter lim="800000"/>
                <a:headEnd/>
                <a:tailEnd/>
              </a:ln>
            </p:spPr>
            <p:txBody>
              <a:bodyPr/>
              <a:lstStyle/>
              <a:p>
                <a:r>
                  <a:rPr lang="es-AR">
                    <a:noFill/>
                  </a:rPr>
                  <a:t> </a:t>
                </a:r>
              </a:p>
            </p:txBody>
          </p:sp>
        </mc:Fallback>
      </mc:AlternateContent>
      <p:sp>
        <p:nvSpPr>
          <p:cNvPr id="10"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dispersión o variabilidad absoluta</a:t>
            </a: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902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Para tener un “promedio” de la dispersión de los datos, la medida fundamental en el análisis estadístico es la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varianza</a:t>
            </a:r>
            <a:r>
              <a:rPr lang="es-AR" altLang="es-AR" dirty="0">
                <a:latin typeface="Cambria" panose="02040503050406030204" pitchFamily="18" charset="0"/>
                <a:ea typeface="Cambria" panose="02040503050406030204" pitchFamily="18" charset="0"/>
                <a:cs typeface="Calibri" panose="020F0502020204030204" pitchFamily="34" charset="0"/>
              </a:rPr>
              <a:t>. </a:t>
            </a:r>
          </a:p>
          <a:p>
            <a:pPr marL="285750" indent="-285750" algn="just">
              <a:buFont typeface="Wingdings" panose="05000000000000000000" pitchFamily="2" charset="2"/>
              <a:buChar char="ü"/>
            </a:pPr>
            <a:endParaRPr lang="es-AR"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La </a:t>
            </a:r>
            <a:r>
              <a:rPr lang="es-ES" altLang="es-AR" b="1" dirty="0">
                <a:latin typeface="Cambria" panose="02040503050406030204" pitchFamily="18" charset="0"/>
                <a:ea typeface="Cambria" panose="02040503050406030204" pitchFamily="18" charset="0"/>
                <a:cs typeface="Calibri" panose="020F0502020204030204" pitchFamily="34" charset="0"/>
              </a:rPr>
              <a:t>varianza </a:t>
            </a:r>
            <a:r>
              <a:rPr lang="es-ES" altLang="es-AR" dirty="0">
                <a:latin typeface="Cambria" panose="02040503050406030204" pitchFamily="18" charset="0"/>
                <a:ea typeface="Cambria" panose="02040503050406030204" pitchFamily="18" charset="0"/>
                <a:cs typeface="Calibri" panose="020F0502020204030204" pitchFamily="34" charset="0"/>
              </a:rPr>
              <a:t>es el promedio de los cuadrados de las desviaciones (elevamos al cuadrado para evitar el problema de los signos, pues la suma simple de las desviaciones = 0) de los valores con respecto a la media. </a:t>
            </a:r>
          </a:p>
        </p:txBody>
      </p:sp>
      <p:sp>
        <p:nvSpPr>
          <p:cNvPr id="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7"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dispersión o variabilidad absoluta</a:t>
            </a:r>
          </a:p>
        </p:txBody>
      </p:sp>
      <p:sp>
        <p:nvSpPr>
          <p:cNvPr id="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796286693"/>
                  </p:ext>
                </p:extLst>
              </p:nvPr>
            </p:nvGraphicFramePr>
            <p:xfrm>
              <a:off x="250827" y="3164567"/>
              <a:ext cx="5196813" cy="2924022"/>
            </p:xfrm>
            <a:graphic>
              <a:graphicData uri="http://schemas.openxmlformats.org/drawingml/2006/table">
                <a:tbl>
                  <a:tblPr>
                    <a:tableStyleId>{5C22544A-7EE6-4342-B048-85BDC9FD1C3A}</a:tableStyleId>
                  </a:tblPr>
                  <a:tblGrid>
                    <a:gridCol w="1310616">
                      <a:extLst>
                        <a:ext uri="{9D8B030D-6E8A-4147-A177-3AD203B41FA5}">
                          <a16:colId xmlns:a16="http://schemas.microsoft.com/office/drawing/2014/main" val="2960288283"/>
                        </a:ext>
                      </a:extLst>
                    </a:gridCol>
                    <a:gridCol w="1055302">
                      <a:extLst>
                        <a:ext uri="{9D8B030D-6E8A-4147-A177-3AD203B41FA5}">
                          <a16:colId xmlns:a16="http://schemas.microsoft.com/office/drawing/2014/main" val="2539348559"/>
                        </a:ext>
                      </a:extLst>
                    </a:gridCol>
                    <a:gridCol w="850718">
                      <a:extLst>
                        <a:ext uri="{9D8B030D-6E8A-4147-A177-3AD203B41FA5}">
                          <a16:colId xmlns:a16="http://schemas.microsoft.com/office/drawing/2014/main" val="2030609497"/>
                        </a:ext>
                      </a:extLst>
                    </a:gridCol>
                    <a:gridCol w="924875">
                      <a:extLst>
                        <a:ext uri="{9D8B030D-6E8A-4147-A177-3AD203B41FA5}">
                          <a16:colId xmlns:a16="http://schemas.microsoft.com/office/drawing/2014/main" val="839404640"/>
                        </a:ext>
                      </a:extLst>
                    </a:gridCol>
                    <a:gridCol w="1055302">
                      <a:extLst>
                        <a:ext uri="{9D8B030D-6E8A-4147-A177-3AD203B41FA5}">
                          <a16:colId xmlns:a16="http://schemas.microsoft.com/office/drawing/2014/main" val="2119761836"/>
                        </a:ext>
                      </a:extLst>
                    </a:gridCol>
                  </a:tblGrid>
                  <a:tr h="254366">
                    <a:tc>
                      <a:txBody>
                        <a:bodyPr/>
                        <a:lstStyle/>
                        <a:p>
                          <a:pPr algn="ctr" fontAlgn="b"/>
                          <a:r>
                            <a:rPr lang="es-AR" sz="1200" u="none" strike="noStrike" dirty="0">
                              <a:effectLst/>
                              <a:latin typeface="Cambria" panose="02040503050406030204" pitchFamily="18" charset="0"/>
                              <a:ea typeface="Cambria" panose="02040503050406030204" pitchFamily="18" charset="0"/>
                            </a:rPr>
                            <a:t>Calificación (x)</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f</a:t>
                          </a:r>
                          <a:endParaRPr lang="es-AR" sz="1200" b="0" i="1"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f*x</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x-ẋ</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(x-x)</a:t>
                          </a:r>
                          <a:r>
                            <a:rPr lang="es-AR" sz="1200" u="none" strike="noStrike" baseline="30000" dirty="0">
                              <a:effectLst/>
                              <a:latin typeface="Cambria" panose="02040503050406030204" pitchFamily="18" charset="0"/>
                              <a:ea typeface="Cambria" panose="02040503050406030204" pitchFamily="18" charset="0"/>
                            </a:rPr>
                            <a:t>2</a:t>
                          </a:r>
                          <a:r>
                            <a:rPr lang="es-AR" sz="1200" u="none" strike="noStrike" dirty="0">
                              <a:effectLst/>
                              <a:latin typeface="Cambria" panose="02040503050406030204" pitchFamily="18" charset="0"/>
                              <a:ea typeface="Cambria" panose="02040503050406030204" pitchFamily="18" charset="0"/>
                            </a:rPr>
                            <a:t>*f</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61301093"/>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1</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-4.5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20.25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1156369996"/>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2</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6</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36.75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162847105"/>
                      </a:ext>
                    </a:extLst>
                  </a:tr>
                  <a:tr h="239568">
                    <a:tc>
                      <a:txBody>
                        <a:bodyPr/>
                        <a:lstStyle/>
                        <a:p>
                          <a:pPr algn="ctr" fontAlgn="b"/>
                          <a:r>
                            <a:rPr lang="es-AR" sz="1200" u="none" strike="noStrike" dirty="0">
                              <a:effectLst/>
                              <a:latin typeface="Cambria" panose="02040503050406030204" pitchFamily="18" charset="0"/>
                              <a:ea typeface="Cambria" panose="02040503050406030204" pitchFamily="18" charset="0"/>
                            </a:rPr>
                            <a:t>3</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31.25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222992819"/>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4</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32</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74533100"/>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5</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-0.5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706050368"/>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6</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10</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60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0.5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1809003"/>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7</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8</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56</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562150419"/>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8</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40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31.25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01851406"/>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9</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27</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36.75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1765224030"/>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10</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4.5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20.25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75060436"/>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N=</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54</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297</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l" fontAlgn="b"/>
                          <a14:m>
                            <m:oMathPara xmlns:m="http://schemas.openxmlformats.org/officeDocument/2006/math">
                              <m:oMathParaPr>
                                <m:jc m:val="centerGroup"/>
                              </m:oMathParaPr>
                              <m:oMath xmlns:m="http://schemas.openxmlformats.org/officeDocument/2006/math">
                                <m:nary>
                                  <m:naryPr>
                                    <m:chr m:val="∑"/>
                                    <m:subHide m:val="on"/>
                                    <m:supHide m:val="on"/>
                                    <m:ctrlPr>
                                      <a:rPr lang="es-AR" sz="1050" b="0" i="1" u="none" strike="noStrike" smtClean="0">
                                        <a:solidFill>
                                          <a:srgbClr val="000000"/>
                                        </a:solidFill>
                                        <a:effectLst/>
                                        <a:latin typeface="Cambria Math" panose="02040503050406030204" pitchFamily="18" charset="0"/>
                                        <a:ea typeface="Cambria" panose="02040503050406030204" pitchFamily="18" charset="0"/>
                                      </a:rPr>
                                    </m:ctrlPr>
                                  </m:naryPr>
                                  <m:sub/>
                                  <m:sup/>
                                  <m:e>
                                    <m:r>
                                      <a:rPr lang="es-AR" sz="1050" b="0" i="1" u="none" strike="noStrike" smtClean="0">
                                        <a:solidFill>
                                          <a:srgbClr val="000000"/>
                                        </a:solidFill>
                                        <a:effectLst/>
                                        <a:latin typeface="Cambria Math" panose="02040503050406030204" pitchFamily="18" charset="0"/>
                                        <a:ea typeface="Cambria" panose="02040503050406030204" pitchFamily="18" charset="0"/>
                                      </a:rPr>
                                      <m:t>=217.5</m:t>
                                    </m:r>
                                  </m:e>
                                </m:nary>
                              </m:oMath>
                            </m:oMathPara>
                          </a14:m>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494618463"/>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796286693"/>
                  </p:ext>
                </p:extLst>
              </p:nvPr>
            </p:nvGraphicFramePr>
            <p:xfrm>
              <a:off x="250827" y="3164567"/>
              <a:ext cx="5196813" cy="2924022"/>
            </p:xfrm>
            <a:graphic>
              <a:graphicData uri="http://schemas.openxmlformats.org/drawingml/2006/table">
                <a:tbl>
                  <a:tblPr>
                    <a:tableStyleId>{5C22544A-7EE6-4342-B048-85BDC9FD1C3A}</a:tableStyleId>
                  </a:tblPr>
                  <a:tblGrid>
                    <a:gridCol w="1310616">
                      <a:extLst>
                        <a:ext uri="{9D8B030D-6E8A-4147-A177-3AD203B41FA5}">
                          <a16:colId xmlns:a16="http://schemas.microsoft.com/office/drawing/2014/main" val="2960288283"/>
                        </a:ext>
                      </a:extLst>
                    </a:gridCol>
                    <a:gridCol w="1055302">
                      <a:extLst>
                        <a:ext uri="{9D8B030D-6E8A-4147-A177-3AD203B41FA5}">
                          <a16:colId xmlns:a16="http://schemas.microsoft.com/office/drawing/2014/main" val="2539348559"/>
                        </a:ext>
                      </a:extLst>
                    </a:gridCol>
                    <a:gridCol w="850718">
                      <a:extLst>
                        <a:ext uri="{9D8B030D-6E8A-4147-A177-3AD203B41FA5}">
                          <a16:colId xmlns:a16="http://schemas.microsoft.com/office/drawing/2014/main" val="2030609497"/>
                        </a:ext>
                      </a:extLst>
                    </a:gridCol>
                    <a:gridCol w="924875">
                      <a:extLst>
                        <a:ext uri="{9D8B030D-6E8A-4147-A177-3AD203B41FA5}">
                          <a16:colId xmlns:a16="http://schemas.microsoft.com/office/drawing/2014/main" val="839404640"/>
                        </a:ext>
                      </a:extLst>
                    </a:gridCol>
                    <a:gridCol w="1055302">
                      <a:extLst>
                        <a:ext uri="{9D8B030D-6E8A-4147-A177-3AD203B41FA5}">
                          <a16:colId xmlns:a16="http://schemas.microsoft.com/office/drawing/2014/main" val="2119761836"/>
                        </a:ext>
                      </a:extLst>
                    </a:gridCol>
                  </a:tblGrid>
                  <a:tr h="254366">
                    <a:tc>
                      <a:txBody>
                        <a:bodyPr/>
                        <a:lstStyle/>
                        <a:p>
                          <a:pPr algn="ctr" fontAlgn="b"/>
                          <a:r>
                            <a:rPr lang="es-AR" sz="1200" u="none" strike="noStrike" dirty="0">
                              <a:effectLst/>
                              <a:latin typeface="Cambria" panose="02040503050406030204" pitchFamily="18" charset="0"/>
                              <a:ea typeface="Cambria" panose="02040503050406030204" pitchFamily="18" charset="0"/>
                            </a:rPr>
                            <a:t>Calificación (x)</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f</a:t>
                          </a:r>
                          <a:endParaRPr lang="es-AR" sz="1200" b="0" i="1"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f*x</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smtClean="0">
                              <a:effectLst/>
                              <a:latin typeface="Cambria" panose="02040503050406030204" pitchFamily="18" charset="0"/>
                              <a:ea typeface="Cambria" panose="02040503050406030204" pitchFamily="18" charset="0"/>
                            </a:rPr>
                            <a:t>x-ẋ</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(x-x)</a:t>
                          </a:r>
                          <a:r>
                            <a:rPr lang="es-AR" sz="1200" u="none" strike="noStrike" baseline="30000" dirty="0">
                              <a:effectLst/>
                              <a:latin typeface="Cambria" panose="02040503050406030204" pitchFamily="18" charset="0"/>
                              <a:ea typeface="Cambria" panose="02040503050406030204" pitchFamily="18" charset="0"/>
                            </a:rPr>
                            <a:t>2</a:t>
                          </a:r>
                          <a:r>
                            <a:rPr lang="es-AR" sz="1200" u="none" strike="noStrike" dirty="0">
                              <a:effectLst/>
                              <a:latin typeface="Cambria" panose="02040503050406030204" pitchFamily="18" charset="0"/>
                              <a:ea typeface="Cambria" panose="02040503050406030204" pitchFamily="18" charset="0"/>
                            </a:rPr>
                            <a:t>*f</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61301093"/>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1</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-4.5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20.25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1156369996"/>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2</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6</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36.75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162847105"/>
                      </a:ext>
                    </a:extLst>
                  </a:tr>
                  <a:tr h="239568">
                    <a:tc>
                      <a:txBody>
                        <a:bodyPr/>
                        <a:lstStyle/>
                        <a:p>
                          <a:pPr algn="ctr" fontAlgn="b"/>
                          <a:r>
                            <a:rPr lang="es-AR" sz="1200" u="none" strike="noStrike" dirty="0">
                              <a:effectLst/>
                              <a:latin typeface="Cambria" panose="02040503050406030204" pitchFamily="18" charset="0"/>
                              <a:ea typeface="Cambria" panose="02040503050406030204" pitchFamily="18" charset="0"/>
                            </a:rPr>
                            <a:t>3</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31.25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222992819"/>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4</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32</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74533100"/>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5</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-0.5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706050368"/>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6</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10</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60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0.5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1809003"/>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7</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8</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56</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562150419"/>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8</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40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31.25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01851406"/>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9</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27</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36.75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1765224030"/>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10</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4.5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20.25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75060436"/>
                      </a:ext>
                    </a:extLst>
                  </a:tr>
                  <a:tr h="395161">
                    <a:tc>
                      <a:txBody>
                        <a:bodyPr/>
                        <a:lstStyle/>
                        <a:p>
                          <a:pPr algn="ctr" fontAlgn="b"/>
                          <a:r>
                            <a:rPr lang="es-AR" sz="1200" u="none" strike="noStrike">
                              <a:effectLst/>
                              <a:latin typeface="Cambria" panose="02040503050406030204" pitchFamily="18" charset="0"/>
                              <a:ea typeface="Cambria" panose="02040503050406030204" pitchFamily="18" charset="0"/>
                            </a:rPr>
                            <a:t>N=</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54</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297</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endParaRPr lang="es-AR"/>
                        </a:p>
                      </a:txBody>
                      <a:tcPr marL="7620" marR="7620" marT="7620" marB="0" anchor="b">
                        <a:blipFill>
                          <a:blip r:embed="rId2"/>
                          <a:stretch>
                            <a:fillRect l="-393642" t="-640000" r="-1156" b="-206154"/>
                          </a:stretch>
                        </a:blipFill>
                      </a:tcPr>
                    </a:tc>
                    <a:extLst>
                      <a:ext uri="{0D108BD9-81ED-4DB2-BD59-A6C34878D82A}">
                        <a16:rowId xmlns:a16="http://schemas.microsoft.com/office/drawing/2014/main" val="2494618463"/>
                      </a:ext>
                    </a:extLst>
                  </a:tr>
                </a:tbl>
              </a:graphicData>
            </a:graphic>
          </p:graphicFrame>
        </mc:Fallback>
      </mc:AlternateContent>
      <mc:AlternateContent xmlns:mc="http://schemas.openxmlformats.org/markup-compatibility/2006" xmlns:a14="http://schemas.microsoft.com/office/drawing/2010/main">
        <mc:Choice Requires="a14">
          <p:sp>
            <p:nvSpPr>
              <p:cNvPr id="4" name="CuadroTexto 3"/>
              <p:cNvSpPr txBox="1"/>
              <p:nvPr/>
            </p:nvSpPr>
            <p:spPr>
              <a:xfrm>
                <a:off x="5940152" y="3233538"/>
                <a:ext cx="1932516" cy="5978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𝑠</m:t>
                          </m:r>
                        </m:e>
                        <m:sup>
                          <m:r>
                            <a:rPr lang="es-AR" b="0" i="1" smtClean="0">
                              <a:latin typeface="Cambria Math" panose="02040503050406030204" pitchFamily="18" charset="0"/>
                            </a:rPr>
                            <m:t>2</m:t>
                          </m:r>
                        </m:sup>
                      </m:sSup>
                      <m:r>
                        <a:rPr lang="es-AR" i="1" smtClean="0">
                          <a:latin typeface="Cambria Math" panose="02040503050406030204" pitchFamily="18" charset="0"/>
                        </a:rPr>
                        <m:t>=</m:t>
                      </m:r>
                      <m:f>
                        <m:fPr>
                          <m:ctrlPr>
                            <a:rPr lang="es-AR" i="1" smtClean="0">
                              <a:latin typeface="Cambria Math" panose="02040503050406030204" pitchFamily="18" charset="0"/>
                            </a:rPr>
                          </m:ctrlPr>
                        </m:fPr>
                        <m:num>
                          <m:sSup>
                            <m:sSupPr>
                              <m:ctrlPr>
                                <a:rPr lang="es-AR" altLang="es-AR" i="1" dirty="0">
                                  <a:latin typeface="Cambria Math" panose="02040503050406030204" pitchFamily="18" charset="0"/>
                                  <a:ea typeface="Cambria Math" panose="02040503050406030204" pitchFamily="18" charset="0"/>
                                </a:rPr>
                              </m:ctrlPr>
                            </m:sSupPr>
                            <m:e>
                              <m:nary>
                                <m:naryPr>
                                  <m:chr m:val="∑"/>
                                  <m:ctrlPr>
                                    <a:rPr lang="es-AR" altLang="es-AR" i="1" dirty="0">
                                      <a:latin typeface="Cambria Math" panose="02040503050406030204" pitchFamily="18" charset="0"/>
                                      <a:ea typeface="Cambria Math" panose="02040503050406030204" pitchFamily="18" charset="0"/>
                                    </a:rPr>
                                  </m:ctrlPr>
                                </m:naryPr>
                                <m:sub>
                                  <m:r>
                                    <m:rPr>
                                      <m:brk m:alnAt="23"/>
                                    </m:rPr>
                                    <a:rPr lang="es-AR" altLang="es-AR" i="1" dirty="0">
                                      <a:latin typeface="Cambria Math" panose="02040503050406030204" pitchFamily="18" charset="0"/>
                                      <a:ea typeface="Cambria Math" panose="02040503050406030204" pitchFamily="18" charset="0"/>
                                    </a:rPr>
                                    <m:t>𝑖</m:t>
                                  </m:r>
                                  <m:r>
                                    <a:rPr lang="es-AR" altLang="es-AR" i="1" dirty="0">
                                      <a:latin typeface="Cambria Math" panose="02040503050406030204" pitchFamily="18" charset="0"/>
                                      <a:ea typeface="Cambria Math" panose="02040503050406030204" pitchFamily="18" charset="0"/>
                                    </a:rPr>
                                    <m:t>=1</m:t>
                                  </m:r>
                                </m:sub>
                                <m:sup>
                                  <m:r>
                                    <a:rPr lang="es-AR" altLang="es-AR" i="1" dirty="0">
                                      <a:latin typeface="Cambria Math" panose="02040503050406030204" pitchFamily="18" charset="0"/>
                                      <a:ea typeface="Cambria Math" panose="02040503050406030204" pitchFamily="18" charset="0"/>
                                    </a:rPr>
                                    <m:t>𝑛</m:t>
                                  </m:r>
                                </m:sup>
                                <m:e>
                                  <m:r>
                                    <a:rPr lang="es-AR" i="1">
                                      <a:latin typeface="Cambria Math" panose="02040503050406030204" pitchFamily="18" charset="0"/>
                                    </a:rPr>
                                    <m:t>(</m:t>
                                  </m:r>
                                  <m:sSub>
                                    <m:sSubPr>
                                      <m:ctrlPr>
                                        <a:rPr lang="es-AR" i="1">
                                          <a:latin typeface="Cambria Math" panose="02040503050406030204" pitchFamily="18" charset="0"/>
                                        </a:rPr>
                                      </m:ctrlPr>
                                    </m:sSubPr>
                                    <m:e>
                                      <m:r>
                                        <a:rPr lang="es-AR" i="1">
                                          <a:latin typeface="Cambria Math" panose="02040503050406030204" pitchFamily="18" charset="0"/>
                                        </a:rPr>
                                        <m:t>𝑥</m:t>
                                      </m:r>
                                    </m:e>
                                    <m:sub>
                                      <m:r>
                                        <a:rPr lang="es-AR" i="1">
                                          <a:latin typeface="Cambria Math" panose="02040503050406030204" pitchFamily="18" charset="0"/>
                                        </a:rPr>
                                        <m:t>𝑖</m:t>
                                      </m:r>
                                    </m:sub>
                                  </m:sSub>
                                  <m:r>
                                    <a:rPr lang="es-AR" i="1">
                                      <a:latin typeface="Cambria Math" panose="02040503050406030204" pitchFamily="18" charset="0"/>
                                    </a:rPr>
                                    <m:t>−</m:t>
                                  </m:r>
                                  <m:acc>
                                    <m:accPr>
                                      <m:chr m:val="̅"/>
                                      <m:ctrlPr>
                                        <a:rPr lang="es-AR" altLang="es-AR"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latin typeface="Cambria Math" panose="02040503050406030204" pitchFamily="18" charset="0"/>
                                          <a:ea typeface="Cambria" panose="02040503050406030204" pitchFamily="18" charset="0"/>
                                          <a:cs typeface="Calibri" panose="020F0502020204030204" pitchFamily="34" charset="0"/>
                                        </a:rPr>
                                        <m:t>𝒙</m:t>
                                      </m:r>
                                    </m:e>
                                  </m:acc>
                                  <m:r>
                                    <m:rPr>
                                      <m:nor/>
                                    </m:rPr>
                                    <a:rPr lang="es-AR" altLang="es-AR" dirty="0">
                                      <a:latin typeface="Cambria Math" panose="02040503050406030204" pitchFamily="18" charset="0"/>
                                      <a:ea typeface="Cambria Math" panose="02040503050406030204" pitchFamily="18" charset="0"/>
                                    </a:rPr>
                                    <m:t>)</m:t>
                                  </m:r>
                                </m:e>
                              </m:nary>
                            </m:e>
                            <m:sup>
                              <m:r>
                                <a:rPr lang="es-AR" altLang="es-AR" i="1" dirty="0">
                                  <a:latin typeface="Cambria Math" panose="02040503050406030204" pitchFamily="18" charset="0"/>
                                  <a:ea typeface="Cambria Math" panose="02040503050406030204" pitchFamily="18" charset="0"/>
                                </a:rPr>
                                <m:t>2</m:t>
                              </m:r>
                            </m:sup>
                          </m:sSup>
                        </m:num>
                        <m:den>
                          <m:r>
                            <a:rPr lang="es-AR" b="0" i="1" smtClean="0">
                              <a:latin typeface="Cambria Math" panose="02040503050406030204" pitchFamily="18" charset="0"/>
                            </a:rPr>
                            <m:t>𝑛</m:t>
                          </m:r>
                        </m:den>
                      </m:f>
                    </m:oMath>
                  </m:oMathPara>
                </a14:m>
                <a:endParaRPr lang="es-AR"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940152" y="3233538"/>
                <a:ext cx="1932516" cy="597856"/>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40151" y="4526025"/>
                <a:ext cx="1949508" cy="590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𝑠</m:t>
                          </m:r>
                        </m:e>
                        <m:sup>
                          <m:r>
                            <a:rPr lang="es-AR" b="0" i="1" smtClean="0">
                              <a:latin typeface="Cambria Math" panose="02040503050406030204" pitchFamily="18" charset="0"/>
                            </a:rPr>
                            <m:t>2</m:t>
                          </m:r>
                        </m:sup>
                      </m:sSup>
                      <m:r>
                        <a:rPr lang="es-AR" i="1" smtClean="0">
                          <a:latin typeface="Cambria Math" panose="02040503050406030204" pitchFamily="18" charset="0"/>
                        </a:rPr>
                        <m:t>=</m:t>
                      </m:r>
                      <m:f>
                        <m:fPr>
                          <m:ctrlPr>
                            <a:rPr lang="es-AR" i="1" smtClean="0">
                              <a:latin typeface="Cambria Math" panose="02040503050406030204" pitchFamily="18" charset="0"/>
                            </a:rPr>
                          </m:ctrlPr>
                        </m:fPr>
                        <m:num>
                          <m:sSup>
                            <m:sSupPr>
                              <m:ctrlPr>
                                <a:rPr lang="es-AR" altLang="es-AR" i="1" dirty="0">
                                  <a:latin typeface="Cambria Math" panose="02040503050406030204" pitchFamily="18" charset="0"/>
                                  <a:ea typeface="Cambria Math" panose="02040503050406030204" pitchFamily="18" charset="0"/>
                                </a:rPr>
                              </m:ctrlPr>
                            </m:sSupPr>
                            <m:e>
                              <m:nary>
                                <m:naryPr>
                                  <m:chr m:val="∑"/>
                                  <m:subHide m:val="on"/>
                                  <m:supHide m:val="on"/>
                                  <m:ctrlPr>
                                    <a:rPr lang="es-AR" altLang="es-AR" i="1" dirty="0" smtClean="0">
                                      <a:latin typeface="Cambria Math" panose="02040503050406030204" pitchFamily="18" charset="0"/>
                                      <a:ea typeface="Cambria Math" panose="02040503050406030204" pitchFamily="18" charset="0"/>
                                    </a:rPr>
                                  </m:ctrlPr>
                                </m:naryPr>
                                <m:sub/>
                                <m:sup/>
                                <m:e>
                                  <m:r>
                                    <a:rPr lang="es-AR" i="1">
                                      <a:latin typeface="Cambria Math" panose="02040503050406030204" pitchFamily="18" charset="0"/>
                                    </a:rPr>
                                    <m:t>(</m:t>
                                  </m:r>
                                  <m:sSub>
                                    <m:sSubPr>
                                      <m:ctrlPr>
                                        <a:rPr lang="es-AR" i="1">
                                          <a:latin typeface="Cambria Math" panose="02040503050406030204" pitchFamily="18" charset="0"/>
                                        </a:rPr>
                                      </m:ctrlPr>
                                    </m:sSubPr>
                                    <m:e>
                                      <m:r>
                                        <a:rPr lang="es-AR" i="1">
                                          <a:latin typeface="Cambria Math" panose="02040503050406030204" pitchFamily="18" charset="0"/>
                                        </a:rPr>
                                        <m:t>𝑥</m:t>
                                      </m:r>
                                    </m:e>
                                    <m:sub>
                                      <m:r>
                                        <a:rPr lang="es-AR" i="1">
                                          <a:latin typeface="Cambria Math" panose="02040503050406030204" pitchFamily="18" charset="0"/>
                                        </a:rPr>
                                        <m:t>𝑖</m:t>
                                      </m:r>
                                    </m:sub>
                                  </m:sSub>
                                  <m:r>
                                    <a:rPr lang="es-AR" i="1">
                                      <a:latin typeface="Cambria Math" panose="02040503050406030204" pitchFamily="18" charset="0"/>
                                    </a:rPr>
                                    <m:t>−</m:t>
                                  </m:r>
                                  <m:acc>
                                    <m:accPr>
                                      <m:chr m:val="̅"/>
                                      <m:ctrlPr>
                                        <a:rPr lang="es-AR" altLang="es-AR"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latin typeface="Cambria Math" panose="02040503050406030204" pitchFamily="18" charset="0"/>
                                          <a:ea typeface="Cambria" panose="02040503050406030204" pitchFamily="18" charset="0"/>
                                          <a:cs typeface="Calibri" panose="020F0502020204030204" pitchFamily="34" charset="0"/>
                                        </a:rPr>
                                        <m:t>𝒙</m:t>
                                      </m:r>
                                    </m:e>
                                  </m:acc>
                                  <m:r>
                                    <m:rPr>
                                      <m:nor/>
                                    </m:rPr>
                                    <a:rPr lang="es-AR" altLang="es-AR" dirty="0">
                                      <a:latin typeface="Cambria Math" panose="02040503050406030204" pitchFamily="18" charset="0"/>
                                      <a:ea typeface="Cambria Math" panose="02040503050406030204" pitchFamily="18" charset="0"/>
                                    </a:rPr>
                                    <m:t>)</m:t>
                                  </m:r>
                                </m:e>
                              </m:nary>
                            </m:e>
                            <m:sup>
                              <m:r>
                                <a:rPr lang="es-AR" altLang="es-AR" i="1" dirty="0">
                                  <a:latin typeface="Cambria Math" panose="02040503050406030204" pitchFamily="18" charset="0"/>
                                  <a:ea typeface="Cambria Math" panose="02040503050406030204" pitchFamily="18" charset="0"/>
                                </a:rPr>
                                <m:t>2</m:t>
                              </m:r>
                            </m:sup>
                          </m:sSup>
                          <m:r>
                            <a:rPr lang="es-AR" altLang="es-AR" i="1" dirty="0" smtClean="0">
                              <a:latin typeface="Cambria Math" panose="02040503050406030204" pitchFamily="18" charset="0"/>
                              <a:ea typeface="Cambria Math" panose="02040503050406030204" pitchFamily="18" charset="0"/>
                            </a:rPr>
                            <m:t>∙</m:t>
                          </m:r>
                          <m:r>
                            <a:rPr lang="es-AR" altLang="es-AR" b="0" i="1" dirty="0" smtClean="0">
                              <a:latin typeface="Cambria Math" panose="02040503050406030204" pitchFamily="18" charset="0"/>
                              <a:ea typeface="Cambria Math" panose="02040503050406030204" pitchFamily="18" charset="0"/>
                            </a:rPr>
                            <m:t>𝑓</m:t>
                          </m:r>
                        </m:num>
                        <m:den>
                          <m:r>
                            <a:rPr lang="es-AR" b="0" i="1" smtClean="0">
                              <a:latin typeface="Cambria Math" panose="02040503050406030204" pitchFamily="18" charset="0"/>
                            </a:rPr>
                            <m:t>𝑛</m:t>
                          </m:r>
                        </m:den>
                      </m:f>
                    </m:oMath>
                  </m:oMathPara>
                </a14:m>
                <a:endParaRPr lang="es-AR"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40151" y="4526025"/>
                <a:ext cx="1949508" cy="590162"/>
              </a:xfrm>
              <a:prstGeom prst="rect">
                <a:avLst/>
              </a:prstGeom>
              <a:blipFill>
                <a:blip r:embed="rId4"/>
                <a:stretch>
                  <a:fillRect/>
                </a:stretch>
              </a:blipFill>
            </p:spPr>
            <p:txBody>
              <a:bodyPr/>
              <a:lstStyle/>
              <a:p>
                <a:r>
                  <a:rPr lang="es-AR">
                    <a:noFill/>
                  </a:rPr>
                  <a:t> </a:t>
                </a:r>
              </a:p>
            </p:txBody>
          </p:sp>
        </mc:Fallback>
      </mc:AlternateContent>
      <p:sp>
        <p:nvSpPr>
          <p:cNvPr id="12"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5462448" y="3896267"/>
            <a:ext cx="3445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 Con datos de la tabla:</a:t>
            </a:r>
          </a:p>
        </p:txBody>
      </p:sp>
      <mc:AlternateContent xmlns:mc="http://schemas.openxmlformats.org/markup-compatibility/2006" xmlns:a14="http://schemas.microsoft.com/office/drawing/2010/main">
        <mc:Choice Requires="a14">
          <p:sp>
            <p:nvSpPr>
              <p:cNvPr id="13" name="CuadroTexto 12"/>
              <p:cNvSpPr txBox="1"/>
              <p:nvPr/>
            </p:nvSpPr>
            <p:spPr>
              <a:xfrm>
                <a:off x="5806917" y="5266452"/>
                <a:ext cx="2294524" cy="526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𝑠</m:t>
                          </m:r>
                        </m:e>
                        <m:sup>
                          <m:r>
                            <a:rPr lang="es-AR" b="0" i="1" smtClean="0">
                              <a:latin typeface="Cambria Math" panose="02040503050406030204" pitchFamily="18" charset="0"/>
                            </a:rPr>
                            <m:t>2</m:t>
                          </m:r>
                        </m:sup>
                      </m:sSup>
                      <m:r>
                        <a:rPr lang="es-AR" i="1" smtClean="0">
                          <a:latin typeface="Cambria Math" panose="02040503050406030204" pitchFamily="18" charset="0"/>
                        </a:rPr>
                        <m:t>=</m:t>
                      </m:r>
                      <m:f>
                        <m:fPr>
                          <m:ctrlPr>
                            <a:rPr lang="es-AR" i="1" smtClean="0">
                              <a:latin typeface="Cambria Math" panose="02040503050406030204" pitchFamily="18" charset="0"/>
                            </a:rPr>
                          </m:ctrlPr>
                        </m:fPr>
                        <m:num>
                          <m:r>
                            <a:rPr lang="es-AR" b="0" i="1" smtClean="0">
                              <a:latin typeface="Cambria Math" panose="02040503050406030204" pitchFamily="18" charset="0"/>
                            </a:rPr>
                            <m:t>217,5</m:t>
                          </m:r>
                        </m:num>
                        <m:den>
                          <m:r>
                            <a:rPr lang="es-AR" b="0" i="1" smtClean="0">
                              <a:latin typeface="Cambria Math" panose="02040503050406030204" pitchFamily="18" charset="0"/>
                            </a:rPr>
                            <m:t>54</m:t>
                          </m:r>
                        </m:den>
                      </m:f>
                      <m:r>
                        <a:rPr lang="es-AR" b="0" i="0" smtClean="0">
                          <a:latin typeface="Cambria Math" panose="02040503050406030204" pitchFamily="18" charset="0"/>
                        </a:rPr>
                        <m:t>=4</m:t>
                      </m:r>
                    </m:oMath>
                  </m:oMathPara>
                </a14:m>
                <a:endParaRPr lang="es-AR"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806917" y="5266452"/>
                <a:ext cx="2294524" cy="526041"/>
              </a:xfrm>
              <a:prstGeom prst="rect">
                <a:avLst/>
              </a:prstGeom>
              <a:blipFill>
                <a:blip r:embed="rId5"/>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1699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Ahora bien, en el ejemplo anterior, los resultados están expresados en “calificaciones al cuadrado” (porque habíamos elevado las diferencias para resolver el problema de los signos).</a:t>
            </a:r>
            <a:endParaRPr lang="es-AR"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Para solucionar esto, podemos generar la raíz cuadrada de la varianza, que es la </a:t>
            </a:r>
            <a:r>
              <a:rPr lang="es-ES"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desviación estándar</a:t>
            </a:r>
            <a:r>
              <a:rPr lang="es-ES" altLang="es-AR" dirty="0">
                <a:latin typeface="Cambria" panose="02040503050406030204" pitchFamily="18" charset="0"/>
                <a:ea typeface="Cambria" panose="02040503050406030204" pitchFamily="18" charset="0"/>
                <a:cs typeface="Calibri" panose="020F0502020204030204" pitchFamily="34" charset="0"/>
              </a:rPr>
              <a:t>. La ventaja de la desviación estándar es que puede interpretarse en la misma unidad de medida que la variable original. En el ejemplo:</a:t>
            </a: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La desviación estándar se interpreta como </a:t>
            </a:r>
            <a:r>
              <a:rPr lang="es-ES" altLang="es-AR" i="1" dirty="0">
                <a:latin typeface="Cambria" panose="02040503050406030204" pitchFamily="18" charset="0"/>
                <a:ea typeface="Cambria" panose="02040503050406030204" pitchFamily="18" charset="0"/>
                <a:cs typeface="Calibri" panose="020F0502020204030204" pitchFamily="34" charset="0"/>
              </a:rPr>
              <a:t>la dispersión promedio de todos los valores de la variable con respecto a la media y se expresa en unidades de la variable original. </a:t>
            </a: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165722990"/>
              </p:ext>
            </p:extLst>
          </p:nvPr>
        </p:nvGraphicFramePr>
        <p:xfrm>
          <a:off x="2635901" y="3507320"/>
          <a:ext cx="3767530" cy="648148"/>
        </p:xfrm>
        <a:graphic>
          <a:graphicData uri="http://schemas.openxmlformats.org/drawingml/2006/table">
            <a:tbl>
              <a:tblPr>
                <a:tableStyleId>{69CF1AB2-1976-4502-BF36-3FF5EA218861}</a:tableStyleId>
              </a:tblPr>
              <a:tblGrid>
                <a:gridCol w="1918436">
                  <a:extLst>
                    <a:ext uri="{9D8B030D-6E8A-4147-A177-3AD203B41FA5}">
                      <a16:colId xmlns:a16="http://schemas.microsoft.com/office/drawing/2014/main" val="20000"/>
                    </a:ext>
                  </a:extLst>
                </a:gridCol>
                <a:gridCol w="1849094">
                  <a:extLst>
                    <a:ext uri="{9D8B030D-6E8A-4147-A177-3AD203B41FA5}">
                      <a16:colId xmlns:a16="http://schemas.microsoft.com/office/drawing/2014/main" val="20001"/>
                    </a:ext>
                  </a:extLst>
                </a:gridCol>
              </a:tblGrid>
              <a:tr h="324074">
                <a:tc>
                  <a:txBody>
                    <a:bodyPr/>
                    <a:lstStyle/>
                    <a:p>
                      <a:pPr algn="ctr" fontAlgn="b"/>
                      <a:r>
                        <a:rPr lang="es-AR" sz="1400" b="1" u="none" strike="noStrike" dirty="0">
                          <a:effectLst/>
                          <a:latin typeface="Calibri" panose="020F0502020204030204" pitchFamily="34" charset="0"/>
                        </a:rPr>
                        <a:t> </a:t>
                      </a:r>
                      <a:endParaRPr lang="es-A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AR" sz="1400" b="1" u="none" strike="noStrike" dirty="0">
                          <a:effectLst/>
                          <a:latin typeface="Calibri" panose="020F0502020204030204" pitchFamily="34" charset="0"/>
                        </a:rPr>
                        <a:t>Curso A</a:t>
                      </a:r>
                      <a:endParaRPr lang="es-A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24074">
                <a:tc>
                  <a:txBody>
                    <a:bodyPr/>
                    <a:lstStyle/>
                    <a:p>
                      <a:pPr algn="ctr" fontAlgn="b"/>
                      <a:r>
                        <a:rPr lang="es-AR" sz="1400" u="none" strike="noStrike" dirty="0">
                          <a:effectLst/>
                          <a:latin typeface="Calibri" panose="020F0502020204030204" pitchFamily="34" charset="0"/>
                        </a:rPr>
                        <a:t>Desviación estándar (s)</a:t>
                      </a:r>
                      <a:endParaRPr lang="es-A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AR" sz="1400" u="none" strike="noStrike" dirty="0">
                          <a:effectLst/>
                          <a:latin typeface="Calibri" panose="020F0502020204030204" pitchFamily="34" charset="0"/>
                        </a:rPr>
                        <a:t>2,0</a:t>
                      </a:r>
                    </a:p>
                  </a:txBody>
                  <a:tcPr marL="9525" marR="9525" marT="9525" marB="0" anchor="ctr"/>
                </a:tc>
                <a:extLst>
                  <a:ext uri="{0D108BD9-81ED-4DB2-BD59-A6C34878D82A}">
                    <a16:rowId xmlns:a16="http://schemas.microsoft.com/office/drawing/2014/main" val="10001"/>
                  </a:ext>
                </a:extLst>
              </a:tr>
            </a:tbl>
          </a:graphicData>
        </a:graphic>
      </p:graphicFrame>
      <p:sp>
        <p:nvSpPr>
          <p:cNvPr id="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7"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dispersión o variabilidad absoluta</a:t>
            </a:r>
          </a:p>
        </p:txBody>
      </p:sp>
      <p:sp>
        <p:nvSpPr>
          <p:cNvPr id="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endParaRPr>
          </a:p>
        </p:txBody>
      </p:sp>
      <p:cxnSp>
        <p:nvCxnSpPr>
          <p:cNvPr id="1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22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Cuando queremos comparar dos distribuciones para saber cuál es más heterogénea u homogénea, no nos basta con comparar sus desvíos estándar, porque éstos se expresan en relación con la media.</a:t>
            </a:r>
          </a:p>
        </p:txBody>
      </p:sp>
      <p:sp>
        <p:nvSpPr>
          <p:cNvPr id="12" name="11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75482" y="2236418"/>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El modo correcto de comparar dos distribuciones diferentes consiste en calcular su </a:t>
            </a:r>
            <a:r>
              <a:rPr lang="es-ES"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coeficiente de variabilidad</a:t>
            </a:r>
            <a:r>
              <a:rPr lang="es-ES" altLang="es-AR" dirty="0">
                <a:latin typeface="Cambria" panose="02040503050406030204" pitchFamily="18" charset="0"/>
                <a:ea typeface="Cambria" panose="02040503050406030204" pitchFamily="18" charset="0"/>
                <a:cs typeface="Calibri" panose="020F0502020204030204" pitchFamily="34" charset="0"/>
              </a:rPr>
              <a:t>.</a:t>
            </a:r>
            <a:endParaRPr lang="es-AR" altLang="es-AR" dirty="0">
              <a:latin typeface="Cambria" panose="02040503050406030204" pitchFamily="18" charset="0"/>
              <a:ea typeface="Cambria" panose="02040503050406030204" pitchFamily="18" charset="0"/>
              <a:cs typeface="Calibri" panose="020F0502020204030204" pitchFamily="34" charset="0"/>
            </a:endParaRPr>
          </a:p>
        </p:txBody>
      </p:sp>
      <p:sp>
        <p:nvSpPr>
          <p:cNvPr id="13" name="8 CuadroTexto"/>
          <p:cNvSpPr txBox="1">
            <a:spLocks noChangeArrowheads="1"/>
          </p:cNvSpPr>
          <p:nvPr/>
        </p:nvSpPr>
        <p:spPr bwMode="auto">
          <a:xfrm>
            <a:off x="475482" y="3040863"/>
            <a:ext cx="7929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rPr>
              <a:t>Calculamos el </a:t>
            </a:r>
            <a:r>
              <a:rPr lang="es-AR" altLang="es-AR" b="1" dirty="0">
                <a:latin typeface="Cambria" panose="02040503050406030204" pitchFamily="18" charset="0"/>
                <a:ea typeface="Cambria" panose="02040503050406030204" pitchFamily="18" charset="0"/>
              </a:rPr>
              <a:t>coeficiente de variabilidad </a:t>
            </a:r>
            <a:r>
              <a:rPr lang="es-AR" altLang="es-AR" dirty="0">
                <a:latin typeface="Cambria" panose="02040503050406030204" pitchFamily="18" charset="0"/>
                <a:ea typeface="Cambria" panose="02040503050406030204" pitchFamily="18" charset="0"/>
              </a:rPr>
              <a:t>a partir de la siguiente fórmula: </a:t>
            </a:r>
          </a:p>
        </p:txBody>
      </p:sp>
      <p:sp>
        <p:nvSpPr>
          <p:cNvPr id="9"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0"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ea typeface="Cambria" panose="02040503050406030204" pitchFamily="18" charset="0"/>
              </a:rPr>
              <a:t>Medidas de dispersión o variabilidad relativa</a:t>
            </a: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7"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CuadroTexto 1"/>
              <p:cNvSpPr txBox="1"/>
              <p:nvPr/>
            </p:nvSpPr>
            <p:spPr>
              <a:xfrm>
                <a:off x="3420553" y="3682519"/>
                <a:ext cx="2182293" cy="472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𝐶𝑉</m:t>
                      </m:r>
                      <m:r>
                        <a:rPr lang="es-AR" i="1" smtClean="0">
                          <a:latin typeface="Cambria Math" panose="02040503050406030204" pitchFamily="18" charset="0"/>
                        </a:rPr>
                        <m:t>=</m:t>
                      </m:r>
                      <m:f>
                        <m:fPr>
                          <m:ctrlPr>
                            <a:rPr lang="es-AR" i="1" smtClean="0">
                              <a:latin typeface="Cambria Math" panose="02040503050406030204" pitchFamily="18" charset="0"/>
                            </a:rPr>
                          </m:ctrlPr>
                        </m:fPr>
                        <m:num>
                          <m:r>
                            <a:rPr lang="es-AR" b="0" i="1" smtClean="0">
                              <a:latin typeface="Cambria Math" panose="02040503050406030204" pitchFamily="18" charset="0"/>
                            </a:rPr>
                            <m:t>𝑠</m:t>
                          </m:r>
                        </m:num>
                        <m:den>
                          <m:acc>
                            <m:accPr>
                              <m:chr m:val="̅"/>
                              <m:ctrlPr>
                                <a:rPr lang="es-AR" altLang="es-AR"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latin typeface="Cambria Math" panose="02040503050406030204" pitchFamily="18" charset="0"/>
                                  <a:ea typeface="Cambria" panose="02040503050406030204" pitchFamily="18" charset="0"/>
                                  <a:cs typeface="Calibri" panose="020F0502020204030204" pitchFamily="34" charset="0"/>
                                </a:rPr>
                                <m:t>𝒙</m:t>
                              </m:r>
                            </m:e>
                          </m:acc>
                        </m:den>
                      </m:f>
                      <m:r>
                        <a:rPr lang="el-GR"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100</m:t>
                      </m:r>
                    </m:oMath>
                  </m:oMathPara>
                </a14:m>
                <a:endParaRPr lang="es-AR"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420553" y="3682519"/>
                <a:ext cx="2182293" cy="472502"/>
              </a:xfrm>
              <a:prstGeom prst="rect">
                <a:avLst/>
              </a:prstGeom>
              <a:blipFill>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6923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Por ejemplo:</a:t>
            </a:r>
          </a:p>
        </p:txBody>
      </p:sp>
      <mc:AlternateContent xmlns:mc="http://schemas.openxmlformats.org/markup-compatibility/2006" xmlns:a14="http://schemas.microsoft.com/office/drawing/2010/main">
        <mc:Choice Requires="a14">
          <p:sp>
            <p:nvSpPr>
              <p:cNvPr id="9" name="Rectangle 7"/>
              <p:cNvSpPr txBox="1">
                <a:spLocks noChangeArrowheads="1"/>
              </p:cNvSpPr>
              <p:nvPr/>
            </p:nvSpPr>
            <p:spPr bwMode="auto">
              <a:xfrm>
                <a:off x="678656" y="1628800"/>
                <a:ext cx="3357563" cy="1071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eaLnBrk="1" hangingPunct="1">
                  <a:buFont typeface="Wingdings" panose="05000000000000000000" pitchFamily="2" charset="2"/>
                  <a:buNone/>
                </a:pPr>
                <a:r>
                  <a:rPr lang="es-AR" altLang="es-AR" sz="1800" b="1" u="sng" kern="0" dirty="0">
                    <a:latin typeface="Cambria" panose="02040503050406030204" pitchFamily="18" charset="0"/>
                    <a:ea typeface="Cambria" panose="02040503050406030204" pitchFamily="18" charset="0"/>
                  </a:rPr>
                  <a:t>Argentina (2014)</a:t>
                </a:r>
              </a:p>
              <a:p>
                <a:pPr eaLnBrk="1" hangingPunct="1">
                  <a:buNone/>
                </a:pPr>
                <a:r>
                  <a:rPr lang="es-AR" altLang="es-AR" sz="1800" kern="0" dirty="0">
                    <a:latin typeface="Cambria" panose="02040503050406030204" pitchFamily="18" charset="0"/>
                    <a:ea typeface="Cambria" panose="02040503050406030204" pitchFamily="18" charset="0"/>
                  </a:rPr>
                  <a:t>Ingreso medio (</a:t>
                </a:r>
                <a14:m>
                  <m:oMath xmlns:m="http://schemas.openxmlformats.org/officeDocument/2006/math">
                    <m:acc>
                      <m:accPr>
                        <m:chr m:val="̅"/>
                        <m:ctrlPr>
                          <a:rPr lang="es-AR" altLang="es-AR" sz="1800"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sz="1800" b="1" i="1" dirty="0">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sz="1800" kern="0" dirty="0">
                    <a:latin typeface="Cambria" panose="02040503050406030204" pitchFamily="18" charset="0"/>
                    <a:ea typeface="Cambria" panose="02040503050406030204" pitchFamily="18" charset="0"/>
                  </a:rPr>
                  <a:t>): AR$ 6614</a:t>
                </a:r>
              </a:p>
              <a:p>
                <a:pPr eaLnBrk="1" hangingPunct="1">
                  <a:buFont typeface="Wingdings" panose="05000000000000000000" pitchFamily="2" charset="2"/>
                  <a:buNone/>
                </a:pPr>
                <a:r>
                  <a:rPr lang="es-AR" altLang="es-AR" sz="1800" kern="0" dirty="0">
                    <a:latin typeface="Cambria" panose="02040503050406030204" pitchFamily="18" charset="0"/>
                    <a:ea typeface="Cambria" panose="02040503050406030204" pitchFamily="18" charset="0"/>
                  </a:rPr>
                  <a:t>s= AR$ 5545</a:t>
                </a:r>
              </a:p>
            </p:txBody>
          </p:sp>
        </mc:Choice>
        <mc:Fallback xmlns="">
          <p:sp>
            <p:nvSpPr>
              <p:cNvPr id="9" name="Rectangle 7"/>
              <p:cNvSpPr txBox="1">
                <a:spLocks noRot="1" noChangeAspect="1" noMove="1" noResize="1" noEditPoints="1" noAdjustHandles="1" noChangeArrowheads="1" noChangeShapeType="1" noTextEdit="1"/>
              </p:cNvSpPr>
              <p:nvPr/>
            </p:nvSpPr>
            <p:spPr bwMode="auto">
              <a:xfrm>
                <a:off x="678656" y="1628800"/>
                <a:ext cx="3357563" cy="1071562"/>
              </a:xfrm>
              <a:prstGeom prst="rect">
                <a:avLst/>
              </a:prstGeom>
              <a:blipFill>
                <a:blip r:embed="rId2"/>
                <a:stretch>
                  <a:fillRect l="-1452" t="-3409" b="-39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10" name="Rectangle 4"/>
          <p:cNvSpPr>
            <a:spLocks noChangeArrowheads="1"/>
          </p:cNvSpPr>
          <p:nvPr/>
        </p:nvSpPr>
        <p:spPr bwMode="auto">
          <a:xfrm>
            <a:off x="750094" y="2628925"/>
            <a:ext cx="20716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dirty="0">
                <a:latin typeface="Cambria" panose="02040503050406030204" pitchFamily="18" charset="0"/>
                <a:ea typeface="Cambria" panose="02040503050406030204" pitchFamily="18" charset="0"/>
              </a:rPr>
              <a:t>CV = </a:t>
            </a:r>
            <a:r>
              <a:rPr lang="es-ES" altLang="es-AR" u="sng" dirty="0">
                <a:latin typeface="Cambria" panose="02040503050406030204" pitchFamily="18" charset="0"/>
                <a:ea typeface="Cambria" panose="02040503050406030204" pitchFamily="18" charset="0"/>
              </a:rPr>
              <a:t>5545 . 100</a:t>
            </a:r>
          </a:p>
          <a:p>
            <a:pPr algn="ctr" eaLnBrk="1" hangingPunct="1"/>
            <a:r>
              <a:rPr lang="es-AR" altLang="es-AR" dirty="0">
                <a:latin typeface="Cambria" panose="02040503050406030204" pitchFamily="18" charset="0"/>
                <a:ea typeface="Cambria" panose="02040503050406030204" pitchFamily="18" charset="0"/>
              </a:rPr>
              <a:t>       6614</a:t>
            </a:r>
            <a:endParaRPr lang="es-ES" altLang="es-AR" dirty="0">
              <a:latin typeface="Cambria" panose="02040503050406030204" pitchFamily="18" charset="0"/>
              <a:ea typeface="Cambria" panose="02040503050406030204" pitchFamily="18" charset="0"/>
            </a:endParaRPr>
          </a:p>
        </p:txBody>
      </p:sp>
      <p:sp>
        <p:nvSpPr>
          <p:cNvPr id="14" name="Rectangle 110"/>
          <p:cNvSpPr>
            <a:spLocks noChangeArrowheads="1"/>
          </p:cNvSpPr>
          <p:nvPr/>
        </p:nvSpPr>
        <p:spPr bwMode="auto">
          <a:xfrm>
            <a:off x="1035844" y="3414737"/>
            <a:ext cx="1571625" cy="428625"/>
          </a:xfrm>
          <a:prstGeom prst="rect">
            <a:avLst/>
          </a:prstGeom>
          <a:solidFill>
            <a:schemeClr val="accent1">
              <a:lumMod val="20000"/>
              <a:lumOff val="80000"/>
            </a:schemeClr>
          </a:solidFill>
          <a:ln w="9525">
            <a:solidFill>
              <a:schemeClr val="bg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b="1" dirty="0">
                <a:latin typeface="Cambria" panose="02040503050406030204" pitchFamily="18" charset="0"/>
                <a:ea typeface="Cambria" panose="02040503050406030204" pitchFamily="18" charset="0"/>
              </a:rPr>
              <a:t>CV = 83,8%</a:t>
            </a:r>
          </a:p>
        </p:txBody>
      </p:sp>
      <mc:AlternateContent xmlns:mc="http://schemas.openxmlformats.org/markup-compatibility/2006" xmlns:a14="http://schemas.microsoft.com/office/drawing/2010/main">
        <mc:Choice Requires="a14">
          <p:sp>
            <p:nvSpPr>
              <p:cNvPr id="15" name="Rectangle 7"/>
              <p:cNvSpPr txBox="1">
                <a:spLocks noChangeArrowheads="1"/>
              </p:cNvSpPr>
              <p:nvPr/>
            </p:nvSpPr>
            <p:spPr bwMode="auto">
              <a:xfrm>
                <a:off x="5107781" y="1628800"/>
                <a:ext cx="3357563" cy="1071562"/>
              </a:xfrm>
              <a:prstGeom prst="rect">
                <a:avLst/>
              </a:prstGeom>
              <a:noFill/>
              <a:ln w="9525">
                <a:noFill/>
                <a:miter lim="800000"/>
                <a:headEnd/>
                <a:tailEnd/>
              </a:ln>
            </p:spPr>
            <p:txBody>
              <a:bodyPr/>
              <a:lstStyle/>
              <a:p>
                <a:pPr marL="342900" indent="-342900" eaLnBrk="1" hangingPunct="1">
                  <a:spcBef>
                    <a:spcPct val="20000"/>
                  </a:spcBef>
                  <a:buClr>
                    <a:schemeClr val="accent1"/>
                  </a:buClr>
                  <a:buSzPct val="65000"/>
                  <a:buFont typeface="Wingdings" pitchFamily="2" charset="2"/>
                  <a:buNone/>
                  <a:defRPr/>
                </a:pPr>
                <a:r>
                  <a:rPr lang="es-AR" b="1" u="sng" kern="0" dirty="0">
                    <a:latin typeface="Cambria" panose="02040503050406030204" pitchFamily="18" charset="0"/>
                    <a:ea typeface="Cambria" panose="02040503050406030204" pitchFamily="18" charset="0"/>
                  </a:rPr>
                  <a:t>México (2014)</a:t>
                </a:r>
              </a:p>
              <a:p>
                <a:pPr marL="342900" indent="-342900">
                  <a:spcBef>
                    <a:spcPct val="20000"/>
                  </a:spcBef>
                  <a:buClr>
                    <a:schemeClr val="accent1"/>
                  </a:buClr>
                  <a:buSzPct val="65000"/>
                  <a:defRPr/>
                </a:pPr>
                <a:r>
                  <a:rPr lang="es-AR" kern="0" dirty="0">
                    <a:latin typeface="Cambria" panose="02040503050406030204" pitchFamily="18" charset="0"/>
                    <a:ea typeface="Cambria" panose="02040503050406030204" pitchFamily="18" charset="0"/>
                  </a:rPr>
                  <a:t>Ingreso medio (</a:t>
                </a:r>
                <a14:m>
                  <m:oMath xmlns:m="http://schemas.openxmlformats.org/officeDocument/2006/math">
                    <m:acc>
                      <m:accPr>
                        <m:chr m:val="̅"/>
                        <m:ctrlPr>
                          <a:rPr lang="es-AR" altLang="es-AR"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latin typeface="Cambria Math" panose="02040503050406030204" pitchFamily="18" charset="0"/>
                            <a:ea typeface="Cambria" panose="02040503050406030204" pitchFamily="18" charset="0"/>
                            <a:cs typeface="Calibri" panose="020F0502020204030204" pitchFamily="34" charset="0"/>
                          </a:rPr>
                          <m:t>𝒙</m:t>
                        </m:r>
                      </m:e>
                    </m:acc>
                  </m:oMath>
                </a14:m>
                <a:r>
                  <a:rPr lang="es-AR" kern="0" dirty="0">
                    <a:latin typeface="Cambria" panose="02040503050406030204" pitchFamily="18" charset="0"/>
                    <a:ea typeface="Cambria" panose="02040503050406030204" pitchFamily="18" charset="0"/>
                  </a:rPr>
                  <a:t>): MX$ 3571</a:t>
                </a:r>
              </a:p>
              <a:p>
                <a:pPr marL="342900" indent="-342900" eaLnBrk="1" hangingPunct="1">
                  <a:spcBef>
                    <a:spcPct val="20000"/>
                  </a:spcBef>
                  <a:buClr>
                    <a:schemeClr val="accent1"/>
                  </a:buClr>
                  <a:buSzPct val="65000"/>
                  <a:buFont typeface="Wingdings" pitchFamily="2" charset="2"/>
                  <a:buNone/>
                  <a:defRPr/>
                </a:pPr>
                <a:r>
                  <a:rPr lang="es-AR" kern="0" dirty="0">
                    <a:latin typeface="Cambria" panose="02040503050406030204" pitchFamily="18" charset="0"/>
                    <a:ea typeface="Cambria" panose="02040503050406030204" pitchFamily="18" charset="0"/>
                  </a:rPr>
                  <a:t>s= MX$ 4189</a:t>
                </a:r>
              </a:p>
            </p:txBody>
          </p:sp>
        </mc:Choice>
        <mc:Fallback xmlns="">
          <p:sp>
            <p:nvSpPr>
              <p:cNvPr id="15" name="Rectangle 7"/>
              <p:cNvSpPr txBox="1">
                <a:spLocks noRot="1" noChangeAspect="1" noMove="1" noResize="1" noEditPoints="1" noAdjustHandles="1" noChangeArrowheads="1" noChangeShapeType="1" noTextEdit="1"/>
              </p:cNvSpPr>
              <p:nvPr/>
            </p:nvSpPr>
            <p:spPr bwMode="auto">
              <a:xfrm>
                <a:off x="5107781" y="1628800"/>
                <a:ext cx="3357563" cy="1071562"/>
              </a:xfrm>
              <a:prstGeom prst="rect">
                <a:avLst/>
              </a:prstGeom>
              <a:blipFill>
                <a:blip r:embed="rId3"/>
                <a:stretch>
                  <a:fillRect l="-1633" t="-3409" b="-3977"/>
                </a:stretch>
              </a:blipFill>
              <a:ln w="9525">
                <a:noFill/>
                <a:miter lim="800000"/>
                <a:headEnd/>
                <a:tailEnd/>
              </a:ln>
            </p:spPr>
            <p:txBody>
              <a:bodyPr/>
              <a:lstStyle/>
              <a:p>
                <a:r>
                  <a:rPr lang="es-AR">
                    <a:noFill/>
                  </a:rPr>
                  <a:t> </a:t>
                </a:r>
              </a:p>
            </p:txBody>
          </p:sp>
        </mc:Fallback>
      </mc:AlternateContent>
      <p:sp>
        <p:nvSpPr>
          <p:cNvPr id="17" name="Rectangle 4"/>
          <p:cNvSpPr>
            <a:spLocks noChangeArrowheads="1"/>
          </p:cNvSpPr>
          <p:nvPr/>
        </p:nvSpPr>
        <p:spPr bwMode="auto">
          <a:xfrm>
            <a:off x="5179219" y="2628925"/>
            <a:ext cx="20716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dirty="0">
                <a:latin typeface="Cambria" panose="02040503050406030204" pitchFamily="18" charset="0"/>
                <a:ea typeface="Cambria" panose="02040503050406030204" pitchFamily="18" charset="0"/>
              </a:rPr>
              <a:t>CV = </a:t>
            </a:r>
            <a:r>
              <a:rPr lang="es-ES" altLang="es-AR" u="sng" dirty="0">
                <a:latin typeface="Cambria" panose="02040503050406030204" pitchFamily="18" charset="0"/>
                <a:ea typeface="Cambria" panose="02040503050406030204" pitchFamily="18" charset="0"/>
              </a:rPr>
              <a:t>4189 . 100</a:t>
            </a:r>
          </a:p>
          <a:p>
            <a:pPr algn="ctr" eaLnBrk="1" hangingPunct="1"/>
            <a:r>
              <a:rPr lang="es-AR" altLang="es-AR" dirty="0">
                <a:latin typeface="Cambria" panose="02040503050406030204" pitchFamily="18" charset="0"/>
                <a:ea typeface="Cambria" panose="02040503050406030204" pitchFamily="18" charset="0"/>
              </a:rPr>
              <a:t>       3571</a:t>
            </a:r>
            <a:endParaRPr lang="es-ES" altLang="es-AR" dirty="0">
              <a:latin typeface="Cambria" panose="02040503050406030204" pitchFamily="18" charset="0"/>
              <a:ea typeface="Cambria" panose="02040503050406030204" pitchFamily="18" charset="0"/>
            </a:endParaRPr>
          </a:p>
        </p:txBody>
      </p:sp>
      <p:sp>
        <p:nvSpPr>
          <p:cNvPr id="18" name="Rectangle 110"/>
          <p:cNvSpPr>
            <a:spLocks noChangeArrowheads="1"/>
          </p:cNvSpPr>
          <p:nvPr/>
        </p:nvSpPr>
        <p:spPr bwMode="auto">
          <a:xfrm>
            <a:off x="5464969" y="3414737"/>
            <a:ext cx="1571625" cy="428625"/>
          </a:xfrm>
          <a:prstGeom prst="rect">
            <a:avLst/>
          </a:prstGeom>
          <a:solidFill>
            <a:schemeClr val="accent1">
              <a:lumMod val="20000"/>
              <a:lumOff val="80000"/>
            </a:schemeClr>
          </a:solidFill>
          <a:ln w="9525">
            <a:solidFill>
              <a:schemeClr val="bg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b="1" dirty="0">
                <a:latin typeface="Cambria" panose="02040503050406030204" pitchFamily="18" charset="0"/>
                <a:ea typeface="Cambria" panose="02040503050406030204" pitchFamily="18" charset="0"/>
              </a:rPr>
              <a:t>CV = 117%</a:t>
            </a:r>
          </a:p>
        </p:txBody>
      </p: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dispersión o variabilidad relativa</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6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8 CuadroTexto"/>
              <p:cNvSpPr txBox="1">
                <a:spLocks noChangeArrowheads="1"/>
              </p:cNvSpPr>
              <p:nvPr/>
            </p:nvSpPr>
            <p:spPr bwMode="auto">
              <a:xfrm>
                <a:off x="152779" y="1082428"/>
                <a:ext cx="8740396" cy="2308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AR" altLang="es-AR" dirty="0">
                    <a:latin typeface="Cambria" panose="02040503050406030204" pitchFamily="18" charset="0"/>
                    <a:ea typeface="Cambria" panose="02040503050406030204" pitchFamily="18" charset="0"/>
                  </a:rPr>
                  <a:t>Analizamos la forma de una distribución a partir de dos medidas: </a:t>
                </a:r>
                <a:r>
                  <a:rPr lang="es-AR" altLang="es-AR" b="1" dirty="0">
                    <a:latin typeface="Cambria" panose="02040503050406030204" pitchFamily="18" charset="0"/>
                    <a:ea typeface="Cambria" panose="02040503050406030204" pitchFamily="18" charset="0"/>
                  </a:rPr>
                  <a:t>simetría</a:t>
                </a:r>
                <a:r>
                  <a:rPr lang="es-AR" altLang="es-AR" dirty="0">
                    <a:latin typeface="Cambria" panose="02040503050406030204" pitchFamily="18" charset="0"/>
                    <a:ea typeface="Cambria" panose="02040503050406030204" pitchFamily="18" charset="0"/>
                  </a:rPr>
                  <a:t> y </a:t>
                </a:r>
                <a:r>
                  <a:rPr lang="es-AR" altLang="es-AR" b="1" dirty="0" err="1">
                    <a:latin typeface="Cambria" panose="02040503050406030204" pitchFamily="18" charset="0"/>
                    <a:ea typeface="Cambria" panose="02040503050406030204" pitchFamily="18" charset="0"/>
                  </a:rPr>
                  <a:t>curtosis</a:t>
                </a:r>
                <a:r>
                  <a:rPr lang="es-AR" altLang="es-AR" dirty="0">
                    <a:latin typeface="Cambria" panose="02040503050406030204" pitchFamily="18" charset="0"/>
                    <a:ea typeface="Cambria" panose="02040503050406030204" pitchFamily="18" charset="0"/>
                  </a:rPr>
                  <a:t>. </a:t>
                </a:r>
              </a:p>
              <a:p>
                <a:pPr algn="just"/>
                <a:endParaRPr lang="es-AR" altLang="es-AR" dirty="0">
                  <a:latin typeface="Cambria" panose="02040503050406030204" pitchFamily="18" charset="0"/>
                  <a:ea typeface="Cambria" panose="02040503050406030204" pitchFamily="18" charset="0"/>
                </a:endParaRPr>
              </a:p>
              <a:p>
                <a:pPr algn="just"/>
                <a:r>
                  <a:rPr lang="es-AR" altLang="es-AR" b="1" i="1" dirty="0">
                    <a:solidFill>
                      <a:srgbClr val="2A8A85"/>
                    </a:solidFill>
                    <a:latin typeface="Cambria" panose="02040503050406030204" pitchFamily="18" charset="0"/>
                    <a:ea typeface="Cambria" panose="02040503050406030204" pitchFamily="18" charset="0"/>
                  </a:rPr>
                  <a:t>Simetría</a:t>
                </a:r>
              </a:p>
              <a:p>
                <a:pPr algn="just"/>
                <a:endParaRPr lang="es-AR" altLang="es-AR" b="1" dirty="0">
                  <a:latin typeface="Cambria" panose="02040503050406030204" pitchFamily="18" charset="0"/>
                  <a:ea typeface="Cambria" panose="02040503050406030204" pitchFamily="18" charset="0"/>
                </a:endParaRPr>
              </a:p>
              <a:p>
                <a:pPr algn="just"/>
                <a:r>
                  <a:rPr lang="es-AR" altLang="es-AR" dirty="0">
                    <a:latin typeface="Cambria" panose="02040503050406030204" pitchFamily="18" charset="0"/>
                    <a:ea typeface="Cambria" panose="02040503050406030204" pitchFamily="18" charset="0"/>
                  </a:rPr>
                  <a:t>Cuando una distribución es simétrica, coinciden las tres medidas de tendencia central: Mo = Md = </a:t>
                </a:r>
                <a14:m>
                  <m:oMath xmlns:m="http://schemas.openxmlformats.org/officeDocument/2006/math">
                    <m:r>
                      <m:rPr>
                        <m:nor/>
                      </m:rPr>
                      <a:rPr lang="es-AR" altLang="es-AR" i="1" dirty="0">
                        <a:latin typeface="Cambria Math" panose="02040503050406030204" pitchFamily="18" charset="0"/>
                        <a:ea typeface="Cambria Math" panose="02040503050406030204" pitchFamily="18" charset="0"/>
                      </a:rPr>
                      <m:t>ẋ</m:t>
                    </m:r>
                  </m:oMath>
                </a14:m>
                <a:r>
                  <a:rPr lang="es-AR" altLang="es-AR" dirty="0">
                    <a:latin typeface="Cambria" panose="02040503050406030204" pitchFamily="18" charset="0"/>
                    <a:ea typeface="Cambria" panose="02040503050406030204" pitchFamily="18" charset="0"/>
                  </a:rPr>
                  <a:t>. Si la distribución es asimétrica, difieren. Hay </a:t>
                </a:r>
                <a:r>
                  <a:rPr lang="es-AR" altLang="es-AR" b="1" dirty="0">
                    <a:latin typeface="Cambria" panose="02040503050406030204" pitchFamily="18" charset="0"/>
                    <a:ea typeface="Cambria" panose="02040503050406030204" pitchFamily="18" charset="0"/>
                  </a:rPr>
                  <a:t>asimetría positiva</a:t>
                </a:r>
                <a:r>
                  <a:rPr lang="es-AR" altLang="es-AR" dirty="0">
                    <a:latin typeface="Cambria" panose="02040503050406030204" pitchFamily="18" charset="0"/>
                    <a:ea typeface="Cambria" panose="02040503050406030204" pitchFamily="18" charset="0"/>
                  </a:rPr>
                  <a:t> (sesgo hacia la derecha) y </a:t>
                </a:r>
                <a:r>
                  <a:rPr lang="es-AR" altLang="es-AR" b="1" i="1" dirty="0">
                    <a:solidFill>
                      <a:srgbClr val="C00000"/>
                    </a:solidFill>
                    <a:latin typeface="Cambria" panose="02040503050406030204" pitchFamily="18" charset="0"/>
                    <a:ea typeface="Cambria" panose="02040503050406030204" pitchFamily="18" charset="0"/>
                  </a:rPr>
                  <a:t>Mo &lt; Md &lt;</a:t>
                </a:r>
                <a14:m>
                  <m:oMath xmlns:m="http://schemas.openxmlformats.org/officeDocument/2006/math">
                    <m:acc>
                      <m:accPr>
                        <m:chr m:val="̅"/>
                        <m:ctrlPr>
                          <a:rPr lang="es-AR" altLang="es-AR" b="1" i="1" dirty="0">
                            <a:solidFill>
                              <a:srgbClr val="C00000"/>
                            </a:solidFill>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solidFill>
                              <a:srgbClr val="C00000"/>
                            </a:solidFill>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b="1" i="1" dirty="0">
                    <a:solidFill>
                      <a:srgbClr val="C00000"/>
                    </a:solidFill>
                    <a:latin typeface="Cambria" panose="02040503050406030204" pitchFamily="18" charset="0"/>
                    <a:ea typeface="Cambria" panose="02040503050406030204" pitchFamily="18" charset="0"/>
                  </a:rPr>
                  <a:t>. </a:t>
                </a:r>
                <a:r>
                  <a:rPr lang="es-AR" altLang="es-AR" dirty="0">
                    <a:latin typeface="Cambria" panose="02040503050406030204" pitchFamily="18" charset="0"/>
                    <a:ea typeface="Cambria" panose="02040503050406030204" pitchFamily="18" charset="0"/>
                  </a:rPr>
                  <a:t>Hay </a:t>
                </a:r>
                <a:r>
                  <a:rPr lang="es-AR" altLang="es-AR" b="1" dirty="0">
                    <a:latin typeface="Cambria" panose="02040503050406030204" pitchFamily="18" charset="0"/>
                    <a:ea typeface="Cambria" panose="02040503050406030204" pitchFamily="18" charset="0"/>
                  </a:rPr>
                  <a:t>asimetría negativa</a:t>
                </a:r>
                <a:r>
                  <a:rPr lang="es-AR" altLang="es-AR" dirty="0">
                    <a:latin typeface="Cambria" panose="02040503050406030204" pitchFamily="18" charset="0"/>
                    <a:ea typeface="Cambria" panose="02040503050406030204" pitchFamily="18" charset="0"/>
                  </a:rPr>
                  <a:t> (sesgo hacia la izquierda) y entonces </a:t>
                </a:r>
                <a14:m>
                  <m:oMath xmlns:m="http://schemas.openxmlformats.org/officeDocument/2006/math">
                    <m:acc>
                      <m:accPr>
                        <m:chr m:val="̅"/>
                        <m:ctrlPr>
                          <a:rPr lang="es-AR" altLang="es-AR" b="1" i="1" dirty="0" smtClean="0">
                            <a:solidFill>
                              <a:srgbClr val="C00000"/>
                            </a:solidFill>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solidFill>
                              <a:srgbClr val="C00000"/>
                            </a:solidFill>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b="1" i="1" dirty="0">
                    <a:solidFill>
                      <a:srgbClr val="C00000"/>
                    </a:solidFill>
                    <a:latin typeface="Cambria" panose="02040503050406030204" pitchFamily="18" charset="0"/>
                    <a:ea typeface="Cambria" panose="02040503050406030204" pitchFamily="18" charset="0"/>
                  </a:rPr>
                  <a:t>&lt; Md &lt; Mo. </a:t>
                </a:r>
              </a:p>
            </p:txBody>
          </p:sp>
        </mc:Choice>
        <mc:Fallback xmlns="">
          <p:sp>
            <p:nvSpPr>
              <p:cNvPr id="19" name="8 CuadroTexto"/>
              <p:cNvSpPr txBox="1">
                <a:spLocks noRot="1" noChangeAspect="1" noMove="1" noResize="1" noEditPoints="1" noAdjustHandles="1" noChangeArrowheads="1" noChangeShapeType="1" noTextEdit="1"/>
              </p:cNvSpPr>
              <p:nvPr/>
            </p:nvSpPr>
            <p:spPr bwMode="auto">
              <a:xfrm>
                <a:off x="152779" y="1082428"/>
                <a:ext cx="8740396" cy="2308324"/>
              </a:xfrm>
              <a:prstGeom prst="rect">
                <a:avLst/>
              </a:prstGeom>
              <a:blipFill>
                <a:blip r:embed="rId2"/>
                <a:stretch>
                  <a:fillRect l="-558" t="-1852" r="-628" b="-31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la forma de una distribución</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Asimetría estadística - Wikiw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61539"/>
            <a:ext cx="7340840" cy="261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83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8 CuadroTexto"/>
              <p:cNvSpPr txBox="1">
                <a:spLocks noChangeArrowheads="1"/>
              </p:cNvSpPr>
              <p:nvPr/>
            </p:nvSpPr>
            <p:spPr bwMode="auto">
              <a:xfrm>
                <a:off x="152779" y="1082428"/>
                <a:ext cx="8740396" cy="2308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AR" altLang="es-AR" b="1" i="1" dirty="0">
                    <a:solidFill>
                      <a:srgbClr val="2A8A85"/>
                    </a:solidFill>
                    <a:latin typeface="Cambria" panose="02040503050406030204" pitchFamily="18" charset="0"/>
                    <a:ea typeface="Cambria" panose="02040503050406030204" pitchFamily="18" charset="0"/>
                  </a:rPr>
                  <a:t>Curtosis</a:t>
                </a:r>
              </a:p>
              <a:p>
                <a:pPr algn="just"/>
                <a:endParaRPr lang="es-AR" altLang="es-AR" b="1" dirty="0">
                  <a:latin typeface="Cambria" panose="02040503050406030204" pitchFamily="18" charset="0"/>
                  <a:ea typeface="Cambria" panose="02040503050406030204" pitchFamily="18" charset="0"/>
                </a:endParaRPr>
              </a:p>
              <a:p>
                <a:pPr algn="just"/>
                <a:r>
                  <a:rPr lang="es-AR" altLang="es-AR" dirty="0">
                    <a:latin typeface="Cambria" panose="02040503050406030204" pitchFamily="18" charset="0"/>
                    <a:ea typeface="Cambria" panose="02040503050406030204" pitchFamily="18" charset="0"/>
                  </a:rPr>
                  <a:t>Nos indica el apuntamiento o achatamiento de la distribución. Se evalúa mediante el </a:t>
                </a:r>
                <a:r>
                  <a:rPr lang="es-AR" altLang="es-AR" b="1" i="1" dirty="0">
                    <a:solidFill>
                      <a:srgbClr val="2A8A85"/>
                    </a:solidFill>
                    <a:latin typeface="Cambria" panose="02040503050406030204" pitchFamily="18" charset="0"/>
                    <a:ea typeface="Cambria" panose="02040503050406030204" pitchFamily="18" charset="0"/>
                  </a:rPr>
                  <a:t>coeficiente de </a:t>
                </a:r>
                <a:r>
                  <a:rPr lang="es-AR" altLang="es-AR" b="1" i="1" dirty="0" err="1">
                    <a:solidFill>
                      <a:srgbClr val="2A8A85"/>
                    </a:solidFill>
                    <a:latin typeface="Cambria" panose="02040503050406030204" pitchFamily="18" charset="0"/>
                    <a:ea typeface="Cambria" panose="02040503050406030204" pitchFamily="18" charset="0"/>
                  </a:rPr>
                  <a:t>curtosis</a:t>
                </a:r>
                <a:r>
                  <a:rPr lang="es-AR" altLang="es-AR" b="1" i="1" dirty="0">
                    <a:solidFill>
                      <a:srgbClr val="2A8A85"/>
                    </a:solidFill>
                    <a:latin typeface="Cambria" panose="02040503050406030204" pitchFamily="18" charset="0"/>
                    <a:ea typeface="Cambria" panose="02040503050406030204" pitchFamily="18" charset="0"/>
                  </a:rPr>
                  <a:t> de Fisher </a:t>
                </a:r>
                <a:r>
                  <a:rPr lang="es-AR" altLang="es-AR" dirty="0">
                    <a:latin typeface="Cambria" panose="02040503050406030204" pitchFamily="18" charset="0"/>
                    <a:ea typeface="Cambria" panose="02040503050406030204" pitchFamily="18" charset="0"/>
                  </a:rPr>
                  <a:t>(</a:t>
                </a:r>
                <a14:m>
                  <m:oMath xmlns:m="http://schemas.openxmlformats.org/officeDocument/2006/math">
                    <m:sSub>
                      <m:sSubPr>
                        <m:ctrlPr>
                          <a:rPr lang="es-AR" altLang="es-AR" i="1" dirty="0" smtClean="0">
                            <a:latin typeface="Cambria Math" panose="02040503050406030204" pitchFamily="18" charset="0"/>
                            <a:ea typeface="Cambria" panose="02040503050406030204" pitchFamily="18" charset="0"/>
                          </a:rPr>
                        </m:ctrlPr>
                      </m:sSubPr>
                      <m:e>
                        <m:r>
                          <a:rPr lang="es-AR" altLang="es-AR" b="0" i="1" dirty="0" smtClean="0">
                            <a:latin typeface="Cambria Math" panose="02040503050406030204" pitchFamily="18" charset="0"/>
                            <a:ea typeface="Cambria" panose="02040503050406030204" pitchFamily="18" charset="0"/>
                          </a:rPr>
                          <m:t>𝑔</m:t>
                        </m:r>
                      </m:e>
                      <m:sub>
                        <m:r>
                          <a:rPr lang="es-AR" altLang="es-AR" b="0" i="1" dirty="0" smtClean="0">
                            <a:latin typeface="Cambria Math" panose="02040503050406030204" pitchFamily="18" charset="0"/>
                            <a:ea typeface="Cambria" panose="02040503050406030204" pitchFamily="18" charset="0"/>
                          </a:rPr>
                          <m:t>2</m:t>
                        </m:r>
                      </m:sub>
                    </m:sSub>
                  </m:oMath>
                </a14:m>
                <a:r>
                  <a:rPr lang="es-AR" altLang="es-AR" dirty="0">
                    <a:latin typeface="Cambria" panose="02040503050406030204" pitchFamily="18" charset="0"/>
                    <a:ea typeface="Cambria" panose="02040503050406030204" pitchFamily="18" charset="0"/>
                  </a:rPr>
                  <a:t>)</a:t>
                </a:r>
              </a:p>
              <a:p>
                <a:pPr algn="just"/>
                <a:endParaRPr lang="es-AR" altLang="es-AR" b="1" dirty="0">
                  <a:solidFill>
                    <a:srgbClr val="2A8A85"/>
                  </a:solidFill>
                  <a:latin typeface="Cambria" panose="02040503050406030204" pitchFamily="18" charset="0"/>
                  <a:ea typeface="Cambria" panose="02040503050406030204" pitchFamily="18" charset="0"/>
                </a:endParaRPr>
              </a:p>
              <a:p>
                <a:pPr indent="893763"/>
                <a:r>
                  <a:rPr lang="es-AR" altLang="es-AR" b="1" dirty="0">
                    <a:solidFill>
                      <a:srgbClr val="2A8A85"/>
                    </a:solidFill>
                    <a:latin typeface="Cambria" panose="02040503050406030204" pitchFamily="18" charset="0"/>
                    <a:ea typeface="Cambria" panose="02040503050406030204" pitchFamily="18" charset="0"/>
                  </a:rPr>
                  <a:t>	</a:t>
                </a:r>
                <a14:m>
                  <m:oMath xmlns:m="http://schemas.openxmlformats.org/officeDocument/2006/math">
                    <m:sSub>
                      <m:sSubPr>
                        <m:ctrlPr>
                          <a:rPr lang="es-AR" altLang="es-AR" b="1" i="1" dirty="0" smtClean="0">
                            <a:solidFill>
                              <a:schemeClr val="tx1"/>
                            </a:solidFill>
                            <a:latin typeface="Cambria Math" panose="02040503050406030204" pitchFamily="18" charset="0"/>
                            <a:ea typeface="Cambria" panose="02040503050406030204" pitchFamily="18" charset="0"/>
                          </a:rPr>
                        </m:ctrlPr>
                      </m:sSubPr>
                      <m:e>
                        <m:r>
                          <a:rPr lang="es-AR" altLang="es-AR" b="1" i="1" dirty="0">
                            <a:solidFill>
                              <a:schemeClr val="tx1"/>
                            </a:solidFill>
                            <a:latin typeface="Cambria Math" panose="02040503050406030204" pitchFamily="18" charset="0"/>
                            <a:ea typeface="Cambria" panose="02040503050406030204" pitchFamily="18" charset="0"/>
                          </a:rPr>
                          <m:t>𝒈</m:t>
                        </m:r>
                      </m:e>
                      <m:sub>
                        <m:r>
                          <a:rPr lang="es-AR" altLang="es-AR" b="1" i="1" dirty="0">
                            <a:solidFill>
                              <a:schemeClr val="tx1"/>
                            </a:solidFill>
                            <a:latin typeface="Cambria Math" panose="02040503050406030204" pitchFamily="18" charset="0"/>
                            <a:ea typeface="Cambria" panose="02040503050406030204" pitchFamily="18" charset="0"/>
                          </a:rPr>
                          <m:t>𝟐</m:t>
                        </m:r>
                      </m:sub>
                    </m:sSub>
                  </m:oMath>
                </a14:m>
                <a:r>
                  <a:rPr lang="es-AR" altLang="es-AR" b="1" dirty="0">
                    <a:solidFill>
                      <a:schemeClr val="tx1"/>
                    </a:solidFill>
                    <a:latin typeface="Cambria" panose="02040503050406030204" pitchFamily="18" charset="0"/>
                    <a:ea typeface="Cambria" panose="02040503050406030204" pitchFamily="18" charset="0"/>
                  </a:rPr>
                  <a:t> &gt; 0  </a:t>
                </a:r>
                <a:r>
                  <a:rPr lang="es-AR" altLang="es-AR" b="1"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s-AR" altLang="es-AR" b="1" i="1" dirty="0" err="1">
                    <a:solidFill>
                      <a:schemeClr val="tx1"/>
                    </a:solidFill>
                    <a:latin typeface="Cambria" panose="02040503050406030204" pitchFamily="18" charset="0"/>
                    <a:ea typeface="Cambria" panose="02040503050406030204" pitchFamily="18" charset="0"/>
                    <a:sym typeface="Wingdings" panose="05000000000000000000" pitchFamily="2" charset="2"/>
                  </a:rPr>
                  <a:t>Leptocúrtica</a:t>
                </a:r>
                <a:r>
                  <a:rPr lang="es-AR" altLang="es-AR" b="1" dirty="0">
                    <a:solidFill>
                      <a:schemeClr val="tx1"/>
                    </a:solidFill>
                    <a:latin typeface="Cambria" panose="02040503050406030204" pitchFamily="18" charset="0"/>
                    <a:ea typeface="Cambria" panose="02040503050406030204" pitchFamily="18" charset="0"/>
                    <a:sym typeface="Wingdings" panose="05000000000000000000" pitchFamily="2" charset="2"/>
                  </a:rPr>
                  <a:t> </a:t>
                </a:r>
              </a:p>
              <a:p>
                <a:pPr indent="893763"/>
                <a14:m>
                  <m:oMath xmlns:m="http://schemas.openxmlformats.org/officeDocument/2006/math">
                    <m:sSub>
                      <m:sSubPr>
                        <m:ctrlPr>
                          <a:rPr lang="es-AR" altLang="es-AR" b="1" i="1" dirty="0">
                            <a:latin typeface="Cambria Math" panose="02040503050406030204" pitchFamily="18" charset="0"/>
                            <a:ea typeface="Cambria" panose="02040503050406030204" pitchFamily="18" charset="0"/>
                          </a:rPr>
                        </m:ctrlPr>
                      </m:sSubPr>
                      <m:e>
                        <m:r>
                          <a:rPr lang="es-AR" altLang="es-AR" b="1" i="1" dirty="0">
                            <a:latin typeface="Cambria Math" panose="02040503050406030204" pitchFamily="18" charset="0"/>
                            <a:ea typeface="Cambria" panose="02040503050406030204" pitchFamily="18" charset="0"/>
                          </a:rPr>
                          <m:t>𝒈</m:t>
                        </m:r>
                      </m:e>
                      <m:sub>
                        <m:r>
                          <a:rPr lang="es-AR" altLang="es-AR" b="1" i="1" dirty="0">
                            <a:latin typeface="Cambria Math" panose="02040503050406030204" pitchFamily="18" charset="0"/>
                            <a:ea typeface="Cambria" panose="02040503050406030204" pitchFamily="18" charset="0"/>
                          </a:rPr>
                          <m:t>𝟐</m:t>
                        </m:r>
                      </m:sub>
                    </m:sSub>
                  </m:oMath>
                </a14:m>
                <a:r>
                  <a:rPr lang="es-AR" altLang="es-AR" b="1" dirty="0">
                    <a:latin typeface="Cambria" panose="02040503050406030204" pitchFamily="18" charset="0"/>
                    <a:ea typeface="Cambria" panose="02040503050406030204" pitchFamily="18" charset="0"/>
                  </a:rPr>
                  <a:t> = 0  </a:t>
                </a:r>
                <a:r>
                  <a:rPr lang="es-AR" altLang="es-AR" b="1" dirty="0">
                    <a:latin typeface="Cambria" panose="02040503050406030204" pitchFamily="18" charset="0"/>
                    <a:ea typeface="Cambria" panose="02040503050406030204" pitchFamily="18" charset="0"/>
                    <a:sym typeface="Wingdings" panose="05000000000000000000" pitchFamily="2" charset="2"/>
                  </a:rPr>
                  <a:t> </a:t>
                </a:r>
                <a:r>
                  <a:rPr lang="es-AR" altLang="es-AR" b="1" i="1" dirty="0" err="1">
                    <a:latin typeface="Cambria" panose="02040503050406030204" pitchFamily="18" charset="0"/>
                    <a:ea typeface="Cambria" panose="02040503050406030204" pitchFamily="18" charset="0"/>
                    <a:sym typeface="Wingdings" panose="05000000000000000000" pitchFamily="2" charset="2"/>
                  </a:rPr>
                  <a:t>Mesocúrtica</a:t>
                </a:r>
                <a:endParaRPr lang="es-AR" altLang="es-AR" b="1" dirty="0">
                  <a:latin typeface="Cambria" panose="02040503050406030204" pitchFamily="18" charset="0"/>
                  <a:ea typeface="Cambria" panose="02040503050406030204" pitchFamily="18" charset="0"/>
                  <a:sym typeface="Wingdings" panose="05000000000000000000" pitchFamily="2" charset="2"/>
                </a:endParaRPr>
              </a:p>
              <a:p>
                <a:pPr indent="893763"/>
                <a14:m>
                  <m:oMath xmlns:m="http://schemas.openxmlformats.org/officeDocument/2006/math">
                    <m:sSub>
                      <m:sSubPr>
                        <m:ctrlPr>
                          <a:rPr lang="es-AR" altLang="es-AR" b="1" i="1" dirty="0">
                            <a:latin typeface="Cambria Math" panose="02040503050406030204" pitchFamily="18" charset="0"/>
                            <a:ea typeface="Cambria" panose="02040503050406030204" pitchFamily="18" charset="0"/>
                          </a:rPr>
                        </m:ctrlPr>
                      </m:sSubPr>
                      <m:e>
                        <m:r>
                          <a:rPr lang="es-AR" altLang="es-AR" b="1" i="1" dirty="0">
                            <a:latin typeface="Cambria Math" panose="02040503050406030204" pitchFamily="18" charset="0"/>
                            <a:ea typeface="Cambria" panose="02040503050406030204" pitchFamily="18" charset="0"/>
                          </a:rPr>
                          <m:t>𝒈</m:t>
                        </m:r>
                      </m:e>
                      <m:sub>
                        <m:r>
                          <a:rPr lang="es-AR" altLang="es-AR" b="1" i="1" dirty="0">
                            <a:latin typeface="Cambria Math" panose="02040503050406030204" pitchFamily="18" charset="0"/>
                            <a:ea typeface="Cambria" panose="02040503050406030204" pitchFamily="18" charset="0"/>
                          </a:rPr>
                          <m:t>𝟐</m:t>
                        </m:r>
                      </m:sub>
                    </m:sSub>
                  </m:oMath>
                </a14:m>
                <a:r>
                  <a:rPr lang="es-AR" altLang="es-AR" b="1" dirty="0">
                    <a:latin typeface="Cambria" panose="02040503050406030204" pitchFamily="18" charset="0"/>
                    <a:ea typeface="Cambria" panose="02040503050406030204" pitchFamily="18" charset="0"/>
                  </a:rPr>
                  <a:t> &lt; 0  </a:t>
                </a:r>
                <a:r>
                  <a:rPr lang="es-AR" altLang="es-AR" b="1" dirty="0">
                    <a:latin typeface="Cambria" panose="02040503050406030204" pitchFamily="18" charset="0"/>
                    <a:ea typeface="Cambria" panose="02040503050406030204" pitchFamily="18" charset="0"/>
                    <a:sym typeface="Wingdings" panose="05000000000000000000" pitchFamily="2" charset="2"/>
                  </a:rPr>
                  <a:t> </a:t>
                </a:r>
                <a:r>
                  <a:rPr lang="es-AR" altLang="es-AR" b="1" i="1" dirty="0" err="1">
                    <a:latin typeface="Cambria" panose="02040503050406030204" pitchFamily="18" charset="0"/>
                    <a:ea typeface="Cambria" panose="02040503050406030204" pitchFamily="18" charset="0"/>
                    <a:sym typeface="Wingdings" panose="05000000000000000000" pitchFamily="2" charset="2"/>
                  </a:rPr>
                  <a:t>Platicúrtica</a:t>
                </a:r>
                <a:r>
                  <a:rPr lang="es-AR" altLang="es-AR" b="1" dirty="0">
                    <a:latin typeface="Cambria" panose="02040503050406030204" pitchFamily="18" charset="0"/>
                    <a:ea typeface="Cambria" panose="02040503050406030204" pitchFamily="18" charset="0"/>
                    <a:sym typeface="Wingdings" panose="05000000000000000000" pitchFamily="2" charset="2"/>
                  </a:rPr>
                  <a:t> </a:t>
                </a:r>
                <a:endParaRPr lang="es-AR" altLang="es-AR" b="1" dirty="0">
                  <a:solidFill>
                    <a:schemeClr val="tx1"/>
                  </a:solidFill>
                  <a:latin typeface="Cambria" panose="02040503050406030204" pitchFamily="18" charset="0"/>
                  <a:ea typeface="Cambria" panose="02040503050406030204" pitchFamily="18" charset="0"/>
                </a:endParaRPr>
              </a:p>
            </p:txBody>
          </p:sp>
        </mc:Choice>
        <mc:Fallback xmlns="">
          <p:sp>
            <p:nvSpPr>
              <p:cNvPr id="19" name="8 CuadroTexto"/>
              <p:cNvSpPr txBox="1">
                <a:spLocks noRot="1" noChangeAspect="1" noMove="1" noResize="1" noEditPoints="1" noAdjustHandles="1" noChangeArrowheads="1" noChangeShapeType="1" noTextEdit="1"/>
              </p:cNvSpPr>
              <p:nvPr/>
            </p:nvSpPr>
            <p:spPr bwMode="auto">
              <a:xfrm>
                <a:off x="152779" y="1082428"/>
                <a:ext cx="8740396" cy="2308324"/>
              </a:xfrm>
              <a:prstGeom prst="rect">
                <a:avLst/>
              </a:prstGeom>
              <a:blipFill>
                <a:blip r:embed="rId2"/>
                <a:stretch>
                  <a:fillRect l="-558" t="-1852" r="-628" b="-34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la forma de una distribución</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Vista de Diferencias en la estimación del coeficiente de curto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08920"/>
            <a:ext cx="4381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68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l="-764"/>
          <a:stretch/>
        </p:blipFill>
        <p:spPr>
          <a:xfrm>
            <a:off x="613772" y="826746"/>
            <a:ext cx="5587013" cy="4771041"/>
          </a:xfrm>
          <a:prstGeom prst="rect">
            <a:avLst/>
          </a:prstGeom>
        </p:spPr>
      </p:pic>
      <p:pic>
        <p:nvPicPr>
          <p:cNvPr id="3"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46220" y="2250908"/>
            <a:ext cx="3475181" cy="2100384"/>
          </a:xfrm>
          <a:prstGeom prst="rect">
            <a:avLst/>
          </a:prstGeom>
        </p:spPr>
      </p:pic>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90264" y="135777"/>
            <a:ext cx="9324528" cy="630907"/>
          </a:xfrm>
        </p:spPr>
        <p:txBody>
          <a:bodyPr>
            <a:normAutofit/>
          </a:bodyPr>
          <a:lstStyle/>
          <a:p>
            <a:pPr eaLnBrk="1" hangingPunct="1"/>
            <a:r>
              <a:rPr lang="es-AR" altLang="es-AR" sz="28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tendencia central, dispersión y </a:t>
            </a:r>
            <a:r>
              <a:rPr lang="es-AR" altLang="es-AR" sz="2800" b="1" dirty="0" err="1">
                <a:solidFill>
                  <a:schemeClr val="tx2"/>
                </a:solidFill>
                <a:latin typeface="Cambria" panose="02040503050406030204" pitchFamily="18" charset="0"/>
                <a:ea typeface="Cambria" panose="02040503050406030204" pitchFamily="18" charset="0"/>
                <a:cs typeface="Calibri" panose="020F0502020204030204" pitchFamily="34" charset="0"/>
              </a:rPr>
              <a:t>curtosis</a:t>
            </a:r>
            <a:endParaRPr lang="es-ES" altLang="es-AR" sz="2800"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cxnSp>
        <p:nvCxnSpPr>
          <p:cNvPr id="13" name="AutoShape 50"/>
          <p:cNvCxnSpPr>
            <a:cxnSpLocks noChangeShapeType="1"/>
            <a:stCxn id="27" idx="2"/>
          </p:cNvCxnSpPr>
          <p:nvPr/>
        </p:nvCxnSpPr>
        <p:spPr bwMode="auto">
          <a:xfrm rot="5400000">
            <a:off x="6726055" y="1654572"/>
            <a:ext cx="386006" cy="1578678"/>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20" name="AutoShape 50"/>
          <p:cNvCxnSpPr>
            <a:cxnSpLocks noChangeShapeType="1"/>
            <a:stCxn id="23" idx="3"/>
          </p:cNvCxnSpPr>
          <p:nvPr/>
        </p:nvCxnSpPr>
        <p:spPr bwMode="auto">
          <a:xfrm flipV="1">
            <a:off x="2452303" y="2742419"/>
            <a:ext cx="1759657" cy="302549"/>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2" name="Text Box 46"/>
          <p:cNvSpPr txBox="1">
            <a:spLocks noChangeArrowheads="1"/>
          </p:cNvSpPr>
          <p:nvPr/>
        </p:nvSpPr>
        <p:spPr bwMode="auto">
          <a:xfrm>
            <a:off x="5222204" y="2463586"/>
            <a:ext cx="828287" cy="323165"/>
          </a:xfrm>
          <a:prstGeom prst="rect">
            <a:avLst/>
          </a:prstGeom>
          <a:noFill/>
          <a:ln w="38100"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500" b="1" dirty="0">
              <a:latin typeface="Cambria" panose="02040503050406030204" pitchFamily="18" charset="0"/>
              <a:ea typeface="Cambria" panose="02040503050406030204" pitchFamily="18" charset="0"/>
            </a:endParaRPr>
          </a:p>
        </p:txBody>
      </p:sp>
      <p:sp>
        <p:nvSpPr>
          <p:cNvPr id="23" name="Text Box 46"/>
          <p:cNvSpPr txBox="1">
            <a:spLocks noChangeArrowheads="1"/>
          </p:cNvSpPr>
          <p:nvPr/>
        </p:nvSpPr>
        <p:spPr bwMode="auto">
          <a:xfrm>
            <a:off x="182272" y="2652553"/>
            <a:ext cx="2270031"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Elegimos la/s variable/s  que deseamos caracterizar</a:t>
            </a:r>
          </a:p>
        </p:txBody>
      </p:sp>
      <p:sp>
        <p:nvSpPr>
          <p:cNvPr id="27" name="Text Box 46"/>
          <p:cNvSpPr txBox="1">
            <a:spLocks noChangeArrowheads="1"/>
          </p:cNvSpPr>
          <p:nvPr/>
        </p:nvSpPr>
        <p:spPr bwMode="auto">
          <a:xfrm>
            <a:off x="6357357" y="1927743"/>
            <a:ext cx="2702080" cy="32316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Botón &gt; Estadísticos</a:t>
            </a:r>
          </a:p>
        </p:txBody>
      </p:sp>
      <p:pic>
        <p:nvPicPr>
          <p:cNvPr id="6" name="Imagen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81707" y="3600916"/>
            <a:ext cx="4495526" cy="3081203"/>
          </a:xfrm>
          <a:prstGeom prst="rect">
            <a:avLst/>
          </a:prstGeom>
        </p:spPr>
      </p:pic>
      <p:sp>
        <p:nvSpPr>
          <p:cNvPr id="17" name="Text Box 46"/>
          <p:cNvSpPr txBox="1">
            <a:spLocks noChangeArrowheads="1"/>
          </p:cNvSpPr>
          <p:nvPr/>
        </p:nvSpPr>
        <p:spPr bwMode="auto">
          <a:xfrm>
            <a:off x="6187969" y="3008494"/>
            <a:ext cx="2702080"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Seleccionamos las medidas que nos interesen</a:t>
            </a:r>
          </a:p>
        </p:txBody>
      </p: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2526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83448" y="1103757"/>
            <a:ext cx="8072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Así como grandes volúmenes de información se encuentran disponibles, la presentación numérica de los datos puede no ser la forma más ventajosa de mostrarlos. Los gráficos ofrecen una representación más </a:t>
            </a:r>
            <a:r>
              <a:rPr lang="es-AR" altLang="es-AR" sz="1600" b="1" dirty="0">
                <a:latin typeface="Cambria" panose="02040503050406030204" pitchFamily="18" charset="0"/>
                <a:ea typeface="Cambria" panose="02040503050406030204" pitchFamily="18" charset="0"/>
                <a:cs typeface="Calibri" panose="020F0502020204030204" pitchFamily="34" charset="0"/>
              </a:rPr>
              <a:t>intuitiva</a:t>
            </a:r>
            <a:r>
              <a:rPr lang="es-AR" altLang="es-AR" sz="1600" dirty="0">
                <a:latin typeface="Cambria" panose="02040503050406030204" pitchFamily="18" charset="0"/>
                <a:ea typeface="Cambria" panose="02040503050406030204" pitchFamily="18" charset="0"/>
                <a:cs typeface="Calibri" panose="020F0502020204030204" pitchFamily="34" charset="0"/>
              </a:rPr>
              <a:t> de los datos.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17" name="7 CuadroTexto">
            <a:extLst>
              <a:ext uri="{FF2B5EF4-FFF2-40B4-BE49-F238E27FC236}">
                <a16:creationId xmlns:a16="http://schemas.microsoft.com/office/drawing/2014/main" id="{1D83FB7A-88D4-4158-8D00-57E23ABB6264}"/>
              </a:ext>
            </a:extLst>
          </p:cNvPr>
          <p:cNvSpPr txBox="1">
            <a:spLocks noChangeArrowheads="1"/>
          </p:cNvSpPr>
          <p:nvPr/>
        </p:nvSpPr>
        <p:spPr bwMode="auto">
          <a:xfrm>
            <a:off x="457200" y="2173483"/>
            <a:ext cx="8072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Un buen gráfico debe ser: (1) </a:t>
            </a:r>
            <a:r>
              <a:rPr lang="es-AR" altLang="es-AR" sz="1600" b="1" dirty="0">
                <a:latin typeface="Cambria" panose="02040503050406030204" pitchFamily="18" charset="0"/>
                <a:ea typeface="Cambria" panose="02040503050406030204" pitchFamily="18" charset="0"/>
                <a:cs typeface="Calibri" panose="020F0502020204030204" pitchFamily="34" charset="0"/>
              </a:rPr>
              <a:t>sencillo</a:t>
            </a:r>
            <a:r>
              <a:rPr lang="es-AR" altLang="es-AR" sz="1600" dirty="0">
                <a:latin typeface="Cambria" panose="02040503050406030204" pitchFamily="18" charset="0"/>
                <a:ea typeface="Cambria" panose="02040503050406030204" pitchFamily="18" charset="0"/>
                <a:cs typeface="Calibri" panose="020F0502020204030204" pitchFamily="34" charset="0"/>
              </a:rPr>
              <a:t>: destacar las relaciones entre los datos sin exponer todos los detalles del cuadro original; (2) debe adaptar al </a:t>
            </a:r>
            <a:r>
              <a:rPr lang="es-AR" altLang="es-AR" sz="1600" b="1" dirty="0">
                <a:latin typeface="Cambria" panose="02040503050406030204" pitchFamily="18" charset="0"/>
                <a:ea typeface="Cambria" panose="02040503050406030204" pitchFamily="18" charset="0"/>
                <a:cs typeface="Calibri" panose="020F0502020204030204" pitchFamily="34" charset="0"/>
              </a:rPr>
              <a:t>tipo de variable </a:t>
            </a:r>
            <a:r>
              <a:rPr lang="es-AR" altLang="es-AR" sz="1600" dirty="0">
                <a:latin typeface="Cambria" panose="02040503050406030204" pitchFamily="18" charset="0"/>
                <a:ea typeface="Cambria" panose="02040503050406030204" pitchFamily="18" charset="0"/>
                <a:cs typeface="Calibri" panose="020F0502020204030204" pitchFamily="34" charset="0"/>
              </a:rPr>
              <a:t>presentada (nominal, ordinal, </a:t>
            </a:r>
            <a:r>
              <a:rPr lang="es-AR" altLang="es-AR" sz="1600" dirty="0" err="1">
                <a:latin typeface="Cambria" panose="02040503050406030204" pitchFamily="18" charset="0"/>
                <a:ea typeface="Cambria" panose="02040503050406030204" pitchFamily="18" charset="0"/>
                <a:cs typeface="Calibri" panose="020F0502020204030204" pitchFamily="34" charset="0"/>
              </a:rPr>
              <a:t>intervalar</a:t>
            </a:r>
            <a:r>
              <a:rPr lang="es-AR" altLang="es-AR" sz="1600" dirty="0">
                <a:latin typeface="Cambria" panose="02040503050406030204" pitchFamily="18" charset="0"/>
                <a:ea typeface="Cambria" panose="02040503050406030204" pitchFamily="18" charset="0"/>
                <a:cs typeface="Calibri" panose="020F0502020204030204" pitchFamily="34" charset="0"/>
              </a:rPr>
              <a:t>). </a:t>
            </a:r>
          </a:p>
        </p:txBody>
      </p:sp>
      <p:sp>
        <p:nvSpPr>
          <p:cNvPr id="18" name="7 CuadroTexto">
            <a:extLst>
              <a:ext uri="{FF2B5EF4-FFF2-40B4-BE49-F238E27FC236}">
                <a16:creationId xmlns:a16="http://schemas.microsoft.com/office/drawing/2014/main" id="{7039D7BB-99F2-4FF7-A87A-315E10D38C93}"/>
              </a:ext>
            </a:extLst>
          </p:cNvPr>
          <p:cNvSpPr txBox="1">
            <a:spLocks noChangeArrowheads="1"/>
          </p:cNvSpPr>
          <p:nvPr/>
        </p:nvSpPr>
        <p:spPr bwMode="auto">
          <a:xfrm>
            <a:off x="457200" y="3243209"/>
            <a:ext cx="8072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En toda representación gráfica hay subyacente un sistema de referencia o sistema de coordenadas. El más usual es el de coordenadas cartesianas (</a:t>
            </a:r>
            <a:r>
              <a:rPr lang="es-AR" altLang="es-AR" sz="1600" b="1" dirty="0">
                <a:latin typeface="Cambria" panose="02040503050406030204" pitchFamily="18" charset="0"/>
                <a:ea typeface="Cambria" panose="02040503050406030204" pitchFamily="18" charset="0"/>
                <a:cs typeface="Calibri" panose="020F0502020204030204" pitchFamily="34" charset="0"/>
              </a:rPr>
              <a:t>abscisas</a:t>
            </a:r>
            <a:r>
              <a:rPr lang="es-AR" altLang="es-AR" sz="1600" dirty="0">
                <a:latin typeface="Cambria" panose="02040503050406030204" pitchFamily="18" charset="0"/>
                <a:ea typeface="Cambria" panose="02040503050406030204" pitchFamily="18" charset="0"/>
                <a:cs typeface="Calibri" panose="020F0502020204030204" pitchFamily="34" charset="0"/>
              </a:rPr>
              <a:t> o “eje de x” y </a:t>
            </a:r>
            <a:r>
              <a:rPr lang="es-AR" altLang="es-AR" sz="1600" b="1" dirty="0">
                <a:latin typeface="Cambria" panose="02040503050406030204" pitchFamily="18" charset="0"/>
                <a:ea typeface="Cambria" panose="02040503050406030204" pitchFamily="18" charset="0"/>
                <a:cs typeface="Calibri" panose="020F0502020204030204" pitchFamily="34" charset="0"/>
              </a:rPr>
              <a:t>ordenadas</a:t>
            </a:r>
            <a:r>
              <a:rPr lang="es-AR" altLang="es-AR" sz="1600" dirty="0">
                <a:latin typeface="Cambria" panose="02040503050406030204" pitchFamily="18" charset="0"/>
                <a:ea typeface="Cambria" panose="02040503050406030204" pitchFamily="18" charset="0"/>
                <a:cs typeface="Calibri" panose="020F0502020204030204" pitchFamily="34" charset="0"/>
              </a:rPr>
              <a:t> o “eje de las y”).</a:t>
            </a:r>
          </a:p>
        </p:txBody>
      </p:sp>
      <p:sp>
        <p:nvSpPr>
          <p:cNvPr id="19" name="CuadroTexto 18">
            <a:extLst>
              <a:ext uri="{FF2B5EF4-FFF2-40B4-BE49-F238E27FC236}">
                <a16:creationId xmlns:a16="http://schemas.microsoft.com/office/drawing/2014/main" id="{D53B7E41-1CEB-4E63-A419-6938BCFC1F92}"/>
              </a:ext>
            </a:extLst>
          </p:cNvPr>
          <p:cNvSpPr txBox="1"/>
          <p:nvPr/>
        </p:nvSpPr>
        <p:spPr>
          <a:xfrm>
            <a:off x="755577" y="4312935"/>
            <a:ext cx="3816424" cy="369332"/>
          </a:xfrm>
          <a:prstGeom prst="rect">
            <a:avLst/>
          </a:prstGeom>
          <a:solidFill>
            <a:schemeClr val="accent6">
              <a:lumMod val="20000"/>
              <a:lumOff val="8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SECTORES O “TORTA”</a:t>
            </a:r>
          </a:p>
        </p:txBody>
      </p:sp>
      <p:sp>
        <p:nvSpPr>
          <p:cNvPr id="20" name="CuadroTexto 19">
            <a:extLst>
              <a:ext uri="{FF2B5EF4-FFF2-40B4-BE49-F238E27FC236}">
                <a16:creationId xmlns:a16="http://schemas.microsoft.com/office/drawing/2014/main" id="{14EF337C-B5F8-4932-84B5-71D413FF3DA4}"/>
              </a:ext>
            </a:extLst>
          </p:cNvPr>
          <p:cNvSpPr txBox="1"/>
          <p:nvPr/>
        </p:nvSpPr>
        <p:spPr>
          <a:xfrm>
            <a:off x="755576" y="4755465"/>
            <a:ext cx="3816424" cy="369332"/>
          </a:xfrm>
          <a:prstGeom prst="rect">
            <a:avLst/>
          </a:prstGeom>
          <a:solidFill>
            <a:schemeClr val="accent6">
              <a:lumMod val="20000"/>
              <a:lumOff val="8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PICTOGRAMA</a:t>
            </a:r>
          </a:p>
        </p:txBody>
      </p:sp>
      <p:sp>
        <p:nvSpPr>
          <p:cNvPr id="21" name="CuadroTexto 20">
            <a:extLst>
              <a:ext uri="{FF2B5EF4-FFF2-40B4-BE49-F238E27FC236}">
                <a16:creationId xmlns:a16="http://schemas.microsoft.com/office/drawing/2014/main" id="{8A05D821-9944-4CED-B569-3699D0CCCF36}"/>
              </a:ext>
            </a:extLst>
          </p:cNvPr>
          <p:cNvSpPr txBox="1"/>
          <p:nvPr/>
        </p:nvSpPr>
        <p:spPr>
          <a:xfrm>
            <a:off x="755576" y="5211838"/>
            <a:ext cx="3816424" cy="369332"/>
          </a:xfrm>
          <a:prstGeom prst="rect">
            <a:avLst/>
          </a:prstGeom>
          <a:solidFill>
            <a:schemeClr val="accent6">
              <a:lumMod val="20000"/>
              <a:lumOff val="8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BARRAS / LINEAS</a:t>
            </a:r>
          </a:p>
        </p:txBody>
      </p:sp>
      <p:sp>
        <p:nvSpPr>
          <p:cNvPr id="22" name="CuadroTexto 21">
            <a:extLst>
              <a:ext uri="{FF2B5EF4-FFF2-40B4-BE49-F238E27FC236}">
                <a16:creationId xmlns:a16="http://schemas.microsoft.com/office/drawing/2014/main" id="{E7BCD017-919C-473E-9E5A-25DC67A899CA}"/>
              </a:ext>
            </a:extLst>
          </p:cNvPr>
          <p:cNvSpPr txBox="1"/>
          <p:nvPr/>
        </p:nvSpPr>
        <p:spPr>
          <a:xfrm>
            <a:off x="755576" y="5663016"/>
            <a:ext cx="3816424" cy="369332"/>
          </a:xfrm>
          <a:prstGeom prst="rect">
            <a:avLst/>
          </a:prstGeom>
          <a:solidFill>
            <a:schemeClr val="accent6">
              <a:lumMod val="20000"/>
              <a:lumOff val="8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POLÍGONOS DE FRECUENCIAS</a:t>
            </a:r>
          </a:p>
        </p:txBody>
      </p:sp>
      <p:sp>
        <p:nvSpPr>
          <p:cNvPr id="2" name="Cerrar llave 1">
            <a:extLst>
              <a:ext uri="{FF2B5EF4-FFF2-40B4-BE49-F238E27FC236}">
                <a16:creationId xmlns:a16="http://schemas.microsoft.com/office/drawing/2014/main" id="{2701757B-77F6-4AE0-9A38-DF2DB57010AE}"/>
              </a:ext>
            </a:extLst>
          </p:cNvPr>
          <p:cNvSpPr/>
          <p:nvPr/>
        </p:nvSpPr>
        <p:spPr bwMode="auto">
          <a:xfrm>
            <a:off x="4860032" y="4201467"/>
            <a:ext cx="216024" cy="923330"/>
          </a:xfrm>
          <a:prstGeom prst="rightBrac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Arial" charset="0"/>
              <a:cs typeface="Arial" charset="0"/>
            </a:endParaRPr>
          </a:p>
        </p:txBody>
      </p:sp>
      <p:sp>
        <p:nvSpPr>
          <p:cNvPr id="23" name="Cerrar llave 22">
            <a:extLst>
              <a:ext uri="{FF2B5EF4-FFF2-40B4-BE49-F238E27FC236}">
                <a16:creationId xmlns:a16="http://schemas.microsoft.com/office/drawing/2014/main" id="{10A12ABF-AED9-4D2D-9B39-D8D3A841D630}"/>
              </a:ext>
            </a:extLst>
          </p:cNvPr>
          <p:cNvSpPr/>
          <p:nvPr/>
        </p:nvSpPr>
        <p:spPr bwMode="auto">
          <a:xfrm>
            <a:off x="4860032" y="5148826"/>
            <a:ext cx="216024" cy="923330"/>
          </a:xfrm>
          <a:prstGeom prst="rightBrac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Arial" charset="0"/>
              <a:cs typeface="Arial" charset="0"/>
            </a:endParaRPr>
          </a:p>
        </p:txBody>
      </p:sp>
      <p:sp>
        <p:nvSpPr>
          <p:cNvPr id="24" name="CuadroTexto 23">
            <a:extLst>
              <a:ext uri="{FF2B5EF4-FFF2-40B4-BE49-F238E27FC236}">
                <a16:creationId xmlns:a16="http://schemas.microsoft.com/office/drawing/2014/main" id="{F21F7E58-A365-4503-AB40-39C16E991AB9}"/>
              </a:ext>
            </a:extLst>
          </p:cNvPr>
          <p:cNvSpPr txBox="1"/>
          <p:nvPr/>
        </p:nvSpPr>
        <p:spPr>
          <a:xfrm>
            <a:off x="5544106" y="4473016"/>
            <a:ext cx="2520280" cy="369332"/>
          </a:xfrm>
          <a:prstGeom prst="rect">
            <a:avLst/>
          </a:prstGeom>
          <a:solidFill>
            <a:schemeClr val="accent6">
              <a:lumMod val="60000"/>
              <a:lumOff val="4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NOMINALES</a:t>
            </a:r>
          </a:p>
        </p:txBody>
      </p:sp>
      <p:sp>
        <p:nvSpPr>
          <p:cNvPr id="25" name="CuadroTexto 24">
            <a:extLst>
              <a:ext uri="{FF2B5EF4-FFF2-40B4-BE49-F238E27FC236}">
                <a16:creationId xmlns:a16="http://schemas.microsoft.com/office/drawing/2014/main" id="{0B01E243-B792-4191-896F-CBB4C599C5A3}"/>
              </a:ext>
            </a:extLst>
          </p:cNvPr>
          <p:cNvSpPr txBox="1"/>
          <p:nvPr/>
        </p:nvSpPr>
        <p:spPr>
          <a:xfrm>
            <a:off x="5220071" y="5404081"/>
            <a:ext cx="3168351" cy="369332"/>
          </a:xfrm>
          <a:prstGeom prst="rect">
            <a:avLst/>
          </a:prstGeom>
          <a:solidFill>
            <a:schemeClr val="accent6">
              <a:lumMod val="60000"/>
              <a:lumOff val="4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ORDINALES E INTERVALO</a:t>
            </a: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Representación gráfica o visualización</a:t>
            </a:r>
          </a:p>
        </p:txBody>
      </p:sp>
      <p:sp>
        <p:nvSpPr>
          <p:cNvPr id="2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8"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3079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555" b="13182"/>
          <a:stretch/>
        </p:blipFill>
        <p:spPr bwMode="auto">
          <a:xfrm>
            <a:off x="457200" y="1127373"/>
            <a:ext cx="8435280" cy="460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6"/>
          <p:cNvSpPr txBox="1">
            <a:spLocks noChangeArrowheads="1"/>
          </p:cNvSpPr>
          <p:nvPr/>
        </p:nvSpPr>
        <p:spPr bwMode="auto">
          <a:xfrm>
            <a:off x="3174728" y="4707577"/>
            <a:ext cx="1944216" cy="323165"/>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Elegir tipo de gráfico</a:t>
            </a:r>
          </a:p>
        </p:txBody>
      </p:sp>
      <p:cxnSp>
        <p:nvCxnSpPr>
          <p:cNvPr id="6" name="AutoShape 50"/>
          <p:cNvCxnSpPr>
            <a:cxnSpLocks noChangeShapeType="1"/>
          </p:cNvCxnSpPr>
          <p:nvPr/>
        </p:nvCxnSpPr>
        <p:spPr bwMode="auto">
          <a:xfrm rot="10800000">
            <a:off x="2699792" y="4707579"/>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8" name="Text Box 46"/>
          <p:cNvSpPr txBox="1">
            <a:spLocks noChangeArrowheads="1"/>
          </p:cNvSpPr>
          <p:nvPr/>
        </p:nvSpPr>
        <p:spPr bwMode="auto">
          <a:xfrm>
            <a:off x="5122352" y="3429000"/>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Arrastrar la variable que se desea graficar</a:t>
            </a:r>
          </a:p>
        </p:txBody>
      </p:sp>
      <p:cxnSp>
        <p:nvCxnSpPr>
          <p:cNvPr id="9" name="AutoShape 50"/>
          <p:cNvCxnSpPr>
            <a:cxnSpLocks noChangeShapeType="1"/>
          </p:cNvCxnSpPr>
          <p:nvPr/>
        </p:nvCxnSpPr>
        <p:spPr bwMode="auto">
          <a:xfrm rot="10800000">
            <a:off x="4647416" y="3429002"/>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0" name="Text Box 46"/>
          <p:cNvSpPr txBox="1">
            <a:spLocks noChangeArrowheads="1"/>
          </p:cNvSpPr>
          <p:nvPr/>
        </p:nvSpPr>
        <p:spPr bwMode="auto">
          <a:xfrm>
            <a:off x="6890641" y="4626785"/>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Pedir el tipo de porcentaje deseado</a:t>
            </a:r>
          </a:p>
        </p:txBody>
      </p:sp>
      <p:cxnSp>
        <p:nvCxnSpPr>
          <p:cNvPr id="11" name="AutoShape 50"/>
          <p:cNvCxnSpPr>
            <a:cxnSpLocks noChangeShapeType="1"/>
          </p:cNvCxnSpPr>
          <p:nvPr/>
        </p:nvCxnSpPr>
        <p:spPr bwMode="auto">
          <a:xfrm rot="5400000" flipH="1" flipV="1">
            <a:off x="7166654" y="3837064"/>
            <a:ext cx="1485817" cy="93627"/>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sectores o “torta” en SPSS</a:t>
            </a:r>
          </a:p>
        </p:txBody>
      </p:sp>
    </p:spTree>
    <p:extLst>
      <p:ext uri="{BB962C8B-B14F-4D97-AF65-F5344CB8AC3E}">
        <p14:creationId xmlns:p14="http://schemas.microsoft.com/office/powerpoint/2010/main" val="371044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La matriz de datos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25" name="24 CuadroTexto"/>
          <p:cNvSpPr txBox="1"/>
          <p:nvPr/>
        </p:nvSpPr>
        <p:spPr>
          <a:xfrm>
            <a:off x="250823" y="1196752"/>
            <a:ext cx="8642351" cy="584775"/>
          </a:xfrm>
          <a:prstGeom prst="rect">
            <a:avLst/>
          </a:prstGeom>
          <a:noFill/>
        </p:spPr>
        <p:txBody>
          <a:bodyPr wrap="square" rtlCol="0">
            <a:spAutoFit/>
          </a:bodyPr>
          <a:lstStyle/>
          <a:p>
            <a:pPr marL="285750" lvl="1" indent="-285750" algn="just">
              <a:buFont typeface="Arial" panose="020B0604020202020204" pitchFamily="34" charset="0"/>
              <a:buChar char="•"/>
            </a:pPr>
            <a:r>
              <a:rPr lang="es-AR" sz="1600" dirty="0">
                <a:latin typeface="Cambria" panose="02040503050406030204" pitchFamily="18" charset="0"/>
                <a:ea typeface="Cambria" panose="02040503050406030204" pitchFamily="18" charset="0"/>
              </a:rPr>
              <a:t>Su estructura revela el “carácter tripartito” del dato. Cada fila es un caso, cada columna una variable y en las celdas tenemos los valores / categorías de esas variables.  </a:t>
            </a:r>
          </a:p>
        </p:txBody>
      </p:sp>
      <p:sp>
        <p:nvSpPr>
          <p:cNvPr id="1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aphicFrame>
        <p:nvGraphicFramePr>
          <p:cNvPr id="12" name="Tabla 11">
            <a:extLst>
              <a:ext uri="{FF2B5EF4-FFF2-40B4-BE49-F238E27FC236}">
                <a16:creationId xmlns:a16="http://schemas.microsoft.com/office/drawing/2014/main" id="{CB981B29-876F-4C5E-8DF2-BEBE8401B813}"/>
              </a:ext>
            </a:extLst>
          </p:cNvPr>
          <p:cNvGraphicFramePr>
            <a:graphicFrameLocks noGrp="1"/>
          </p:cNvGraphicFramePr>
          <p:nvPr>
            <p:extLst>
              <p:ext uri="{D42A27DB-BD31-4B8C-83A1-F6EECF244321}">
                <p14:modId xmlns:p14="http://schemas.microsoft.com/office/powerpoint/2010/main" val="68216715"/>
              </p:ext>
            </p:extLst>
          </p:nvPr>
        </p:nvGraphicFramePr>
        <p:xfrm>
          <a:off x="729518" y="2790769"/>
          <a:ext cx="5339192" cy="3015901"/>
        </p:xfrm>
        <a:graphic>
          <a:graphicData uri="http://schemas.openxmlformats.org/drawingml/2006/table">
            <a:tbl>
              <a:tblPr firstRow="1" bandRow="1">
                <a:tableStyleId>{5C22544A-7EE6-4342-B048-85BDC9FD1C3A}</a:tableStyleId>
              </a:tblPr>
              <a:tblGrid>
                <a:gridCol w="1306745">
                  <a:extLst>
                    <a:ext uri="{9D8B030D-6E8A-4147-A177-3AD203B41FA5}">
                      <a16:colId xmlns:a16="http://schemas.microsoft.com/office/drawing/2014/main" val="4284902213"/>
                    </a:ext>
                  </a:extLst>
                </a:gridCol>
                <a:gridCol w="792088">
                  <a:extLst>
                    <a:ext uri="{9D8B030D-6E8A-4147-A177-3AD203B41FA5}">
                      <a16:colId xmlns:a16="http://schemas.microsoft.com/office/drawing/2014/main" val="942763912"/>
                    </a:ext>
                  </a:extLst>
                </a:gridCol>
                <a:gridCol w="936104">
                  <a:extLst>
                    <a:ext uri="{9D8B030D-6E8A-4147-A177-3AD203B41FA5}">
                      <a16:colId xmlns:a16="http://schemas.microsoft.com/office/drawing/2014/main" val="2934495455"/>
                    </a:ext>
                  </a:extLst>
                </a:gridCol>
                <a:gridCol w="2304255">
                  <a:extLst>
                    <a:ext uri="{9D8B030D-6E8A-4147-A177-3AD203B41FA5}">
                      <a16:colId xmlns:a16="http://schemas.microsoft.com/office/drawing/2014/main" val="415737322"/>
                    </a:ext>
                  </a:extLst>
                </a:gridCol>
              </a:tblGrid>
              <a:tr h="347965">
                <a:tc>
                  <a:txBody>
                    <a:bodyPr/>
                    <a:lstStyle/>
                    <a:p>
                      <a:r>
                        <a:rPr lang="es-AR" sz="1600" dirty="0"/>
                        <a:t>Caso</a:t>
                      </a:r>
                    </a:p>
                  </a:txBody>
                  <a:tcPr/>
                </a:tc>
                <a:tc>
                  <a:txBody>
                    <a:bodyPr/>
                    <a:lstStyle/>
                    <a:p>
                      <a:r>
                        <a:rPr lang="es-AR" sz="1600" dirty="0"/>
                        <a:t>Edad</a:t>
                      </a:r>
                    </a:p>
                  </a:txBody>
                  <a:tcPr/>
                </a:tc>
                <a:tc>
                  <a:txBody>
                    <a:bodyPr/>
                    <a:lstStyle/>
                    <a:p>
                      <a:r>
                        <a:rPr lang="es-AR" sz="1600" dirty="0"/>
                        <a:t>Sexo</a:t>
                      </a:r>
                    </a:p>
                  </a:txBody>
                  <a:tcPr/>
                </a:tc>
                <a:tc>
                  <a:txBody>
                    <a:bodyPr/>
                    <a:lstStyle/>
                    <a:p>
                      <a:r>
                        <a:rPr lang="es-AR" sz="1600" dirty="0"/>
                        <a:t>Puntaje en Literatura</a:t>
                      </a:r>
                    </a:p>
                  </a:txBody>
                  <a:tcPr/>
                </a:tc>
                <a:extLst>
                  <a:ext uri="{0D108BD9-81ED-4DB2-BD59-A6C34878D82A}">
                    <a16:rowId xmlns:a16="http://schemas.microsoft.com/office/drawing/2014/main" val="1507324884"/>
                  </a:ext>
                </a:extLst>
              </a:tr>
              <a:tr h="388776">
                <a:tc>
                  <a:txBody>
                    <a:bodyPr/>
                    <a:lstStyle/>
                    <a:p>
                      <a:r>
                        <a:rPr lang="es-AR" sz="1600" dirty="0"/>
                        <a:t>Juan</a:t>
                      </a:r>
                    </a:p>
                  </a:txBody>
                  <a:tcPr/>
                </a:tc>
                <a:tc>
                  <a:txBody>
                    <a:bodyPr/>
                    <a:lstStyle/>
                    <a:p>
                      <a:r>
                        <a:rPr lang="es-AR" sz="1600" dirty="0"/>
                        <a:t>22</a:t>
                      </a:r>
                    </a:p>
                  </a:txBody>
                  <a:tcPr/>
                </a:tc>
                <a:tc>
                  <a:txBody>
                    <a:bodyPr/>
                    <a:lstStyle/>
                    <a:p>
                      <a:r>
                        <a:rPr lang="es-AR" sz="1600" dirty="0"/>
                        <a:t>Varón</a:t>
                      </a:r>
                    </a:p>
                  </a:txBody>
                  <a:tcPr/>
                </a:tc>
                <a:tc>
                  <a:txBody>
                    <a:bodyPr/>
                    <a:lstStyle/>
                    <a:p>
                      <a:r>
                        <a:rPr lang="es-AR" sz="1600" dirty="0"/>
                        <a:t>8</a:t>
                      </a:r>
                    </a:p>
                  </a:txBody>
                  <a:tcPr/>
                </a:tc>
                <a:extLst>
                  <a:ext uri="{0D108BD9-81ED-4DB2-BD59-A6C34878D82A}">
                    <a16:rowId xmlns:a16="http://schemas.microsoft.com/office/drawing/2014/main" val="1552225516"/>
                  </a:ext>
                </a:extLst>
              </a:tr>
              <a:tr h="388776">
                <a:tc>
                  <a:txBody>
                    <a:bodyPr/>
                    <a:lstStyle/>
                    <a:p>
                      <a:r>
                        <a:rPr lang="es-AR" sz="1600" dirty="0"/>
                        <a:t>María</a:t>
                      </a:r>
                    </a:p>
                  </a:txBody>
                  <a:tcPr/>
                </a:tc>
                <a:tc>
                  <a:txBody>
                    <a:bodyPr/>
                    <a:lstStyle/>
                    <a:p>
                      <a:r>
                        <a:rPr lang="es-AR" sz="1600" dirty="0"/>
                        <a:t>21</a:t>
                      </a:r>
                    </a:p>
                  </a:txBody>
                  <a:tcPr/>
                </a:tc>
                <a:tc>
                  <a:txBody>
                    <a:bodyPr/>
                    <a:lstStyle/>
                    <a:p>
                      <a:r>
                        <a:rPr lang="es-AR" sz="1600" dirty="0"/>
                        <a:t>Mujer</a:t>
                      </a:r>
                    </a:p>
                  </a:txBody>
                  <a:tcPr/>
                </a:tc>
                <a:tc>
                  <a:txBody>
                    <a:bodyPr/>
                    <a:lstStyle/>
                    <a:p>
                      <a:r>
                        <a:rPr lang="es-AR" sz="1600" dirty="0"/>
                        <a:t>5</a:t>
                      </a:r>
                    </a:p>
                  </a:txBody>
                  <a:tcPr/>
                </a:tc>
                <a:extLst>
                  <a:ext uri="{0D108BD9-81ED-4DB2-BD59-A6C34878D82A}">
                    <a16:rowId xmlns:a16="http://schemas.microsoft.com/office/drawing/2014/main" val="990789375"/>
                  </a:ext>
                </a:extLst>
              </a:tr>
              <a:tr h="330288">
                <a:tc>
                  <a:txBody>
                    <a:bodyPr/>
                    <a:lstStyle/>
                    <a:p>
                      <a:r>
                        <a:rPr lang="es-AR" sz="1600" dirty="0"/>
                        <a:t>Ana</a:t>
                      </a:r>
                    </a:p>
                  </a:txBody>
                  <a:tcPr/>
                </a:tc>
                <a:tc>
                  <a:txBody>
                    <a:bodyPr/>
                    <a:lstStyle/>
                    <a:p>
                      <a:r>
                        <a:rPr lang="es-AR" sz="1600" dirty="0"/>
                        <a:t>24</a:t>
                      </a:r>
                    </a:p>
                  </a:txBody>
                  <a:tcPr/>
                </a:tc>
                <a:tc>
                  <a:txBody>
                    <a:bodyPr/>
                    <a:lstStyle/>
                    <a:p>
                      <a:r>
                        <a:rPr lang="es-AR" sz="1600" dirty="0"/>
                        <a:t>Mujer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dirty="0"/>
                        <a:t>10</a:t>
                      </a:r>
                    </a:p>
                  </a:txBody>
                  <a:tcPr/>
                </a:tc>
                <a:extLst>
                  <a:ext uri="{0D108BD9-81ED-4DB2-BD59-A6C34878D82A}">
                    <a16:rowId xmlns:a16="http://schemas.microsoft.com/office/drawing/2014/main" val="944310299"/>
                  </a:ext>
                </a:extLst>
              </a:tr>
              <a:tr h="388776">
                <a:tc>
                  <a:txBody>
                    <a:bodyPr/>
                    <a:lstStyle/>
                    <a:p>
                      <a:r>
                        <a:rPr lang="es-AR" sz="1600" dirty="0"/>
                        <a:t>Matías</a:t>
                      </a:r>
                    </a:p>
                  </a:txBody>
                  <a:tcPr/>
                </a:tc>
                <a:tc>
                  <a:txBody>
                    <a:bodyPr/>
                    <a:lstStyle/>
                    <a:p>
                      <a:r>
                        <a:rPr lang="es-AR" sz="1600" dirty="0"/>
                        <a:t>23</a:t>
                      </a:r>
                    </a:p>
                  </a:txBody>
                  <a:tcPr/>
                </a:tc>
                <a:tc>
                  <a:txBody>
                    <a:bodyPr/>
                    <a:lstStyle/>
                    <a:p>
                      <a:r>
                        <a:rPr lang="es-AR" sz="1600" dirty="0"/>
                        <a:t>Varón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dirty="0"/>
                        <a:t>6</a:t>
                      </a:r>
                    </a:p>
                  </a:txBody>
                  <a:tcPr/>
                </a:tc>
                <a:extLst>
                  <a:ext uri="{0D108BD9-81ED-4DB2-BD59-A6C34878D82A}">
                    <a16:rowId xmlns:a16="http://schemas.microsoft.com/office/drawing/2014/main" val="834462892"/>
                  </a:ext>
                </a:extLst>
              </a:tr>
              <a:tr h="388776">
                <a:tc>
                  <a:txBody>
                    <a:bodyPr/>
                    <a:lstStyle/>
                    <a:p>
                      <a:r>
                        <a:rPr lang="es-AR" sz="1600" dirty="0"/>
                        <a:t>Adrián</a:t>
                      </a:r>
                    </a:p>
                  </a:txBody>
                  <a:tcPr/>
                </a:tc>
                <a:tc>
                  <a:txBody>
                    <a:bodyPr/>
                    <a:lstStyle/>
                    <a:p>
                      <a:r>
                        <a:rPr lang="es-AR" sz="1600" dirty="0"/>
                        <a:t>32</a:t>
                      </a:r>
                    </a:p>
                  </a:txBody>
                  <a:tcPr/>
                </a:tc>
                <a:tc>
                  <a:txBody>
                    <a:bodyPr/>
                    <a:lstStyle/>
                    <a:p>
                      <a:r>
                        <a:rPr lang="es-AR" sz="1600" dirty="0"/>
                        <a:t>Varón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dirty="0"/>
                        <a:t>4</a:t>
                      </a:r>
                    </a:p>
                  </a:txBody>
                  <a:tcPr/>
                </a:tc>
                <a:extLst>
                  <a:ext uri="{0D108BD9-81ED-4DB2-BD59-A6C34878D82A}">
                    <a16:rowId xmlns:a16="http://schemas.microsoft.com/office/drawing/2014/main" val="2445403075"/>
                  </a:ext>
                </a:extLst>
              </a:tr>
              <a:tr h="388776">
                <a:tc>
                  <a:txBody>
                    <a:bodyPr/>
                    <a:lstStyle/>
                    <a:p>
                      <a:r>
                        <a:rPr lang="es-AR" sz="1600" dirty="0"/>
                        <a:t>Laura</a:t>
                      </a:r>
                    </a:p>
                  </a:txBody>
                  <a:tcPr/>
                </a:tc>
                <a:tc>
                  <a:txBody>
                    <a:bodyPr/>
                    <a:lstStyle/>
                    <a:p>
                      <a:r>
                        <a:rPr lang="es-AR" sz="1600" dirty="0"/>
                        <a:t>20</a:t>
                      </a:r>
                    </a:p>
                  </a:txBody>
                  <a:tcPr/>
                </a:tc>
                <a:tc>
                  <a:txBody>
                    <a:bodyPr/>
                    <a:lstStyle/>
                    <a:p>
                      <a:r>
                        <a:rPr lang="es-AR" sz="1600" dirty="0"/>
                        <a:t>Mujer</a:t>
                      </a:r>
                    </a:p>
                  </a:txBody>
                  <a:tcPr/>
                </a:tc>
                <a:tc>
                  <a:txBody>
                    <a:bodyPr/>
                    <a:lstStyle/>
                    <a:p>
                      <a:r>
                        <a:rPr lang="es-AR" sz="1600" dirty="0"/>
                        <a:t>8</a:t>
                      </a:r>
                    </a:p>
                  </a:txBody>
                  <a:tcPr/>
                </a:tc>
                <a:extLst>
                  <a:ext uri="{0D108BD9-81ED-4DB2-BD59-A6C34878D82A}">
                    <a16:rowId xmlns:a16="http://schemas.microsoft.com/office/drawing/2014/main" val="266872306"/>
                  </a:ext>
                </a:extLst>
              </a:tr>
              <a:tr h="388776">
                <a:tc>
                  <a:txBody>
                    <a:bodyPr/>
                    <a:lstStyle/>
                    <a:p>
                      <a:r>
                        <a:rPr lang="es-AR" sz="1600" dirty="0"/>
                        <a:t>Felipe</a:t>
                      </a:r>
                    </a:p>
                  </a:txBody>
                  <a:tcPr/>
                </a:tc>
                <a:tc>
                  <a:txBody>
                    <a:bodyPr/>
                    <a:lstStyle/>
                    <a:p>
                      <a:r>
                        <a:rPr lang="es-AR" sz="1600" dirty="0"/>
                        <a:t>24</a:t>
                      </a:r>
                    </a:p>
                  </a:txBody>
                  <a:tcPr/>
                </a:tc>
                <a:tc>
                  <a:txBody>
                    <a:bodyPr/>
                    <a:lstStyle/>
                    <a:p>
                      <a:r>
                        <a:rPr lang="es-AR" sz="1600" dirty="0"/>
                        <a:t>Varón</a:t>
                      </a:r>
                    </a:p>
                  </a:txBody>
                  <a:tcPr/>
                </a:tc>
                <a:tc>
                  <a:txBody>
                    <a:bodyPr/>
                    <a:lstStyle/>
                    <a:p>
                      <a:r>
                        <a:rPr lang="es-AR" sz="1600" dirty="0"/>
                        <a:t>6</a:t>
                      </a:r>
                    </a:p>
                  </a:txBody>
                  <a:tcPr/>
                </a:tc>
                <a:extLst>
                  <a:ext uri="{0D108BD9-81ED-4DB2-BD59-A6C34878D82A}">
                    <a16:rowId xmlns:a16="http://schemas.microsoft.com/office/drawing/2014/main" val="2745413594"/>
                  </a:ext>
                </a:extLst>
              </a:tr>
            </a:tbl>
          </a:graphicData>
        </a:graphic>
      </p:graphicFrame>
      <p:cxnSp>
        <p:nvCxnSpPr>
          <p:cNvPr id="13" name="Conector recto de flecha 12">
            <a:extLst>
              <a:ext uri="{FF2B5EF4-FFF2-40B4-BE49-F238E27FC236}">
                <a16:creationId xmlns:a16="http://schemas.microsoft.com/office/drawing/2014/main" id="{CB6D2DCD-B3F9-405E-925D-F627039F87F0}"/>
              </a:ext>
            </a:extLst>
          </p:cNvPr>
          <p:cNvCxnSpPr/>
          <p:nvPr/>
        </p:nvCxnSpPr>
        <p:spPr bwMode="auto">
          <a:xfrm flipV="1">
            <a:off x="1259632" y="2310517"/>
            <a:ext cx="421447" cy="61442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8" name="CuadroTexto 17">
            <a:extLst>
              <a:ext uri="{FF2B5EF4-FFF2-40B4-BE49-F238E27FC236}">
                <a16:creationId xmlns:a16="http://schemas.microsoft.com/office/drawing/2014/main" id="{69D2547D-7564-48C8-857A-D8A016EF671B}"/>
              </a:ext>
            </a:extLst>
          </p:cNvPr>
          <p:cNvSpPr txBox="1"/>
          <p:nvPr/>
        </p:nvSpPr>
        <p:spPr>
          <a:xfrm>
            <a:off x="1201319" y="1775358"/>
            <a:ext cx="2808312" cy="519351"/>
          </a:xfrm>
          <a:prstGeom prst="ellipse">
            <a:avLst/>
          </a:prstGeom>
          <a:solidFill>
            <a:srgbClr val="CAE8E7"/>
          </a:solidFill>
        </p:spPr>
        <p:txBody>
          <a:bodyPr wrap="square" rtlCol="0">
            <a:spAutoFit/>
          </a:bodyPr>
          <a:lstStyle/>
          <a:p>
            <a:pPr algn="ctr"/>
            <a:r>
              <a:rPr lang="es-AR" i="1" dirty="0">
                <a:solidFill>
                  <a:srgbClr val="C00000"/>
                </a:solidFill>
                <a:latin typeface="Calibri" panose="020F0502020204030204" pitchFamily="34" charset="0"/>
                <a:cs typeface="Calibri" panose="020F0502020204030204" pitchFamily="34" charset="0"/>
              </a:rPr>
              <a:t>Variables</a:t>
            </a:r>
          </a:p>
        </p:txBody>
      </p:sp>
      <p:cxnSp>
        <p:nvCxnSpPr>
          <p:cNvPr id="21" name="Conector recto de flecha 20">
            <a:extLst>
              <a:ext uri="{FF2B5EF4-FFF2-40B4-BE49-F238E27FC236}">
                <a16:creationId xmlns:a16="http://schemas.microsoft.com/office/drawing/2014/main" id="{E33E5083-10D8-4F9F-AAFB-3DFC46347D40}"/>
              </a:ext>
            </a:extLst>
          </p:cNvPr>
          <p:cNvCxnSpPr>
            <a:cxnSpLocks/>
          </p:cNvCxnSpPr>
          <p:nvPr/>
        </p:nvCxnSpPr>
        <p:spPr bwMode="auto">
          <a:xfrm>
            <a:off x="1201319" y="5760853"/>
            <a:ext cx="539020" cy="54187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22" name="CuadroTexto 21">
            <a:extLst>
              <a:ext uri="{FF2B5EF4-FFF2-40B4-BE49-F238E27FC236}">
                <a16:creationId xmlns:a16="http://schemas.microsoft.com/office/drawing/2014/main" id="{69D2547D-7564-48C8-857A-D8A016EF671B}"/>
              </a:ext>
            </a:extLst>
          </p:cNvPr>
          <p:cNvSpPr txBox="1"/>
          <p:nvPr/>
        </p:nvSpPr>
        <p:spPr>
          <a:xfrm>
            <a:off x="1835696" y="6031791"/>
            <a:ext cx="2808312" cy="519351"/>
          </a:xfrm>
          <a:prstGeom prst="ellipse">
            <a:avLst/>
          </a:prstGeom>
          <a:solidFill>
            <a:srgbClr val="DDEFEF"/>
          </a:solidFill>
        </p:spPr>
        <p:txBody>
          <a:bodyPr wrap="square" rtlCol="0">
            <a:spAutoFit/>
          </a:bodyPr>
          <a:lstStyle/>
          <a:p>
            <a:pPr algn="ctr"/>
            <a:r>
              <a:rPr lang="es-AR" i="1" dirty="0">
                <a:solidFill>
                  <a:srgbClr val="C00000"/>
                </a:solidFill>
                <a:latin typeface="Calibri" panose="020F0502020204030204" pitchFamily="34" charset="0"/>
                <a:cs typeface="Calibri" panose="020F0502020204030204" pitchFamily="34" charset="0"/>
              </a:rPr>
              <a:t>Unidad de análisis</a:t>
            </a:r>
          </a:p>
        </p:txBody>
      </p:sp>
      <p:sp>
        <p:nvSpPr>
          <p:cNvPr id="23" name="CuadroTexto 22">
            <a:extLst>
              <a:ext uri="{FF2B5EF4-FFF2-40B4-BE49-F238E27FC236}">
                <a16:creationId xmlns:a16="http://schemas.microsoft.com/office/drawing/2014/main" id="{69D2547D-7564-48C8-857A-D8A016EF671B}"/>
              </a:ext>
            </a:extLst>
          </p:cNvPr>
          <p:cNvSpPr txBox="1"/>
          <p:nvPr/>
        </p:nvSpPr>
        <p:spPr>
          <a:xfrm>
            <a:off x="4788024" y="2015876"/>
            <a:ext cx="3744416" cy="519351"/>
          </a:xfrm>
          <a:prstGeom prst="ellipse">
            <a:avLst/>
          </a:prstGeom>
          <a:solidFill>
            <a:srgbClr val="3DC3BD"/>
          </a:solidFill>
        </p:spPr>
        <p:txBody>
          <a:bodyPr wrap="square" rtlCol="0">
            <a:spAutoFit/>
          </a:bodyPr>
          <a:lstStyle/>
          <a:p>
            <a:pPr algn="ctr"/>
            <a:r>
              <a:rPr lang="es-AR" i="1" dirty="0">
                <a:solidFill>
                  <a:srgbClr val="C00000"/>
                </a:solidFill>
                <a:latin typeface="Calibri" panose="020F0502020204030204" pitchFamily="34" charset="0"/>
                <a:cs typeface="Calibri" panose="020F0502020204030204" pitchFamily="34" charset="0"/>
              </a:rPr>
              <a:t>Valores de las variables</a:t>
            </a:r>
          </a:p>
        </p:txBody>
      </p:sp>
      <p:cxnSp>
        <p:nvCxnSpPr>
          <p:cNvPr id="24" name="Conector recto de flecha 23">
            <a:extLst>
              <a:ext uri="{FF2B5EF4-FFF2-40B4-BE49-F238E27FC236}">
                <a16:creationId xmlns:a16="http://schemas.microsoft.com/office/drawing/2014/main" id="{E33E5083-10D8-4F9F-AAFB-3DFC46347D40}"/>
              </a:ext>
            </a:extLst>
          </p:cNvPr>
          <p:cNvCxnSpPr>
            <a:cxnSpLocks/>
            <a:endCxn id="23" idx="3"/>
          </p:cNvCxnSpPr>
          <p:nvPr/>
        </p:nvCxnSpPr>
        <p:spPr bwMode="auto">
          <a:xfrm flipV="1">
            <a:off x="4049374" y="2459170"/>
            <a:ext cx="1287007" cy="89557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91624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83448" y="1103757"/>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libri" panose="020F0502020204030204" pitchFamily="34" charset="0"/>
                <a:cs typeface="Calibri" panose="020F0502020204030204" pitchFamily="34" charset="0"/>
              </a:rPr>
              <a:t>Es un tipo de gráfico muy frecuente que no requiere de orden entre las categorías presentadas.</a:t>
            </a:r>
            <a:endParaRPr lang="es-AR" altLang="es-AR" sz="1600" b="1"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8BD0117E-1010-47A1-98F6-5D27B19E8A73}"/>
              </a:ext>
            </a:extLst>
          </p:cNvPr>
          <p:cNvPicPr>
            <a:picLocks noChangeAspect="1"/>
          </p:cNvPicPr>
          <p:nvPr/>
        </p:nvPicPr>
        <p:blipFill rotWithShape="1">
          <a:blip r:embed="rId2"/>
          <a:srcRect l="11030"/>
          <a:stretch/>
        </p:blipFill>
        <p:spPr>
          <a:xfrm>
            <a:off x="333365" y="2470096"/>
            <a:ext cx="4104456" cy="3045096"/>
          </a:xfrm>
          <a:prstGeom prst="rect">
            <a:avLst/>
          </a:prstGeom>
        </p:spPr>
      </p:pic>
      <p:pic>
        <p:nvPicPr>
          <p:cNvPr id="5" name="Imagen 4">
            <a:extLst>
              <a:ext uri="{FF2B5EF4-FFF2-40B4-BE49-F238E27FC236}">
                <a16:creationId xmlns:a16="http://schemas.microsoft.com/office/drawing/2014/main" id="{861FF429-EE35-45B6-AB38-6CA4C0E743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19666" y="2348880"/>
            <a:ext cx="4453099" cy="1894936"/>
          </a:xfrm>
          <a:prstGeom prst="rect">
            <a:avLst/>
          </a:prstGeom>
        </p:spPr>
      </p:pic>
      <p:sp>
        <p:nvSpPr>
          <p:cNvPr id="26" name="7 CuadroTexto">
            <a:extLst>
              <a:ext uri="{FF2B5EF4-FFF2-40B4-BE49-F238E27FC236}">
                <a16:creationId xmlns:a16="http://schemas.microsoft.com/office/drawing/2014/main" id="{7D94DB5D-94A8-46A3-89DA-1D7FC4AAF7D6}"/>
              </a:ext>
            </a:extLst>
          </p:cNvPr>
          <p:cNvSpPr txBox="1">
            <a:spLocks noChangeArrowheads="1"/>
          </p:cNvSpPr>
          <p:nvPr/>
        </p:nvSpPr>
        <p:spPr bwMode="auto">
          <a:xfrm>
            <a:off x="251520" y="1885321"/>
            <a:ext cx="42681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dirty="0">
                <a:latin typeface="Calibri" panose="020F0502020204030204" pitchFamily="34" charset="0"/>
                <a:cs typeface="Calibri" panose="020F0502020204030204" pitchFamily="34" charset="0"/>
              </a:rPr>
              <a:t>Gráfico 1. Distribución de los encuestados por categoría de actividad</a:t>
            </a:r>
            <a:endParaRPr lang="es-AR" altLang="es-AR" sz="1400" b="1" dirty="0">
              <a:latin typeface="Calibri" panose="020F0502020204030204" pitchFamily="34" charset="0"/>
              <a:cs typeface="Calibri" panose="020F0502020204030204" pitchFamily="34" charset="0"/>
            </a:endParaRPr>
          </a:p>
        </p:txBody>
      </p:sp>
      <p:sp>
        <p:nvSpPr>
          <p:cNvPr id="27" name="7 CuadroTexto">
            <a:extLst>
              <a:ext uri="{FF2B5EF4-FFF2-40B4-BE49-F238E27FC236}">
                <a16:creationId xmlns:a16="http://schemas.microsoft.com/office/drawing/2014/main" id="{D380A515-B3D6-49A3-B4BD-318BB2521194}"/>
              </a:ext>
            </a:extLst>
          </p:cNvPr>
          <p:cNvSpPr txBox="1">
            <a:spLocks noChangeArrowheads="1"/>
          </p:cNvSpPr>
          <p:nvPr/>
        </p:nvSpPr>
        <p:spPr bwMode="auto">
          <a:xfrm>
            <a:off x="251520" y="5511109"/>
            <a:ext cx="42681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400" dirty="0">
                <a:solidFill>
                  <a:schemeClr val="bg1"/>
                </a:solidFill>
                <a:latin typeface="Calibri" panose="020F0502020204030204" pitchFamily="34" charset="0"/>
                <a:cs typeface="Calibri" panose="020F0502020204030204" pitchFamily="34" charset="0"/>
              </a:rPr>
              <a:t>Fuente: elaboración propia</a:t>
            </a:r>
            <a:endParaRPr lang="es-AR" altLang="es-AR" sz="1200" dirty="0">
              <a:solidFill>
                <a:schemeClr val="bg1"/>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rotWithShape="1">
          <a:blip r:embed="rId4"/>
          <a:srcRect b="8701"/>
          <a:stretch/>
        </p:blipFill>
        <p:spPr>
          <a:xfrm>
            <a:off x="3781230" y="4352347"/>
            <a:ext cx="5336869" cy="2478666"/>
          </a:xfrm>
          <a:prstGeom prst="rect">
            <a:avLst/>
          </a:prstGeom>
        </p:spPr>
      </p:pic>
      <p:sp>
        <p:nvSpPr>
          <p:cNvPr id="11"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3491881" y="4231131"/>
            <a:ext cx="5328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solidFill>
                  <a:schemeClr val="bg1"/>
                </a:solidFill>
                <a:latin typeface="Calibri" panose="020F0502020204030204" pitchFamily="34" charset="0"/>
                <a:cs typeface="Calibri" panose="020F0502020204030204" pitchFamily="34" charset="0"/>
              </a:rPr>
              <a:t>Su forma alternativa es el gráfico de anillo</a:t>
            </a:r>
            <a:endParaRPr lang="es-AR" altLang="es-AR" sz="1600" b="1" dirty="0">
              <a:solidFill>
                <a:schemeClr val="bg1"/>
              </a:solidFill>
              <a:latin typeface="Calibri" panose="020F0502020204030204" pitchFamily="34" charset="0"/>
              <a:cs typeface="Calibri" panose="020F0502020204030204" pitchFamily="34" charset="0"/>
            </a:endParaRPr>
          </a:p>
        </p:txBody>
      </p:sp>
      <p:sp>
        <p:nvSpPr>
          <p:cNvPr id="10"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sectores o “torta”</a:t>
            </a:r>
          </a:p>
        </p:txBody>
      </p:sp>
    </p:spTree>
    <p:extLst>
      <p:ext uri="{BB962C8B-B14F-4D97-AF65-F5344CB8AC3E}">
        <p14:creationId xmlns:p14="http://schemas.microsoft.com/office/powerpoint/2010/main" val="2327619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AutoShape 50"/>
          <p:cNvCxnSpPr>
            <a:cxnSpLocks noChangeShapeType="1"/>
          </p:cNvCxnSpPr>
          <p:nvPr/>
        </p:nvCxnSpPr>
        <p:spPr bwMode="auto">
          <a:xfrm rot="10800000">
            <a:off x="4647416" y="3429002"/>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0" name="Text Box 46"/>
          <p:cNvSpPr txBox="1">
            <a:spLocks noChangeArrowheads="1"/>
          </p:cNvSpPr>
          <p:nvPr/>
        </p:nvSpPr>
        <p:spPr bwMode="auto">
          <a:xfrm>
            <a:off x="611560" y="5180783"/>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Hacer doble clic para editar</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18" r="22437" b="16364"/>
          <a:stretch/>
        </p:blipFill>
        <p:spPr bwMode="auto">
          <a:xfrm>
            <a:off x="611560" y="964133"/>
            <a:ext cx="4867640" cy="3743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AutoShape 50"/>
          <p:cNvCxnSpPr>
            <a:cxnSpLocks noChangeShapeType="1"/>
          </p:cNvCxnSpPr>
          <p:nvPr/>
        </p:nvCxnSpPr>
        <p:spPr bwMode="auto">
          <a:xfrm flipV="1">
            <a:off x="1583668" y="4437875"/>
            <a:ext cx="972108" cy="74291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084" t="2466" r="19824" b="24171"/>
          <a:stretch/>
        </p:blipFill>
        <p:spPr bwMode="auto">
          <a:xfrm>
            <a:off x="4572000" y="1556792"/>
            <a:ext cx="4114800" cy="445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46"/>
          <p:cNvSpPr txBox="1">
            <a:spLocks noChangeArrowheads="1"/>
          </p:cNvSpPr>
          <p:nvPr/>
        </p:nvSpPr>
        <p:spPr bwMode="auto">
          <a:xfrm>
            <a:off x="5868144" y="1335341"/>
            <a:ext cx="2592288"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Botón derecho: “Mostrar etiquetas de datos”</a:t>
            </a:r>
          </a:p>
        </p:txBody>
      </p:sp>
      <p:cxnSp>
        <p:nvCxnSpPr>
          <p:cNvPr id="15" name="AutoShape 50"/>
          <p:cNvCxnSpPr>
            <a:cxnSpLocks noChangeShapeType="1"/>
          </p:cNvCxnSpPr>
          <p:nvPr/>
        </p:nvCxnSpPr>
        <p:spPr bwMode="auto">
          <a:xfrm rot="5400000">
            <a:off x="5620366" y="2137118"/>
            <a:ext cx="1395645" cy="900087"/>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6" name="Text Box 46"/>
          <p:cNvSpPr txBox="1">
            <a:spLocks noChangeArrowheads="1"/>
          </p:cNvSpPr>
          <p:nvPr/>
        </p:nvSpPr>
        <p:spPr bwMode="auto">
          <a:xfrm>
            <a:off x="5624488" y="4200265"/>
            <a:ext cx="2592288"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Pedir que muestre el % y la variable que nos interesa</a:t>
            </a:r>
          </a:p>
        </p:txBody>
      </p:sp>
      <p:cxnSp>
        <p:nvCxnSpPr>
          <p:cNvPr id="17" name="AutoShape 50"/>
          <p:cNvCxnSpPr>
            <a:cxnSpLocks noChangeShapeType="1"/>
            <a:stCxn id="16" idx="0"/>
          </p:cNvCxnSpPr>
          <p:nvPr/>
        </p:nvCxnSpPr>
        <p:spPr bwMode="auto">
          <a:xfrm rot="5400000" flipH="1" flipV="1">
            <a:off x="7385691" y="3125524"/>
            <a:ext cx="609682" cy="1539800"/>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sectores o “torta” en SPSS</a:t>
            </a:r>
          </a:p>
        </p:txBody>
      </p:sp>
    </p:spTree>
    <p:extLst>
      <p:ext uri="{BB962C8B-B14F-4D97-AF65-F5344CB8AC3E}">
        <p14:creationId xmlns:p14="http://schemas.microsoft.com/office/powerpoint/2010/main" val="1333524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6181689" cy="364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7"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sectores o “torta” en SPSS</a:t>
            </a:r>
          </a:p>
        </p:txBody>
      </p:sp>
    </p:spTree>
    <p:extLst>
      <p:ext uri="{BB962C8B-B14F-4D97-AF65-F5344CB8AC3E}">
        <p14:creationId xmlns:p14="http://schemas.microsoft.com/office/powerpoint/2010/main" val="1911502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478263" y="1367771"/>
            <a:ext cx="8401708" cy="412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AutoShape 50"/>
          <p:cNvCxnSpPr>
            <a:cxnSpLocks noChangeShapeType="1"/>
          </p:cNvCxnSpPr>
          <p:nvPr/>
        </p:nvCxnSpPr>
        <p:spPr bwMode="auto">
          <a:xfrm rot="10800000">
            <a:off x="4634907" y="3816044"/>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8" name="Text Box 46"/>
          <p:cNvSpPr txBox="1">
            <a:spLocks noChangeArrowheads="1"/>
          </p:cNvSpPr>
          <p:nvPr/>
        </p:nvSpPr>
        <p:spPr bwMode="auto">
          <a:xfrm>
            <a:off x="2731493" y="4621413"/>
            <a:ext cx="1944216" cy="323165"/>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Elegir tipo de gráfico</a:t>
            </a:r>
          </a:p>
        </p:txBody>
      </p:sp>
      <p:cxnSp>
        <p:nvCxnSpPr>
          <p:cNvPr id="19" name="AutoShape 50"/>
          <p:cNvCxnSpPr>
            <a:cxnSpLocks noChangeShapeType="1"/>
          </p:cNvCxnSpPr>
          <p:nvPr/>
        </p:nvCxnSpPr>
        <p:spPr bwMode="auto">
          <a:xfrm rot="10800000">
            <a:off x="2256557" y="4621415"/>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0" name="Text Box 46"/>
          <p:cNvSpPr txBox="1">
            <a:spLocks noChangeArrowheads="1"/>
          </p:cNvSpPr>
          <p:nvPr/>
        </p:nvSpPr>
        <p:spPr bwMode="auto">
          <a:xfrm>
            <a:off x="4679117" y="3342836"/>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Arrastrar la variable que se desea graficar</a:t>
            </a:r>
          </a:p>
        </p:txBody>
      </p:sp>
      <p:cxnSp>
        <p:nvCxnSpPr>
          <p:cNvPr id="21" name="AutoShape 50"/>
          <p:cNvCxnSpPr>
            <a:cxnSpLocks noChangeShapeType="1"/>
          </p:cNvCxnSpPr>
          <p:nvPr/>
        </p:nvCxnSpPr>
        <p:spPr bwMode="auto">
          <a:xfrm rot="10800000">
            <a:off x="4204181" y="3342838"/>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2" name="Text Box 46"/>
          <p:cNvSpPr txBox="1">
            <a:spLocks noChangeArrowheads="1"/>
          </p:cNvSpPr>
          <p:nvPr/>
        </p:nvSpPr>
        <p:spPr bwMode="auto">
          <a:xfrm>
            <a:off x="6447406" y="4540621"/>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Pedir el tipo de porcentaje deseado</a:t>
            </a:r>
          </a:p>
        </p:txBody>
      </p:sp>
      <p:cxnSp>
        <p:nvCxnSpPr>
          <p:cNvPr id="23" name="AutoShape 50"/>
          <p:cNvCxnSpPr>
            <a:cxnSpLocks noChangeShapeType="1"/>
          </p:cNvCxnSpPr>
          <p:nvPr/>
        </p:nvCxnSpPr>
        <p:spPr bwMode="auto">
          <a:xfrm rot="5400000" flipH="1" flipV="1">
            <a:off x="6723419" y="3750900"/>
            <a:ext cx="1485817" cy="93627"/>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barras en SPSS</a:t>
            </a:r>
          </a:p>
        </p:txBody>
      </p:sp>
    </p:spTree>
    <p:extLst>
      <p:ext uri="{BB962C8B-B14F-4D97-AF65-F5344CB8AC3E}">
        <p14:creationId xmlns:p14="http://schemas.microsoft.com/office/powerpoint/2010/main" val="840134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250826" y="1103757"/>
            <a:ext cx="83050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Trabaja en un sistema de ejes cartesianos (primer cuadrante) con abscisa positiva y ordenada positiva. En la abscisa (eje horizontal de las X) se representan las categorías de la variable y en la ordenada (eje vertical de las Y) las frecuencias (que pueden ser absolutas o porcentajes).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pic>
        <p:nvPicPr>
          <p:cNvPr id="2" name="Imagen 1">
            <a:extLst>
              <a:ext uri="{FF2B5EF4-FFF2-40B4-BE49-F238E27FC236}">
                <a16:creationId xmlns:a16="http://schemas.microsoft.com/office/drawing/2014/main" id="{57063602-4CF6-4CBE-8BF8-72553BA0903B}"/>
              </a:ext>
            </a:extLst>
          </p:cNvPr>
          <p:cNvPicPr>
            <a:picLocks noChangeAspect="1"/>
          </p:cNvPicPr>
          <p:nvPr/>
        </p:nvPicPr>
        <p:blipFill>
          <a:blip r:embed="rId2"/>
          <a:stretch>
            <a:fillRect/>
          </a:stretch>
        </p:blipFill>
        <p:spPr>
          <a:xfrm>
            <a:off x="197562" y="3180951"/>
            <a:ext cx="4184907" cy="2360345"/>
          </a:xfrm>
          <a:prstGeom prst="rect">
            <a:avLst/>
          </a:prstGeom>
        </p:spPr>
      </p:pic>
      <p:sp>
        <p:nvSpPr>
          <p:cNvPr id="10"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174370" y="2672289"/>
            <a:ext cx="4385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200" b="1" dirty="0">
                <a:latin typeface="Cambria" panose="02040503050406030204" pitchFamily="18" charset="0"/>
                <a:ea typeface="Cambria" panose="02040503050406030204" pitchFamily="18" charset="0"/>
                <a:cs typeface="Calibri" panose="020F0502020204030204" pitchFamily="34" charset="0"/>
              </a:rPr>
              <a:t>Gráfico 3. Distribución de los encuestados por nivel educativo</a:t>
            </a:r>
            <a:endParaRPr lang="es-AR" altLang="es-AR" sz="1100" b="1" dirty="0">
              <a:latin typeface="Cambria" panose="02040503050406030204" pitchFamily="18" charset="0"/>
              <a:ea typeface="Cambria" panose="02040503050406030204" pitchFamily="18" charset="0"/>
              <a:cs typeface="Calibri" panose="020F0502020204030204" pitchFamily="34" charset="0"/>
            </a:endParaRPr>
          </a:p>
        </p:txBody>
      </p:sp>
      <p:sp>
        <p:nvSpPr>
          <p:cNvPr id="11" name="7 CuadroTexto">
            <a:extLst>
              <a:ext uri="{FF2B5EF4-FFF2-40B4-BE49-F238E27FC236}">
                <a16:creationId xmlns:a16="http://schemas.microsoft.com/office/drawing/2014/main" id="{49285F27-CEBA-44DD-BB8F-D4009F52C383}"/>
              </a:ext>
            </a:extLst>
          </p:cNvPr>
          <p:cNvSpPr txBox="1">
            <a:spLocks noChangeArrowheads="1"/>
          </p:cNvSpPr>
          <p:nvPr/>
        </p:nvSpPr>
        <p:spPr bwMode="auto">
          <a:xfrm>
            <a:off x="209089" y="5571458"/>
            <a:ext cx="42681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100" dirty="0">
                <a:latin typeface="Cambria" panose="02040503050406030204" pitchFamily="18" charset="0"/>
                <a:ea typeface="Cambria" panose="02040503050406030204" pitchFamily="18" charset="0"/>
                <a:cs typeface="Calibri" panose="020F0502020204030204" pitchFamily="34" charset="0"/>
              </a:rPr>
              <a:t>Fuente: elaboración propia</a:t>
            </a:r>
            <a:endParaRPr lang="es-AR" altLang="es-AR" sz="1050" dirty="0">
              <a:latin typeface="Cambria" panose="02040503050406030204" pitchFamily="18" charset="0"/>
              <a:ea typeface="Cambria" panose="02040503050406030204" pitchFamily="18" charset="0"/>
              <a:cs typeface="Calibri" panose="020F0502020204030204" pitchFamily="34" charset="0"/>
            </a:endParaRPr>
          </a:p>
        </p:txBody>
      </p:sp>
      <p:pic>
        <p:nvPicPr>
          <p:cNvPr id="3" name="Imagen 2">
            <a:extLst>
              <a:ext uri="{FF2B5EF4-FFF2-40B4-BE49-F238E27FC236}">
                <a16:creationId xmlns:a16="http://schemas.microsoft.com/office/drawing/2014/main" id="{1BB229AE-20BC-496E-BD2D-B75FD618DED7}"/>
              </a:ext>
            </a:extLst>
          </p:cNvPr>
          <p:cNvPicPr>
            <a:picLocks noChangeAspect="1"/>
          </p:cNvPicPr>
          <p:nvPr/>
        </p:nvPicPr>
        <p:blipFill>
          <a:blip r:embed="rId3"/>
          <a:stretch>
            <a:fillRect/>
          </a:stretch>
        </p:blipFill>
        <p:spPr>
          <a:xfrm>
            <a:off x="4522976" y="3188870"/>
            <a:ext cx="4104456" cy="2312303"/>
          </a:xfrm>
          <a:prstGeom prst="rect">
            <a:avLst/>
          </a:prstGeom>
        </p:spPr>
      </p:pic>
      <p:sp>
        <p:nvSpPr>
          <p:cNvPr id="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2"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barras / histograma</a:t>
            </a:r>
          </a:p>
        </p:txBody>
      </p:sp>
      <p:sp>
        <p:nvSpPr>
          <p:cNvPr id="17" name="7 CuadroTexto">
            <a:extLst>
              <a:ext uri="{FF2B5EF4-FFF2-40B4-BE49-F238E27FC236}">
                <a16:creationId xmlns:a16="http://schemas.microsoft.com/office/drawing/2014/main" id="{49285F27-CEBA-44DD-BB8F-D4009F52C383}"/>
              </a:ext>
            </a:extLst>
          </p:cNvPr>
          <p:cNvSpPr txBox="1">
            <a:spLocks noChangeArrowheads="1"/>
          </p:cNvSpPr>
          <p:nvPr/>
        </p:nvSpPr>
        <p:spPr bwMode="auto">
          <a:xfrm>
            <a:off x="4513104" y="5571458"/>
            <a:ext cx="42681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100" dirty="0">
                <a:latin typeface="Cambria" panose="02040503050406030204" pitchFamily="18" charset="0"/>
                <a:ea typeface="Cambria" panose="02040503050406030204" pitchFamily="18" charset="0"/>
                <a:cs typeface="Calibri" panose="020F0502020204030204" pitchFamily="34" charset="0"/>
              </a:rPr>
              <a:t>Fuente: elaboración propia</a:t>
            </a:r>
            <a:endParaRPr lang="es-AR" altLang="es-AR" sz="1050" dirty="0">
              <a:latin typeface="Cambria" panose="02040503050406030204" pitchFamily="18" charset="0"/>
              <a:ea typeface="Cambria" panose="02040503050406030204" pitchFamily="18" charset="0"/>
              <a:cs typeface="Calibri" panose="020F0502020204030204" pitchFamily="34" charset="0"/>
            </a:endParaRPr>
          </a:p>
        </p:txBody>
      </p:sp>
      <p:sp>
        <p:nvSpPr>
          <p:cNvPr id="18"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4507698" y="2672289"/>
            <a:ext cx="4385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200" b="1" dirty="0">
                <a:latin typeface="Cambria" panose="02040503050406030204" pitchFamily="18" charset="0"/>
                <a:ea typeface="Cambria" panose="02040503050406030204" pitchFamily="18" charset="0"/>
                <a:cs typeface="Calibri" panose="020F0502020204030204" pitchFamily="34" charset="0"/>
              </a:rPr>
              <a:t>Gráfico 3. Distribución de los encuestados por nivel educativo</a:t>
            </a:r>
            <a:endParaRPr lang="es-AR" altLang="es-AR" sz="1100" b="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72550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250825" y="1103757"/>
            <a:ext cx="86423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Trabaja en un sistema de ejes cartesianos (primer cuadrante) con abscisa positiva y ordenada positiva. En la abscisa (eje horizontal de las X) se representan las categorías de la variable y en la ordenada (eje vertical de las Y) las frecuencias.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10"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1979712" y="2208424"/>
            <a:ext cx="5842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dirty="0">
                <a:latin typeface="Cambria" panose="02040503050406030204" pitchFamily="18" charset="0"/>
                <a:ea typeface="Cambria" panose="02040503050406030204" pitchFamily="18" charset="0"/>
                <a:cs typeface="Calibri" panose="020F0502020204030204" pitchFamily="34" charset="0"/>
              </a:rPr>
              <a:t>Gráfico 4. Distribución de los trabajadores según ingreso</a:t>
            </a:r>
            <a:endParaRPr lang="es-AR" altLang="es-AR" sz="1400" b="1" dirty="0">
              <a:latin typeface="Cambria" panose="02040503050406030204" pitchFamily="18" charset="0"/>
              <a:ea typeface="Cambria" panose="02040503050406030204" pitchFamily="18" charset="0"/>
              <a:cs typeface="Calibri" panose="020F0502020204030204" pitchFamily="34" charset="0"/>
            </a:endParaRPr>
          </a:p>
        </p:txBody>
      </p:sp>
      <p:sp>
        <p:nvSpPr>
          <p:cNvPr id="11" name="7 CuadroTexto">
            <a:extLst>
              <a:ext uri="{FF2B5EF4-FFF2-40B4-BE49-F238E27FC236}">
                <a16:creationId xmlns:a16="http://schemas.microsoft.com/office/drawing/2014/main" id="{49285F27-CEBA-44DD-BB8F-D4009F52C383}"/>
              </a:ext>
            </a:extLst>
          </p:cNvPr>
          <p:cNvSpPr txBox="1">
            <a:spLocks noChangeArrowheads="1"/>
          </p:cNvSpPr>
          <p:nvPr/>
        </p:nvSpPr>
        <p:spPr bwMode="auto">
          <a:xfrm>
            <a:off x="1886253" y="6132775"/>
            <a:ext cx="42681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400" dirty="0">
                <a:latin typeface="Cambria" panose="02040503050406030204" pitchFamily="18" charset="0"/>
                <a:ea typeface="Cambria" panose="02040503050406030204" pitchFamily="18" charset="0"/>
                <a:cs typeface="Calibri" panose="020F0502020204030204" pitchFamily="34" charset="0"/>
              </a:rPr>
              <a:t>Fuente: elaboración propia</a:t>
            </a:r>
            <a:endParaRPr lang="es-AR" altLang="es-AR" sz="1200" dirty="0">
              <a:latin typeface="Cambria" panose="02040503050406030204" pitchFamily="18" charset="0"/>
              <a:ea typeface="Cambria" panose="02040503050406030204" pitchFamily="18" charset="0"/>
              <a:cs typeface="Calibri" panose="020F0502020204030204" pitchFamily="34" charset="0"/>
            </a:endParaRPr>
          </a:p>
        </p:txBody>
      </p:sp>
      <p:pic>
        <p:nvPicPr>
          <p:cNvPr id="5" name="Imagen 4"/>
          <p:cNvPicPr>
            <a:picLocks noChangeAspect="1"/>
          </p:cNvPicPr>
          <p:nvPr/>
        </p:nvPicPr>
        <p:blipFill rotWithShape="1">
          <a:blip r:embed="rId2"/>
          <a:srcRect t="8001" r="24328" b="356"/>
          <a:stretch/>
        </p:blipFill>
        <p:spPr>
          <a:xfrm>
            <a:off x="1980593" y="2546978"/>
            <a:ext cx="5003279" cy="3575986"/>
          </a:xfrm>
          <a:prstGeom prst="rect">
            <a:avLst/>
          </a:prstGeom>
        </p:spPr>
      </p:pic>
      <p:sp>
        <p:nvSpPr>
          <p:cNvPr id="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2"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Histograma para variables continuas</a:t>
            </a:r>
          </a:p>
        </p:txBody>
      </p:sp>
    </p:spTree>
    <p:extLst>
      <p:ext uri="{BB962C8B-B14F-4D97-AF65-F5344CB8AC3E}">
        <p14:creationId xmlns:p14="http://schemas.microsoft.com/office/powerpoint/2010/main" val="68129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10;&#10;Descripción generada automáticamente">
            <a:extLst>
              <a:ext uri="{FF2B5EF4-FFF2-40B4-BE49-F238E27FC236}">
                <a16:creationId xmlns:a16="http://schemas.microsoft.com/office/drawing/2014/main" id="{CCF9F1C9-0F1E-48EC-B896-AB03E3F4CF4B}"/>
              </a:ext>
            </a:extLst>
          </p:cNvPr>
          <p:cNvPicPr>
            <a:picLocks noChangeAspect="1"/>
          </p:cNvPicPr>
          <p:nvPr/>
        </p:nvPicPr>
        <p:blipFill>
          <a:blip r:embed="rId2"/>
          <a:stretch>
            <a:fillRect/>
          </a:stretch>
        </p:blipFill>
        <p:spPr>
          <a:xfrm>
            <a:off x="1432713" y="1454983"/>
            <a:ext cx="6278573" cy="4017795"/>
          </a:xfrm>
          <a:prstGeom prst="rect">
            <a:avLst/>
          </a:prstGeom>
        </p:spPr>
      </p:pic>
      <p:cxnSp>
        <p:nvCxnSpPr>
          <p:cNvPr id="9" name="AutoShape 50"/>
          <p:cNvCxnSpPr>
            <a:cxnSpLocks noChangeShapeType="1"/>
          </p:cNvCxnSpPr>
          <p:nvPr/>
        </p:nvCxnSpPr>
        <p:spPr bwMode="auto">
          <a:xfrm rot="10800000">
            <a:off x="4634907" y="3816044"/>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8" name="Text Box 46"/>
          <p:cNvSpPr txBox="1">
            <a:spLocks noChangeArrowheads="1"/>
          </p:cNvSpPr>
          <p:nvPr/>
        </p:nvSpPr>
        <p:spPr bwMode="auto">
          <a:xfrm>
            <a:off x="2731493" y="4621413"/>
            <a:ext cx="1944216" cy="323165"/>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Elegir tipo de gráfico</a:t>
            </a:r>
          </a:p>
        </p:txBody>
      </p:sp>
      <p:cxnSp>
        <p:nvCxnSpPr>
          <p:cNvPr id="19" name="AutoShape 50"/>
          <p:cNvCxnSpPr>
            <a:cxnSpLocks noChangeShapeType="1"/>
          </p:cNvCxnSpPr>
          <p:nvPr/>
        </p:nvCxnSpPr>
        <p:spPr bwMode="auto">
          <a:xfrm rot="10800000">
            <a:off x="2256557" y="4621415"/>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0" name="Text Box 46"/>
          <p:cNvSpPr txBox="1">
            <a:spLocks noChangeArrowheads="1"/>
          </p:cNvSpPr>
          <p:nvPr/>
        </p:nvSpPr>
        <p:spPr bwMode="auto">
          <a:xfrm>
            <a:off x="4679117" y="3342836"/>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Arrastrar las variables que se desean graficar</a:t>
            </a:r>
          </a:p>
        </p:txBody>
      </p:sp>
      <p:cxnSp>
        <p:nvCxnSpPr>
          <p:cNvPr id="21" name="AutoShape 50"/>
          <p:cNvCxnSpPr>
            <a:cxnSpLocks noChangeShapeType="1"/>
          </p:cNvCxnSpPr>
          <p:nvPr/>
        </p:nvCxnSpPr>
        <p:spPr bwMode="auto">
          <a:xfrm rot="10800000">
            <a:off x="4204181" y="3342838"/>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dispersión en SPSS</a:t>
            </a:r>
          </a:p>
        </p:txBody>
      </p:sp>
    </p:spTree>
    <p:extLst>
      <p:ext uri="{BB962C8B-B14F-4D97-AF65-F5344CB8AC3E}">
        <p14:creationId xmlns:p14="http://schemas.microsoft.com/office/powerpoint/2010/main" val="148755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250826" y="1103757"/>
            <a:ext cx="86423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Una vez que disponemos de nuestra matriz o base de datos, el principal interés suele ser </a:t>
            </a:r>
            <a:r>
              <a:rPr lang="es-AR" altLang="es-AR" b="1" i="1" dirty="0">
                <a:latin typeface="Cambria" panose="02040503050406030204" pitchFamily="18" charset="0"/>
                <a:ea typeface="Cambria" panose="02040503050406030204" pitchFamily="18" charset="0"/>
                <a:cs typeface="Calibri" panose="020F0502020204030204" pitchFamily="34" charset="0"/>
              </a:rPr>
              <a:t>describir</a:t>
            </a:r>
            <a:r>
              <a:rPr lang="es-AR" altLang="es-AR" dirty="0">
                <a:latin typeface="Cambria" panose="02040503050406030204" pitchFamily="18" charset="0"/>
                <a:ea typeface="Cambria" panose="02040503050406030204" pitchFamily="18" charset="0"/>
                <a:cs typeface="Calibri" panose="020F0502020204030204" pitchFamily="34" charset="0"/>
              </a:rPr>
              <a:t> la información. </a:t>
            </a:r>
          </a:p>
          <a:p>
            <a:pPr marL="285750" indent="-285750" algn="just">
              <a:buFont typeface="Arial" panose="020B0604020202020204" pitchFamily="34" charset="0"/>
              <a:buChar char="•"/>
            </a:pPr>
            <a:endParaRPr lang="es-AR"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La forma más inmediata de describir la información es elaborar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distribuciones</a:t>
            </a:r>
            <a:r>
              <a:rPr lang="es-AR" altLang="es-AR" dirty="0">
                <a:solidFill>
                  <a:srgbClr val="2A8A85"/>
                </a:solidFill>
                <a:latin typeface="Cambria" panose="02040503050406030204" pitchFamily="18" charset="0"/>
                <a:ea typeface="Cambria" panose="02040503050406030204" pitchFamily="18" charset="0"/>
                <a:cs typeface="Calibri" panose="020F0502020204030204" pitchFamily="34" charset="0"/>
              </a:rPr>
              <a:t> </a:t>
            </a:r>
            <a:r>
              <a:rPr lang="es-AR" altLang="es-AR" b="1" i="1" dirty="0" err="1">
                <a:solidFill>
                  <a:srgbClr val="2A8A85"/>
                </a:solidFill>
                <a:latin typeface="Cambria" panose="02040503050406030204" pitchFamily="18" charset="0"/>
                <a:ea typeface="Cambria" panose="02040503050406030204" pitchFamily="18" charset="0"/>
                <a:cs typeface="Calibri" panose="020F0502020204030204" pitchFamily="34" charset="0"/>
              </a:rPr>
              <a:t>univariadas</a:t>
            </a:r>
            <a:r>
              <a:rPr lang="es-AR" altLang="es-AR" dirty="0">
                <a:latin typeface="Cambria" panose="02040503050406030204" pitchFamily="18" charset="0"/>
                <a:ea typeface="Cambria" panose="02040503050406030204" pitchFamily="18" charset="0"/>
                <a:cs typeface="Calibri" panose="020F0502020204030204" pitchFamily="34" charset="0"/>
              </a:rPr>
              <a:t> que son un “conteo” de los valores que aparecen en una variable. </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9" name="CuadroTexto 8">
            <a:extLst>
              <a:ext uri="{FF2B5EF4-FFF2-40B4-BE49-F238E27FC236}">
                <a16:creationId xmlns:a16="http://schemas.microsoft.com/office/drawing/2014/main" id="{8D881FCD-F1FA-4926-A663-8110D654E879}"/>
              </a:ext>
            </a:extLst>
          </p:cNvPr>
          <p:cNvSpPr txBox="1"/>
          <p:nvPr/>
        </p:nvSpPr>
        <p:spPr>
          <a:xfrm>
            <a:off x="1906273" y="3031925"/>
            <a:ext cx="5331454"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Distribución de frecuencias absolutas</a:t>
            </a:r>
          </a:p>
        </p:txBody>
      </p:sp>
      <p:sp>
        <p:nvSpPr>
          <p:cNvPr id="10" name="CuadroTexto 9">
            <a:extLst>
              <a:ext uri="{FF2B5EF4-FFF2-40B4-BE49-F238E27FC236}">
                <a16:creationId xmlns:a16="http://schemas.microsoft.com/office/drawing/2014/main" id="{58AD286A-2B62-43F8-9C97-5AFF3A9E671D}"/>
              </a:ext>
            </a:extLst>
          </p:cNvPr>
          <p:cNvSpPr txBox="1"/>
          <p:nvPr/>
        </p:nvSpPr>
        <p:spPr>
          <a:xfrm>
            <a:off x="1906273" y="3627814"/>
            <a:ext cx="5331454" cy="646331"/>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Distribución de frecuencias relativas (o porcentuales)</a:t>
            </a:r>
          </a:p>
        </p:txBody>
      </p:sp>
      <p:sp>
        <p:nvSpPr>
          <p:cNvPr id="11" name="CuadroTexto 10">
            <a:extLst>
              <a:ext uri="{FF2B5EF4-FFF2-40B4-BE49-F238E27FC236}">
                <a16:creationId xmlns:a16="http://schemas.microsoft.com/office/drawing/2014/main" id="{DE5DD692-4654-4CA9-99E8-65D5825B0550}"/>
              </a:ext>
            </a:extLst>
          </p:cNvPr>
          <p:cNvSpPr txBox="1"/>
          <p:nvPr/>
        </p:nvSpPr>
        <p:spPr>
          <a:xfrm>
            <a:off x="1906273" y="4490297"/>
            <a:ext cx="5328592"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Distribución de frecuencias acumuladas</a:t>
            </a:r>
          </a:p>
        </p:txBody>
      </p:sp>
      <p:sp>
        <p:nvSpPr>
          <p:cNvPr id="13" name="CuadroTexto 12">
            <a:extLst>
              <a:ext uri="{FF2B5EF4-FFF2-40B4-BE49-F238E27FC236}">
                <a16:creationId xmlns:a16="http://schemas.microsoft.com/office/drawing/2014/main" id="{A19BBE42-25AB-4F05-9F9F-B0C4CCD62C34}"/>
              </a:ext>
            </a:extLst>
          </p:cNvPr>
          <p:cNvSpPr txBox="1"/>
          <p:nvPr/>
        </p:nvSpPr>
        <p:spPr>
          <a:xfrm>
            <a:off x="1909135" y="5110523"/>
            <a:ext cx="5328592"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Otros recursos de estandarización</a:t>
            </a:r>
          </a:p>
        </p:txBody>
      </p: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7"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55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409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Nuestro punto de partida es una matriz de datos que tiene la siguiente estructura:</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2" name="Group 31">
            <a:extLst>
              <a:ext uri="{FF2B5EF4-FFF2-40B4-BE49-F238E27FC236}">
                <a16:creationId xmlns:a16="http://schemas.microsoft.com/office/drawing/2014/main" id="{0E0EA802-5071-487B-AE72-0ACBCB61676B}"/>
              </a:ext>
            </a:extLst>
          </p:cNvPr>
          <p:cNvGraphicFramePr>
            <a:graphicFrameLocks/>
          </p:cNvGraphicFramePr>
          <p:nvPr>
            <p:extLst>
              <p:ext uri="{D42A27DB-BD31-4B8C-83A1-F6EECF244321}">
                <p14:modId xmlns:p14="http://schemas.microsoft.com/office/powerpoint/2010/main" val="3555318188"/>
              </p:ext>
            </p:extLst>
          </p:nvPr>
        </p:nvGraphicFramePr>
        <p:xfrm>
          <a:off x="611560" y="1844824"/>
          <a:ext cx="4751389" cy="3517899"/>
        </p:xfrm>
        <a:graphic>
          <a:graphicData uri="http://schemas.openxmlformats.org/drawingml/2006/table">
            <a:tbl>
              <a:tblPr/>
              <a:tblGrid>
                <a:gridCol w="1640765">
                  <a:extLst>
                    <a:ext uri="{9D8B030D-6E8A-4147-A177-3AD203B41FA5}">
                      <a16:colId xmlns:a16="http://schemas.microsoft.com/office/drawing/2014/main" val="20000"/>
                    </a:ext>
                  </a:extLst>
                </a:gridCol>
                <a:gridCol w="777656">
                  <a:extLst>
                    <a:ext uri="{9D8B030D-6E8A-4147-A177-3AD203B41FA5}">
                      <a16:colId xmlns:a16="http://schemas.microsoft.com/office/drawing/2014/main" val="20001"/>
                    </a:ext>
                  </a:extLst>
                </a:gridCol>
                <a:gridCol w="777656">
                  <a:extLst>
                    <a:ext uri="{9D8B030D-6E8A-4147-A177-3AD203B41FA5}">
                      <a16:colId xmlns:a16="http://schemas.microsoft.com/office/drawing/2014/main" val="20002"/>
                    </a:ext>
                  </a:extLst>
                </a:gridCol>
                <a:gridCol w="777656">
                  <a:extLst>
                    <a:ext uri="{9D8B030D-6E8A-4147-A177-3AD203B41FA5}">
                      <a16:colId xmlns:a16="http://schemas.microsoft.com/office/drawing/2014/main" val="20003"/>
                    </a:ext>
                  </a:extLst>
                </a:gridCol>
                <a:gridCol w="777656">
                  <a:extLst>
                    <a:ext uri="{9D8B030D-6E8A-4147-A177-3AD203B41FA5}">
                      <a16:colId xmlns:a16="http://schemas.microsoft.com/office/drawing/2014/main" val="20004"/>
                    </a:ext>
                  </a:extLst>
                </a:gridCol>
              </a:tblGrid>
              <a:tr h="6587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Caso</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Sexo</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Edad</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Nivel Ed.</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extLst>
                  <a:ext uri="{0D108BD9-81ED-4DB2-BD59-A6C34878D82A}">
                    <a16:rowId xmlns:a16="http://schemas.microsoft.com/office/drawing/2014/main" val="10000"/>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17</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739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19</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3</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18</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4</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15</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5</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6</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23</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3</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7</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8</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26</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3</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4" name="9 CuadroTexto">
            <a:extLst>
              <a:ext uri="{FF2B5EF4-FFF2-40B4-BE49-F238E27FC236}">
                <a16:creationId xmlns:a16="http://schemas.microsoft.com/office/drawing/2014/main" id="{41F2498A-660A-42C2-8AC4-6A21399F1CFE}"/>
              </a:ext>
            </a:extLst>
          </p:cNvPr>
          <p:cNvSpPr txBox="1">
            <a:spLocks noChangeArrowheads="1"/>
          </p:cNvSpPr>
          <p:nvPr/>
        </p:nvSpPr>
        <p:spPr bwMode="auto">
          <a:xfrm>
            <a:off x="5580112" y="2235848"/>
            <a:ext cx="32400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u="sng" dirty="0">
                <a:latin typeface="Cambria" panose="02040503050406030204" pitchFamily="18" charset="0"/>
                <a:ea typeface="Cambria" panose="02040503050406030204" pitchFamily="18" charset="0"/>
                <a:cs typeface="Calibri" panose="020F0502020204030204" pitchFamily="34" charset="0"/>
              </a:rPr>
              <a:t>Notar: </a:t>
            </a:r>
          </a:p>
          <a:p>
            <a:pPr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sz="1600" dirty="0">
                <a:latin typeface="Cambria" panose="02040503050406030204" pitchFamily="18" charset="0"/>
                <a:ea typeface="Cambria" panose="02040503050406030204" pitchFamily="18" charset="0"/>
                <a:cs typeface="Calibri" panose="020F0502020204030204" pitchFamily="34" charset="0"/>
              </a:rPr>
              <a:t>En el caso de las variables “Sexo” y “Nivel Ed.”, los números son códigos que representan categorías de las variables (por ejemplo: “1” puede ser “Varón”), y en el caso de la variable “Edad”, los números representan la edad en años cumplidos. </a:t>
            </a:r>
          </a:p>
        </p:txBody>
      </p:sp>
      <p:sp>
        <p:nvSpPr>
          <p:cNvPr id="6"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 absolutas</a:t>
            </a:r>
          </a:p>
        </p:txBody>
      </p:sp>
      <p:sp>
        <p:nvSpPr>
          <p:cNvPr id="10"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32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5" name="Group 31">
            <a:extLst>
              <a:ext uri="{FF2B5EF4-FFF2-40B4-BE49-F238E27FC236}">
                <a16:creationId xmlns:a16="http://schemas.microsoft.com/office/drawing/2014/main" id="{A944CC15-C479-4DCC-B145-623F8B7C391B}"/>
              </a:ext>
            </a:extLst>
          </p:cNvPr>
          <p:cNvGraphicFramePr>
            <a:graphicFrameLocks noGrp="1"/>
          </p:cNvGraphicFramePr>
          <p:nvPr>
            <p:ph sz="half" idx="4294967295"/>
            <p:extLst>
              <p:ext uri="{D42A27DB-BD31-4B8C-83A1-F6EECF244321}">
                <p14:modId xmlns:p14="http://schemas.microsoft.com/office/powerpoint/2010/main" val="834059773"/>
              </p:ext>
            </p:extLst>
          </p:nvPr>
        </p:nvGraphicFramePr>
        <p:xfrm>
          <a:off x="3492500" y="2146995"/>
          <a:ext cx="2376488" cy="1551265"/>
        </p:xfrm>
        <a:graphic>
          <a:graphicData uri="http://schemas.openxmlformats.org/drawingml/2006/table">
            <a:tbl>
              <a:tblPr/>
              <a:tblGrid>
                <a:gridCol w="1018495">
                  <a:extLst>
                    <a:ext uri="{9D8B030D-6E8A-4147-A177-3AD203B41FA5}">
                      <a16:colId xmlns:a16="http://schemas.microsoft.com/office/drawing/2014/main" val="20000"/>
                    </a:ext>
                  </a:extLst>
                </a:gridCol>
                <a:gridCol w="1357993">
                  <a:extLst>
                    <a:ext uri="{9D8B030D-6E8A-4147-A177-3AD203B41FA5}">
                      <a16:colId xmlns:a16="http://schemas.microsoft.com/office/drawing/2014/main" val="20001"/>
                    </a:ext>
                  </a:extLst>
                </a:gridCol>
              </a:tblGrid>
              <a:tr h="45412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AR"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Sexo</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Frecuencia</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16">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Varón</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1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Mujer</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16">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endParaRPr kumimoji="0" lang="es-AR"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16">
                <a:tc>
                  <a:txBody>
                    <a:bodyPr/>
                    <a:lstStyle/>
                    <a:p>
                      <a:pPr marL="342900" marR="0" lvl="0" indent="-342900" algn="r"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168" name="5 CuadroTexto">
            <a:extLst>
              <a:ext uri="{FF2B5EF4-FFF2-40B4-BE49-F238E27FC236}">
                <a16:creationId xmlns:a16="http://schemas.microsoft.com/office/drawing/2014/main" id="{78B0BE04-A523-4B3B-BDB6-9C354CEE9E2B}"/>
              </a:ext>
            </a:extLst>
          </p:cNvPr>
          <p:cNvSpPr txBox="1">
            <a:spLocks noChangeArrowheads="1"/>
          </p:cNvSpPr>
          <p:nvPr/>
        </p:nvSpPr>
        <p:spPr bwMode="auto">
          <a:xfrm>
            <a:off x="535781" y="3905649"/>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Si tenemos una variable de intervalo, podemos agrupar nuestros datos en </a:t>
            </a:r>
            <a:r>
              <a:rPr lang="es-AR" altLang="es-AR" b="1" dirty="0">
                <a:latin typeface="Cambria" panose="02040503050406030204" pitchFamily="18" charset="0"/>
                <a:ea typeface="Cambria" panose="02040503050406030204" pitchFamily="18" charset="0"/>
                <a:cs typeface="Calibri" panose="020F0502020204030204" pitchFamily="34" charset="0"/>
              </a:rPr>
              <a:t>intervalos de clase o categoría, </a:t>
            </a:r>
            <a:r>
              <a:rPr lang="es-AR" altLang="es-AR" dirty="0">
                <a:latin typeface="Cambria" panose="02040503050406030204" pitchFamily="18" charset="0"/>
                <a:ea typeface="Cambria" panose="02040503050406030204" pitchFamily="18" charset="0"/>
                <a:cs typeface="Calibri" panose="020F0502020204030204" pitchFamily="34" charset="0"/>
              </a:rPr>
              <a:t>por ejemplo:</a:t>
            </a:r>
          </a:p>
        </p:txBody>
      </p:sp>
      <p:graphicFrame>
        <p:nvGraphicFramePr>
          <p:cNvPr id="7" name="Group 31">
            <a:extLst>
              <a:ext uri="{FF2B5EF4-FFF2-40B4-BE49-F238E27FC236}">
                <a16:creationId xmlns:a16="http://schemas.microsoft.com/office/drawing/2014/main" id="{F78AFD27-5386-403D-80C3-240133724728}"/>
              </a:ext>
            </a:extLst>
          </p:cNvPr>
          <p:cNvGraphicFramePr>
            <a:graphicFrameLocks/>
          </p:cNvGraphicFramePr>
          <p:nvPr>
            <p:extLst>
              <p:ext uri="{D42A27DB-BD31-4B8C-83A1-F6EECF244321}">
                <p14:modId xmlns:p14="http://schemas.microsoft.com/office/powerpoint/2010/main" val="2235695002"/>
              </p:ext>
            </p:extLst>
          </p:nvPr>
        </p:nvGraphicFramePr>
        <p:xfrm>
          <a:off x="3419475" y="4581525"/>
          <a:ext cx="2376488" cy="1551266"/>
        </p:xfrm>
        <a:graphic>
          <a:graphicData uri="http://schemas.openxmlformats.org/drawingml/2006/table">
            <a:tbl>
              <a:tblPr/>
              <a:tblGrid>
                <a:gridCol w="1018495">
                  <a:extLst>
                    <a:ext uri="{9D8B030D-6E8A-4147-A177-3AD203B41FA5}">
                      <a16:colId xmlns:a16="http://schemas.microsoft.com/office/drawing/2014/main" val="20000"/>
                    </a:ext>
                  </a:extLst>
                </a:gridCol>
                <a:gridCol w="1357993">
                  <a:extLst>
                    <a:ext uri="{9D8B030D-6E8A-4147-A177-3AD203B41FA5}">
                      <a16:colId xmlns:a16="http://schemas.microsoft.com/office/drawing/2014/main" val="20001"/>
                    </a:ext>
                  </a:extLst>
                </a:gridCol>
              </a:tblGrid>
              <a:tr h="45412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AR" sz="1200" b="1" i="0" u="none" strike="noStrike" cap="none" normalizeH="0" baseline="0" dirty="0">
                          <a:ln>
                            <a:noFill/>
                          </a:ln>
                          <a:solidFill>
                            <a:schemeClr val="tx1"/>
                          </a:solidFill>
                          <a:effectLst/>
                          <a:latin typeface="Trebuchet MS" pitchFamily="34" charset="0"/>
                          <a:cs typeface="Arial" charset="0"/>
                        </a:rPr>
                        <a:t>Edad</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Trebuchet MS" pitchFamily="34" charset="0"/>
                          <a:cs typeface="Arial" charset="0"/>
                        </a:rPr>
                        <a:t>Frecuencia</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17">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Trebuchet MS" pitchFamily="34" charset="0"/>
                          <a:cs typeface="Arial" charset="0"/>
                        </a:rPr>
                        <a:t>15-19</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4</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1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20-24</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2</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17">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Trebuchet MS" pitchFamily="34" charset="0"/>
                          <a:cs typeface="Arial" charset="0"/>
                        </a:rPr>
                        <a:t>25-29</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2</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17">
                <a:tc>
                  <a:txBody>
                    <a:bodyPr/>
                    <a:lstStyle/>
                    <a:p>
                      <a:pPr marL="342900" marR="0" lvl="0" indent="-342900" algn="r"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Trebuchet MS" pitchFamily="34" charset="0"/>
                          <a:cs typeface="Arial" charset="0"/>
                        </a:rPr>
                        <a:t>N</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8</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Rectangle 82">
            <a:extLst>
              <a:ext uri="{FF2B5EF4-FFF2-40B4-BE49-F238E27FC236}">
                <a16:creationId xmlns:a16="http://schemas.microsoft.com/office/drawing/2014/main" id="{954743A6-E4BF-478A-A505-DC4C25BBCEFE}"/>
              </a:ext>
            </a:extLst>
          </p:cNvPr>
          <p:cNvSpPr>
            <a:spLocks noChangeArrowheads="1"/>
          </p:cNvSpPr>
          <p:nvPr/>
        </p:nvSpPr>
        <p:spPr bwMode="auto">
          <a:xfrm>
            <a:off x="971550" y="2529582"/>
            <a:ext cx="1979613" cy="323850"/>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Categoría</a:t>
            </a:r>
          </a:p>
        </p:txBody>
      </p:sp>
      <p:cxnSp>
        <p:nvCxnSpPr>
          <p:cNvPr id="6190" name="9 Conector recto de flecha">
            <a:extLst>
              <a:ext uri="{FF2B5EF4-FFF2-40B4-BE49-F238E27FC236}">
                <a16:creationId xmlns:a16="http://schemas.microsoft.com/office/drawing/2014/main" id="{3B0405D1-5148-4E47-869A-5F053ED9DBB1}"/>
              </a:ext>
            </a:extLst>
          </p:cNvPr>
          <p:cNvCxnSpPr>
            <a:cxnSpLocks noChangeShapeType="1"/>
          </p:cNvCxnSpPr>
          <p:nvPr/>
        </p:nvCxnSpPr>
        <p:spPr bwMode="auto">
          <a:xfrm rot="10800000">
            <a:off x="2987675" y="2723257"/>
            <a:ext cx="504825"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2" name="Rectangle 82">
            <a:extLst>
              <a:ext uri="{FF2B5EF4-FFF2-40B4-BE49-F238E27FC236}">
                <a16:creationId xmlns:a16="http://schemas.microsoft.com/office/drawing/2014/main" id="{D5D41D9D-1F55-4F89-8C23-5D4844742F29}"/>
              </a:ext>
            </a:extLst>
          </p:cNvPr>
          <p:cNvSpPr>
            <a:spLocks noChangeArrowheads="1"/>
          </p:cNvSpPr>
          <p:nvPr/>
        </p:nvSpPr>
        <p:spPr bwMode="auto">
          <a:xfrm>
            <a:off x="6443663" y="2529582"/>
            <a:ext cx="1979612" cy="323850"/>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Frecuencia</a:t>
            </a:r>
          </a:p>
        </p:txBody>
      </p:sp>
      <p:cxnSp>
        <p:nvCxnSpPr>
          <p:cNvPr id="6192" name="12 Conector recto de flecha">
            <a:extLst>
              <a:ext uri="{FF2B5EF4-FFF2-40B4-BE49-F238E27FC236}">
                <a16:creationId xmlns:a16="http://schemas.microsoft.com/office/drawing/2014/main" id="{2AA479EC-71FA-41A5-81C6-CE5C65B5967D}"/>
              </a:ext>
            </a:extLst>
          </p:cNvPr>
          <p:cNvCxnSpPr>
            <a:cxnSpLocks noChangeShapeType="1"/>
          </p:cNvCxnSpPr>
          <p:nvPr/>
        </p:nvCxnSpPr>
        <p:spPr bwMode="auto">
          <a:xfrm>
            <a:off x="5364163" y="2724845"/>
            <a:ext cx="1079500" cy="1587"/>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5" name="Rectangle 82">
            <a:extLst>
              <a:ext uri="{FF2B5EF4-FFF2-40B4-BE49-F238E27FC236}">
                <a16:creationId xmlns:a16="http://schemas.microsoft.com/office/drawing/2014/main" id="{26D2863F-432C-4A89-9F21-84A1A18A7CC7}"/>
              </a:ext>
            </a:extLst>
          </p:cNvPr>
          <p:cNvSpPr>
            <a:spLocks noChangeArrowheads="1"/>
          </p:cNvSpPr>
          <p:nvPr/>
        </p:nvSpPr>
        <p:spPr bwMode="auto">
          <a:xfrm>
            <a:off x="971550" y="3394770"/>
            <a:ext cx="1979613" cy="322262"/>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N = Total de casos</a:t>
            </a:r>
          </a:p>
        </p:txBody>
      </p:sp>
      <p:cxnSp>
        <p:nvCxnSpPr>
          <p:cNvPr id="6194" name="15 Conector recto de flecha">
            <a:extLst>
              <a:ext uri="{FF2B5EF4-FFF2-40B4-BE49-F238E27FC236}">
                <a16:creationId xmlns:a16="http://schemas.microsoft.com/office/drawing/2014/main" id="{D5B520EE-CF38-432B-8874-87B35F98ADE6}"/>
              </a:ext>
            </a:extLst>
          </p:cNvPr>
          <p:cNvCxnSpPr>
            <a:cxnSpLocks noChangeShapeType="1"/>
          </p:cNvCxnSpPr>
          <p:nvPr/>
        </p:nvCxnSpPr>
        <p:spPr bwMode="auto">
          <a:xfrm rot="10800000">
            <a:off x="2987675" y="3586857"/>
            <a:ext cx="1223963"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83448" y="1103757"/>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Es difícil interpretar la información. A primera vista, no podemos saber cuántos encuestados varones tenemos. Por ello, resumimos la información en clases o categorías, y es a ello a lo que llamamos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distribución de frecuencias</a:t>
            </a:r>
            <a:r>
              <a:rPr lang="es-AR" altLang="es-AR" b="1" dirty="0">
                <a:latin typeface="Cambria" panose="02040503050406030204" pitchFamily="18" charset="0"/>
                <a:ea typeface="Cambria" panose="02040503050406030204" pitchFamily="18" charset="0"/>
                <a:cs typeface="Calibri" panose="020F0502020204030204" pitchFamily="34" charset="0"/>
              </a:rPr>
              <a:t>.</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16" name="Rectangle 82">
            <a:extLst>
              <a:ext uri="{FF2B5EF4-FFF2-40B4-BE49-F238E27FC236}">
                <a16:creationId xmlns:a16="http://schemas.microsoft.com/office/drawing/2014/main" id="{127CEDB1-6C55-4140-BBCF-76AADA358E8E}"/>
              </a:ext>
            </a:extLst>
          </p:cNvPr>
          <p:cNvSpPr>
            <a:spLocks noChangeArrowheads="1"/>
          </p:cNvSpPr>
          <p:nvPr/>
        </p:nvSpPr>
        <p:spPr bwMode="auto">
          <a:xfrm>
            <a:off x="971549" y="4849326"/>
            <a:ext cx="1979613" cy="1015663"/>
          </a:xfrm>
          <a:prstGeom prst="rect">
            <a:avLst/>
          </a:prstGeom>
          <a:solidFill>
            <a:schemeClr val="accent6">
              <a:lumMod val="20000"/>
              <a:lumOff val="8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Importante: cuando la variable es ordinal o </a:t>
            </a:r>
            <a:r>
              <a:rPr lang="es-ES" sz="1500" dirty="0" err="1">
                <a:latin typeface="Cambria" panose="02040503050406030204" pitchFamily="18" charset="0"/>
                <a:ea typeface="Cambria" panose="02040503050406030204" pitchFamily="18" charset="0"/>
                <a:cs typeface="Calibri" panose="020F0502020204030204" pitchFamily="34" charset="0"/>
              </a:rPr>
              <a:t>intervalar</a:t>
            </a:r>
            <a:r>
              <a:rPr lang="es-ES" sz="1500" dirty="0">
                <a:latin typeface="Cambria" panose="02040503050406030204" pitchFamily="18" charset="0"/>
                <a:ea typeface="Cambria" panose="02040503050406030204" pitchFamily="18" charset="0"/>
                <a:cs typeface="Calibri" panose="020F0502020204030204" pitchFamily="34" charset="0"/>
              </a:rPr>
              <a:t>, el orden es jerárquico</a:t>
            </a:r>
          </a:p>
        </p:txBody>
      </p:sp>
      <p:sp>
        <p:nvSpPr>
          <p:cNvPr id="1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 absolutas</a:t>
            </a:r>
          </a:p>
        </p:txBody>
      </p:sp>
      <p:sp>
        <p:nvSpPr>
          <p:cNvPr id="20"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46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Las distribuciones absolutas </a:t>
            </a:r>
            <a:r>
              <a:rPr lang="es-AR" altLang="es-AR" b="1" dirty="0">
                <a:latin typeface="Cambria" panose="02040503050406030204" pitchFamily="18" charset="0"/>
                <a:ea typeface="Cambria" panose="02040503050406030204" pitchFamily="18" charset="0"/>
                <a:cs typeface="Calibri" panose="020F0502020204030204" pitchFamily="34" charset="0"/>
              </a:rPr>
              <a:t>no suelen </a:t>
            </a:r>
            <a:r>
              <a:rPr lang="es-AR" altLang="es-AR" dirty="0">
                <a:latin typeface="Cambria" panose="02040503050406030204" pitchFamily="18" charset="0"/>
                <a:ea typeface="Cambria" panose="02040503050406030204" pitchFamily="18" charset="0"/>
                <a:cs typeface="Calibri" panose="020F0502020204030204" pitchFamily="34" charset="0"/>
              </a:rPr>
              <a:t>emplearse en la práctica. No es habitual hacer referencias a números absolutos. Sin embargo, nos sirven para calcular porcentajes.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6" name="Group 31">
            <a:extLst>
              <a:ext uri="{FF2B5EF4-FFF2-40B4-BE49-F238E27FC236}">
                <a16:creationId xmlns:a16="http://schemas.microsoft.com/office/drawing/2014/main" id="{8ECA7014-E946-4836-8F19-085FF68419F6}"/>
              </a:ext>
            </a:extLst>
          </p:cNvPr>
          <p:cNvGraphicFramePr>
            <a:graphicFrameLocks/>
          </p:cNvGraphicFramePr>
          <p:nvPr>
            <p:extLst>
              <p:ext uri="{D42A27DB-BD31-4B8C-83A1-F6EECF244321}">
                <p14:modId xmlns:p14="http://schemas.microsoft.com/office/powerpoint/2010/main" val="1546941123"/>
              </p:ext>
            </p:extLst>
          </p:nvPr>
        </p:nvGraphicFramePr>
        <p:xfrm>
          <a:off x="755576" y="3212976"/>
          <a:ext cx="3960814" cy="2447925"/>
        </p:xfrm>
        <a:graphic>
          <a:graphicData uri="http://schemas.openxmlformats.org/drawingml/2006/table">
            <a:tbl>
              <a:tblPr/>
              <a:tblGrid>
                <a:gridCol w="1080222">
                  <a:extLst>
                    <a:ext uri="{9D8B030D-6E8A-4147-A177-3AD203B41FA5}">
                      <a16:colId xmlns:a16="http://schemas.microsoft.com/office/drawing/2014/main" val="20000"/>
                    </a:ext>
                  </a:extLst>
                </a:gridCol>
                <a:gridCol w="1440296">
                  <a:extLst>
                    <a:ext uri="{9D8B030D-6E8A-4147-A177-3AD203B41FA5}">
                      <a16:colId xmlns:a16="http://schemas.microsoft.com/office/drawing/2014/main" val="20001"/>
                    </a:ext>
                  </a:extLst>
                </a:gridCol>
                <a:gridCol w="1440296">
                  <a:extLst>
                    <a:ext uri="{9D8B030D-6E8A-4147-A177-3AD203B41FA5}">
                      <a16:colId xmlns:a16="http://schemas.microsoft.com/office/drawing/2014/main" val="20002"/>
                    </a:ext>
                  </a:extLst>
                </a:gridCol>
              </a:tblGrid>
              <a:tr h="7450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AR"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Sexo</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Frecuencia</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Varón</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72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Mujer</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endPar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endPar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 name="Rectangle 82">
            <a:extLst>
              <a:ext uri="{FF2B5EF4-FFF2-40B4-BE49-F238E27FC236}">
                <a16:creationId xmlns:a16="http://schemas.microsoft.com/office/drawing/2014/main" id="{774843BB-4683-4AB3-A9EF-79B238C62AAC}"/>
              </a:ext>
            </a:extLst>
          </p:cNvPr>
          <p:cNvSpPr>
            <a:spLocks noChangeArrowheads="1"/>
          </p:cNvSpPr>
          <p:nvPr/>
        </p:nvSpPr>
        <p:spPr bwMode="auto">
          <a:xfrm>
            <a:off x="5797477" y="3921006"/>
            <a:ext cx="1979612" cy="600164"/>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i="1" dirty="0">
                <a:latin typeface="Calibri" panose="020F0502020204030204" pitchFamily="34" charset="0"/>
                <a:cs typeface="Calibri" panose="020F0502020204030204" pitchFamily="34" charset="0"/>
              </a:rPr>
              <a:t>f / </a:t>
            </a:r>
            <a:r>
              <a:rPr lang="es-ES" sz="1500" dirty="0">
                <a:latin typeface="Calibri" panose="020F0502020204030204" pitchFamily="34" charset="0"/>
                <a:cs typeface="Calibri" panose="020F0502020204030204" pitchFamily="34" charset="0"/>
              </a:rPr>
              <a:t>N</a:t>
            </a:r>
            <a:endParaRPr lang="es-ES" sz="1500" i="1" dirty="0">
              <a:latin typeface="Calibri" panose="020F0502020204030204" pitchFamily="34" charset="0"/>
              <a:cs typeface="Calibri" panose="020F0502020204030204" pitchFamily="34" charset="0"/>
            </a:endParaRPr>
          </a:p>
          <a:p>
            <a:pPr algn="ctr" eaLnBrk="1" hangingPunct="1">
              <a:spcBef>
                <a:spcPct val="20000"/>
              </a:spcBef>
              <a:buClr>
                <a:schemeClr val="accent1"/>
              </a:buClr>
              <a:buSzPct val="65000"/>
              <a:defRPr/>
            </a:pPr>
            <a:r>
              <a:rPr lang="es-ES" sz="1500" dirty="0">
                <a:latin typeface="Calibri" panose="020F0502020204030204" pitchFamily="34" charset="0"/>
                <a:cs typeface="Calibri" panose="020F0502020204030204" pitchFamily="34" charset="0"/>
              </a:rPr>
              <a:t>0,625 x 100 = 62,5 %</a:t>
            </a:r>
          </a:p>
        </p:txBody>
      </p:sp>
      <p:cxnSp>
        <p:nvCxnSpPr>
          <p:cNvPr id="18" name="16 Conector recto de flecha">
            <a:extLst>
              <a:ext uri="{FF2B5EF4-FFF2-40B4-BE49-F238E27FC236}">
                <a16:creationId xmlns:a16="http://schemas.microsoft.com/office/drawing/2014/main" id="{75F3DF25-6D89-49BD-AAC9-245F0C8A0522}"/>
              </a:ext>
            </a:extLst>
          </p:cNvPr>
          <p:cNvCxnSpPr>
            <a:cxnSpLocks noChangeShapeType="1"/>
          </p:cNvCxnSpPr>
          <p:nvPr/>
        </p:nvCxnSpPr>
        <p:spPr bwMode="auto">
          <a:xfrm>
            <a:off x="4716390" y="4221088"/>
            <a:ext cx="1081087"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7" name="7 CuadroTexto">
            <a:extLst>
              <a:ext uri="{FF2B5EF4-FFF2-40B4-BE49-F238E27FC236}">
                <a16:creationId xmlns:a16="http://schemas.microsoft.com/office/drawing/2014/main" id="{00192D54-4D4F-4764-A207-E3CCC399A8F0}"/>
              </a:ext>
            </a:extLst>
          </p:cNvPr>
          <p:cNvSpPr txBox="1">
            <a:spLocks noChangeArrowheads="1"/>
          </p:cNvSpPr>
          <p:nvPr/>
        </p:nvSpPr>
        <p:spPr bwMode="auto">
          <a:xfrm>
            <a:off x="457199" y="2023166"/>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Una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proporción</a:t>
            </a:r>
            <a:r>
              <a:rPr lang="es-AR" altLang="es-AR" dirty="0">
                <a:latin typeface="Cambria" panose="02040503050406030204" pitchFamily="18" charset="0"/>
                <a:ea typeface="Cambria" panose="02040503050406030204" pitchFamily="18" charset="0"/>
                <a:cs typeface="Calibri" panose="020F0502020204030204" pitchFamily="34" charset="0"/>
              </a:rPr>
              <a:t> compara el número de casos de una categoría de una variable con el tamaño total de la distribución. Si el cociente obtenido se multiplica por 100, obtenemos un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porcentaje</a:t>
            </a:r>
            <a:r>
              <a:rPr lang="es-AR" altLang="es-AR" dirty="0">
                <a:latin typeface="Cambria" panose="02040503050406030204" pitchFamily="18" charset="0"/>
                <a:ea typeface="Cambria" panose="02040503050406030204" pitchFamily="18" charset="0"/>
                <a:cs typeface="Calibri" panose="020F0502020204030204" pitchFamily="34" charset="0"/>
              </a:rPr>
              <a:t>. </a:t>
            </a:r>
          </a:p>
        </p:txBody>
      </p:sp>
      <p:sp>
        <p:nvSpPr>
          <p:cNvPr id="8" name="Rectangle 82">
            <a:extLst>
              <a:ext uri="{FF2B5EF4-FFF2-40B4-BE49-F238E27FC236}">
                <a16:creationId xmlns:a16="http://schemas.microsoft.com/office/drawing/2014/main" id="{19C95119-769D-473A-90A0-CDE380298406}"/>
              </a:ext>
            </a:extLst>
          </p:cNvPr>
          <p:cNvSpPr>
            <a:spLocks noChangeArrowheads="1"/>
          </p:cNvSpPr>
          <p:nvPr/>
        </p:nvSpPr>
        <p:spPr bwMode="auto">
          <a:xfrm>
            <a:off x="3608430" y="4010433"/>
            <a:ext cx="793428" cy="338554"/>
          </a:xfrm>
          <a:prstGeom prst="rect">
            <a:avLst/>
          </a:prstGeom>
          <a:solidFill>
            <a:schemeClr val="accent1">
              <a:lumMod val="40000"/>
              <a:lumOff val="60000"/>
            </a:schemeClr>
          </a:solidFill>
          <a:ln w="9525">
            <a:solidFill>
              <a:srgbClr val="000000"/>
            </a:solidFill>
            <a:miter lim="800000"/>
            <a:headEnd/>
            <a:tailEnd/>
          </a:ln>
        </p:spPr>
        <p:txBody>
          <a:bodyPr wrap="square" anchor="ctr">
            <a:spAutoFit/>
          </a:bodyPr>
          <a:lstStyle/>
          <a:p>
            <a:pPr algn="ctr" eaLnBrk="1" hangingPunct="1">
              <a:spcBef>
                <a:spcPct val="20000"/>
              </a:spcBef>
              <a:buClr>
                <a:schemeClr val="accent1"/>
              </a:buClr>
              <a:buSzPct val="65000"/>
              <a:defRPr/>
            </a:pPr>
            <a:r>
              <a:rPr lang="es-ES" sz="1600" dirty="0">
                <a:latin typeface="Calibri" panose="020F0502020204030204" pitchFamily="34" charset="0"/>
                <a:cs typeface="Calibri" panose="020F0502020204030204" pitchFamily="34" charset="0"/>
              </a:rPr>
              <a:t>62,5%</a:t>
            </a:r>
          </a:p>
        </p:txBody>
      </p:sp>
      <p:sp>
        <p:nvSpPr>
          <p:cNvPr id="9" name="Rectangle 82">
            <a:extLst>
              <a:ext uri="{FF2B5EF4-FFF2-40B4-BE49-F238E27FC236}">
                <a16:creationId xmlns:a16="http://schemas.microsoft.com/office/drawing/2014/main" id="{249731D5-AEF8-4410-AC3A-C7B8285A209C}"/>
              </a:ext>
            </a:extLst>
          </p:cNvPr>
          <p:cNvSpPr>
            <a:spLocks noChangeArrowheads="1"/>
          </p:cNvSpPr>
          <p:nvPr/>
        </p:nvSpPr>
        <p:spPr bwMode="auto">
          <a:xfrm>
            <a:off x="3608430" y="4429244"/>
            <a:ext cx="793428" cy="338554"/>
          </a:xfrm>
          <a:prstGeom prst="rect">
            <a:avLst/>
          </a:prstGeom>
          <a:solidFill>
            <a:schemeClr val="accent1">
              <a:lumMod val="40000"/>
              <a:lumOff val="60000"/>
            </a:schemeClr>
          </a:solidFill>
          <a:ln w="9525">
            <a:solidFill>
              <a:srgbClr val="000000"/>
            </a:solidFill>
            <a:miter lim="800000"/>
            <a:headEnd/>
            <a:tailEnd/>
          </a:ln>
        </p:spPr>
        <p:txBody>
          <a:bodyPr wrap="square" anchor="ctr">
            <a:spAutoFit/>
          </a:bodyPr>
          <a:lstStyle/>
          <a:p>
            <a:pPr algn="ctr" eaLnBrk="1" hangingPunct="1">
              <a:spcBef>
                <a:spcPct val="20000"/>
              </a:spcBef>
              <a:buClr>
                <a:schemeClr val="accent1"/>
              </a:buClr>
              <a:buSzPct val="65000"/>
              <a:defRPr/>
            </a:pPr>
            <a:r>
              <a:rPr lang="es-ES" sz="1600" dirty="0">
                <a:latin typeface="Calibri" panose="020F0502020204030204" pitchFamily="34" charset="0"/>
                <a:cs typeface="Calibri" panose="020F0502020204030204" pitchFamily="34" charset="0"/>
              </a:rPr>
              <a:t>37,5%</a:t>
            </a:r>
          </a:p>
        </p:txBody>
      </p:sp>
      <p:sp>
        <p:nvSpPr>
          <p:cNvPr id="10" name="Rectangle 82">
            <a:extLst>
              <a:ext uri="{FF2B5EF4-FFF2-40B4-BE49-F238E27FC236}">
                <a16:creationId xmlns:a16="http://schemas.microsoft.com/office/drawing/2014/main" id="{AA2A653B-14CD-445A-9AE6-0C0F4E06BA46}"/>
              </a:ext>
            </a:extLst>
          </p:cNvPr>
          <p:cNvSpPr>
            <a:spLocks noChangeArrowheads="1"/>
          </p:cNvSpPr>
          <p:nvPr/>
        </p:nvSpPr>
        <p:spPr bwMode="auto">
          <a:xfrm>
            <a:off x="3608430" y="5267388"/>
            <a:ext cx="793428" cy="338554"/>
          </a:xfrm>
          <a:prstGeom prst="rect">
            <a:avLst/>
          </a:prstGeom>
          <a:solidFill>
            <a:schemeClr val="accent1">
              <a:lumMod val="40000"/>
              <a:lumOff val="60000"/>
            </a:schemeClr>
          </a:solidFill>
          <a:ln w="9525">
            <a:solidFill>
              <a:srgbClr val="000000"/>
            </a:solidFill>
            <a:miter lim="800000"/>
            <a:headEnd/>
            <a:tailEnd/>
          </a:ln>
        </p:spPr>
        <p:txBody>
          <a:bodyPr wrap="square" anchor="ctr">
            <a:spAutoFit/>
          </a:bodyPr>
          <a:lstStyle/>
          <a:p>
            <a:pPr algn="ctr" eaLnBrk="1" hangingPunct="1">
              <a:spcBef>
                <a:spcPct val="20000"/>
              </a:spcBef>
              <a:buClr>
                <a:schemeClr val="accent1"/>
              </a:buClr>
              <a:buSzPct val="65000"/>
              <a:defRPr/>
            </a:pPr>
            <a:r>
              <a:rPr lang="es-ES" sz="1600" dirty="0">
                <a:latin typeface="Calibri" panose="020F0502020204030204" pitchFamily="34" charset="0"/>
                <a:cs typeface="Calibri" panose="020F0502020204030204" pitchFamily="34" charset="0"/>
              </a:rPr>
              <a:t>100,0%</a:t>
            </a:r>
          </a:p>
        </p:txBody>
      </p: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 relativas (o porcentuales)</a:t>
            </a:r>
          </a:p>
        </p:txBody>
      </p:sp>
      <p:sp>
        <p:nvSpPr>
          <p:cNvPr id="20"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Rectangle 82">
            <a:extLst>
              <a:ext uri="{FF2B5EF4-FFF2-40B4-BE49-F238E27FC236}">
                <a16:creationId xmlns:a16="http://schemas.microsoft.com/office/drawing/2014/main" id="{127CEDB1-6C55-4140-BBCF-76AADA358E8E}"/>
              </a:ext>
            </a:extLst>
          </p:cNvPr>
          <p:cNvSpPr>
            <a:spLocks noChangeArrowheads="1"/>
          </p:cNvSpPr>
          <p:nvPr/>
        </p:nvSpPr>
        <p:spPr bwMode="auto">
          <a:xfrm>
            <a:off x="5795219" y="4938187"/>
            <a:ext cx="1979613" cy="1015663"/>
          </a:xfrm>
          <a:prstGeom prst="rect">
            <a:avLst/>
          </a:prstGeom>
          <a:solidFill>
            <a:schemeClr val="accent6">
              <a:lumMod val="20000"/>
              <a:lumOff val="8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Recordar: la resta de dos porcentajes se expresa en </a:t>
            </a:r>
            <a:r>
              <a:rPr lang="es-ES" sz="1500" b="1" dirty="0">
                <a:latin typeface="Cambria" panose="02040503050406030204" pitchFamily="18" charset="0"/>
                <a:ea typeface="Cambria" panose="02040503050406030204" pitchFamily="18" charset="0"/>
                <a:cs typeface="Calibri" panose="020F0502020204030204" pitchFamily="34" charset="0"/>
              </a:rPr>
              <a:t>puntos porcentuales</a:t>
            </a:r>
            <a:endParaRPr lang="es-ES" sz="15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7409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Se utilizan para indicar el número o el porcentaje de casos que quedan por debajo de una categoría de la variable que nos interesa. </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dirty="0">
                <a:latin typeface="Cambria" panose="02040503050406030204" pitchFamily="18" charset="0"/>
                <a:ea typeface="Cambria" panose="02040503050406030204" pitchFamily="18" charset="0"/>
                <a:cs typeface="Calibri" panose="020F0502020204030204" pitchFamily="34" charset="0"/>
              </a:rPr>
              <a:t>Sólo tienen sentido para variables </a:t>
            </a:r>
            <a:r>
              <a:rPr lang="es-AR" altLang="es-AR" b="1" dirty="0">
                <a:latin typeface="Cambria" panose="02040503050406030204" pitchFamily="18" charset="0"/>
                <a:ea typeface="Cambria" panose="02040503050406030204" pitchFamily="18" charset="0"/>
                <a:cs typeface="Calibri" panose="020F0502020204030204" pitchFamily="34" charset="0"/>
              </a:rPr>
              <a:t>de nivel ordinal, de intervalo o razón</a:t>
            </a:r>
            <a:r>
              <a:rPr lang="es-AR" altLang="es-AR" dirty="0">
                <a:latin typeface="Cambria" panose="02040503050406030204" pitchFamily="18" charset="0"/>
                <a:ea typeface="Cambria" panose="02040503050406030204" pitchFamily="18" charset="0"/>
                <a:cs typeface="Calibri" panose="020F0502020204030204" pitchFamily="34" charset="0"/>
              </a:rPr>
              <a:t>. Ello es porque estamos suponiendo un “orden” entre las categorías. No para las variables nominales. </a:t>
            </a:r>
          </a:p>
        </p:txBody>
      </p:sp>
      <p:graphicFrame>
        <p:nvGraphicFramePr>
          <p:cNvPr id="9" name="Group 31">
            <a:extLst>
              <a:ext uri="{FF2B5EF4-FFF2-40B4-BE49-F238E27FC236}">
                <a16:creationId xmlns:a16="http://schemas.microsoft.com/office/drawing/2014/main" id="{8C35847F-8FB7-4068-A474-1CBE2477F7DA}"/>
              </a:ext>
            </a:extLst>
          </p:cNvPr>
          <p:cNvGraphicFramePr>
            <a:graphicFrameLocks/>
          </p:cNvGraphicFramePr>
          <p:nvPr>
            <p:extLst>
              <p:ext uri="{D42A27DB-BD31-4B8C-83A1-F6EECF244321}">
                <p14:modId xmlns:p14="http://schemas.microsoft.com/office/powerpoint/2010/main" val="927923075"/>
              </p:ext>
            </p:extLst>
          </p:nvPr>
        </p:nvGraphicFramePr>
        <p:xfrm>
          <a:off x="556617" y="3212976"/>
          <a:ext cx="3906837" cy="1979720"/>
        </p:xfrm>
        <a:graphic>
          <a:graphicData uri="http://schemas.openxmlformats.org/drawingml/2006/table">
            <a:tbl>
              <a:tblPr/>
              <a:tblGrid>
                <a:gridCol w="1065501">
                  <a:extLst>
                    <a:ext uri="{9D8B030D-6E8A-4147-A177-3AD203B41FA5}">
                      <a16:colId xmlns:a16="http://schemas.microsoft.com/office/drawing/2014/main" val="20000"/>
                    </a:ext>
                  </a:extLst>
                </a:gridCol>
                <a:gridCol w="1420668">
                  <a:extLst>
                    <a:ext uri="{9D8B030D-6E8A-4147-A177-3AD203B41FA5}">
                      <a16:colId xmlns:a16="http://schemas.microsoft.com/office/drawing/2014/main" val="20001"/>
                    </a:ext>
                  </a:extLst>
                </a:gridCol>
                <a:gridCol w="1420668">
                  <a:extLst>
                    <a:ext uri="{9D8B030D-6E8A-4147-A177-3AD203B41FA5}">
                      <a16:colId xmlns:a16="http://schemas.microsoft.com/office/drawing/2014/main" val="20002"/>
                    </a:ext>
                  </a:extLst>
                </a:gridCol>
              </a:tblGrid>
              <a:tr h="5504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Edad</a:t>
                      </a:r>
                    </a:p>
                  </a:txBody>
                  <a:tcPr marL="103357" marR="103357" marT="51668" marB="51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Frecuencia</a:t>
                      </a:r>
                    </a:p>
                  </a:txBody>
                  <a:tcPr marL="103357" marR="103357" marT="51668" marB="51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Frecuencia acumulada</a:t>
                      </a:r>
                    </a:p>
                  </a:txBody>
                  <a:tcPr marL="103357" marR="103357" marT="51668" marB="51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93">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15-19</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4</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4</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9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20-24</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6</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93">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25-29</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8</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93">
                <a:tc>
                  <a:txBody>
                    <a:bodyPr/>
                    <a:lstStyle/>
                    <a:p>
                      <a:pPr marL="342900" marR="0" lvl="0" indent="-342900" algn="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N</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8</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 name="Group 31">
            <a:extLst>
              <a:ext uri="{FF2B5EF4-FFF2-40B4-BE49-F238E27FC236}">
                <a16:creationId xmlns:a16="http://schemas.microsoft.com/office/drawing/2014/main" id="{FB2D92E4-8B8D-4C3C-B83A-5A00D50D3D2B}"/>
              </a:ext>
            </a:extLst>
          </p:cNvPr>
          <p:cNvGraphicFramePr>
            <a:graphicFrameLocks/>
          </p:cNvGraphicFramePr>
          <p:nvPr>
            <p:extLst>
              <p:ext uri="{D42A27DB-BD31-4B8C-83A1-F6EECF244321}">
                <p14:modId xmlns:p14="http://schemas.microsoft.com/office/powerpoint/2010/main" val="2416530725"/>
              </p:ext>
            </p:extLst>
          </p:nvPr>
        </p:nvGraphicFramePr>
        <p:xfrm>
          <a:off x="4622800" y="3212976"/>
          <a:ext cx="3906837" cy="1979730"/>
        </p:xfrm>
        <a:graphic>
          <a:graphicData uri="http://schemas.openxmlformats.org/drawingml/2006/table">
            <a:tbl>
              <a:tblPr/>
              <a:tblGrid>
                <a:gridCol w="1065501">
                  <a:extLst>
                    <a:ext uri="{9D8B030D-6E8A-4147-A177-3AD203B41FA5}">
                      <a16:colId xmlns:a16="http://schemas.microsoft.com/office/drawing/2014/main" val="20000"/>
                    </a:ext>
                  </a:extLst>
                </a:gridCol>
                <a:gridCol w="1420668">
                  <a:extLst>
                    <a:ext uri="{9D8B030D-6E8A-4147-A177-3AD203B41FA5}">
                      <a16:colId xmlns:a16="http://schemas.microsoft.com/office/drawing/2014/main" val="20001"/>
                    </a:ext>
                  </a:extLst>
                </a:gridCol>
                <a:gridCol w="1420668">
                  <a:extLst>
                    <a:ext uri="{9D8B030D-6E8A-4147-A177-3AD203B41FA5}">
                      <a16:colId xmlns:a16="http://schemas.microsoft.com/office/drawing/2014/main" val="20002"/>
                    </a:ext>
                  </a:extLst>
                </a:gridCol>
              </a:tblGrid>
              <a:tr h="5504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Edad</a:t>
                      </a:r>
                    </a:p>
                  </a:txBody>
                  <a:tcPr marL="103357" marR="103357" marT="51669" marB="516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Porcentaje</a:t>
                      </a:r>
                    </a:p>
                  </a:txBody>
                  <a:tcPr marL="103357" marR="103357" marT="51669" marB="516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Porcentaje Acumulado</a:t>
                      </a:r>
                    </a:p>
                  </a:txBody>
                  <a:tcPr marL="103357" marR="103357" marT="51669" marB="516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93">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15-19</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50%</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50%</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9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20-24</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75%</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93">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25-29</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100%</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93">
                <a:tc>
                  <a:txBody>
                    <a:bodyPr/>
                    <a:lstStyle/>
                    <a:p>
                      <a:pPr marL="342900" marR="0" lvl="0" indent="-342900" algn="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N</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100%</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10 CuadroTexto"/>
          <p:cNvSpPr txBox="1"/>
          <p:nvPr/>
        </p:nvSpPr>
        <p:spPr>
          <a:xfrm>
            <a:off x="152779" y="270173"/>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 acumuladas</a:t>
            </a:r>
          </a:p>
        </p:txBody>
      </p:sp>
      <p:sp>
        <p:nvSpPr>
          <p:cNvPr id="11"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2"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379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libri" panose="020F0502020204030204" pitchFamily="34" charset="0"/>
                <a:cs typeface="Calibri" panose="020F0502020204030204" pitchFamily="34" charset="0"/>
              </a:rPr>
              <a:t>Al igual que las proporciones/porcentajes, permiten estandarizar el tamaño, pero lo hacen comparando el número de casos que caen en una categoría de la variable con el número de casos que caen en otra categoría de la variable.</a:t>
            </a:r>
            <a:endParaRPr lang="es-AR" altLang="es-AR" sz="1600" b="1" dirty="0">
              <a:latin typeface="Calibri" panose="020F0502020204030204" pitchFamily="34" charset="0"/>
              <a:cs typeface="Calibri" panose="020F0502020204030204" pitchFamily="34" charset="0"/>
            </a:endParaRPr>
          </a:p>
        </p:txBody>
      </p:sp>
      <p:graphicFrame>
        <p:nvGraphicFramePr>
          <p:cNvPr id="16" name="Group 31">
            <a:extLst>
              <a:ext uri="{FF2B5EF4-FFF2-40B4-BE49-F238E27FC236}">
                <a16:creationId xmlns:a16="http://schemas.microsoft.com/office/drawing/2014/main" id="{8ECA7014-E946-4836-8F19-085FF68419F6}"/>
              </a:ext>
            </a:extLst>
          </p:cNvPr>
          <p:cNvGraphicFramePr>
            <a:graphicFrameLocks/>
          </p:cNvGraphicFramePr>
          <p:nvPr>
            <p:extLst>
              <p:ext uri="{D42A27DB-BD31-4B8C-83A1-F6EECF244321}">
                <p14:modId xmlns:p14="http://schemas.microsoft.com/office/powerpoint/2010/main" val="1892574059"/>
              </p:ext>
            </p:extLst>
          </p:nvPr>
        </p:nvGraphicFramePr>
        <p:xfrm>
          <a:off x="1403648" y="2451888"/>
          <a:ext cx="2924862" cy="2447925"/>
        </p:xfrm>
        <a:graphic>
          <a:graphicData uri="http://schemas.openxmlformats.org/drawingml/2006/table">
            <a:tbl>
              <a:tblPr/>
              <a:tblGrid>
                <a:gridCol w="1253512">
                  <a:extLst>
                    <a:ext uri="{9D8B030D-6E8A-4147-A177-3AD203B41FA5}">
                      <a16:colId xmlns:a16="http://schemas.microsoft.com/office/drawing/2014/main" val="20000"/>
                    </a:ext>
                  </a:extLst>
                </a:gridCol>
                <a:gridCol w="1671350">
                  <a:extLst>
                    <a:ext uri="{9D8B030D-6E8A-4147-A177-3AD203B41FA5}">
                      <a16:colId xmlns:a16="http://schemas.microsoft.com/office/drawing/2014/main" val="20001"/>
                    </a:ext>
                  </a:extLst>
                </a:gridCol>
              </a:tblGrid>
              <a:tr h="7450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AR"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Sexo</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Frecuencia</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Varón</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72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Mujer</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endPar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 name="Rectangle 82">
            <a:extLst>
              <a:ext uri="{FF2B5EF4-FFF2-40B4-BE49-F238E27FC236}">
                <a16:creationId xmlns:a16="http://schemas.microsoft.com/office/drawing/2014/main" id="{774843BB-4683-4AB3-A9EF-79B238C62AAC}"/>
              </a:ext>
            </a:extLst>
          </p:cNvPr>
          <p:cNvSpPr>
            <a:spLocks noChangeArrowheads="1"/>
          </p:cNvSpPr>
          <p:nvPr/>
        </p:nvSpPr>
        <p:spPr bwMode="auto">
          <a:xfrm>
            <a:off x="5423309" y="2758916"/>
            <a:ext cx="1979612" cy="1338828"/>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i="1" dirty="0">
                <a:latin typeface="Calibri" panose="020F0502020204030204" pitchFamily="34" charset="0"/>
                <a:cs typeface="Calibri" panose="020F0502020204030204" pitchFamily="34" charset="0"/>
              </a:rPr>
              <a:t>f1 /f2</a:t>
            </a:r>
          </a:p>
          <a:p>
            <a:pPr algn="ctr" eaLnBrk="1" hangingPunct="1">
              <a:spcBef>
                <a:spcPct val="20000"/>
              </a:spcBef>
              <a:buClr>
                <a:schemeClr val="accent1"/>
              </a:buClr>
              <a:buSzPct val="65000"/>
              <a:defRPr/>
            </a:pPr>
            <a:r>
              <a:rPr lang="es-ES" sz="1500" dirty="0">
                <a:latin typeface="Calibri" panose="020F0502020204030204" pitchFamily="34" charset="0"/>
                <a:cs typeface="Calibri" panose="020F0502020204030204" pitchFamily="34" charset="0"/>
              </a:rPr>
              <a:t>5 / 3 = </a:t>
            </a:r>
            <a:r>
              <a:rPr lang="es-ES" sz="1500" b="1" dirty="0">
                <a:latin typeface="Calibri" panose="020F0502020204030204" pitchFamily="34" charset="0"/>
                <a:cs typeface="Calibri" panose="020F0502020204030204" pitchFamily="34" charset="0"/>
              </a:rPr>
              <a:t>1,67</a:t>
            </a:r>
          </a:p>
          <a:p>
            <a:pPr algn="ctr" eaLnBrk="1" hangingPunct="1">
              <a:spcBef>
                <a:spcPct val="20000"/>
              </a:spcBef>
              <a:buClr>
                <a:schemeClr val="accent1"/>
              </a:buClr>
              <a:buSzPct val="65000"/>
              <a:defRPr/>
            </a:pPr>
            <a:r>
              <a:rPr lang="es-ES" sz="1500" dirty="0">
                <a:latin typeface="Calibri" panose="020F0502020204030204" pitchFamily="34" charset="0"/>
                <a:cs typeface="Calibri" panose="020F0502020204030204" pitchFamily="34" charset="0"/>
              </a:rPr>
              <a:t>Significa que </a:t>
            </a:r>
            <a:r>
              <a:rPr lang="es-ES" sz="1500" b="1" dirty="0">
                <a:latin typeface="Calibri" panose="020F0502020204030204" pitchFamily="34" charset="0"/>
                <a:cs typeface="Calibri" panose="020F0502020204030204" pitchFamily="34" charset="0"/>
              </a:rPr>
              <a:t>hay 1,67 varones por cada mujer</a:t>
            </a:r>
          </a:p>
        </p:txBody>
      </p:sp>
      <p:cxnSp>
        <p:nvCxnSpPr>
          <p:cNvPr id="18" name="16 Conector recto de flecha">
            <a:extLst>
              <a:ext uri="{FF2B5EF4-FFF2-40B4-BE49-F238E27FC236}">
                <a16:creationId xmlns:a16="http://schemas.microsoft.com/office/drawing/2014/main" id="{75F3DF25-6D89-49BD-AAC9-245F0C8A0522}"/>
              </a:ext>
            </a:extLst>
          </p:cNvPr>
          <p:cNvCxnSpPr>
            <a:cxnSpLocks noChangeShapeType="1"/>
          </p:cNvCxnSpPr>
          <p:nvPr/>
        </p:nvCxnSpPr>
        <p:spPr bwMode="auto">
          <a:xfrm>
            <a:off x="4342222" y="3428330"/>
            <a:ext cx="1081087"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Otros recursos de estandarización: Razones</a:t>
            </a:r>
          </a:p>
        </p:txBody>
      </p:sp>
      <p:sp>
        <p:nvSpPr>
          <p:cNvPr id="10"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1393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4939</TotalTime>
  <Words>3051</Words>
  <Application>Microsoft Office PowerPoint</Application>
  <PresentationFormat>Presentación en pantalla (4:3)</PresentationFormat>
  <Paragraphs>598</Paragraphs>
  <Slides>36</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size="44" baseType="lpstr">
      <vt:lpstr>Arial</vt:lpstr>
      <vt:lpstr>Calibri</vt:lpstr>
      <vt:lpstr>Cambria</vt:lpstr>
      <vt:lpstr>Cambria Math</vt:lpstr>
      <vt:lpstr>Tahoma</vt:lpstr>
      <vt:lpstr>Trebuchet MS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Entorno SPSS: tendencia central, dispersión y curtosis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Poy</dc:creator>
  <cp:lastModifiedBy>usuario</cp:lastModifiedBy>
  <cp:revision>327</cp:revision>
  <dcterms:created xsi:type="dcterms:W3CDTF">2018-06-06T19:52:13Z</dcterms:created>
  <dcterms:modified xsi:type="dcterms:W3CDTF">2023-08-11T18:02:24Z</dcterms:modified>
</cp:coreProperties>
</file>