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71" r:id="rId2"/>
  </p:sldMasterIdLst>
  <p:notesMasterIdLst>
    <p:notesMasterId r:id="rId30"/>
  </p:notesMasterIdLst>
  <p:handoutMasterIdLst>
    <p:handoutMasterId r:id="rId31"/>
  </p:handoutMasterIdLst>
  <p:sldIdLst>
    <p:sldId id="331" r:id="rId3"/>
    <p:sldId id="327" r:id="rId4"/>
    <p:sldId id="354" r:id="rId5"/>
    <p:sldId id="352" r:id="rId6"/>
    <p:sldId id="353" r:id="rId7"/>
    <p:sldId id="369" r:id="rId8"/>
    <p:sldId id="333" r:id="rId9"/>
    <p:sldId id="320" r:id="rId10"/>
    <p:sldId id="338" r:id="rId11"/>
    <p:sldId id="342" r:id="rId12"/>
    <p:sldId id="341" r:id="rId13"/>
    <p:sldId id="371" r:id="rId14"/>
    <p:sldId id="1215" r:id="rId15"/>
    <p:sldId id="1216" r:id="rId16"/>
    <p:sldId id="283" r:id="rId17"/>
    <p:sldId id="329" r:id="rId18"/>
    <p:sldId id="345" r:id="rId19"/>
    <p:sldId id="285" r:id="rId20"/>
    <p:sldId id="370" r:id="rId21"/>
    <p:sldId id="289" r:id="rId22"/>
    <p:sldId id="330" r:id="rId23"/>
    <p:sldId id="367" r:id="rId24"/>
    <p:sldId id="343" r:id="rId25"/>
    <p:sldId id="1209" r:id="rId26"/>
    <p:sldId id="1210" r:id="rId27"/>
    <p:sldId id="1213" r:id="rId28"/>
    <p:sldId id="1214" r:id="rId29"/>
  </p:sldIdLst>
  <p:sldSz cx="9906000" cy="6858000" type="A4"/>
  <p:notesSz cx="7010400" cy="92964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FFDC"/>
    <a:srgbClr val="F10FD1"/>
    <a:srgbClr val="47B952"/>
    <a:srgbClr val="00CC99"/>
    <a:srgbClr val="00FF99"/>
    <a:srgbClr val="CCCCFF"/>
    <a:srgbClr val="CCFFCC"/>
    <a:srgbClr val="9EF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66" autoAdjust="0"/>
    <p:restoredTop sz="90889" autoAdjust="0"/>
  </p:normalViewPr>
  <p:slideViewPr>
    <p:cSldViewPr>
      <p:cViewPr varScale="1">
        <p:scale>
          <a:sx n="61" d="100"/>
          <a:sy n="61" d="100"/>
        </p:scale>
        <p:origin x="1014" y="2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48603864276001"/>
          <c:y val="0.12727978172688892"/>
          <c:w val="0.73414329232942266"/>
          <c:h val="0.72253628375504442"/>
        </c:manualLayout>
      </c:layout>
      <c:doughnutChart>
        <c:varyColors val="1"/>
        <c:ser>
          <c:idx val="0"/>
          <c:order val="0"/>
          <c:tx>
            <c:strRef>
              <c:f>'6_gráfico tortas (2)'!$C$6</c:f>
              <c:strCache>
                <c:ptCount val="1"/>
                <c:pt idx="0">
                  <c:v>REDUCCIÓN DEL INGRESO FAMILIAR</c:v>
                </c:pt>
              </c:strCache>
            </c:strRef>
          </c:tx>
          <c:dPt>
            <c:idx val="0"/>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1-7755-4350-87C6-C8638B2DC37E}"/>
              </c:ext>
            </c:extLst>
          </c:dPt>
          <c:dPt>
            <c:idx val="1"/>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3-7755-4350-87C6-C8638B2DC37E}"/>
              </c:ext>
            </c:extLst>
          </c:dPt>
          <c:dPt>
            <c:idx val="2"/>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5-7755-4350-87C6-C8638B2DC37E}"/>
              </c:ext>
            </c:extLst>
          </c:dPt>
          <c:dPt>
            <c:idx val="3"/>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7-7755-4350-87C6-C8638B2DC37E}"/>
              </c:ext>
            </c:extLst>
          </c:dPt>
          <c:dLbls>
            <c:dLbl>
              <c:idx val="0"/>
              <c:tx>
                <c:rich>
                  <a:bodyPr/>
                  <a:lstStyle/>
                  <a:p>
                    <a:fld id="{897817A5-4349-4C12-B4D7-E5CDE360D07F}" type="VALUE">
                      <a:rPr lang="en-US">
                        <a:solidFill>
                          <a:schemeClr val="bg1"/>
                        </a:solidFill>
                      </a:rPr>
                      <a:pPr/>
                      <a:t>[VALOR]</a:t>
                    </a:fld>
                    <a:endParaRPr lang="es-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755-4350-87C6-C8638B2DC37E}"/>
                </c:ext>
              </c:extLst>
            </c:dLbl>
            <c:dLbl>
              <c:idx val="1"/>
              <c:layout>
                <c:manualLayout>
                  <c:x val="3.3975826136919268E-3"/>
                  <c:y val="3.85915108710673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755-4350-87C6-C8638B2DC37E}"/>
                </c:ext>
              </c:extLst>
            </c:dLbl>
            <c:dLbl>
              <c:idx val="2"/>
              <c:layout>
                <c:manualLayout>
                  <c:x val="-3.9467591513535585E-2"/>
                  <c:y val="-8.0661637134839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755-4350-87C6-C8638B2DC37E}"/>
                </c:ext>
              </c:extLst>
            </c:dLbl>
            <c:dLbl>
              <c:idx val="3"/>
              <c:layout>
                <c:manualLayout>
                  <c:x val="2.1527777189201125E-2"/>
                  <c:y val="-1.7924808252186526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Arial" panose="020B0604020202020204" pitchFamily="34" charset="0"/>
                    </a:defRPr>
                  </a:pPr>
                  <a:endParaRPr lang="es-A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755-4350-87C6-C8638B2DC37E}"/>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Arial" panose="020B0604020202020204" pitchFamily="34" charset="0"/>
                  </a:defRPr>
                </a:pPr>
                <a:endParaRPr lang="es-A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'6_gráfico tortas (2)'!$B$7:$B$10</c:f>
              <c:strCache>
                <c:ptCount val="4"/>
                <c:pt idx="0">
                  <c:v>Se incrementaron</c:v>
                </c:pt>
                <c:pt idx="1">
                  <c:v>No cambiaron</c:v>
                </c:pt>
                <c:pt idx="2">
                  <c:v>Se redujeron hasta un 50%</c:v>
                </c:pt>
                <c:pt idx="3">
                  <c:v> Se redujeron más de un 50%</c:v>
                </c:pt>
              </c:strCache>
            </c:strRef>
          </c:cat>
          <c:val>
            <c:numRef>
              <c:f>'6_gráfico tortas (2)'!$C$7:$C$10</c:f>
              <c:numCache>
                <c:formatCode>0.0</c:formatCode>
                <c:ptCount val="4"/>
                <c:pt idx="0">
                  <c:v>5.3</c:v>
                </c:pt>
                <c:pt idx="1">
                  <c:v>37.1</c:v>
                </c:pt>
                <c:pt idx="2">
                  <c:v>38.799999999999997</c:v>
                </c:pt>
                <c:pt idx="3">
                  <c:v>18.8</c:v>
                </c:pt>
              </c:numCache>
            </c:numRef>
          </c:val>
          <c:extLst>
            <c:ext xmlns:c16="http://schemas.microsoft.com/office/drawing/2014/chart" uri="{C3380CC4-5D6E-409C-BE32-E72D297353CC}">
              <c16:uniqueId val="{00000008-7755-4350-87C6-C8638B2DC37E}"/>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
          <c:y val="0.85515824478250901"/>
          <c:w val="0.99617114125794537"/>
          <c:h val="0.13195780139133093"/>
        </c:manualLayou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j-lt"/>
              <a:ea typeface="+mn-ea"/>
              <a:cs typeface="Arial" panose="020B0604020202020204" pitchFamily="34" charset="0"/>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6.0008094434573583E-2"/>
          <c:w val="0.90964129483814526"/>
          <c:h val="0.62139138638973312"/>
        </c:manualLayout>
      </c:layout>
      <c:barChart>
        <c:barDir val="col"/>
        <c:grouping val="stacked"/>
        <c:varyColors val="0"/>
        <c:ser>
          <c:idx val="3"/>
          <c:order val="0"/>
          <c:tx>
            <c:strRef>
              <c:f>'5_gráfico barras apiladas_02'!$B$28</c:f>
              <c:strCache>
                <c:ptCount val="1"/>
                <c:pt idx="0">
                  <c:v>Se incrementaron</c:v>
                </c:pt>
              </c:strCache>
            </c:strRef>
          </c:tx>
          <c:spPr>
            <a:solidFill>
              <a:schemeClr val="accent1">
                <a:lumMod val="75000"/>
              </a:schemeClr>
            </a:solidFill>
            <a:ln>
              <a:noFill/>
            </a:ln>
            <a:effectLst/>
          </c:spPr>
          <c:invertIfNegative val="0"/>
          <c:dPt>
            <c:idx val="0"/>
            <c:invertIfNegative val="0"/>
            <c:bubble3D val="0"/>
            <c:spPr>
              <a:solidFill>
                <a:schemeClr val="accent1">
                  <a:lumMod val="75000"/>
                </a:schemeClr>
              </a:solidFill>
              <a:ln w="31750">
                <a:noFill/>
              </a:ln>
              <a:effectLst/>
            </c:spPr>
            <c:extLst>
              <c:ext xmlns:c16="http://schemas.microsoft.com/office/drawing/2014/chart" uri="{C3380CC4-5D6E-409C-BE32-E72D297353CC}">
                <c16:uniqueId val="{00000003-7401-4F51-8485-60DA349D798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'5_gráfico barras apiladas_02'!$C$27:$G$27</c:f>
              <c:strCache>
                <c:ptCount val="5"/>
                <c:pt idx="0">
                  <c:v>Total</c:v>
                </c:pt>
                <c:pt idx="1">
                  <c:v>Medio profesional</c:v>
                </c:pt>
                <c:pt idx="2">
                  <c:v>Medio no profesional</c:v>
                </c:pt>
                <c:pt idx="3">
                  <c:v>Obrero integrado</c:v>
                </c:pt>
                <c:pt idx="4">
                  <c:v>Trabajador marginal</c:v>
                </c:pt>
              </c:strCache>
            </c:strRef>
          </c:cat>
          <c:val>
            <c:numRef>
              <c:f>'5_gráfico barras apiladas_02'!$C$28:$G$28</c:f>
              <c:numCache>
                <c:formatCode>0.0</c:formatCode>
                <c:ptCount val="5"/>
                <c:pt idx="0">
                  <c:v>5.3083593666891966</c:v>
                </c:pt>
                <c:pt idx="1">
                  <c:v>3.2708590618034017</c:v>
                </c:pt>
                <c:pt idx="2">
                  <c:v>3.4587681166282724</c:v>
                </c:pt>
                <c:pt idx="3">
                  <c:v>4.9042004700580044</c:v>
                </c:pt>
                <c:pt idx="4">
                  <c:v>11.050091553380378</c:v>
                </c:pt>
              </c:numCache>
            </c:numRef>
          </c:val>
          <c:extLst>
            <c:ext xmlns:c16="http://schemas.microsoft.com/office/drawing/2014/chart" uri="{C3380CC4-5D6E-409C-BE32-E72D297353CC}">
              <c16:uniqueId val="{00000000-D945-4F75-AF5E-C70C90A517F3}"/>
            </c:ext>
          </c:extLst>
        </c:ser>
        <c:ser>
          <c:idx val="4"/>
          <c:order val="1"/>
          <c:tx>
            <c:strRef>
              <c:f>'5_gráfico barras apiladas_02'!$B$29</c:f>
              <c:strCache>
                <c:ptCount val="1"/>
                <c:pt idx="0">
                  <c:v>No cambiaron</c:v>
                </c:pt>
              </c:strCache>
            </c:strRef>
          </c:tx>
          <c:spPr>
            <a:solidFill>
              <a:schemeClr val="accent1">
                <a:lumMod val="40000"/>
                <a:lumOff val="60000"/>
              </a:schemeClr>
            </a:solidFill>
            <a:ln>
              <a:noFill/>
            </a:ln>
            <a:effectLst/>
          </c:spPr>
          <c:invertIfNegative val="0"/>
          <c:dPt>
            <c:idx val="0"/>
            <c:invertIfNegative val="0"/>
            <c:bubble3D val="0"/>
            <c:spPr>
              <a:solidFill>
                <a:schemeClr val="accent1">
                  <a:lumMod val="40000"/>
                  <a:lumOff val="60000"/>
                </a:schemeClr>
              </a:solidFill>
              <a:ln w="31750">
                <a:noFill/>
              </a:ln>
              <a:effectLst/>
            </c:spPr>
            <c:extLst>
              <c:ext xmlns:c16="http://schemas.microsoft.com/office/drawing/2014/chart" uri="{C3380CC4-5D6E-409C-BE32-E72D297353CC}">
                <c16:uniqueId val="{00000002-7401-4F51-8485-60DA349D798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'5_gráfico barras apiladas_02'!$C$27:$G$27</c:f>
              <c:strCache>
                <c:ptCount val="5"/>
                <c:pt idx="0">
                  <c:v>Total</c:v>
                </c:pt>
                <c:pt idx="1">
                  <c:v>Medio profesional</c:v>
                </c:pt>
                <c:pt idx="2">
                  <c:v>Medio no profesional</c:v>
                </c:pt>
                <c:pt idx="3">
                  <c:v>Obrero integrado</c:v>
                </c:pt>
                <c:pt idx="4">
                  <c:v>Trabajador marginal</c:v>
                </c:pt>
              </c:strCache>
            </c:strRef>
          </c:cat>
          <c:val>
            <c:numRef>
              <c:f>'5_gráfico barras apiladas_02'!$C$29:$G$29</c:f>
              <c:numCache>
                <c:formatCode>0.0</c:formatCode>
                <c:ptCount val="5"/>
                <c:pt idx="0">
                  <c:v>37.087674948588251</c:v>
                </c:pt>
                <c:pt idx="1">
                  <c:v>48.862346631174717</c:v>
                </c:pt>
                <c:pt idx="2">
                  <c:v>51.166026355458683</c:v>
                </c:pt>
                <c:pt idx="3">
                  <c:v>24.257156043943549</c:v>
                </c:pt>
                <c:pt idx="4">
                  <c:v>33.911074659642622</c:v>
                </c:pt>
              </c:numCache>
            </c:numRef>
          </c:val>
          <c:extLst>
            <c:ext xmlns:c16="http://schemas.microsoft.com/office/drawing/2014/chart" uri="{C3380CC4-5D6E-409C-BE32-E72D297353CC}">
              <c16:uniqueId val="{00000001-D945-4F75-AF5E-C70C90A517F3}"/>
            </c:ext>
          </c:extLst>
        </c:ser>
        <c:ser>
          <c:idx val="5"/>
          <c:order val="2"/>
          <c:tx>
            <c:strRef>
              <c:f>'5_gráfico barras apiladas_02'!$B$30</c:f>
              <c:strCache>
                <c:ptCount val="1"/>
                <c:pt idx="0">
                  <c:v>Se redujeron hasta un 50%</c:v>
                </c:pt>
              </c:strCache>
            </c:strRef>
          </c:tx>
          <c:spPr>
            <a:solidFill>
              <a:schemeClr val="accent6">
                <a:lumMod val="75000"/>
              </a:schemeClr>
            </a:solidFill>
            <a:ln>
              <a:noFill/>
            </a:ln>
            <a:effectLst/>
          </c:spPr>
          <c:invertIfNegative val="0"/>
          <c:dPt>
            <c:idx val="0"/>
            <c:invertIfNegative val="0"/>
            <c:bubble3D val="0"/>
            <c:spPr>
              <a:solidFill>
                <a:schemeClr val="accent6">
                  <a:lumMod val="75000"/>
                </a:schemeClr>
              </a:solidFill>
              <a:ln w="31750">
                <a:noFill/>
              </a:ln>
              <a:effectLst/>
            </c:spPr>
            <c:extLst>
              <c:ext xmlns:c16="http://schemas.microsoft.com/office/drawing/2014/chart" uri="{C3380CC4-5D6E-409C-BE32-E72D297353CC}">
                <c16:uniqueId val="{00000000-7401-4F51-8485-60DA349D798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'5_gráfico barras apiladas_02'!$C$27:$G$27</c:f>
              <c:strCache>
                <c:ptCount val="5"/>
                <c:pt idx="0">
                  <c:v>Total</c:v>
                </c:pt>
                <c:pt idx="1">
                  <c:v>Medio profesional</c:v>
                </c:pt>
                <c:pt idx="2">
                  <c:v>Medio no profesional</c:v>
                </c:pt>
                <c:pt idx="3">
                  <c:v>Obrero integrado</c:v>
                </c:pt>
                <c:pt idx="4">
                  <c:v>Trabajador marginal</c:v>
                </c:pt>
              </c:strCache>
            </c:strRef>
          </c:cat>
          <c:val>
            <c:numRef>
              <c:f>'5_gráfico barras apiladas_02'!$C$30:$G$30</c:f>
              <c:numCache>
                <c:formatCode>0.0</c:formatCode>
                <c:ptCount val="5"/>
                <c:pt idx="0">
                  <c:v>38.819803675161708</c:v>
                </c:pt>
                <c:pt idx="1">
                  <c:v>33.640551548201849</c:v>
                </c:pt>
                <c:pt idx="2">
                  <c:v>25.601677189547917</c:v>
                </c:pt>
                <c:pt idx="3">
                  <c:v>51.114462232142387</c:v>
                </c:pt>
                <c:pt idx="4">
                  <c:v>35.773955627703337</c:v>
                </c:pt>
              </c:numCache>
            </c:numRef>
          </c:val>
          <c:extLst>
            <c:ext xmlns:c16="http://schemas.microsoft.com/office/drawing/2014/chart" uri="{C3380CC4-5D6E-409C-BE32-E72D297353CC}">
              <c16:uniqueId val="{00000002-D945-4F75-AF5E-C70C90A517F3}"/>
            </c:ext>
          </c:extLst>
        </c:ser>
        <c:ser>
          <c:idx val="0"/>
          <c:order val="3"/>
          <c:tx>
            <c:strRef>
              <c:f>'5_gráfico barras apiladas_02'!$B$31</c:f>
              <c:strCache>
                <c:ptCount val="1"/>
                <c:pt idx="0">
                  <c:v> Se redujeron más de un 50%</c:v>
                </c:pt>
              </c:strCache>
            </c:strRef>
          </c:tx>
          <c:spPr>
            <a:solidFill>
              <a:schemeClr val="accent6">
                <a:lumMod val="60000"/>
                <a:lumOff val="40000"/>
              </a:schemeClr>
            </a:solidFill>
            <a:ln>
              <a:noFill/>
            </a:ln>
            <a:effectLst/>
          </c:spPr>
          <c:invertIfNegative val="0"/>
          <c:dPt>
            <c:idx val="0"/>
            <c:invertIfNegative val="0"/>
            <c:bubble3D val="0"/>
            <c:spPr>
              <a:solidFill>
                <a:schemeClr val="accent6">
                  <a:lumMod val="60000"/>
                  <a:lumOff val="40000"/>
                </a:schemeClr>
              </a:solidFill>
              <a:ln w="31750">
                <a:noFill/>
              </a:ln>
              <a:effectLst/>
            </c:spPr>
            <c:extLst>
              <c:ext xmlns:c16="http://schemas.microsoft.com/office/drawing/2014/chart" uri="{C3380CC4-5D6E-409C-BE32-E72D297353CC}">
                <c16:uniqueId val="{00000001-7401-4F51-8485-60DA349D798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'5_gráfico barras apiladas_02'!$C$27:$G$27</c:f>
              <c:strCache>
                <c:ptCount val="5"/>
                <c:pt idx="0">
                  <c:v>Total</c:v>
                </c:pt>
                <c:pt idx="1">
                  <c:v>Medio profesional</c:v>
                </c:pt>
                <c:pt idx="2">
                  <c:v>Medio no profesional</c:v>
                </c:pt>
                <c:pt idx="3">
                  <c:v>Obrero integrado</c:v>
                </c:pt>
                <c:pt idx="4">
                  <c:v>Trabajador marginal</c:v>
                </c:pt>
              </c:strCache>
            </c:strRef>
          </c:cat>
          <c:val>
            <c:numRef>
              <c:f>'5_gráfico barras apiladas_02'!$C$31:$G$31</c:f>
              <c:numCache>
                <c:formatCode>0.0</c:formatCode>
                <c:ptCount val="5"/>
                <c:pt idx="0">
                  <c:v>18.784162009561058</c:v>
                </c:pt>
                <c:pt idx="1">
                  <c:v>14.226242758819973</c:v>
                </c:pt>
                <c:pt idx="2">
                  <c:v>19.773528338365086</c:v>
                </c:pt>
                <c:pt idx="3">
                  <c:v>19.724181253856081</c:v>
                </c:pt>
                <c:pt idx="4">
                  <c:v>19.264878159273653</c:v>
                </c:pt>
              </c:numCache>
            </c:numRef>
          </c:val>
          <c:extLst>
            <c:ext xmlns:c16="http://schemas.microsoft.com/office/drawing/2014/chart" uri="{C3380CC4-5D6E-409C-BE32-E72D297353CC}">
              <c16:uniqueId val="{00000003-D945-4F75-AF5E-C70C90A517F3}"/>
            </c:ext>
          </c:extLst>
        </c:ser>
        <c:dLbls>
          <c:showLegendKey val="0"/>
          <c:showVal val="0"/>
          <c:showCatName val="0"/>
          <c:showSerName val="0"/>
          <c:showPercent val="0"/>
          <c:showBubbleSize val="0"/>
        </c:dLbls>
        <c:gapWidth val="219"/>
        <c:overlap val="100"/>
        <c:axId val="745052568"/>
        <c:axId val="745048648"/>
        <c:extLst/>
      </c:barChart>
      <c:catAx>
        <c:axId val="745052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AR"/>
          </a:p>
        </c:txPr>
        <c:crossAx val="745048648"/>
        <c:crosses val="autoZero"/>
        <c:auto val="1"/>
        <c:lblAlgn val="ctr"/>
        <c:lblOffset val="100"/>
        <c:noMultiLvlLbl val="0"/>
      </c:catAx>
      <c:valAx>
        <c:axId val="74504864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crossAx val="745052568"/>
        <c:crosses val="autoZero"/>
        <c:crossBetween val="between"/>
        <c:majorUnit val="20"/>
      </c:valAx>
      <c:spPr>
        <a:noFill/>
        <a:ln>
          <a:noFill/>
        </a:ln>
        <a:effectLst/>
      </c:spPr>
    </c:plotArea>
    <c:legend>
      <c:legendPos val="b"/>
      <c:layout>
        <c:manualLayout>
          <c:xMode val="edge"/>
          <c:yMode val="edge"/>
          <c:x val="3.2699791832787331E-2"/>
          <c:y val="0.86700845814857075"/>
          <c:w val="0.89747161898270966"/>
          <c:h val="0.11761455752424901"/>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AR"/>
        </a:p>
      </c:txPr>
    </c:legend>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54E1857-62A2-46BA-901A-750575370BD5}" type="slidenum">
              <a:rPr lang="es-ES"/>
              <a:pPr>
                <a:defRPr/>
              </a:pPr>
              <a:t>‹Nº›</a:t>
            </a:fld>
            <a:endParaRPr lang="es-ES"/>
          </a:p>
        </p:txBody>
      </p:sp>
    </p:spTree>
    <p:extLst>
      <p:ext uri="{BB962C8B-B14F-4D97-AF65-F5344CB8AC3E}">
        <p14:creationId xmlns:p14="http://schemas.microsoft.com/office/powerpoint/2010/main" val="376405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41988"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6F78EFE6-20F1-4484-970A-DF652AAEFBBE}" type="slidenum">
              <a:rPr lang="es-ES"/>
              <a:pPr>
                <a:defRPr/>
              </a:pPr>
              <a:t>‹Nº›</a:t>
            </a:fld>
            <a:endParaRPr lang="es-ES"/>
          </a:p>
        </p:txBody>
      </p:sp>
    </p:spTree>
    <p:extLst>
      <p:ext uri="{BB962C8B-B14F-4D97-AF65-F5344CB8AC3E}">
        <p14:creationId xmlns:p14="http://schemas.microsoft.com/office/powerpoint/2010/main" val="3231260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9759818"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z="2400"/>
            </a:p>
          </p:txBody>
        </p:sp>
      </p:grpSp>
      <p:sp>
        <p:nvSpPr>
          <p:cNvPr id="7180" name="Rectangle 12"/>
          <p:cNvSpPr>
            <a:spLocks noGrp="1" noChangeArrowheads="1"/>
          </p:cNvSpPr>
          <p:nvPr>
            <p:ph type="ctrTitle"/>
          </p:nvPr>
        </p:nvSpPr>
        <p:spPr>
          <a:xfrm>
            <a:off x="1073150" y="1828800"/>
            <a:ext cx="84201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7429500" y="6248400"/>
            <a:ext cx="2063750" cy="457200"/>
          </a:xfrm>
        </p:spPr>
        <p:txBody>
          <a:bodyPr/>
          <a:lstStyle>
            <a:lvl1pPr>
              <a:defRPr>
                <a:solidFill>
                  <a:schemeClr val="bg2"/>
                </a:solidFill>
              </a:defRPr>
            </a:lvl1pPr>
          </a:lstStyle>
          <a:p>
            <a:pPr>
              <a:defRPr/>
            </a:pPr>
            <a:fld id="{89201524-CF74-40D7-82ED-5A23E4FCFF17}" type="slidenum">
              <a:rPr lang="es-ES"/>
              <a:pPr>
                <a:defRPr/>
              </a:pPr>
              <a:t>‹Nº›</a:t>
            </a:fld>
            <a:endParaRPr lang="es-ES"/>
          </a:p>
        </p:txBody>
      </p:sp>
    </p:spTree>
    <p:extLst>
      <p:ext uri="{BB962C8B-B14F-4D97-AF65-F5344CB8AC3E}">
        <p14:creationId xmlns:p14="http://schemas.microsoft.com/office/powerpoint/2010/main" val="1832879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D5A0DF9-AF45-469A-A48C-7991376023D2}" type="slidenum">
              <a:rPr lang="es-ES"/>
              <a:pPr>
                <a:defRPr/>
              </a:pPr>
              <a:t>‹Nº›</a:t>
            </a:fld>
            <a:endParaRPr lang="es-ES"/>
          </a:p>
        </p:txBody>
      </p:sp>
    </p:spTree>
    <p:extLst>
      <p:ext uri="{BB962C8B-B14F-4D97-AF65-F5344CB8AC3E}">
        <p14:creationId xmlns:p14="http://schemas.microsoft.com/office/powerpoint/2010/main" val="215609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587721" y="617539"/>
            <a:ext cx="2113625"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246850" y="617539"/>
            <a:ext cx="6175771"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785D104-48D6-42DF-9A8E-DAEA566279C1}" type="slidenum">
              <a:rPr lang="es-ES"/>
              <a:pPr>
                <a:defRPr/>
              </a:pPr>
              <a:t>‹Nº›</a:t>
            </a:fld>
            <a:endParaRPr lang="es-ES"/>
          </a:p>
        </p:txBody>
      </p:sp>
    </p:spTree>
    <p:extLst>
      <p:ext uri="{BB962C8B-B14F-4D97-AF65-F5344CB8AC3E}">
        <p14:creationId xmlns:p14="http://schemas.microsoft.com/office/powerpoint/2010/main" val="3973822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4"/>
          </a:xfrm>
        </p:spPr>
        <p:txBody>
          <a:bodyPr/>
          <a:lstStyle/>
          <a:p>
            <a:r>
              <a:rPr lang="en-US"/>
              <a:t>Click to edit Master title style</a:t>
            </a:r>
          </a:p>
        </p:txBody>
      </p:sp>
      <p:sp>
        <p:nvSpPr>
          <p:cNvPr id="3" name="Subtitle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86494" indent="0" algn="ctr">
              <a:buNone/>
              <a:defRPr>
                <a:solidFill>
                  <a:schemeClr val="tx1">
                    <a:tint val="75000"/>
                  </a:schemeClr>
                </a:solidFill>
              </a:defRPr>
            </a:lvl2pPr>
            <a:lvl3pPr marL="972987" indent="0" algn="ctr">
              <a:buNone/>
              <a:defRPr>
                <a:solidFill>
                  <a:schemeClr val="tx1">
                    <a:tint val="75000"/>
                  </a:schemeClr>
                </a:solidFill>
              </a:defRPr>
            </a:lvl3pPr>
            <a:lvl4pPr marL="1459482" indent="0" algn="ctr">
              <a:buNone/>
              <a:defRPr>
                <a:solidFill>
                  <a:schemeClr val="tx1">
                    <a:tint val="75000"/>
                  </a:schemeClr>
                </a:solidFill>
              </a:defRPr>
            </a:lvl4pPr>
            <a:lvl5pPr marL="1945975" indent="0" algn="ctr">
              <a:buNone/>
              <a:defRPr>
                <a:solidFill>
                  <a:schemeClr val="tx1">
                    <a:tint val="75000"/>
                  </a:schemeClr>
                </a:solidFill>
              </a:defRPr>
            </a:lvl5pPr>
            <a:lvl6pPr marL="2432469" indent="0" algn="ctr">
              <a:buNone/>
              <a:defRPr>
                <a:solidFill>
                  <a:schemeClr val="tx1">
                    <a:tint val="75000"/>
                  </a:schemeClr>
                </a:solidFill>
              </a:defRPr>
            </a:lvl6pPr>
            <a:lvl7pPr marL="2918963" indent="0" algn="ctr">
              <a:buNone/>
              <a:defRPr>
                <a:solidFill>
                  <a:schemeClr val="tx1">
                    <a:tint val="75000"/>
                  </a:schemeClr>
                </a:solidFill>
              </a:defRPr>
            </a:lvl7pPr>
            <a:lvl8pPr marL="3405456" indent="0" algn="ctr">
              <a:buNone/>
              <a:defRPr>
                <a:solidFill>
                  <a:schemeClr val="tx1">
                    <a:tint val="75000"/>
                  </a:schemeClr>
                </a:solidFill>
              </a:defRPr>
            </a:lvl8pPr>
            <a:lvl9pPr marL="389195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840C16A-A6D3-4D10-8958-0914432BB338}" type="datetimeFigureOut">
              <a:rPr lang="en-US"/>
              <a:pPr>
                <a:defRPr/>
              </a:pPr>
              <a:t>8/10/2023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1EA920-5F3F-4F00-BC59-AB72169BDF6C}" type="slidenum">
              <a:rPr lang="en-US"/>
              <a:pPr>
                <a:defRPr/>
              </a:pPr>
              <a:t>‹Nº›</a:t>
            </a:fld>
            <a:endParaRPr lang="en-US"/>
          </a:p>
        </p:txBody>
      </p:sp>
    </p:spTree>
    <p:extLst>
      <p:ext uri="{BB962C8B-B14F-4D97-AF65-F5344CB8AC3E}">
        <p14:creationId xmlns:p14="http://schemas.microsoft.com/office/powerpoint/2010/main" val="589741104"/>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61C637F-0CE9-458A-A589-A4527CA9C4A6}" type="datetimeFigureOut">
              <a:rPr lang="en-US"/>
              <a:pPr>
                <a:defRPr/>
              </a:pPr>
              <a:t>8/10/2023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280F94-85C9-4AED-BF1E-7A8E1CAA723B}" type="slidenum">
              <a:rPr lang="en-US"/>
              <a:pPr>
                <a:defRPr/>
              </a:pPr>
              <a:t>‹Nº›</a:t>
            </a:fld>
            <a:endParaRPr lang="en-US"/>
          </a:p>
        </p:txBody>
      </p:sp>
    </p:spTree>
    <p:extLst>
      <p:ext uri="{BB962C8B-B14F-4D97-AF65-F5344CB8AC3E}">
        <p14:creationId xmlns:p14="http://schemas.microsoft.com/office/powerpoint/2010/main" val="1662306690"/>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5"/>
            <a:ext cx="8420100" cy="1362075"/>
          </a:xfrm>
        </p:spPr>
        <p:txBody>
          <a:bodyPr anchor="t"/>
          <a:lstStyle>
            <a:lvl1pPr algn="l">
              <a:defRPr sz="4263"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5"/>
          </a:xfrm>
        </p:spPr>
        <p:txBody>
          <a:bodyPr anchor="b"/>
          <a:lstStyle>
            <a:lvl1pPr marL="0" indent="0">
              <a:buNone/>
              <a:defRPr sz="2086">
                <a:solidFill>
                  <a:schemeClr val="tx1">
                    <a:tint val="75000"/>
                  </a:schemeClr>
                </a:solidFill>
              </a:defRPr>
            </a:lvl1pPr>
            <a:lvl2pPr marL="486494" indent="0">
              <a:buNone/>
              <a:defRPr sz="1905">
                <a:solidFill>
                  <a:schemeClr val="tx1">
                    <a:tint val="75000"/>
                  </a:schemeClr>
                </a:solidFill>
              </a:defRPr>
            </a:lvl2pPr>
            <a:lvl3pPr marL="972987" indent="0">
              <a:buNone/>
              <a:defRPr sz="1723">
                <a:solidFill>
                  <a:schemeClr val="tx1">
                    <a:tint val="75000"/>
                  </a:schemeClr>
                </a:solidFill>
              </a:defRPr>
            </a:lvl3pPr>
            <a:lvl4pPr marL="1459482" indent="0">
              <a:buNone/>
              <a:defRPr sz="1451">
                <a:solidFill>
                  <a:schemeClr val="tx1">
                    <a:tint val="75000"/>
                  </a:schemeClr>
                </a:solidFill>
              </a:defRPr>
            </a:lvl4pPr>
            <a:lvl5pPr marL="1945975" indent="0">
              <a:buNone/>
              <a:defRPr sz="1451">
                <a:solidFill>
                  <a:schemeClr val="tx1">
                    <a:tint val="75000"/>
                  </a:schemeClr>
                </a:solidFill>
              </a:defRPr>
            </a:lvl5pPr>
            <a:lvl6pPr marL="2432469" indent="0">
              <a:buNone/>
              <a:defRPr sz="1451">
                <a:solidFill>
                  <a:schemeClr val="tx1">
                    <a:tint val="75000"/>
                  </a:schemeClr>
                </a:solidFill>
              </a:defRPr>
            </a:lvl6pPr>
            <a:lvl7pPr marL="2918963" indent="0">
              <a:buNone/>
              <a:defRPr sz="1451">
                <a:solidFill>
                  <a:schemeClr val="tx1">
                    <a:tint val="75000"/>
                  </a:schemeClr>
                </a:solidFill>
              </a:defRPr>
            </a:lvl7pPr>
            <a:lvl8pPr marL="3405456" indent="0">
              <a:buNone/>
              <a:defRPr sz="1451">
                <a:solidFill>
                  <a:schemeClr val="tx1">
                    <a:tint val="75000"/>
                  </a:schemeClr>
                </a:solidFill>
              </a:defRPr>
            </a:lvl8pPr>
            <a:lvl9pPr marL="3891951" indent="0">
              <a:buNone/>
              <a:defRPr sz="145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42CE729-9BFE-449E-B2B3-2C8A49E9F75A}" type="datetimeFigureOut">
              <a:rPr lang="en-US"/>
              <a:pPr>
                <a:defRPr/>
              </a:pPr>
              <a:t>8/10/2023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0C1CEA-0D59-4EAF-A152-FF7E1A7E0F71}" type="slidenum">
              <a:rPr lang="en-US"/>
              <a:pPr>
                <a:defRPr/>
              </a:pPr>
              <a:t>‹Nº›</a:t>
            </a:fld>
            <a:endParaRPr lang="en-US"/>
          </a:p>
        </p:txBody>
      </p:sp>
    </p:spTree>
    <p:extLst>
      <p:ext uri="{BB962C8B-B14F-4D97-AF65-F5344CB8AC3E}">
        <p14:creationId xmlns:p14="http://schemas.microsoft.com/office/powerpoint/2010/main" val="117100283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993"/>
            </a:lvl1pPr>
            <a:lvl2pPr>
              <a:defRPr sz="2540"/>
            </a:lvl2pPr>
            <a:lvl3pPr>
              <a:defRPr sz="2086"/>
            </a:lvl3pPr>
            <a:lvl4pPr>
              <a:defRPr sz="1905"/>
            </a:lvl4pPr>
            <a:lvl5pPr>
              <a:defRPr sz="1905"/>
            </a:lvl5pPr>
            <a:lvl6pPr>
              <a:defRPr sz="1905"/>
            </a:lvl6pPr>
            <a:lvl7pPr>
              <a:defRPr sz="1905"/>
            </a:lvl7pPr>
            <a:lvl8pPr>
              <a:defRPr sz="1905"/>
            </a:lvl8pPr>
            <a:lvl9pPr>
              <a:defRPr sz="19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993"/>
            </a:lvl1pPr>
            <a:lvl2pPr>
              <a:defRPr sz="2540"/>
            </a:lvl2pPr>
            <a:lvl3pPr>
              <a:defRPr sz="2086"/>
            </a:lvl3pPr>
            <a:lvl4pPr>
              <a:defRPr sz="1905"/>
            </a:lvl4pPr>
            <a:lvl5pPr>
              <a:defRPr sz="1905"/>
            </a:lvl5pPr>
            <a:lvl6pPr>
              <a:defRPr sz="1905"/>
            </a:lvl6pPr>
            <a:lvl7pPr>
              <a:defRPr sz="1905"/>
            </a:lvl7pPr>
            <a:lvl8pPr>
              <a:defRPr sz="1905"/>
            </a:lvl8pPr>
            <a:lvl9pPr>
              <a:defRPr sz="19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8017FB2-76FE-4BF5-BB55-DA2C1B17A7D7}" type="datetimeFigureOut">
              <a:rPr lang="en-US"/>
              <a:pPr>
                <a:defRPr/>
              </a:pPr>
              <a:t>8/10/2023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B6382D-AFFA-4465-B14C-58F60B938D98}" type="slidenum">
              <a:rPr lang="en-US"/>
              <a:pPr>
                <a:defRPr/>
              </a:pPr>
              <a:t>‹Nº›</a:t>
            </a:fld>
            <a:endParaRPr lang="en-US"/>
          </a:p>
        </p:txBody>
      </p:sp>
    </p:spTree>
    <p:extLst>
      <p:ext uri="{BB962C8B-B14F-4D97-AF65-F5344CB8AC3E}">
        <p14:creationId xmlns:p14="http://schemas.microsoft.com/office/powerpoint/2010/main" val="4057679004"/>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5"/>
            <a:ext cx="4376870" cy="639763"/>
          </a:xfrm>
        </p:spPr>
        <p:txBody>
          <a:bodyPr anchor="b"/>
          <a:lstStyle>
            <a:lvl1pPr marL="0" indent="0">
              <a:buNone/>
              <a:defRPr sz="2540" b="1"/>
            </a:lvl1pPr>
            <a:lvl2pPr marL="486494" indent="0">
              <a:buNone/>
              <a:defRPr sz="2086" b="1"/>
            </a:lvl2pPr>
            <a:lvl3pPr marL="972987" indent="0">
              <a:buNone/>
              <a:defRPr sz="1905" b="1"/>
            </a:lvl3pPr>
            <a:lvl4pPr marL="1459482" indent="0">
              <a:buNone/>
              <a:defRPr sz="1723" b="1"/>
            </a:lvl4pPr>
            <a:lvl5pPr marL="1945975" indent="0">
              <a:buNone/>
              <a:defRPr sz="1723" b="1"/>
            </a:lvl5pPr>
            <a:lvl6pPr marL="2432469" indent="0">
              <a:buNone/>
              <a:defRPr sz="1723" b="1"/>
            </a:lvl6pPr>
            <a:lvl7pPr marL="2918963" indent="0">
              <a:buNone/>
              <a:defRPr sz="1723" b="1"/>
            </a:lvl7pPr>
            <a:lvl8pPr marL="3405456" indent="0">
              <a:buNone/>
              <a:defRPr sz="1723" b="1"/>
            </a:lvl8pPr>
            <a:lvl9pPr marL="3891951" indent="0">
              <a:buNone/>
              <a:defRPr sz="1723"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540"/>
            </a:lvl1pPr>
            <a:lvl2pPr>
              <a:defRPr sz="2086"/>
            </a:lvl2pPr>
            <a:lvl3pPr>
              <a:defRPr sz="1905"/>
            </a:lvl3pPr>
            <a:lvl4pPr>
              <a:defRPr sz="1723"/>
            </a:lvl4pPr>
            <a:lvl5pPr>
              <a:defRPr sz="1723"/>
            </a:lvl5pPr>
            <a:lvl6pPr>
              <a:defRPr sz="1723"/>
            </a:lvl6pPr>
            <a:lvl7pPr>
              <a:defRPr sz="1723"/>
            </a:lvl7pPr>
            <a:lvl8pPr>
              <a:defRPr sz="1723"/>
            </a:lvl8pPr>
            <a:lvl9pPr>
              <a:defRPr sz="17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3" y="1535115"/>
            <a:ext cx="4378590" cy="639763"/>
          </a:xfrm>
        </p:spPr>
        <p:txBody>
          <a:bodyPr anchor="b"/>
          <a:lstStyle>
            <a:lvl1pPr marL="0" indent="0">
              <a:buNone/>
              <a:defRPr sz="2540" b="1"/>
            </a:lvl1pPr>
            <a:lvl2pPr marL="486494" indent="0">
              <a:buNone/>
              <a:defRPr sz="2086" b="1"/>
            </a:lvl2pPr>
            <a:lvl3pPr marL="972987" indent="0">
              <a:buNone/>
              <a:defRPr sz="1905" b="1"/>
            </a:lvl3pPr>
            <a:lvl4pPr marL="1459482" indent="0">
              <a:buNone/>
              <a:defRPr sz="1723" b="1"/>
            </a:lvl4pPr>
            <a:lvl5pPr marL="1945975" indent="0">
              <a:buNone/>
              <a:defRPr sz="1723" b="1"/>
            </a:lvl5pPr>
            <a:lvl6pPr marL="2432469" indent="0">
              <a:buNone/>
              <a:defRPr sz="1723" b="1"/>
            </a:lvl6pPr>
            <a:lvl7pPr marL="2918963" indent="0">
              <a:buNone/>
              <a:defRPr sz="1723" b="1"/>
            </a:lvl7pPr>
            <a:lvl8pPr marL="3405456" indent="0">
              <a:buNone/>
              <a:defRPr sz="1723" b="1"/>
            </a:lvl8pPr>
            <a:lvl9pPr marL="3891951" indent="0">
              <a:buNone/>
              <a:defRPr sz="1723" b="1"/>
            </a:lvl9pPr>
          </a:lstStyle>
          <a:p>
            <a:pPr lvl="0"/>
            <a:r>
              <a:rPr lang="en-US"/>
              <a:t>Click to edit Master text styles</a:t>
            </a:r>
          </a:p>
        </p:txBody>
      </p:sp>
      <p:sp>
        <p:nvSpPr>
          <p:cNvPr id="6" name="Content Placeholder 5"/>
          <p:cNvSpPr>
            <a:spLocks noGrp="1"/>
          </p:cNvSpPr>
          <p:nvPr>
            <p:ph sz="quarter" idx="4"/>
          </p:nvPr>
        </p:nvSpPr>
        <p:spPr>
          <a:xfrm>
            <a:off x="5032113" y="2174875"/>
            <a:ext cx="4378590" cy="3951288"/>
          </a:xfrm>
        </p:spPr>
        <p:txBody>
          <a:bodyPr/>
          <a:lstStyle>
            <a:lvl1pPr>
              <a:defRPr sz="2540"/>
            </a:lvl1pPr>
            <a:lvl2pPr>
              <a:defRPr sz="2086"/>
            </a:lvl2pPr>
            <a:lvl3pPr>
              <a:defRPr sz="1905"/>
            </a:lvl3pPr>
            <a:lvl4pPr>
              <a:defRPr sz="1723"/>
            </a:lvl4pPr>
            <a:lvl5pPr>
              <a:defRPr sz="1723"/>
            </a:lvl5pPr>
            <a:lvl6pPr>
              <a:defRPr sz="1723"/>
            </a:lvl6pPr>
            <a:lvl7pPr>
              <a:defRPr sz="1723"/>
            </a:lvl7pPr>
            <a:lvl8pPr>
              <a:defRPr sz="1723"/>
            </a:lvl8pPr>
            <a:lvl9pPr>
              <a:defRPr sz="17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7116272-42E9-44BC-974B-1842CDDAEC66}" type="datetimeFigureOut">
              <a:rPr lang="en-US"/>
              <a:pPr>
                <a:defRPr/>
              </a:pPr>
              <a:t>8/10/2023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2DC16A-8DCF-4D14-815F-4C8A3908553E}" type="slidenum">
              <a:rPr lang="en-US"/>
              <a:pPr>
                <a:defRPr/>
              </a:pPr>
              <a:t>‹Nº›</a:t>
            </a:fld>
            <a:endParaRPr lang="en-US"/>
          </a:p>
        </p:txBody>
      </p:sp>
    </p:spTree>
    <p:extLst>
      <p:ext uri="{BB962C8B-B14F-4D97-AF65-F5344CB8AC3E}">
        <p14:creationId xmlns:p14="http://schemas.microsoft.com/office/powerpoint/2010/main" val="3277900597"/>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A0A78DB-BF76-4A37-B705-72A23D86918B}" type="datetimeFigureOut">
              <a:rPr lang="en-US"/>
              <a:pPr>
                <a:defRPr/>
              </a:pPr>
              <a:t>8/10/2023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813EF8-D08A-4288-A768-C19EAE800795}" type="slidenum">
              <a:rPr lang="en-US"/>
              <a:pPr>
                <a:defRPr/>
              </a:pPr>
              <a:t>‹Nº›</a:t>
            </a:fld>
            <a:endParaRPr lang="en-US"/>
          </a:p>
        </p:txBody>
      </p:sp>
    </p:spTree>
    <p:extLst>
      <p:ext uri="{BB962C8B-B14F-4D97-AF65-F5344CB8AC3E}">
        <p14:creationId xmlns:p14="http://schemas.microsoft.com/office/powerpoint/2010/main" val="1463678392"/>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B957A8D-2B99-4B5B-AC68-2C119CBFCC88}" type="datetimeFigureOut">
              <a:rPr lang="en-US"/>
              <a:pPr>
                <a:defRPr/>
              </a:pPr>
              <a:t>8/10/2023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3A5642-37C8-4352-A5F4-6C58371303AA}" type="slidenum">
              <a:rPr lang="en-US"/>
              <a:pPr>
                <a:defRPr/>
              </a:pPr>
              <a:t>‹Nº›</a:t>
            </a:fld>
            <a:endParaRPr lang="en-US"/>
          </a:p>
        </p:txBody>
      </p:sp>
    </p:spTree>
    <p:extLst>
      <p:ext uri="{BB962C8B-B14F-4D97-AF65-F5344CB8AC3E}">
        <p14:creationId xmlns:p14="http://schemas.microsoft.com/office/powerpoint/2010/main" val="452797094"/>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1"/>
            <a:ext cx="3259006" cy="1162052"/>
          </a:xfrm>
        </p:spPr>
        <p:txBody>
          <a:bodyPr anchor="b"/>
          <a:lstStyle>
            <a:lvl1pPr algn="l">
              <a:defRPr sz="2086" b="1"/>
            </a:lvl1pPr>
          </a:lstStyle>
          <a:p>
            <a:r>
              <a:rPr lang="en-US"/>
              <a:t>Click to edit Master title style</a:t>
            </a:r>
          </a:p>
        </p:txBody>
      </p:sp>
      <p:sp>
        <p:nvSpPr>
          <p:cNvPr id="3" name="Content Placeholder 2"/>
          <p:cNvSpPr>
            <a:spLocks noGrp="1"/>
          </p:cNvSpPr>
          <p:nvPr>
            <p:ph idx="1"/>
          </p:nvPr>
        </p:nvSpPr>
        <p:spPr>
          <a:xfrm>
            <a:off x="3872972" y="273052"/>
            <a:ext cx="5537729" cy="5853114"/>
          </a:xfrm>
        </p:spPr>
        <p:txBody>
          <a:bodyPr/>
          <a:lstStyle>
            <a:lvl1pPr>
              <a:defRPr sz="3356"/>
            </a:lvl1pPr>
            <a:lvl2pPr>
              <a:defRPr sz="2993"/>
            </a:lvl2pPr>
            <a:lvl3pPr>
              <a:defRPr sz="2540"/>
            </a:lvl3pPr>
            <a:lvl4pPr>
              <a:defRPr sz="2086"/>
            </a:lvl4pPr>
            <a:lvl5pPr>
              <a:defRPr sz="2086"/>
            </a:lvl5pPr>
            <a:lvl6pPr>
              <a:defRPr sz="2086"/>
            </a:lvl6pPr>
            <a:lvl7pPr>
              <a:defRPr sz="2086"/>
            </a:lvl7pPr>
            <a:lvl8pPr>
              <a:defRPr sz="2086"/>
            </a:lvl8pPr>
            <a:lvl9pPr>
              <a:defRPr sz="2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51"/>
            </a:lvl1pPr>
            <a:lvl2pPr marL="486494" indent="0">
              <a:buNone/>
              <a:defRPr sz="1270"/>
            </a:lvl2pPr>
            <a:lvl3pPr marL="972987" indent="0">
              <a:buNone/>
              <a:defRPr sz="1088"/>
            </a:lvl3pPr>
            <a:lvl4pPr marL="1459482" indent="0">
              <a:buNone/>
              <a:defRPr sz="907"/>
            </a:lvl4pPr>
            <a:lvl5pPr marL="1945975" indent="0">
              <a:buNone/>
              <a:defRPr sz="907"/>
            </a:lvl5pPr>
            <a:lvl6pPr marL="2432469" indent="0">
              <a:buNone/>
              <a:defRPr sz="907"/>
            </a:lvl6pPr>
            <a:lvl7pPr marL="2918963" indent="0">
              <a:buNone/>
              <a:defRPr sz="907"/>
            </a:lvl7pPr>
            <a:lvl8pPr marL="3405456" indent="0">
              <a:buNone/>
              <a:defRPr sz="907"/>
            </a:lvl8pPr>
            <a:lvl9pPr marL="3891951" indent="0">
              <a:buNone/>
              <a:defRPr sz="907"/>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4B41EF67-F8FA-4100-A1D5-2D71021833AC}" type="datetimeFigureOut">
              <a:rPr lang="en-US"/>
              <a:pPr>
                <a:defRPr/>
              </a:pPr>
              <a:t>8/10/2023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D01B1D2-C26D-4837-80BD-4C09D87DC540}" type="slidenum">
              <a:rPr lang="en-US"/>
              <a:pPr>
                <a:defRPr/>
              </a:pPr>
              <a:t>‹Nº›</a:t>
            </a:fld>
            <a:endParaRPr lang="en-US">
              <a:solidFill>
                <a:srgbClr val="88A44D"/>
              </a:solidFill>
            </a:endParaRPr>
          </a:p>
        </p:txBody>
      </p:sp>
    </p:spTree>
    <p:extLst>
      <p:ext uri="{BB962C8B-B14F-4D97-AF65-F5344CB8AC3E}">
        <p14:creationId xmlns:p14="http://schemas.microsoft.com/office/powerpoint/2010/main" val="63446994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2CF7D47-1B5B-4F68-8F3C-44846C423F8C}" type="slidenum">
              <a:rPr lang="es-ES"/>
              <a:pPr>
                <a:defRPr/>
              </a:pPr>
              <a:t>‹Nº›</a:t>
            </a:fld>
            <a:endParaRPr lang="es-ES"/>
          </a:p>
        </p:txBody>
      </p:sp>
    </p:spTree>
    <p:extLst>
      <p:ext uri="{BB962C8B-B14F-4D97-AF65-F5344CB8AC3E}">
        <p14:creationId xmlns:p14="http://schemas.microsoft.com/office/powerpoint/2010/main" val="8472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2"/>
            <a:ext cx="5943600" cy="566739"/>
          </a:xfrm>
        </p:spPr>
        <p:txBody>
          <a:bodyPr anchor="b"/>
          <a:lstStyle>
            <a:lvl1pPr algn="l">
              <a:defRPr sz="2086"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356"/>
            </a:lvl1pPr>
            <a:lvl2pPr marL="486494" indent="0">
              <a:buNone/>
              <a:defRPr sz="2993"/>
            </a:lvl2pPr>
            <a:lvl3pPr marL="972987" indent="0">
              <a:buNone/>
              <a:defRPr sz="2540"/>
            </a:lvl3pPr>
            <a:lvl4pPr marL="1459482" indent="0">
              <a:buNone/>
              <a:defRPr sz="2086"/>
            </a:lvl4pPr>
            <a:lvl5pPr marL="1945975" indent="0">
              <a:buNone/>
              <a:defRPr sz="2086"/>
            </a:lvl5pPr>
            <a:lvl6pPr marL="2432469" indent="0">
              <a:buNone/>
              <a:defRPr sz="2086"/>
            </a:lvl6pPr>
            <a:lvl7pPr marL="2918963" indent="0">
              <a:buNone/>
              <a:defRPr sz="2086"/>
            </a:lvl7pPr>
            <a:lvl8pPr marL="3405456" indent="0">
              <a:buNone/>
              <a:defRPr sz="2086"/>
            </a:lvl8pPr>
            <a:lvl9pPr marL="3891951" indent="0">
              <a:buNone/>
              <a:defRPr sz="2086"/>
            </a:lvl9pPr>
          </a:lstStyle>
          <a:p>
            <a:pPr lvl="0"/>
            <a:endParaRPr lang="en-US" noProof="0"/>
          </a:p>
        </p:txBody>
      </p:sp>
      <p:sp>
        <p:nvSpPr>
          <p:cNvPr id="4" name="Text Placeholder 3"/>
          <p:cNvSpPr>
            <a:spLocks noGrp="1"/>
          </p:cNvSpPr>
          <p:nvPr>
            <p:ph type="body" sz="half" idx="2"/>
          </p:nvPr>
        </p:nvSpPr>
        <p:spPr>
          <a:xfrm>
            <a:off x="1941645" y="5367340"/>
            <a:ext cx="5943600" cy="804863"/>
          </a:xfrm>
        </p:spPr>
        <p:txBody>
          <a:bodyPr/>
          <a:lstStyle>
            <a:lvl1pPr marL="0" indent="0">
              <a:buNone/>
              <a:defRPr sz="1451"/>
            </a:lvl1pPr>
            <a:lvl2pPr marL="486494" indent="0">
              <a:buNone/>
              <a:defRPr sz="1270"/>
            </a:lvl2pPr>
            <a:lvl3pPr marL="972987" indent="0">
              <a:buNone/>
              <a:defRPr sz="1088"/>
            </a:lvl3pPr>
            <a:lvl4pPr marL="1459482" indent="0">
              <a:buNone/>
              <a:defRPr sz="907"/>
            </a:lvl4pPr>
            <a:lvl5pPr marL="1945975" indent="0">
              <a:buNone/>
              <a:defRPr sz="907"/>
            </a:lvl5pPr>
            <a:lvl6pPr marL="2432469" indent="0">
              <a:buNone/>
              <a:defRPr sz="907"/>
            </a:lvl6pPr>
            <a:lvl7pPr marL="2918963" indent="0">
              <a:buNone/>
              <a:defRPr sz="907"/>
            </a:lvl7pPr>
            <a:lvl8pPr marL="3405456" indent="0">
              <a:buNone/>
              <a:defRPr sz="907"/>
            </a:lvl8pPr>
            <a:lvl9pPr marL="3891951" indent="0">
              <a:buNone/>
              <a:defRPr sz="907"/>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2995A0B-8D38-44B6-929E-CB04A26A2D3D}" type="datetimeFigureOut">
              <a:rPr lang="en-US"/>
              <a:pPr>
                <a:defRPr/>
              </a:pPr>
              <a:t>8/10/2023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1105BE-185A-4709-A76E-706D4D6AD323}" type="slidenum">
              <a:rPr lang="en-US"/>
              <a:pPr>
                <a:defRPr/>
              </a:pPr>
              <a:t>‹Nº›</a:t>
            </a:fld>
            <a:endParaRPr lang="en-US"/>
          </a:p>
        </p:txBody>
      </p:sp>
    </p:spTree>
    <p:extLst>
      <p:ext uri="{BB962C8B-B14F-4D97-AF65-F5344CB8AC3E}">
        <p14:creationId xmlns:p14="http://schemas.microsoft.com/office/powerpoint/2010/main" val="2406456911"/>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8CACE19-E2E1-432F-991D-7172F998B286}" type="datetimeFigureOut">
              <a:rPr lang="en-US"/>
              <a:pPr>
                <a:defRPr/>
              </a:pPr>
              <a:t>8/10/2023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A4637E-0575-4650-9E61-0595A1DA5C9C}" type="slidenum">
              <a:rPr lang="en-US"/>
              <a:pPr>
                <a:defRPr/>
              </a:pPr>
              <a:t>‹Nº›</a:t>
            </a:fld>
            <a:endParaRPr lang="en-US"/>
          </a:p>
        </p:txBody>
      </p:sp>
    </p:spTree>
    <p:extLst>
      <p:ext uri="{BB962C8B-B14F-4D97-AF65-F5344CB8AC3E}">
        <p14:creationId xmlns:p14="http://schemas.microsoft.com/office/powerpoint/2010/main" val="423340450"/>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F02F879-B4F2-499E-91CA-A4AF898B58FD}" type="datetimeFigureOut">
              <a:rPr lang="en-US"/>
              <a:pPr>
                <a:defRPr/>
              </a:pPr>
              <a:t>8/10/2023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A0AA13-5076-4EA3-8BC3-AA7ADC55470D}" type="slidenum">
              <a:rPr lang="en-US"/>
              <a:pPr>
                <a:defRPr/>
              </a:pPr>
              <a:t>‹Nº›</a:t>
            </a:fld>
            <a:endParaRPr lang="en-US"/>
          </a:p>
        </p:txBody>
      </p:sp>
    </p:spTree>
    <p:extLst>
      <p:ext uri="{BB962C8B-B14F-4D97-AF65-F5344CB8AC3E}">
        <p14:creationId xmlns:p14="http://schemas.microsoft.com/office/powerpoint/2010/main" val="149906845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506" y="4406901"/>
            <a:ext cx="84201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0145A33-D621-41E6-924D-0249706D91AB}" type="slidenum">
              <a:rPr lang="es-ES"/>
              <a:pPr>
                <a:defRPr/>
              </a:pPr>
              <a:t>‹Nº›</a:t>
            </a:fld>
            <a:endParaRPr lang="es-ES"/>
          </a:p>
        </p:txBody>
      </p:sp>
    </p:spTree>
    <p:extLst>
      <p:ext uri="{BB962C8B-B14F-4D97-AF65-F5344CB8AC3E}">
        <p14:creationId xmlns:p14="http://schemas.microsoft.com/office/powerpoint/2010/main" val="389828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281245" y="2017713"/>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573845" y="2017713"/>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5799C69-86A2-49C6-AE97-6D17D50871AA}" type="slidenum">
              <a:rPr lang="es-ES"/>
              <a:pPr>
                <a:defRPr/>
              </a:pPr>
              <a:t>‹Nº›</a:t>
            </a:fld>
            <a:endParaRPr lang="es-ES"/>
          </a:p>
        </p:txBody>
      </p:sp>
    </p:spTree>
    <p:extLst>
      <p:ext uri="{BB962C8B-B14F-4D97-AF65-F5344CB8AC3E}">
        <p14:creationId xmlns:p14="http://schemas.microsoft.com/office/powerpoint/2010/main" val="23988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lvl1pPr>
              <a:defRPr/>
            </a:lvl1pPr>
          </a:lstStyle>
          <a:p>
            <a:pPr>
              <a:defRPr/>
            </a:pPr>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a:lvl1pPr>
          </a:lstStyle>
          <a:p>
            <a:pPr>
              <a:defRPr/>
            </a:pPr>
            <a:fld id="{DF745881-5973-4C4A-8863-1BD94B520C9C}" type="slidenum">
              <a:rPr lang="es-ES"/>
              <a:pPr>
                <a:defRPr/>
              </a:pPr>
              <a:t>‹Nº›</a:t>
            </a:fld>
            <a:endParaRPr lang="es-ES"/>
          </a:p>
        </p:txBody>
      </p:sp>
    </p:spTree>
    <p:extLst>
      <p:ext uri="{BB962C8B-B14F-4D97-AF65-F5344CB8AC3E}">
        <p14:creationId xmlns:p14="http://schemas.microsoft.com/office/powerpoint/2010/main" val="113900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pPr>
              <a:defRPr/>
            </a:pPr>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DCF1318C-C3CD-4AAE-97FB-62C94319DA3F}" type="slidenum">
              <a:rPr lang="es-ES"/>
              <a:pPr>
                <a:defRPr/>
              </a:pPr>
              <a:t>‹Nº›</a:t>
            </a:fld>
            <a:endParaRPr lang="es-ES"/>
          </a:p>
        </p:txBody>
      </p:sp>
    </p:spTree>
    <p:extLst>
      <p:ext uri="{BB962C8B-B14F-4D97-AF65-F5344CB8AC3E}">
        <p14:creationId xmlns:p14="http://schemas.microsoft.com/office/powerpoint/2010/main" val="397962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E3AB3A80-DA47-47E0-92E8-B43F5EC8BDF4}" type="slidenum">
              <a:rPr lang="es-ES"/>
              <a:pPr>
                <a:defRPr/>
              </a:pPr>
              <a:t>‹Nº›</a:t>
            </a:fld>
            <a:endParaRPr lang="es-ES"/>
          </a:p>
        </p:txBody>
      </p:sp>
    </p:spTree>
    <p:extLst>
      <p:ext uri="{BB962C8B-B14F-4D97-AF65-F5344CB8AC3E}">
        <p14:creationId xmlns:p14="http://schemas.microsoft.com/office/powerpoint/2010/main" val="13650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006"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1D74306A-8AFE-46A5-ABB9-C141EE5D5AA4}" type="slidenum">
              <a:rPr lang="es-ES"/>
              <a:pPr>
                <a:defRPr/>
              </a:pPr>
              <a:t>‹Nº›</a:t>
            </a:fld>
            <a:endParaRPr lang="es-ES"/>
          </a:p>
        </p:txBody>
      </p:sp>
    </p:spTree>
    <p:extLst>
      <p:ext uri="{BB962C8B-B14F-4D97-AF65-F5344CB8AC3E}">
        <p14:creationId xmlns:p14="http://schemas.microsoft.com/office/powerpoint/2010/main" val="329024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645" y="4800600"/>
            <a:ext cx="59436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8389B3A-33DC-4389-A593-6E91E107FB15}" type="slidenum">
              <a:rPr lang="es-ES"/>
              <a:pPr>
                <a:defRPr/>
              </a:pPr>
              <a:t>‹Nº›</a:t>
            </a:fld>
            <a:endParaRPr lang="es-ES"/>
          </a:p>
        </p:txBody>
      </p:sp>
    </p:spTree>
    <p:extLst>
      <p:ext uri="{BB962C8B-B14F-4D97-AF65-F5344CB8AC3E}">
        <p14:creationId xmlns:p14="http://schemas.microsoft.com/office/powerpoint/2010/main" val="29023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52306" y="1098551"/>
            <a:ext cx="474663"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27" name="Rectangle 3"/>
          <p:cNvSpPr>
            <a:spLocks noChangeArrowheads="1"/>
          </p:cNvSpPr>
          <p:nvPr/>
        </p:nvSpPr>
        <p:spPr bwMode="ltGray">
          <a:xfrm>
            <a:off x="866776" y="1098551"/>
            <a:ext cx="355997"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28" name="Rectangle 4"/>
          <p:cNvSpPr>
            <a:spLocks noChangeArrowheads="1"/>
          </p:cNvSpPr>
          <p:nvPr/>
        </p:nvSpPr>
        <p:spPr bwMode="ltGray">
          <a:xfrm>
            <a:off x="577850" y="1524001"/>
            <a:ext cx="45746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29" name="Rectangle 5"/>
          <p:cNvSpPr>
            <a:spLocks noChangeArrowheads="1"/>
          </p:cNvSpPr>
          <p:nvPr/>
        </p:nvSpPr>
        <p:spPr bwMode="ltGray">
          <a:xfrm>
            <a:off x="987160" y="1520826"/>
            <a:ext cx="398992"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30" name="Rectangle 6"/>
          <p:cNvSpPr>
            <a:spLocks noChangeArrowheads="1"/>
          </p:cNvSpPr>
          <p:nvPr/>
        </p:nvSpPr>
        <p:spPr bwMode="ltGray">
          <a:xfrm>
            <a:off x="137583" y="1447801"/>
            <a:ext cx="607087"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31" name="Rectangle 7"/>
          <p:cNvSpPr>
            <a:spLocks noChangeArrowheads="1"/>
          </p:cNvSpPr>
          <p:nvPr/>
        </p:nvSpPr>
        <p:spPr bwMode="gray">
          <a:xfrm>
            <a:off x="825500" y="990601"/>
            <a:ext cx="34396"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32" name="Rectangle 8"/>
          <p:cNvSpPr>
            <a:spLocks noChangeArrowheads="1"/>
          </p:cNvSpPr>
          <p:nvPr/>
        </p:nvSpPr>
        <p:spPr bwMode="gray">
          <a:xfrm>
            <a:off x="495301" y="1752600"/>
            <a:ext cx="8911960"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z="2400"/>
          </a:p>
        </p:txBody>
      </p:sp>
      <p:sp>
        <p:nvSpPr>
          <p:cNvPr id="1033" name="Rectangle 9"/>
          <p:cNvSpPr>
            <a:spLocks noGrp="1" noChangeArrowheads="1"/>
          </p:cNvSpPr>
          <p:nvPr>
            <p:ph type="title"/>
          </p:nvPr>
        </p:nvSpPr>
        <p:spPr bwMode="auto">
          <a:xfrm>
            <a:off x="1246850" y="617538"/>
            <a:ext cx="844245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281245" y="2017713"/>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p:cNvSpPr>
            <a:spLocks noGrp="1" noChangeArrowheads="1"/>
          </p:cNvSpPr>
          <p:nvPr>
            <p:ph type="dt" sz="half" idx="2"/>
          </p:nvPr>
        </p:nvSpPr>
        <p:spPr bwMode="auto">
          <a:xfrm>
            <a:off x="990600" y="6324600"/>
            <a:ext cx="20637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632200" y="6324600"/>
            <a:ext cx="3136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7346950" y="6324600"/>
            <a:ext cx="20637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2EB27125-2756-4046-A12E-BF9E04E5812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5166"/>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275" tIns="53638" rIns="107275" bIns="53638" numCol="1" anchor="ctr" anchorCtr="0" compatLnSpc="1">
            <a:prstTxWarp prst="textNoShape">
              <a:avLst/>
            </a:prstTxWarp>
          </a:bodyPr>
          <a:lstStyle/>
          <a:p>
            <a:pPr lvl="0"/>
            <a:r>
              <a:rPr lang="en-US" altLang="es-AR"/>
              <a:t>Click to edit Master title style</a:t>
            </a:r>
          </a:p>
        </p:txBody>
      </p:sp>
      <p:sp>
        <p:nvSpPr>
          <p:cNvPr id="1027" name="Text Placeholder 2"/>
          <p:cNvSpPr>
            <a:spLocks noGrp="1"/>
          </p:cNvSpPr>
          <p:nvPr>
            <p:ph type="body" idx="1"/>
          </p:nvPr>
        </p:nvSpPr>
        <p:spPr bwMode="auto">
          <a:xfrm>
            <a:off x="495300" y="1600202"/>
            <a:ext cx="8915400" cy="45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275" tIns="53638" rIns="107275" bIns="53638" numCol="1" anchor="t" anchorCtr="0" compatLnSpc="1">
            <a:prstTxWarp prst="textNoShape">
              <a:avLst/>
            </a:prstTxWarp>
          </a:bodyPr>
          <a:lstStyle/>
          <a:p>
            <a:pPr lvl="0"/>
            <a:r>
              <a:rPr lang="en-US" altLang="es-AR"/>
              <a:t>Click to edit Master text styles</a:t>
            </a:r>
          </a:p>
          <a:p>
            <a:pPr lvl="1"/>
            <a:r>
              <a:rPr lang="en-US" altLang="es-AR"/>
              <a:t>Second level</a:t>
            </a:r>
          </a:p>
          <a:p>
            <a:pPr lvl="2"/>
            <a:r>
              <a:rPr lang="en-US" altLang="es-AR"/>
              <a:t>Third level</a:t>
            </a:r>
          </a:p>
          <a:p>
            <a:pPr lvl="3"/>
            <a:r>
              <a:rPr lang="en-US" altLang="es-AR"/>
              <a:t>Fourth level</a:t>
            </a:r>
          </a:p>
          <a:p>
            <a:pPr lvl="4"/>
            <a:r>
              <a:rPr lang="en-US" altLang="es-AR"/>
              <a:t>Fifth level</a:t>
            </a:r>
          </a:p>
        </p:txBody>
      </p:sp>
      <p:sp>
        <p:nvSpPr>
          <p:cNvPr id="4" name="Date Placeholder 3"/>
          <p:cNvSpPr>
            <a:spLocks noGrp="1"/>
          </p:cNvSpPr>
          <p:nvPr>
            <p:ph type="dt" sz="half" idx="2"/>
          </p:nvPr>
        </p:nvSpPr>
        <p:spPr>
          <a:xfrm>
            <a:off x="495300" y="6356352"/>
            <a:ext cx="2311400" cy="366183"/>
          </a:xfrm>
          <a:prstGeom prst="rect">
            <a:avLst/>
          </a:prstGeom>
        </p:spPr>
        <p:txBody>
          <a:bodyPr vert="horz" wrap="square" lIns="107275" tIns="53638" rIns="107275" bIns="53638" numCol="1" anchor="ctr" anchorCtr="0" compatLnSpc="1">
            <a:prstTxWarp prst="textNoShape">
              <a:avLst/>
            </a:prstTxWarp>
          </a:bodyPr>
          <a:lstStyle>
            <a:lvl1pPr>
              <a:defRPr sz="1270">
                <a:solidFill>
                  <a:srgbClr val="898989"/>
                </a:solidFill>
              </a:defRPr>
            </a:lvl1pPr>
          </a:lstStyle>
          <a:p>
            <a:pPr>
              <a:defRPr/>
            </a:pPr>
            <a:fld id="{F0AD49EF-0909-4D9F-A46A-9E5DCE0AB203}" type="datetimeFigureOut">
              <a:rPr lang="en-US"/>
              <a:pPr>
                <a:defRPr/>
              </a:pPr>
              <a:t>8/10/2023</a:t>
            </a:fld>
            <a:endParaRPr lang="en-US"/>
          </a:p>
        </p:txBody>
      </p:sp>
      <p:sp>
        <p:nvSpPr>
          <p:cNvPr id="5" name="Footer Placeholder 4"/>
          <p:cNvSpPr>
            <a:spLocks noGrp="1"/>
          </p:cNvSpPr>
          <p:nvPr>
            <p:ph type="ftr" sz="quarter" idx="3"/>
          </p:nvPr>
        </p:nvSpPr>
        <p:spPr>
          <a:xfrm>
            <a:off x="3384550" y="6356352"/>
            <a:ext cx="3136900" cy="366183"/>
          </a:xfrm>
          <a:prstGeom prst="rect">
            <a:avLst/>
          </a:prstGeom>
        </p:spPr>
        <p:txBody>
          <a:bodyPr vert="horz" lIns="107275" tIns="53638" rIns="107275" bIns="53638" rtlCol="0" anchor="ctr"/>
          <a:lstStyle>
            <a:lvl1pPr algn="ctr" fontAlgn="auto">
              <a:spcBef>
                <a:spcPts val="0"/>
              </a:spcBef>
              <a:spcAft>
                <a:spcPts val="0"/>
              </a:spcAft>
              <a:defRPr sz="127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7099300" y="6356352"/>
            <a:ext cx="2311400" cy="366183"/>
          </a:xfrm>
          <a:prstGeom prst="rect">
            <a:avLst/>
          </a:prstGeom>
        </p:spPr>
        <p:txBody>
          <a:bodyPr vert="horz" wrap="square" lIns="107275" tIns="53638" rIns="107275" bIns="53638" numCol="1" anchor="ctr" anchorCtr="0" compatLnSpc="1">
            <a:prstTxWarp prst="textNoShape">
              <a:avLst/>
            </a:prstTxWarp>
          </a:bodyPr>
          <a:lstStyle>
            <a:lvl1pPr algn="r">
              <a:defRPr sz="1270">
                <a:solidFill>
                  <a:srgbClr val="898989"/>
                </a:solidFill>
              </a:defRPr>
            </a:lvl1pPr>
          </a:lstStyle>
          <a:p>
            <a:pPr>
              <a:defRPr/>
            </a:pPr>
            <a:fld id="{FFD25F6B-B246-4B70-89AA-57AB19F72A06}" type="slidenum">
              <a:rPr lang="en-US"/>
              <a:pPr>
                <a:defRPr/>
              </a:pPr>
              <a:t>‹Nº›</a:t>
            </a:fld>
            <a:endParaRPr lang="en-US"/>
          </a:p>
        </p:txBody>
      </p:sp>
    </p:spTree>
    <p:extLst>
      <p:ext uri="{BB962C8B-B14F-4D97-AF65-F5344CB8AC3E}">
        <p14:creationId xmlns:p14="http://schemas.microsoft.com/office/powerpoint/2010/main" val="3240117768"/>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ransition spd="slow">
    <p:push dir="u"/>
  </p:transition>
  <p:txStyles>
    <p:titleStyle>
      <a:lvl1pPr algn="ctr" defTabSz="486494" rtl="0" eaLnBrk="0" fontAlgn="base" hangingPunct="0">
        <a:spcBef>
          <a:spcPct val="0"/>
        </a:spcBef>
        <a:spcAft>
          <a:spcPct val="0"/>
        </a:spcAft>
        <a:defRPr sz="4716" kern="1200">
          <a:solidFill>
            <a:schemeClr val="tx1"/>
          </a:solidFill>
          <a:latin typeface="+mj-lt"/>
          <a:ea typeface="MS PGothic" pitchFamily="34" charset="-128"/>
          <a:cs typeface="ＭＳ Ｐゴシック" charset="0"/>
        </a:defRPr>
      </a:lvl1pPr>
      <a:lvl2pPr algn="ctr" defTabSz="486494" rtl="0" eaLnBrk="0" fontAlgn="base" hangingPunct="0">
        <a:spcBef>
          <a:spcPct val="0"/>
        </a:spcBef>
        <a:spcAft>
          <a:spcPct val="0"/>
        </a:spcAft>
        <a:defRPr sz="4716">
          <a:solidFill>
            <a:schemeClr val="tx1"/>
          </a:solidFill>
          <a:latin typeface="Calibri" charset="0"/>
          <a:ea typeface="MS PGothic" pitchFamily="34" charset="-128"/>
          <a:cs typeface="ＭＳ Ｐゴシック" charset="0"/>
        </a:defRPr>
      </a:lvl2pPr>
      <a:lvl3pPr algn="ctr" defTabSz="486494" rtl="0" eaLnBrk="0" fontAlgn="base" hangingPunct="0">
        <a:spcBef>
          <a:spcPct val="0"/>
        </a:spcBef>
        <a:spcAft>
          <a:spcPct val="0"/>
        </a:spcAft>
        <a:defRPr sz="4716">
          <a:solidFill>
            <a:schemeClr val="tx1"/>
          </a:solidFill>
          <a:latin typeface="Calibri" charset="0"/>
          <a:ea typeface="MS PGothic" pitchFamily="34" charset="-128"/>
          <a:cs typeface="ＭＳ Ｐゴシック" charset="0"/>
        </a:defRPr>
      </a:lvl3pPr>
      <a:lvl4pPr algn="ctr" defTabSz="486494" rtl="0" eaLnBrk="0" fontAlgn="base" hangingPunct="0">
        <a:spcBef>
          <a:spcPct val="0"/>
        </a:spcBef>
        <a:spcAft>
          <a:spcPct val="0"/>
        </a:spcAft>
        <a:defRPr sz="4716">
          <a:solidFill>
            <a:schemeClr val="tx1"/>
          </a:solidFill>
          <a:latin typeface="Calibri" charset="0"/>
          <a:ea typeface="MS PGothic" pitchFamily="34" charset="-128"/>
          <a:cs typeface="ＭＳ Ｐゴシック" charset="0"/>
        </a:defRPr>
      </a:lvl4pPr>
      <a:lvl5pPr algn="ctr" defTabSz="486494" rtl="0" eaLnBrk="0" fontAlgn="base" hangingPunct="0">
        <a:spcBef>
          <a:spcPct val="0"/>
        </a:spcBef>
        <a:spcAft>
          <a:spcPct val="0"/>
        </a:spcAft>
        <a:defRPr sz="4716">
          <a:solidFill>
            <a:schemeClr val="tx1"/>
          </a:solidFill>
          <a:latin typeface="Calibri" charset="0"/>
          <a:ea typeface="MS PGothic" pitchFamily="34" charset="-128"/>
          <a:cs typeface="ＭＳ Ｐゴシック" charset="0"/>
        </a:defRPr>
      </a:lvl5pPr>
      <a:lvl6pPr marL="486494" algn="ctr" defTabSz="486494" rtl="0" fontAlgn="base">
        <a:spcBef>
          <a:spcPct val="0"/>
        </a:spcBef>
        <a:spcAft>
          <a:spcPct val="0"/>
        </a:spcAft>
        <a:defRPr sz="4716">
          <a:solidFill>
            <a:schemeClr val="tx1"/>
          </a:solidFill>
          <a:latin typeface="Calibri" charset="0"/>
          <a:ea typeface="ＭＳ Ｐゴシック" charset="0"/>
          <a:cs typeface="ＭＳ Ｐゴシック" charset="0"/>
        </a:defRPr>
      </a:lvl6pPr>
      <a:lvl7pPr marL="972987" algn="ctr" defTabSz="486494" rtl="0" fontAlgn="base">
        <a:spcBef>
          <a:spcPct val="0"/>
        </a:spcBef>
        <a:spcAft>
          <a:spcPct val="0"/>
        </a:spcAft>
        <a:defRPr sz="4716">
          <a:solidFill>
            <a:schemeClr val="tx1"/>
          </a:solidFill>
          <a:latin typeface="Calibri" charset="0"/>
          <a:ea typeface="ＭＳ Ｐゴシック" charset="0"/>
          <a:cs typeface="ＭＳ Ｐゴシック" charset="0"/>
        </a:defRPr>
      </a:lvl7pPr>
      <a:lvl8pPr marL="1459482" algn="ctr" defTabSz="486494" rtl="0" fontAlgn="base">
        <a:spcBef>
          <a:spcPct val="0"/>
        </a:spcBef>
        <a:spcAft>
          <a:spcPct val="0"/>
        </a:spcAft>
        <a:defRPr sz="4716">
          <a:solidFill>
            <a:schemeClr val="tx1"/>
          </a:solidFill>
          <a:latin typeface="Calibri" charset="0"/>
          <a:ea typeface="ＭＳ Ｐゴシック" charset="0"/>
          <a:cs typeface="ＭＳ Ｐゴシック" charset="0"/>
        </a:defRPr>
      </a:lvl8pPr>
      <a:lvl9pPr marL="1945975" algn="ctr" defTabSz="486494" rtl="0" fontAlgn="base">
        <a:spcBef>
          <a:spcPct val="0"/>
        </a:spcBef>
        <a:spcAft>
          <a:spcPct val="0"/>
        </a:spcAft>
        <a:defRPr sz="4716">
          <a:solidFill>
            <a:schemeClr val="tx1"/>
          </a:solidFill>
          <a:latin typeface="Calibri" charset="0"/>
          <a:ea typeface="ＭＳ Ｐゴシック" charset="0"/>
          <a:cs typeface="ＭＳ Ｐゴシック" charset="0"/>
        </a:defRPr>
      </a:lvl9pPr>
    </p:titleStyle>
    <p:bodyStyle>
      <a:lvl1pPr marL="364870" indent="-364870" algn="l" defTabSz="486494" rtl="0" eaLnBrk="0" fontAlgn="base" hangingPunct="0">
        <a:spcBef>
          <a:spcPct val="20000"/>
        </a:spcBef>
        <a:spcAft>
          <a:spcPct val="0"/>
        </a:spcAft>
        <a:buFont typeface="Arial" pitchFamily="34" charset="0"/>
        <a:buChar char="•"/>
        <a:defRPr sz="3356" kern="1200">
          <a:solidFill>
            <a:schemeClr val="tx1"/>
          </a:solidFill>
          <a:latin typeface="+mn-lt"/>
          <a:ea typeface="MS PGothic" pitchFamily="34" charset="-128"/>
          <a:cs typeface="ＭＳ Ｐゴシック" charset="0"/>
        </a:defRPr>
      </a:lvl1pPr>
      <a:lvl2pPr marL="790553" indent="-304058" algn="l" defTabSz="486494" rtl="0" eaLnBrk="0" fontAlgn="base" hangingPunct="0">
        <a:spcBef>
          <a:spcPct val="20000"/>
        </a:spcBef>
        <a:spcAft>
          <a:spcPct val="0"/>
        </a:spcAft>
        <a:buFont typeface="Arial" pitchFamily="34" charset="0"/>
        <a:buChar char="–"/>
        <a:defRPr sz="2993" kern="1200">
          <a:solidFill>
            <a:schemeClr val="tx1"/>
          </a:solidFill>
          <a:latin typeface="+mn-lt"/>
          <a:ea typeface="MS PGothic" pitchFamily="34" charset="-128"/>
          <a:cs typeface="+mn-cs"/>
        </a:defRPr>
      </a:lvl2pPr>
      <a:lvl3pPr marL="1216234" indent="-243247" algn="l" defTabSz="486494" rtl="0" eaLnBrk="0" fontAlgn="base" hangingPunct="0">
        <a:spcBef>
          <a:spcPct val="20000"/>
        </a:spcBef>
        <a:spcAft>
          <a:spcPct val="0"/>
        </a:spcAft>
        <a:buFont typeface="Arial" pitchFamily="34" charset="0"/>
        <a:buChar char="•"/>
        <a:defRPr sz="2540" kern="1200">
          <a:solidFill>
            <a:schemeClr val="tx1"/>
          </a:solidFill>
          <a:latin typeface="+mn-lt"/>
          <a:ea typeface="MS PGothic" pitchFamily="34" charset="-128"/>
          <a:cs typeface="+mn-cs"/>
        </a:defRPr>
      </a:lvl3pPr>
      <a:lvl4pPr marL="1702728" indent="-243247" algn="l" defTabSz="486494" rtl="0" eaLnBrk="0" fontAlgn="base" hangingPunct="0">
        <a:spcBef>
          <a:spcPct val="20000"/>
        </a:spcBef>
        <a:spcAft>
          <a:spcPct val="0"/>
        </a:spcAft>
        <a:buFont typeface="Arial" pitchFamily="34" charset="0"/>
        <a:buChar char="–"/>
        <a:defRPr sz="2086" kern="1200">
          <a:solidFill>
            <a:schemeClr val="tx1"/>
          </a:solidFill>
          <a:latin typeface="+mn-lt"/>
          <a:ea typeface="MS PGothic" pitchFamily="34" charset="-128"/>
          <a:cs typeface="+mn-cs"/>
        </a:defRPr>
      </a:lvl4pPr>
      <a:lvl5pPr marL="2189221" indent="-243247" algn="l" defTabSz="486494" rtl="0" eaLnBrk="0" fontAlgn="base" hangingPunct="0">
        <a:spcBef>
          <a:spcPct val="20000"/>
        </a:spcBef>
        <a:spcAft>
          <a:spcPct val="0"/>
        </a:spcAft>
        <a:buFont typeface="Arial" pitchFamily="34" charset="0"/>
        <a:buChar char="»"/>
        <a:defRPr sz="2086" kern="1200">
          <a:solidFill>
            <a:schemeClr val="tx1"/>
          </a:solidFill>
          <a:latin typeface="+mn-lt"/>
          <a:ea typeface="MS PGothic" pitchFamily="34" charset="-128"/>
          <a:cs typeface="+mn-cs"/>
        </a:defRPr>
      </a:lvl5pPr>
      <a:lvl6pPr marL="2675716" indent="-243247" algn="l" defTabSz="486494" rtl="0" eaLnBrk="1" latinLnBrk="0" hangingPunct="1">
        <a:spcBef>
          <a:spcPct val="20000"/>
        </a:spcBef>
        <a:buFont typeface="Arial"/>
        <a:buChar char="•"/>
        <a:defRPr sz="2086" kern="1200">
          <a:solidFill>
            <a:schemeClr val="tx1"/>
          </a:solidFill>
          <a:latin typeface="+mn-lt"/>
          <a:ea typeface="+mn-ea"/>
          <a:cs typeface="+mn-cs"/>
        </a:defRPr>
      </a:lvl6pPr>
      <a:lvl7pPr marL="3162209" indent="-243247" algn="l" defTabSz="486494" rtl="0" eaLnBrk="1" latinLnBrk="0" hangingPunct="1">
        <a:spcBef>
          <a:spcPct val="20000"/>
        </a:spcBef>
        <a:buFont typeface="Arial"/>
        <a:buChar char="•"/>
        <a:defRPr sz="2086" kern="1200">
          <a:solidFill>
            <a:schemeClr val="tx1"/>
          </a:solidFill>
          <a:latin typeface="+mn-lt"/>
          <a:ea typeface="+mn-ea"/>
          <a:cs typeface="+mn-cs"/>
        </a:defRPr>
      </a:lvl7pPr>
      <a:lvl8pPr marL="3648703" indent="-243247" algn="l" defTabSz="486494" rtl="0" eaLnBrk="1" latinLnBrk="0" hangingPunct="1">
        <a:spcBef>
          <a:spcPct val="20000"/>
        </a:spcBef>
        <a:buFont typeface="Arial"/>
        <a:buChar char="•"/>
        <a:defRPr sz="2086" kern="1200">
          <a:solidFill>
            <a:schemeClr val="tx1"/>
          </a:solidFill>
          <a:latin typeface="+mn-lt"/>
          <a:ea typeface="+mn-ea"/>
          <a:cs typeface="+mn-cs"/>
        </a:defRPr>
      </a:lvl8pPr>
      <a:lvl9pPr marL="4135197" indent="-243247" algn="l" defTabSz="486494" rtl="0" eaLnBrk="1" latinLnBrk="0" hangingPunct="1">
        <a:spcBef>
          <a:spcPct val="20000"/>
        </a:spcBef>
        <a:buFont typeface="Arial"/>
        <a:buChar char="•"/>
        <a:defRPr sz="2086" kern="1200">
          <a:solidFill>
            <a:schemeClr val="tx1"/>
          </a:solidFill>
          <a:latin typeface="+mn-lt"/>
          <a:ea typeface="+mn-ea"/>
          <a:cs typeface="+mn-cs"/>
        </a:defRPr>
      </a:lvl9pPr>
    </p:bodyStyle>
    <p:otherStyle>
      <a:defPPr>
        <a:defRPr lang="en-US"/>
      </a:defPPr>
      <a:lvl1pPr marL="0" algn="l" defTabSz="486494" rtl="0" eaLnBrk="1" latinLnBrk="0" hangingPunct="1">
        <a:defRPr sz="1905" kern="1200">
          <a:solidFill>
            <a:schemeClr val="tx1"/>
          </a:solidFill>
          <a:latin typeface="+mn-lt"/>
          <a:ea typeface="+mn-ea"/>
          <a:cs typeface="+mn-cs"/>
        </a:defRPr>
      </a:lvl1pPr>
      <a:lvl2pPr marL="486494" algn="l" defTabSz="486494" rtl="0" eaLnBrk="1" latinLnBrk="0" hangingPunct="1">
        <a:defRPr sz="1905" kern="1200">
          <a:solidFill>
            <a:schemeClr val="tx1"/>
          </a:solidFill>
          <a:latin typeface="+mn-lt"/>
          <a:ea typeface="+mn-ea"/>
          <a:cs typeface="+mn-cs"/>
        </a:defRPr>
      </a:lvl2pPr>
      <a:lvl3pPr marL="972987" algn="l" defTabSz="486494" rtl="0" eaLnBrk="1" latinLnBrk="0" hangingPunct="1">
        <a:defRPr sz="1905" kern="1200">
          <a:solidFill>
            <a:schemeClr val="tx1"/>
          </a:solidFill>
          <a:latin typeface="+mn-lt"/>
          <a:ea typeface="+mn-ea"/>
          <a:cs typeface="+mn-cs"/>
        </a:defRPr>
      </a:lvl3pPr>
      <a:lvl4pPr marL="1459482" algn="l" defTabSz="486494" rtl="0" eaLnBrk="1" latinLnBrk="0" hangingPunct="1">
        <a:defRPr sz="1905" kern="1200">
          <a:solidFill>
            <a:schemeClr val="tx1"/>
          </a:solidFill>
          <a:latin typeface="+mn-lt"/>
          <a:ea typeface="+mn-ea"/>
          <a:cs typeface="+mn-cs"/>
        </a:defRPr>
      </a:lvl4pPr>
      <a:lvl5pPr marL="1945975" algn="l" defTabSz="486494" rtl="0" eaLnBrk="1" latinLnBrk="0" hangingPunct="1">
        <a:defRPr sz="1905" kern="1200">
          <a:solidFill>
            <a:schemeClr val="tx1"/>
          </a:solidFill>
          <a:latin typeface="+mn-lt"/>
          <a:ea typeface="+mn-ea"/>
          <a:cs typeface="+mn-cs"/>
        </a:defRPr>
      </a:lvl5pPr>
      <a:lvl6pPr marL="2432469" algn="l" defTabSz="486494" rtl="0" eaLnBrk="1" latinLnBrk="0" hangingPunct="1">
        <a:defRPr sz="1905" kern="1200">
          <a:solidFill>
            <a:schemeClr val="tx1"/>
          </a:solidFill>
          <a:latin typeface="+mn-lt"/>
          <a:ea typeface="+mn-ea"/>
          <a:cs typeface="+mn-cs"/>
        </a:defRPr>
      </a:lvl6pPr>
      <a:lvl7pPr marL="2918963" algn="l" defTabSz="486494" rtl="0" eaLnBrk="1" latinLnBrk="0" hangingPunct="1">
        <a:defRPr sz="1905" kern="1200">
          <a:solidFill>
            <a:schemeClr val="tx1"/>
          </a:solidFill>
          <a:latin typeface="+mn-lt"/>
          <a:ea typeface="+mn-ea"/>
          <a:cs typeface="+mn-cs"/>
        </a:defRPr>
      </a:lvl7pPr>
      <a:lvl8pPr marL="3405456" algn="l" defTabSz="486494" rtl="0" eaLnBrk="1" latinLnBrk="0" hangingPunct="1">
        <a:defRPr sz="1905" kern="1200">
          <a:solidFill>
            <a:schemeClr val="tx1"/>
          </a:solidFill>
          <a:latin typeface="+mn-lt"/>
          <a:ea typeface="+mn-ea"/>
          <a:cs typeface="+mn-cs"/>
        </a:defRPr>
      </a:lvl8pPr>
      <a:lvl9pPr marL="3891951" algn="l" defTabSz="486494" rtl="0" eaLnBrk="1" latinLnBrk="0" hangingPunct="1">
        <a:defRPr sz="19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887413" y="1124744"/>
            <a:ext cx="8131175" cy="550920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600" b="1" dirty="0"/>
              <a:t>METODOLOGÍA DE INVESTIGACIÓN SOCIAL</a:t>
            </a:r>
          </a:p>
          <a:p>
            <a:pPr algn="ctr" eaLnBrk="1" hangingPunct="1">
              <a:spcBef>
                <a:spcPts val="0"/>
              </a:spcBef>
              <a:buClrTx/>
              <a:buSzTx/>
              <a:buNone/>
            </a:pPr>
            <a:endParaRPr lang="es-AR" altLang="es-AR" sz="2800" b="1" dirty="0"/>
          </a:p>
          <a:p>
            <a:pPr algn="ctr" eaLnBrk="1" hangingPunct="1">
              <a:spcBef>
                <a:spcPts val="0"/>
              </a:spcBef>
              <a:buClrTx/>
              <a:buSzTx/>
              <a:buNone/>
            </a:pPr>
            <a:r>
              <a:rPr lang="es-AR" altLang="es-AR" sz="2800" b="1" dirty="0"/>
              <a:t>MÓDULO 1A </a:t>
            </a:r>
          </a:p>
          <a:p>
            <a:pPr algn="ctr" eaLnBrk="1" hangingPunct="1">
              <a:spcBef>
                <a:spcPts val="0"/>
              </a:spcBef>
              <a:buClrTx/>
              <a:buSzTx/>
              <a:buNone/>
            </a:pPr>
            <a:endParaRPr lang="es-MX" altLang="es-AR" sz="2800" b="1" dirty="0"/>
          </a:p>
          <a:p>
            <a:pPr algn="ctr" eaLnBrk="1" hangingPunct="1">
              <a:spcBef>
                <a:spcPts val="0"/>
              </a:spcBef>
              <a:buClrTx/>
              <a:buSzTx/>
              <a:buNone/>
            </a:pPr>
            <a:r>
              <a:rPr lang="es-MX" altLang="es-AR" sz="2800" b="1" dirty="0"/>
              <a:t>Agustín Salvia</a:t>
            </a:r>
          </a:p>
          <a:p>
            <a:pPr algn="ctr" eaLnBrk="1" hangingPunct="1">
              <a:spcBef>
                <a:spcPts val="0"/>
              </a:spcBef>
              <a:buClrTx/>
              <a:buSzTx/>
              <a:buNone/>
            </a:pPr>
            <a:r>
              <a:rPr lang="es-MX" altLang="es-AR" sz="2800" b="1" dirty="0"/>
              <a:t>Santiago Poy</a:t>
            </a:r>
          </a:p>
          <a:p>
            <a:pPr algn="ctr" eaLnBrk="1" hangingPunct="1">
              <a:spcBef>
                <a:spcPts val="0"/>
              </a:spcBef>
              <a:buClrTx/>
              <a:buSzTx/>
              <a:buNone/>
            </a:pPr>
            <a:endParaRPr lang="es-AR" altLang="es-AR" sz="2800" b="1" dirty="0"/>
          </a:p>
          <a:p>
            <a:pPr algn="ctr" eaLnBrk="1" hangingPunct="1">
              <a:spcBef>
                <a:spcPts val="0"/>
              </a:spcBef>
              <a:buClrTx/>
              <a:buSzTx/>
              <a:buNone/>
            </a:pPr>
            <a:r>
              <a:rPr lang="es-AR" altLang="es-AR" sz="2800" b="1" dirty="0"/>
              <a:t>TEÓRICO INTRODUCTORIO</a:t>
            </a:r>
          </a:p>
          <a:p>
            <a:pPr algn="ctr" eaLnBrk="1" hangingPunct="1">
              <a:spcBef>
                <a:spcPct val="100000"/>
              </a:spcBef>
              <a:buClrTx/>
              <a:buSzTx/>
              <a:buFontTx/>
              <a:buNone/>
            </a:pPr>
            <a:r>
              <a:rPr lang="es-AR" altLang="es-AR" sz="2800" b="1" dirty="0"/>
              <a:t>INVARIANTES Y COMPONENTES DEL PROCESO DE INVESTIGACIÓN SOCIAL</a:t>
            </a:r>
          </a:p>
        </p:txBody>
      </p:sp>
      <p:sp>
        <p:nvSpPr>
          <p:cNvPr id="13315" name="Rectangle 7"/>
          <p:cNvSpPr>
            <a:spLocks noChangeArrowheads="1"/>
          </p:cNvSpPr>
          <p:nvPr/>
        </p:nvSpPr>
        <p:spPr bwMode="auto">
          <a:xfrm>
            <a:off x="2432721" y="349111"/>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dirty="0"/>
              <a:t>SEMINARIO DE DOCTORADO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8"/>
          <p:cNvSpPr txBox="1">
            <a:spLocks noChangeArrowheads="1"/>
          </p:cNvSpPr>
          <p:nvPr/>
        </p:nvSpPr>
        <p:spPr bwMode="auto">
          <a:xfrm>
            <a:off x="992560" y="379413"/>
            <a:ext cx="756089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dirty="0">
                <a:solidFill>
                  <a:schemeClr val="tx2"/>
                </a:solidFill>
              </a:rPr>
              <a:t>EL MODO ABDUCTIVO EN QUE LOS CIENTÍFICOS ELABORAN INFERENCIAS</a:t>
            </a:r>
          </a:p>
        </p:txBody>
      </p:sp>
      <p:pic>
        <p:nvPicPr>
          <p:cNvPr id="2048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826" y="1857376"/>
            <a:ext cx="8532813" cy="462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8848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560389" y="115889"/>
            <a:ext cx="8713787" cy="1728787"/>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MX" altLang="es-AR" sz="2900" b="1" dirty="0"/>
              <a:t>¿Cuáles son las principales dificultades / reglas epistemológicas y metodológicas que enfrenta LA INFERENCIA CIENTÍFICA?  </a:t>
            </a:r>
            <a:endParaRPr lang="es-AR" altLang="es-AR" sz="2900" b="1" dirty="0"/>
          </a:p>
        </p:txBody>
      </p:sp>
      <p:sp>
        <p:nvSpPr>
          <p:cNvPr id="21507" name="Text Box 4"/>
          <p:cNvSpPr txBox="1">
            <a:spLocks noChangeArrowheads="1"/>
          </p:cNvSpPr>
          <p:nvPr/>
        </p:nvSpPr>
        <p:spPr bwMode="auto">
          <a:xfrm>
            <a:off x="533400" y="1844676"/>
            <a:ext cx="8763000" cy="4862513"/>
          </a:xfrm>
          <a:prstGeom prst="rect">
            <a:avLst/>
          </a:prstGeom>
          <a:solidFill>
            <a:srgbClr val="79FFD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a:t> </a:t>
            </a:r>
            <a:r>
              <a:rPr lang="es-AR" altLang="es-AR" sz="2200"/>
              <a:t>No se fundan en la deducción sino en la experimentación, la cual no es una construcción libre ni espontánea de la inteligencia.</a:t>
            </a:r>
            <a:endParaRPr lang="es-ES" altLang="es-AR" sz="2200"/>
          </a:p>
          <a:p>
            <a:pPr algn="just" eaLnBrk="1" hangingPunct="1">
              <a:spcBef>
                <a:spcPct val="50000"/>
              </a:spcBef>
              <a:buClrTx/>
              <a:buSzTx/>
              <a:buFontTx/>
              <a:buChar char="•"/>
            </a:pPr>
            <a:r>
              <a:rPr lang="es-ES" altLang="es-AR" sz="2200"/>
              <a:t> </a:t>
            </a:r>
            <a:r>
              <a:rPr lang="es-AR" altLang="es-AR" sz="2200"/>
              <a:t>La experimentación requiere de la construcción de datos simples a partir de la información compleja del mundo / objeto intervenido.</a:t>
            </a:r>
          </a:p>
          <a:p>
            <a:pPr algn="just" eaLnBrk="1" hangingPunct="1">
              <a:spcBef>
                <a:spcPct val="50000"/>
              </a:spcBef>
              <a:buClrTx/>
              <a:buSzTx/>
              <a:buFontTx/>
              <a:buChar char="•"/>
            </a:pPr>
            <a:r>
              <a:rPr lang="es-AR" altLang="es-AR" sz="2200"/>
              <a:t> Es necesario intervenir sobre el objeto a través de modelos teóricos (lógico-matemáticos) capaces de decodificar las representaciones ingenuas y reconstruir la complejidad de lo observado.</a:t>
            </a:r>
            <a:endParaRPr lang="es-ES" altLang="es-AR" sz="2200"/>
          </a:p>
          <a:p>
            <a:pPr algn="just" eaLnBrk="1" hangingPunct="1">
              <a:spcBef>
                <a:spcPct val="50000"/>
              </a:spcBef>
              <a:buClrTx/>
              <a:buSzTx/>
              <a:buFontTx/>
              <a:buChar char="•"/>
            </a:pPr>
            <a:r>
              <a:rPr lang="es-AR" altLang="es-AR" sz="2200"/>
              <a:t> Se deben atender los “obstáculos epistemológicos” que surgen por la intervención del sujeto sobre el objeto y a la inversa.</a:t>
            </a:r>
          </a:p>
          <a:p>
            <a:pPr algn="just" eaLnBrk="1" hangingPunct="1">
              <a:spcBef>
                <a:spcPct val="50000"/>
              </a:spcBef>
              <a:buClrTx/>
              <a:buSzTx/>
              <a:buFontTx/>
              <a:buChar char="•"/>
            </a:pPr>
            <a:r>
              <a:rPr lang="es-ES" altLang="es-AR" sz="2000"/>
              <a:t> </a:t>
            </a:r>
            <a:r>
              <a:rPr lang="es-AR" altLang="es-AR" sz="2200"/>
              <a:t>En la construcción de conocimiento la descentración y modelización resulta más compleja en las ciencias del hombre: el sujeto forma parte del objeto y el objeto del sujeto.</a:t>
            </a:r>
            <a:endParaRPr lang="es-ES" altLang="es-A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81000" y="838201"/>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2531" name="Rectangle 3"/>
          <p:cNvSpPr>
            <a:spLocks noChangeArrowheads="1"/>
          </p:cNvSpPr>
          <p:nvPr/>
        </p:nvSpPr>
        <p:spPr bwMode="auto">
          <a:xfrm>
            <a:off x="848544" y="843453"/>
            <a:ext cx="8568952" cy="5495528"/>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spcAft>
                <a:spcPts val="600"/>
              </a:spcAft>
              <a:buClrTx/>
              <a:buSzTx/>
              <a:buNone/>
            </a:pPr>
            <a:r>
              <a:rPr lang="es-MX" altLang="es-AR" sz="2400" b="1" dirty="0"/>
              <a:t>CRITERIOS COMPETITIVOS DE LAS EXPLICACIONES (MEDICIONES) EN LAS CIENCIAS SOCIALES</a:t>
            </a:r>
          </a:p>
          <a:p>
            <a:pPr algn="ctr" eaLnBrk="1" hangingPunct="1">
              <a:spcBef>
                <a:spcPts val="600"/>
              </a:spcBef>
              <a:buClrTx/>
              <a:buSzTx/>
              <a:buFontTx/>
              <a:buChar char="•"/>
            </a:pPr>
            <a:r>
              <a:rPr lang="es-AR" altLang="es-AR" dirty="0"/>
              <a:t> Criterio de Generalización</a:t>
            </a:r>
            <a:endParaRPr lang="es-ES" altLang="es-AR" dirty="0"/>
          </a:p>
          <a:p>
            <a:pPr algn="ctr" eaLnBrk="1" hangingPunct="1">
              <a:spcBef>
                <a:spcPts val="600"/>
              </a:spcBef>
              <a:buClrTx/>
              <a:buSzTx/>
              <a:buFontTx/>
              <a:buChar char="•"/>
            </a:pPr>
            <a:r>
              <a:rPr lang="es-ES" altLang="es-AR" dirty="0"/>
              <a:t> </a:t>
            </a:r>
            <a:r>
              <a:rPr lang="es-AR" altLang="es-AR" dirty="0"/>
              <a:t>Criterio de Parsimonia</a:t>
            </a:r>
          </a:p>
          <a:p>
            <a:pPr algn="ctr" eaLnBrk="1" hangingPunct="1">
              <a:spcBef>
                <a:spcPts val="600"/>
              </a:spcBef>
              <a:buClrTx/>
              <a:buSzTx/>
              <a:buFontTx/>
              <a:buChar char="•"/>
            </a:pPr>
            <a:r>
              <a:rPr lang="es-AR" altLang="es-AR" dirty="0"/>
              <a:t> Criterio de Precisión</a:t>
            </a:r>
            <a:endParaRPr lang="es-ES" altLang="es-AR" dirty="0"/>
          </a:p>
          <a:p>
            <a:pPr algn="ctr" eaLnBrk="1" hangingPunct="1">
              <a:spcBef>
                <a:spcPts val="600"/>
              </a:spcBef>
              <a:buClrTx/>
              <a:buSzTx/>
              <a:buFontTx/>
              <a:buChar char="•"/>
            </a:pPr>
            <a:r>
              <a:rPr lang="es-ES" altLang="es-AR" dirty="0"/>
              <a:t> </a:t>
            </a:r>
            <a:r>
              <a:rPr lang="es-AR" altLang="es-AR" dirty="0"/>
              <a:t>Criterio de Causalidad</a:t>
            </a:r>
            <a:endParaRPr lang="es-AR" altLang="es-AR" sz="2400" b="1" dirty="0">
              <a:solidFill>
                <a:srgbClr val="FF0000"/>
              </a:solidFill>
            </a:endParaRPr>
          </a:p>
        </p:txBody>
      </p:sp>
    </p:spTree>
    <p:extLst>
      <p:ext uri="{BB962C8B-B14F-4D97-AF65-F5344CB8AC3E}">
        <p14:creationId xmlns:p14="http://schemas.microsoft.com/office/powerpoint/2010/main" val="426870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887413" y="1124744"/>
            <a:ext cx="8131175" cy="550920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600" b="1" dirty="0"/>
              <a:t>METODOLOGÍA DE INVESTIGACIÓN SOCIAL</a:t>
            </a:r>
          </a:p>
          <a:p>
            <a:pPr algn="ctr" eaLnBrk="1" hangingPunct="1">
              <a:spcBef>
                <a:spcPts val="0"/>
              </a:spcBef>
              <a:buClrTx/>
              <a:buSzTx/>
              <a:buNone/>
            </a:pPr>
            <a:endParaRPr lang="es-AR" altLang="es-AR" sz="2800" b="1" dirty="0"/>
          </a:p>
          <a:p>
            <a:pPr algn="ctr" eaLnBrk="1" hangingPunct="1">
              <a:spcBef>
                <a:spcPts val="0"/>
              </a:spcBef>
              <a:buClrTx/>
              <a:buSzTx/>
              <a:buNone/>
            </a:pPr>
            <a:r>
              <a:rPr lang="es-AR" altLang="es-AR" sz="2800" b="1" dirty="0"/>
              <a:t>MÓDULO 1B </a:t>
            </a:r>
          </a:p>
          <a:p>
            <a:pPr algn="ctr" eaLnBrk="1" hangingPunct="1">
              <a:spcBef>
                <a:spcPts val="0"/>
              </a:spcBef>
              <a:buClrTx/>
              <a:buSzTx/>
              <a:buNone/>
            </a:pPr>
            <a:endParaRPr lang="es-MX" altLang="es-AR" sz="2800" b="1" dirty="0"/>
          </a:p>
          <a:p>
            <a:pPr algn="ctr" eaLnBrk="1" hangingPunct="1">
              <a:spcBef>
                <a:spcPts val="0"/>
              </a:spcBef>
              <a:buClrTx/>
              <a:buSzTx/>
              <a:buNone/>
            </a:pPr>
            <a:r>
              <a:rPr lang="es-MX" altLang="es-AR" sz="2800" b="1" dirty="0"/>
              <a:t>Agustín Salvia</a:t>
            </a:r>
          </a:p>
          <a:p>
            <a:pPr algn="ctr" eaLnBrk="1" hangingPunct="1">
              <a:spcBef>
                <a:spcPts val="0"/>
              </a:spcBef>
              <a:buClrTx/>
              <a:buSzTx/>
              <a:buNone/>
            </a:pPr>
            <a:r>
              <a:rPr lang="es-MX" altLang="es-AR" sz="2800" b="1" dirty="0"/>
              <a:t>Santiago Poy</a:t>
            </a:r>
          </a:p>
          <a:p>
            <a:pPr algn="ctr" eaLnBrk="1" hangingPunct="1">
              <a:spcBef>
                <a:spcPts val="0"/>
              </a:spcBef>
              <a:buClrTx/>
              <a:buSzTx/>
              <a:buNone/>
            </a:pPr>
            <a:endParaRPr lang="es-AR" altLang="es-AR" sz="2800" b="1" dirty="0"/>
          </a:p>
          <a:p>
            <a:pPr algn="ctr" eaLnBrk="1" hangingPunct="1">
              <a:spcBef>
                <a:spcPts val="0"/>
              </a:spcBef>
              <a:buClrTx/>
              <a:buSzTx/>
              <a:buNone/>
            </a:pPr>
            <a:r>
              <a:rPr lang="es-AR" altLang="es-AR" sz="2800" b="1" dirty="0"/>
              <a:t>TEÓRICO INTRODUCTORIO</a:t>
            </a:r>
          </a:p>
          <a:p>
            <a:pPr algn="ctr" eaLnBrk="1" hangingPunct="1">
              <a:spcBef>
                <a:spcPct val="100000"/>
              </a:spcBef>
              <a:buClrTx/>
              <a:buSzTx/>
              <a:buFontTx/>
              <a:buNone/>
            </a:pPr>
            <a:r>
              <a:rPr lang="es-AR" altLang="es-AR" sz="2800" b="1" dirty="0"/>
              <a:t>COMPONENTES DEL DISEÑO ESTADÍSTICO DE INVESTIGACIÓN INFERENCIAL</a:t>
            </a:r>
          </a:p>
        </p:txBody>
      </p:sp>
      <p:sp>
        <p:nvSpPr>
          <p:cNvPr id="13315" name="Rectangle 7"/>
          <p:cNvSpPr>
            <a:spLocks noChangeArrowheads="1"/>
          </p:cNvSpPr>
          <p:nvPr/>
        </p:nvSpPr>
        <p:spPr bwMode="auto">
          <a:xfrm>
            <a:off x="2432721" y="349111"/>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dirty="0"/>
              <a:t>SEMINARIO DE DOCTORADO</a:t>
            </a:r>
          </a:p>
        </p:txBody>
      </p:sp>
    </p:spTree>
    <p:extLst>
      <p:ext uri="{BB962C8B-B14F-4D97-AF65-F5344CB8AC3E}">
        <p14:creationId xmlns:p14="http://schemas.microsoft.com/office/powerpoint/2010/main" val="834797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81000" y="838201"/>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2531" name="Rectangle 3"/>
          <p:cNvSpPr>
            <a:spLocks noChangeArrowheads="1"/>
          </p:cNvSpPr>
          <p:nvPr/>
        </p:nvSpPr>
        <p:spPr bwMode="auto">
          <a:xfrm>
            <a:off x="560512" y="177180"/>
            <a:ext cx="8964488" cy="650364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spcAft>
                <a:spcPts val="600"/>
              </a:spcAft>
              <a:buClrTx/>
              <a:buSzTx/>
              <a:buNone/>
            </a:pPr>
            <a:r>
              <a:rPr lang="es-ES_tradnl" altLang="es-AR" sz="2400" b="1" dirty="0"/>
              <a:t>LA MEDICIÓN COMO UN EJERCICIO CLAVE DE LA INVESTIGACIÓN CIENTÍFICA</a:t>
            </a:r>
          </a:p>
          <a:p>
            <a:pPr algn="ctr" eaLnBrk="1" hangingPunct="1">
              <a:spcBef>
                <a:spcPct val="0"/>
              </a:spcBef>
              <a:spcAft>
                <a:spcPts val="600"/>
              </a:spcAft>
              <a:buClrTx/>
              <a:buSzTx/>
              <a:buNone/>
            </a:pPr>
            <a:endParaRPr lang="es-ES_tradnl" altLang="es-AR" sz="2400" b="1" dirty="0"/>
          </a:p>
          <a:p>
            <a:pPr algn="just" eaLnBrk="1" hangingPunct="1">
              <a:spcBef>
                <a:spcPct val="0"/>
              </a:spcBef>
              <a:spcAft>
                <a:spcPts val="600"/>
              </a:spcAft>
              <a:buClrTx/>
              <a:buSzTx/>
              <a:buNone/>
            </a:pPr>
            <a:r>
              <a:rPr lang="es-ES_tradnl" altLang="es-AR" sz="2400" b="1" dirty="0">
                <a:solidFill>
                  <a:schemeClr val="bg2">
                    <a:lumMod val="75000"/>
                    <a:lumOff val="25000"/>
                  </a:schemeClr>
                </a:solidFill>
              </a:rPr>
              <a:t>MEDIR implica poner en correspondencia una teoría o concepto explicativo y los atributos observables de un objeto a través de un lenguaje estándar cuyas reglas de sintaxis permiten realizar operaciones lógico-matemáticas entre sus valores o categorías. Ej. Masa-Peso / Nivel de Vida-Ingreso.</a:t>
            </a:r>
            <a:endParaRPr lang="es-MX" altLang="es-AR" sz="2400" b="1" dirty="0">
              <a:solidFill>
                <a:schemeClr val="bg2">
                  <a:lumMod val="75000"/>
                  <a:lumOff val="25000"/>
                </a:schemeClr>
              </a:solidFill>
            </a:endParaRPr>
          </a:p>
          <a:p>
            <a:pPr algn="ctr" eaLnBrk="1" hangingPunct="1">
              <a:spcBef>
                <a:spcPct val="0"/>
              </a:spcBef>
              <a:spcAft>
                <a:spcPts val="600"/>
              </a:spcAft>
              <a:buClrTx/>
              <a:buSzTx/>
              <a:buNone/>
            </a:pPr>
            <a:br>
              <a:rPr lang="es-MX" altLang="es-AR" sz="2400" b="1" dirty="0"/>
            </a:br>
            <a:r>
              <a:rPr lang="es-MX" altLang="es-AR" sz="2000" b="1" dirty="0"/>
              <a:t>CRITERIOS PARA EVALUAR LA BONDAD DE AJUSTE DE UNA MEDICIÓN A SU CONCEPTO Y A LOS HECHOS </a:t>
            </a:r>
          </a:p>
          <a:p>
            <a:pPr algn="ctr" eaLnBrk="1" hangingPunct="1">
              <a:spcBef>
                <a:spcPct val="0"/>
              </a:spcBef>
              <a:spcAft>
                <a:spcPts val="600"/>
              </a:spcAft>
              <a:buClrTx/>
              <a:buSzTx/>
              <a:buNone/>
            </a:pPr>
            <a:r>
              <a:rPr lang="es-MX" altLang="es-AR" sz="2000" b="1" dirty="0">
                <a:solidFill>
                  <a:schemeClr val="tx2">
                    <a:lumMod val="75000"/>
                  </a:schemeClr>
                </a:solidFill>
              </a:rPr>
              <a:t>VALIDEZ </a:t>
            </a:r>
          </a:p>
          <a:p>
            <a:pPr algn="ctr" eaLnBrk="1" hangingPunct="1">
              <a:spcBef>
                <a:spcPct val="0"/>
              </a:spcBef>
              <a:spcAft>
                <a:spcPts val="600"/>
              </a:spcAft>
              <a:buClrTx/>
              <a:buSzTx/>
              <a:buNone/>
            </a:pPr>
            <a:r>
              <a:rPr lang="es-MX" altLang="es-AR" sz="2000" b="1" dirty="0">
                <a:solidFill>
                  <a:schemeClr val="tx2">
                    <a:lumMod val="75000"/>
                  </a:schemeClr>
                </a:solidFill>
              </a:rPr>
              <a:t>(problema - objeto)</a:t>
            </a:r>
          </a:p>
          <a:p>
            <a:pPr algn="ctr" eaLnBrk="1" hangingPunct="1">
              <a:spcBef>
                <a:spcPct val="0"/>
              </a:spcBef>
              <a:spcAft>
                <a:spcPts val="600"/>
              </a:spcAft>
              <a:buClrTx/>
              <a:buSzTx/>
              <a:buNone/>
            </a:pPr>
            <a:r>
              <a:rPr lang="es-MX" altLang="es-AR" sz="2000" b="1" dirty="0">
                <a:solidFill>
                  <a:schemeClr val="tx2">
                    <a:lumMod val="75000"/>
                  </a:schemeClr>
                </a:solidFill>
              </a:rPr>
              <a:t>FIABILIDAD</a:t>
            </a:r>
          </a:p>
          <a:p>
            <a:pPr algn="ctr" eaLnBrk="1" hangingPunct="1">
              <a:spcBef>
                <a:spcPct val="0"/>
              </a:spcBef>
              <a:spcAft>
                <a:spcPts val="600"/>
              </a:spcAft>
              <a:buClrTx/>
              <a:buSzTx/>
              <a:buNone/>
            </a:pPr>
            <a:r>
              <a:rPr lang="es-MX" altLang="es-AR" sz="2000" b="1" dirty="0">
                <a:solidFill>
                  <a:schemeClr val="tx2">
                    <a:lumMod val="75000"/>
                  </a:schemeClr>
                </a:solidFill>
              </a:rPr>
              <a:t>(medición – objeto)</a:t>
            </a:r>
            <a:endParaRPr lang="es-AR" altLang="es-AR" sz="2400" b="1" dirty="0">
              <a:solidFill>
                <a:schemeClr val="tx2">
                  <a:lumMod val="75000"/>
                </a:schemeClr>
              </a:solidFill>
            </a:endParaRPr>
          </a:p>
        </p:txBody>
      </p:sp>
    </p:spTree>
    <p:extLst>
      <p:ext uri="{BB962C8B-B14F-4D97-AF65-F5344CB8AC3E}">
        <p14:creationId xmlns:p14="http://schemas.microsoft.com/office/powerpoint/2010/main" val="366014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738188" y="1643064"/>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dirty="0"/>
              <a:t>DADO UN DISEÑO DE INVESTIGACIÓN QUE</a:t>
            </a:r>
            <a:br>
              <a:rPr lang="es-ES_tradnl" altLang="es-AR" sz="2400" b="1" dirty="0"/>
            </a:br>
            <a:r>
              <a:rPr lang="es-ES_tradnl" altLang="es-AR" sz="2400" b="1" dirty="0"/>
              <a:t>NECESITA/UTILIZA DATOS ESTADÍSTICOS</a:t>
            </a:r>
            <a:endParaRPr lang="es-ES_tradnl" altLang="es-AR" sz="4400" b="1" dirty="0">
              <a:solidFill>
                <a:schemeClr val="tx2"/>
              </a:solidFill>
              <a:latin typeface="Comic Sans MS" pitchFamily="66" charset="0"/>
            </a:endParaRPr>
          </a:p>
        </p:txBody>
      </p:sp>
      <p:sp>
        <p:nvSpPr>
          <p:cNvPr id="30724" name="Text Box 5"/>
          <p:cNvSpPr txBox="1">
            <a:spLocks noChangeArrowheads="1"/>
          </p:cNvSpPr>
          <p:nvPr/>
        </p:nvSpPr>
        <p:spPr bwMode="auto">
          <a:xfrm>
            <a:off x="1281114" y="3071814"/>
            <a:ext cx="66246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FORMULACIÓN DE HIPÓTESIS, ELABORACIÓN DE LA MUESTRA Y EL INSTRUMENTO</a:t>
            </a:r>
          </a:p>
        </p:txBody>
      </p:sp>
      <p:sp>
        <p:nvSpPr>
          <p:cNvPr id="30725" name="Text Box 7"/>
          <p:cNvSpPr txBox="1">
            <a:spLocks noChangeArrowheads="1"/>
          </p:cNvSpPr>
          <p:nvPr/>
        </p:nvSpPr>
        <p:spPr bwMode="auto">
          <a:xfrm>
            <a:off x="992188" y="4429125"/>
            <a:ext cx="7097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APLICACIÓN CONTROLADA DE MEDICIONES</a:t>
            </a:r>
          </a:p>
        </p:txBody>
      </p:sp>
      <p:sp>
        <p:nvSpPr>
          <p:cNvPr id="30726" name="AutoShape 8"/>
          <p:cNvSpPr>
            <a:spLocks noChangeArrowheads="1"/>
          </p:cNvSpPr>
          <p:nvPr/>
        </p:nvSpPr>
        <p:spPr bwMode="auto">
          <a:xfrm>
            <a:off x="4310063" y="4929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27" name="Text Box 9"/>
          <p:cNvSpPr txBox="1">
            <a:spLocks noChangeArrowheads="1"/>
          </p:cNvSpPr>
          <p:nvPr/>
        </p:nvSpPr>
        <p:spPr bwMode="auto">
          <a:xfrm>
            <a:off x="920750" y="5429251"/>
            <a:ext cx="731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CODIFICACIÓN, PROCESAMIENTO Y CARGA DE INFORMACIÓN</a:t>
            </a:r>
            <a:r>
              <a:rPr lang="es-ES_tradnl" altLang="es-AR" sz="2400">
                <a:latin typeface="Times New Roman" pitchFamily="18" charset="0"/>
              </a:rPr>
              <a:t> </a:t>
            </a:r>
          </a:p>
        </p:txBody>
      </p:sp>
      <p:sp>
        <p:nvSpPr>
          <p:cNvPr id="30728" name="Text Box 10"/>
          <p:cNvSpPr txBox="1">
            <a:spLocks noChangeArrowheads="1"/>
          </p:cNvSpPr>
          <p:nvPr/>
        </p:nvSpPr>
        <p:spPr bwMode="auto">
          <a:xfrm>
            <a:off x="2667001" y="6267451"/>
            <a:ext cx="4143375"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BASE DE DATOS</a:t>
            </a:r>
          </a:p>
        </p:txBody>
      </p:sp>
      <p:sp>
        <p:nvSpPr>
          <p:cNvPr id="30729" name="AutoShape 8"/>
          <p:cNvSpPr>
            <a:spLocks noChangeArrowheads="1"/>
          </p:cNvSpPr>
          <p:nvPr/>
        </p:nvSpPr>
        <p:spPr bwMode="auto">
          <a:xfrm>
            <a:off x="4310063" y="3929063"/>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30" name="AutoShape 8"/>
          <p:cNvSpPr>
            <a:spLocks noChangeArrowheads="1"/>
          </p:cNvSpPr>
          <p:nvPr/>
        </p:nvSpPr>
        <p:spPr bwMode="auto">
          <a:xfrm>
            <a:off x="4310063" y="2643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1" name="Rectangle 2"/>
          <p:cNvSpPr>
            <a:spLocks noChangeArrowheads="1"/>
          </p:cNvSpPr>
          <p:nvPr/>
        </p:nvSpPr>
        <p:spPr bwMode="auto">
          <a:xfrm>
            <a:off x="1299334"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dirty="0">
                <a:solidFill>
                  <a:schemeClr val="tx2"/>
                </a:solidFill>
              </a:rPr>
              <a:t>ESTRATEGIAS DE INVESTIGACIÓN</a:t>
            </a:r>
            <a:endParaRPr lang="es-ES" altLang="es-AR" sz="2400" b="1" dirty="0">
              <a:solidFill>
                <a:schemeClr val="tx2"/>
              </a:solidFill>
            </a:endParaRPr>
          </a:p>
        </p:txBody>
      </p:sp>
    </p:spTree>
    <p:extLst>
      <p:ext uri="{BB962C8B-B14F-4D97-AF65-F5344CB8AC3E}">
        <p14:creationId xmlns:p14="http://schemas.microsoft.com/office/powerpoint/2010/main" val="339139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781050" y="171926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dirty="0"/>
              <a:t>DADA UNA BASE DE DATOS</a:t>
            </a:r>
            <a:endParaRPr lang="es-ES_tradnl" altLang="es-AR" sz="4400" b="1" dirty="0">
              <a:solidFill>
                <a:schemeClr val="tx2"/>
              </a:solidFill>
              <a:latin typeface="Comic Sans MS" pitchFamily="66" charset="0"/>
            </a:endParaRPr>
          </a:p>
        </p:txBody>
      </p:sp>
      <p:sp>
        <p:nvSpPr>
          <p:cNvPr id="32772" name="Text Box 5"/>
          <p:cNvSpPr txBox="1">
            <a:spLocks noChangeArrowheads="1"/>
          </p:cNvSpPr>
          <p:nvPr/>
        </p:nvSpPr>
        <p:spPr bwMode="auto">
          <a:xfrm>
            <a:off x="1354932" y="2914651"/>
            <a:ext cx="66246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dirty="0"/>
              <a:t>EXPLORACIÓN DE HIPÓTESIS, REELABORACIÓN DE VARIABLES E ÍNDICES</a:t>
            </a:r>
          </a:p>
        </p:txBody>
      </p:sp>
      <p:sp>
        <p:nvSpPr>
          <p:cNvPr id="32773" name="Text Box 7"/>
          <p:cNvSpPr txBox="1">
            <a:spLocks noChangeArrowheads="1"/>
          </p:cNvSpPr>
          <p:nvPr/>
        </p:nvSpPr>
        <p:spPr bwMode="auto">
          <a:xfrm>
            <a:off x="958849" y="4368854"/>
            <a:ext cx="741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dirty="0"/>
              <a:t>REFORMULACIÓN DE UNIDADES DE OBSERVACIÓN</a:t>
            </a:r>
          </a:p>
        </p:txBody>
      </p:sp>
      <p:sp>
        <p:nvSpPr>
          <p:cNvPr id="32774" name="Text Box 9"/>
          <p:cNvSpPr txBox="1">
            <a:spLocks noChangeArrowheads="1"/>
          </p:cNvSpPr>
          <p:nvPr/>
        </p:nvSpPr>
        <p:spPr bwMode="auto">
          <a:xfrm>
            <a:off x="881063" y="5429251"/>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PROCESAMIENTO DE DATOS ESTADÍSTICOS</a:t>
            </a:r>
            <a:endParaRPr lang="es-ES_tradnl" altLang="es-AR" sz="2400">
              <a:latin typeface="Times New Roman" pitchFamily="18" charset="0"/>
            </a:endParaRPr>
          </a:p>
        </p:txBody>
      </p:sp>
      <p:sp>
        <p:nvSpPr>
          <p:cNvPr id="32775" name="Text Box 10"/>
          <p:cNvSpPr txBox="1">
            <a:spLocks noChangeArrowheads="1"/>
          </p:cNvSpPr>
          <p:nvPr/>
        </p:nvSpPr>
        <p:spPr bwMode="auto">
          <a:xfrm>
            <a:off x="2095500" y="6143626"/>
            <a:ext cx="5143500" cy="523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INFERENCIAS</a:t>
            </a:r>
          </a:p>
        </p:txBody>
      </p:sp>
      <p:sp>
        <p:nvSpPr>
          <p:cNvPr id="32776" name="AutoShape 8"/>
          <p:cNvSpPr>
            <a:spLocks noChangeArrowheads="1"/>
          </p:cNvSpPr>
          <p:nvPr/>
        </p:nvSpPr>
        <p:spPr bwMode="auto">
          <a:xfrm>
            <a:off x="4255294" y="2320925"/>
            <a:ext cx="823912" cy="385763"/>
          </a:xfrm>
          <a:prstGeom prst="downArrow">
            <a:avLst>
              <a:gd name="adj1" fmla="val 53762"/>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7" name="AutoShape 8"/>
          <p:cNvSpPr>
            <a:spLocks noChangeArrowheads="1"/>
          </p:cNvSpPr>
          <p:nvPr/>
        </p:nvSpPr>
        <p:spPr bwMode="auto">
          <a:xfrm>
            <a:off x="4255293" y="3846622"/>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8" name="AutoShape 8"/>
          <p:cNvSpPr>
            <a:spLocks noChangeArrowheads="1"/>
          </p:cNvSpPr>
          <p:nvPr/>
        </p:nvSpPr>
        <p:spPr bwMode="auto">
          <a:xfrm>
            <a:off x="4255293" y="4983957"/>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1" name="Rectangle 2">
            <a:extLst>
              <a:ext uri="{FF2B5EF4-FFF2-40B4-BE49-F238E27FC236}">
                <a16:creationId xmlns:a16="http://schemas.microsoft.com/office/drawing/2014/main" id="{C6BD1728-103A-4666-952D-D514CDD6767D}"/>
              </a:ext>
            </a:extLst>
          </p:cNvPr>
          <p:cNvSpPr>
            <a:spLocks noChangeArrowheads="1"/>
          </p:cNvSpPr>
          <p:nvPr/>
        </p:nvSpPr>
        <p:spPr bwMode="auto">
          <a:xfrm>
            <a:off x="1299334"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dirty="0">
                <a:solidFill>
                  <a:schemeClr val="tx2"/>
                </a:solidFill>
              </a:rPr>
              <a:t>ESTRATEGIAS DE INVESTIGACIÓN</a:t>
            </a:r>
            <a:endParaRPr lang="es-ES" altLang="es-AR" sz="2400" b="1" dirty="0">
              <a:solidFill>
                <a:schemeClr val="tx2"/>
              </a:solidFill>
            </a:endParaRPr>
          </a:p>
        </p:txBody>
      </p:sp>
    </p:spTree>
    <p:extLst>
      <p:ext uri="{BB962C8B-B14F-4D97-AF65-F5344CB8AC3E}">
        <p14:creationId xmlns:p14="http://schemas.microsoft.com/office/powerpoint/2010/main" val="1396931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892300" y="423863"/>
            <a:ext cx="709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dirty="0">
                <a:solidFill>
                  <a:schemeClr val="tx2"/>
                </a:solidFill>
              </a:rPr>
              <a:t>DE LOS CONCEPTOS A LOS INDICADORES</a:t>
            </a:r>
            <a:endParaRPr lang="es-ES" altLang="es-AR" sz="2400" b="1" dirty="0">
              <a:solidFill>
                <a:schemeClr val="tx2"/>
              </a:solidFill>
            </a:endParaRPr>
          </a:p>
        </p:txBody>
      </p:sp>
      <p:sp>
        <p:nvSpPr>
          <p:cNvPr id="29699" name="Text Box 3"/>
          <p:cNvSpPr txBox="1">
            <a:spLocks noChangeArrowheads="1"/>
          </p:cNvSpPr>
          <p:nvPr/>
        </p:nvSpPr>
        <p:spPr bwMode="auto">
          <a:xfrm>
            <a:off x="841375" y="1125538"/>
            <a:ext cx="8299450" cy="5191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dirty="0"/>
              <a:t>De las Hipótesis Teóricas a las Empíricas</a:t>
            </a:r>
          </a:p>
        </p:txBody>
      </p:sp>
      <p:sp>
        <p:nvSpPr>
          <p:cNvPr id="29700" name="Text Box 4"/>
          <p:cNvSpPr txBox="1">
            <a:spLocks noChangeArrowheads="1"/>
          </p:cNvSpPr>
          <p:nvPr/>
        </p:nvSpPr>
        <p:spPr bwMode="auto">
          <a:xfrm>
            <a:off x="671513" y="1916113"/>
            <a:ext cx="8610600"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100000"/>
              </a:spcBef>
              <a:buSzTx/>
              <a:buFont typeface="Wingdings" pitchFamily="2" charset="2"/>
              <a:buChar char="q"/>
            </a:pPr>
            <a:r>
              <a:rPr lang="es-ES_tradnl" altLang="es-AR" sz="2800" dirty="0">
                <a:latin typeface="Comic Sans MS" pitchFamily="66" charset="0"/>
              </a:rPr>
              <a:t> </a:t>
            </a:r>
            <a:r>
              <a:rPr lang="es-ES_tradnl" altLang="es-AR" sz="2800" dirty="0"/>
              <a:t>Definir la pregunta de investigación y la hipótesis de trabajo (proposiciones teóricas)</a:t>
            </a:r>
          </a:p>
          <a:p>
            <a:pPr algn="just">
              <a:spcBef>
                <a:spcPct val="100000"/>
              </a:spcBef>
              <a:buSzTx/>
              <a:buFont typeface="Wingdings" pitchFamily="2" charset="2"/>
              <a:buChar char="q"/>
            </a:pPr>
            <a:r>
              <a:rPr lang="es-ES_tradnl" altLang="es-AR" sz="2800" dirty="0"/>
              <a:t> Establecer las relaciones esperables entre dimensiones y variables (proposiciones empíricas) </a:t>
            </a:r>
          </a:p>
          <a:p>
            <a:pPr algn="just">
              <a:spcBef>
                <a:spcPct val="100000"/>
              </a:spcBef>
              <a:buSzTx/>
              <a:buFont typeface="Wingdings" pitchFamily="2" charset="2"/>
              <a:buChar char="q"/>
            </a:pPr>
            <a:r>
              <a:rPr lang="es-ES_tradnl" altLang="es-AR" sz="2800" dirty="0"/>
              <a:t> Seleccionar, ajustar y elaborar indicadores e índices observables para cada dimensión / variables.</a:t>
            </a:r>
          </a:p>
          <a:p>
            <a:pPr algn="just">
              <a:spcBef>
                <a:spcPct val="100000"/>
              </a:spcBef>
              <a:buSzTx/>
              <a:buFont typeface="Wingdings" pitchFamily="2" charset="2"/>
              <a:buChar char="q"/>
            </a:pPr>
            <a:r>
              <a:rPr lang="es-ES_tradnl" altLang="es-AR" sz="2800" dirty="0"/>
              <a:t> Delimitar las unidades de análisis y de observación que deben ser sometidas a intervención.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920750" y="1981200"/>
            <a:ext cx="8001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UNIDAD DE OBSERVACIÓN DEL ESTUDIO</a:t>
            </a:r>
            <a:r>
              <a:rPr lang="es-ES_tradnl" altLang="es-AR" sz="2400"/>
              <a:t> </a:t>
            </a:r>
          </a:p>
          <a:p>
            <a:pPr algn="ctr">
              <a:spcBef>
                <a:spcPct val="50000"/>
              </a:spcBef>
              <a:buClrTx/>
              <a:buSzTx/>
              <a:buFontTx/>
              <a:buNone/>
            </a:pPr>
            <a:r>
              <a:rPr lang="es-ES_tradnl" altLang="es-AR" sz="2400"/>
              <a:t>(los registros pueden ser de diversa naturaleza, dependiendo de los objetivos del estudio)</a:t>
            </a:r>
          </a:p>
        </p:txBody>
      </p:sp>
      <p:sp>
        <p:nvSpPr>
          <p:cNvPr id="34819" name="Text Box 4"/>
          <p:cNvSpPr txBox="1">
            <a:spLocks noChangeArrowheads="1"/>
          </p:cNvSpPr>
          <p:nvPr/>
        </p:nvSpPr>
        <p:spPr bwMode="auto">
          <a:xfrm>
            <a:off x="1423988" y="3429000"/>
            <a:ext cx="72390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800">
                <a:solidFill>
                  <a:schemeClr val="tx2"/>
                </a:solidFill>
              </a:rPr>
              <a:t>Ej: personas, familias, empresas, huelgas, palabras, avisos, muertes, etc.</a:t>
            </a:r>
          </a:p>
        </p:txBody>
      </p:sp>
      <p:sp>
        <p:nvSpPr>
          <p:cNvPr id="34820" name="Text Box 5"/>
          <p:cNvSpPr txBox="1">
            <a:spLocks noChangeArrowheads="1"/>
          </p:cNvSpPr>
          <p:nvPr/>
        </p:nvSpPr>
        <p:spPr bwMode="auto">
          <a:xfrm>
            <a:off x="920750" y="4508500"/>
            <a:ext cx="822325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El número de registros está dado por el tamaño de la muestra de la población objeto de estudio. Según las leyes de la estadística, cuanto mayor sea el número de casos de una muestra probabilística, más confianza y generalizables podrán ser nuestras estimaciones ¿Por qué…? ¿Y si la muestra no es probabilística?</a:t>
            </a:r>
          </a:p>
        </p:txBody>
      </p:sp>
      <p:sp>
        <p:nvSpPr>
          <p:cNvPr id="34821" name="Rectangle 6"/>
          <p:cNvSpPr>
            <a:spLocks noChangeArrowheads="1"/>
          </p:cNvSpPr>
          <p:nvPr/>
        </p:nvSpPr>
        <p:spPr bwMode="auto">
          <a:xfrm>
            <a:off x="1857376" y="981075"/>
            <a:ext cx="676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REGISTROS: UNIDADES DE OBSERVACIÓN</a:t>
            </a:r>
            <a:endParaRPr lang="es-ES" altLang="es-AR" sz="2400" b="1">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ext Box 4"/>
          <p:cNvSpPr txBox="1">
            <a:spLocks noChangeArrowheads="1"/>
          </p:cNvSpPr>
          <p:nvPr/>
        </p:nvSpPr>
        <p:spPr bwMode="auto">
          <a:xfrm>
            <a:off x="1496616" y="1238629"/>
            <a:ext cx="7391400" cy="954107"/>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dirty="0"/>
              <a:t>LA FUNCIÓN METODOLÓGICA DE LAS VARIABLES</a:t>
            </a:r>
            <a:endParaRPr lang="es-ES_tradnl" altLang="es-AR" sz="2400" dirty="0"/>
          </a:p>
        </p:txBody>
      </p:sp>
      <p:sp>
        <p:nvSpPr>
          <p:cNvPr id="38916" name="Text Box 5"/>
          <p:cNvSpPr txBox="1">
            <a:spLocks noChangeArrowheads="1"/>
          </p:cNvSpPr>
          <p:nvPr/>
        </p:nvSpPr>
        <p:spPr bwMode="auto">
          <a:xfrm>
            <a:off x="560512" y="2846183"/>
            <a:ext cx="2895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dirty="0"/>
              <a:t>VARIABLES EXPLICATIVAS</a:t>
            </a:r>
            <a:endParaRPr lang="es-ES_tradnl" altLang="es-AR" sz="2400" b="1" dirty="0">
              <a:solidFill>
                <a:schemeClr val="accent2"/>
              </a:solidFill>
            </a:endParaRPr>
          </a:p>
        </p:txBody>
      </p:sp>
      <p:sp>
        <p:nvSpPr>
          <p:cNvPr id="38917" name="Text Box 6"/>
          <p:cNvSpPr txBox="1">
            <a:spLocks noChangeArrowheads="1"/>
          </p:cNvSpPr>
          <p:nvPr/>
        </p:nvSpPr>
        <p:spPr bwMode="auto">
          <a:xfrm>
            <a:off x="3570040" y="2815826"/>
            <a:ext cx="26169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dirty="0"/>
              <a:t>VARIABLES CONTROLADAS</a:t>
            </a:r>
          </a:p>
        </p:txBody>
      </p:sp>
      <p:sp>
        <p:nvSpPr>
          <p:cNvPr id="38922" name="Line 11"/>
          <p:cNvSpPr>
            <a:spLocks noChangeShapeType="1"/>
          </p:cNvSpPr>
          <p:nvPr/>
        </p:nvSpPr>
        <p:spPr bwMode="auto">
          <a:xfrm>
            <a:off x="8022707" y="3861049"/>
            <a:ext cx="0" cy="434223"/>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38923" name="Line 12"/>
          <p:cNvSpPr>
            <a:spLocks noChangeShapeType="1"/>
          </p:cNvSpPr>
          <p:nvPr/>
        </p:nvSpPr>
        <p:spPr bwMode="auto">
          <a:xfrm flipH="1">
            <a:off x="2031436" y="3805156"/>
            <a:ext cx="0" cy="52547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14" name="Text Box 6">
            <a:extLst>
              <a:ext uri="{FF2B5EF4-FFF2-40B4-BE49-F238E27FC236}">
                <a16:creationId xmlns:a16="http://schemas.microsoft.com/office/drawing/2014/main" id="{9D939FEA-4DB5-4978-92DF-B2C9AACB4383}"/>
              </a:ext>
            </a:extLst>
          </p:cNvPr>
          <p:cNvSpPr txBox="1">
            <a:spLocks noChangeArrowheads="1"/>
          </p:cNvSpPr>
          <p:nvPr/>
        </p:nvSpPr>
        <p:spPr bwMode="auto">
          <a:xfrm>
            <a:off x="3573069" y="4665267"/>
            <a:ext cx="296468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dirty="0">
                <a:solidFill>
                  <a:srgbClr val="FF0000"/>
                </a:solidFill>
              </a:rPr>
              <a:t>FACTORES PERTURBADORES</a:t>
            </a:r>
          </a:p>
        </p:txBody>
      </p:sp>
      <p:sp>
        <p:nvSpPr>
          <p:cNvPr id="15" name="Line 11">
            <a:extLst>
              <a:ext uri="{FF2B5EF4-FFF2-40B4-BE49-F238E27FC236}">
                <a16:creationId xmlns:a16="http://schemas.microsoft.com/office/drawing/2014/main" id="{706CE7BC-5044-49EE-BDF1-FE89AD34245A}"/>
              </a:ext>
            </a:extLst>
          </p:cNvPr>
          <p:cNvSpPr>
            <a:spLocks noChangeShapeType="1"/>
          </p:cNvSpPr>
          <p:nvPr/>
        </p:nvSpPr>
        <p:spPr bwMode="auto">
          <a:xfrm flipH="1" flipV="1">
            <a:off x="4953000" y="3933056"/>
            <a:ext cx="0" cy="506458"/>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16" name="Text Box 6">
            <a:extLst>
              <a:ext uri="{FF2B5EF4-FFF2-40B4-BE49-F238E27FC236}">
                <a16:creationId xmlns:a16="http://schemas.microsoft.com/office/drawing/2014/main" id="{D01B9F2D-00E8-49F6-802C-1C1D543391EB}"/>
              </a:ext>
            </a:extLst>
          </p:cNvPr>
          <p:cNvSpPr txBox="1">
            <a:spLocks noChangeArrowheads="1"/>
          </p:cNvSpPr>
          <p:nvPr/>
        </p:nvSpPr>
        <p:spPr bwMode="auto">
          <a:xfrm>
            <a:off x="6714210" y="2815825"/>
            <a:ext cx="26169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dirty="0"/>
              <a:t>VARIABLES ALEATORIAS</a:t>
            </a:r>
          </a:p>
        </p:txBody>
      </p:sp>
      <p:sp>
        <p:nvSpPr>
          <p:cNvPr id="17" name="Text Box 6">
            <a:extLst>
              <a:ext uri="{FF2B5EF4-FFF2-40B4-BE49-F238E27FC236}">
                <a16:creationId xmlns:a16="http://schemas.microsoft.com/office/drawing/2014/main" id="{392573F1-46B1-4375-B2A0-366085B81938}"/>
              </a:ext>
            </a:extLst>
          </p:cNvPr>
          <p:cNvSpPr txBox="1">
            <a:spLocks noChangeArrowheads="1"/>
          </p:cNvSpPr>
          <p:nvPr/>
        </p:nvSpPr>
        <p:spPr bwMode="auto">
          <a:xfrm>
            <a:off x="722939" y="4665542"/>
            <a:ext cx="26169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dirty="0"/>
              <a:t>EXPLICATIVAS Y/O EXPLICADAS</a:t>
            </a:r>
          </a:p>
        </p:txBody>
      </p:sp>
      <p:sp>
        <p:nvSpPr>
          <p:cNvPr id="18" name="Text Box 6">
            <a:extLst>
              <a:ext uri="{FF2B5EF4-FFF2-40B4-BE49-F238E27FC236}">
                <a16:creationId xmlns:a16="http://schemas.microsoft.com/office/drawing/2014/main" id="{77B946A4-238C-4D1C-82F9-4338BB0805AD}"/>
              </a:ext>
            </a:extLst>
          </p:cNvPr>
          <p:cNvSpPr txBox="1">
            <a:spLocks noChangeArrowheads="1"/>
          </p:cNvSpPr>
          <p:nvPr/>
        </p:nvSpPr>
        <p:spPr bwMode="auto">
          <a:xfrm>
            <a:off x="6908006" y="4525273"/>
            <a:ext cx="261699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dirty="0"/>
              <a:t>IGNORADAS, ALEATORIAS Y/O ALEATORIZADAS</a:t>
            </a:r>
          </a:p>
        </p:txBody>
      </p:sp>
    </p:spTree>
    <p:extLst>
      <p:ext uri="{BB962C8B-B14F-4D97-AF65-F5344CB8AC3E}">
        <p14:creationId xmlns:p14="http://schemas.microsoft.com/office/powerpoint/2010/main" val="147016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776536" y="1052736"/>
            <a:ext cx="8569325" cy="570925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ts val="0"/>
              </a:spcBef>
              <a:spcAft>
                <a:spcPts val="1200"/>
              </a:spcAft>
              <a:buClrTx/>
              <a:buSzTx/>
              <a:buNone/>
            </a:pPr>
            <a:r>
              <a:rPr lang="es-MX" altLang="es-AR" b="1" dirty="0"/>
              <a:t>EL DISEÑO INFERENCIAL EN LA INVESTIGACIÓN SOCIAL</a:t>
            </a:r>
          </a:p>
          <a:p>
            <a:pPr algn="ctr" eaLnBrk="1" hangingPunct="1">
              <a:spcBef>
                <a:spcPts val="0"/>
              </a:spcBef>
              <a:spcAft>
                <a:spcPts val="600"/>
              </a:spcAft>
              <a:buClrTx/>
              <a:buSzTx/>
              <a:buNone/>
            </a:pPr>
            <a:r>
              <a:rPr lang="es-MX" altLang="es-AR" b="1" dirty="0"/>
              <a:t>PROBLEMA</a:t>
            </a:r>
          </a:p>
          <a:p>
            <a:pPr algn="ctr" eaLnBrk="1" hangingPunct="1">
              <a:spcBef>
                <a:spcPts val="0"/>
              </a:spcBef>
              <a:spcAft>
                <a:spcPts val="600"/>
              </a:spcAft>
              <a:buClrTx/>
              <a:buSzTx/>
              <a:buNone/>
            </a:pPr>
            <a:r>
              <a:rPr lang="es-MX" altLang="es-AR" b="1" dirty="0"/>
              <a:t>SOLUCIÓN</a:t>
            </a:r>
          </a:p>
          <a:p>
            <a:pPr algn="ctr" eaLnBrk="1" hangingPunct="1">
              <a:spcBef>
                <a:spcPts val="0"/>
              </a:spcBef>
              <a:spcAft>
                <a:spcPts val="600"/>
              </a:spcAft>
              <a:buClrTx/>
              <a:buSzTx/>
              <a:buNone/>
            </a:pPr>
            <a:r>
              <a:rPr lang="es-MX" altLang="es-AR" b="1" dirty="0">
                <a:solidFill>
                  <a:schemeClr val="tx2">
                    <a:lumMod val="60000"/>
                    <a:lumOff val="40000"/>
                  </a:schemeClr>
                </a:solidFill>
              </a:rPr>
              <a:t>(HIPÓTESIS)</a:t>
            </a:r>
          </a:p>
          <a:p>
            <a:pPr algn="ctr" eaLnBrk="1" hangingPunct="1">
              <a:spcBef>
                <a:spcPts val="0"/>
              </a:spcBef>
              <a:spcAft>
                <a:spcPts val="600"/>
              </a:spcAft>
              <a:buClrTx/>
              <a:buSzTx/>
              <a:buNone/>
            </a:pPr>
            <a:r>
              <a:rPr lang="es-MX" altLang="es-AR" b="1" dirty="0"/>
              <a:t>ESTRATEGIA</a:t>
            </a:r>
          </a:p>
          <a:p>
            <a:pPr algn="ctr" eaLnBrk="1" hangingPunct="1">
              <a:spcBef>
                <a:spcPts val="0"/>
              </a:spcBef>
              <a:spcAft>
                <a:spcPts val="600"/>
              </a:spcAft>
              <a:buClrTx/>
              <a:buSzTx/>
              <a:buNone/>
            </a:pPr>
            <a:r>
              <a:rPr lang="es-MX" altLang="es-AR" b="1" dirty="0"/>
              <a:t>MEDICIÓN</a:t>
            </a:r>
          </a:p>
          <a:p>
            <a:pPr algn="ctr" eaLnBrk="1" hangingPunct="1">
              <a:spcBef>
                <a:spcPts val="0"/>
              </a:spcBef>
              <a:spcAft>
                <a:spcPts val="600"/>
              </a:spcAft>
              <a:buClrTx/>
              <a:buSzTx/>
              <a:buNone/>
            </a:pPr>
            <a:r>
              <a:rPr lang="es-MX" altLang="es-AR" b="1" dirty="0"/>
              <a:t>ANÁLISIS</a:t>
            </a:r>
          </a:p>
          <a:p>
            <a:pPr algn="ctr" eaLnBrk="1" hangingPunct="1">
              <a:spcBef>
                <a:spcPts val="0"/>
              </a:spcBef>
              <a:spcAft>
                <a:spcPts val="600"/>
              </a:spcAft>
              <a:buClrTx/>
              <a:buSzTx/>
              <a:buNone/>
            </a:pPr>
            <a:r>
              <a:rPr lang="es-MX" altLang="es-AR" b="1" dirty="0"/>
              <a:t>CONOCIMIENTO</a:t>
            </a:r>
          </a:p>
          <a:p>
            <a:pPr algn="ctr" eaLnBrk="1" hangingPunct="1">
              <a:spcBef>
                <a:spcPts val="0"/>
              </a:spcBef>
              <a:spcAft>
                <a:spcPts val="600"/>
              </a:spcAft>
              <a:buClrTx/>
              <a:buSzTx/>
              <a:buNone/>
            </a:pPr>
            <a:r>
              <a:rPr lang="es-MX" altLang="es-AR" b="1" dirty="0">
                <a:solidFill>
                  <a:srgbClr val="C00000"/>
                </a:solidFill>
              </a:rPr>
              <a:t>(INFERENCIA)</a:t>
            </a:r>
          </a:p>
        </p:txBody>
      </p:sp>
      <p:sp>
        <p:nvSpPr>
          <p:cNvPr id="25603" name="Rectangle 3"/>
          <p:cNvSpPr>
            <a:spLocks noChangeArrowheads="1"/>
          </p:cNvSpPr>
          <p:nvPr/>
        </p:nvSpPr>
        <p:spPr bwMode="auto">
          <a:xfrm>
            <a:off x="2504729" y="40466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dirty="0"/>
              <a:t>SEMINARIO DE POSGRADO</a:t>
            </a:r>
          </a:p>
        </p:txBody>
      </p:sp>
    </p:spTree>
    <p:extLst>
      <p:ext uri="{BB962C8B-B14F-4D97-AF65-F5344CB8AC3E}">
        <p14:creationId xmlns:p14="http://schemas.microsoft.com/office/powerpoint/2010/main" val="3971890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492376"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37891" name="Text Box 4"/>
          <p:cNvSpPr txBox="1">
            <a:spLocks noChangeArrowheads="1"/>
          </p:cNvSpPr>
          <p:nvPr/>
        </p:nvSpPr>
        <p:spPr bwMode="auto">
          <a:xfrm>
            <a:off x="1327150" y="1989138"/>
            <a:ext cx="701040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solidFill>
                  <a:schemeClr val="tx2"/>
                </a:solidFill>
              </a:rPr>
              <a:t>Escalas de medida</a:t>
            </a:r>
          </a:p>
        </p:txBody>
      </p:sp>
      <p:sp>
        <p:nvSpPr>
          <p:cNvPr id="37892" name="Text Box 5"/>
          <p:cNvSpPr txBox="1">
            <a:spLocks noChangeArrowheads="1"/>
          </p:cNvSpPr>
          <p:nvPr/>
        </p:nvSpPr>
        <p:spPr bwMode="auto">
          <a:xfrm>
            <a:off x="381000" y="2781301"/>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NOMINAL O DE CLASIFICACIÓN</a:t>
            </a:r>
            <a:endParaRPr lang="es-ES_tradnl" altLang="es-AR" sz="2400" b="1"/>
          </a:p>
        </p:txBody>
      </p:sp>
      <p:sp>
        <p:nvSpPr>
          <p:cNvPr id="37893" name="Text Box 6"/>
          <p:cNvSpPr txBox="1">
            <a:spLocks noChangeArrowheads="1"/>
          </p:cNvSpPr>
          <p:nvPr/>
        </p:nvSpPr>
        <p:spPr bwMode="auto">
          <a:xfrm>
            <a:off x="3048000" y="2798764"/>
            <a:ext cx="251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DE ORDEN JERÁRQUICO</a:t>
            </a:r>
            <a:endParaRPr lang="es-ES_tradnl" altLang="es-AR" sz="2400" b="1"/>
          </a:p>
        </p:txBody>
      </p:sp>
      <p:sp>
        <p:nvSpPr>
          <p:cNvPr id="37894" name="Text Box 7"/>
          <p:cNvSpPr txBox="1">
            <a:spLocks noChangeArrowheads="1"/>
          </p:cNvSpPr>
          <p:nvPr/>
        </p:nvSpPr>
        <p:spPr bwMode="auto">
          <a:xfrm>
            <a:off x="5627688" y="2871789"/>
            <a:ext cx="2133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INTERVALOS IGUALES</a:t>
            </a:r>
            <a:endParaRPr lang="es-ES_tradnl" altLang="es-AR" sz="2400"/>
          </a:p>
        </p:txBody>
      </p:sp>
      <p:sp>
        <p:nvSpPr>
          <p:cNvPr id="37895" name="Text Box 8"/>
          <p:cNvSpPr txBox="1">
            <a:spLocks noChangeArrowheads="1"/>
          </p:cNvSpPr>
          <p:nvPr/>
        </p:nvSpPr>
        <p:spPr bwMode="auto">
          <a:xfrm>
            <a:off x="7905750" y="3032126"/>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RAZÓN</a:t>
            </a:r>
            <a:endParaRPr lang="es-ES_tradnl" altLang="es-AR" sz="2400"/>
          </a:p>
        </p:txBody>
      </p:sp>
      <p:sp>
        <p:nvSpPr>
          <p:cNvPr id="37896" name="Text Box 10"/>
          <p:cNvSpPr txBox="1">
            <a:spLocks noChangeArrowheads="1"/>
          </p:cNvSpPr>
          <p:nvPr/>
        </p:nvSpPr>
        <p:spPr bwMode="auto">
          <a:xfrm>
            <a:off x="7616826" y="3651250"/>
            <a:ext cx="1908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Nº de hijos, ingresos, antigüedad, edad, etc. </a:t>
            </a:r>
          </a:p>
        </p:txBody>
      </p:sp>
      <p:sp>
        <p:nvSpPr>
          <p:cNvPr id="37897" name="Text Box 11"/>
          <p:cNvSpPr txBox="1">
            <a:spLocks noChangeArrowheads="1"/>
          </p:cNvSpPr>
          <p:nvPr/>
        </p:nvSpPr>
        <p:spPr bwMode="auto">
          <a:xfrm>
            <a:off x="5791200" y="3733800"/>
            <a:ext cx="1676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Fecha del calendario, factoriales, test, etc.</a:t>
            </a:r>
          </a:p>
        </p:txBody>
      </p:sp>
      <p:sp>
        <p:nvSpPr>
          <p:cNvPr id="37898" name="Text Box 12"/>
          <p:cNvSpPr txBox="1">
            <a:spLocks noChangeArrowheads="1"/>
          </p:cNvSpPr>
          <p:nvPr/>
        </p:nvSpPr>
        <p:spPr bwMode="auto">
          <a:xfrm>
            <a:off x="3297239" y="3657600"/>
            <a:ext cx="23764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Clase social, nivel educativo, escalas de actitud, etc.</a:t>
            </a:r>
          </a:p>
        </p:txBody>
      </p:sp>
      <p:sp>
        <p:nvSpPr>
          <p:cNvPr id="37899" name="Text Box 13"/>
          <p:cNvSpPr txBox="1">
            <a:spLocks noChangeArrowheads="1"/>
          </p:cNvSpPr>
          <p:nvPr/>
        </p:nvSpPr>
        <p:spPr bwMode="auto">
          <a:xfrm>
            <a:off x="762001" y="3810001"/>
            <a:ext cx="246221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Sexo, ciudad, situación laboral, religión, etc</a:t>
            </a:r>
            <a:r>
              <a:rPr lang="es-ES_tradnl" altLang="es-AR" sz="2000"/>
              <a:t>.</a:t>
            </a:r>
            <a:endParaRPr lang="es-ES_tradnl" altLang="es-AR" sz="2400"/>
          </a:p>
        </p:txBody>
      </p:sp>
      <p:sp>
        <p:nvSpPr>
          <p:cNvPr id="37900" name="Rectangle 15"/>
          <p:cNvSpPr>
            <a:spLocks noChangeArrowheads="1"/>
          </p:cNvSpPr>
          <p:nvPr/>
        </p:nvSpPr>
        <p:spPr bwMode="auto">
          <a:xfrm>
            <a:off x="631825" y="3644900"/>
            <a:ext cx="8642350" cy="172878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7901" name="Line 16"/>
          <p:cNvSpPr>
            <a:spLocks noChangeShapeType="1"/>
          </p:cNvSpPr>
          <p:nvPr/>
        </p:nvSpPr>
        <p:spPr bwMode="auto">
          <a:xfrm flipV="1">
            <a:off x="2895600" y="2752726"/>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2" name="Line 19"/>
          <p:cNvSpPr>
            <a:spLocks noChangeShapeType="1"/>
          </p:cNvSpPr>
          <p:nvPr/>
        </p:nvSpPr>
        <p:spPr bwMode="auto">
          <a:xfrm flipV="1">
            <a:off x="5313363" y="2781301"/>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3" name="Line 20"/>
          <p:cNvSpPr>
            <a:spLocks noChangeShapeType="1"/>
          </p:cNvSpPr>
          <p:nvPr/>
        </p:nvSpPr>
        <p:spPr bwMode="auto">
          <a:xfrm flipV="1">
            <a:off x="7545388" y="2781301"/>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762000" y="1028701"/>
            <a:ext cx="8534400" cy="410881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1800" b="1" dirty="0"/>
              <a:t>LA ESTADÍSTICA DESCRIPTIVA TIENE COMO FUNCIÓN BRINDAR UN CONJUNTO DE MEDIDAS QUE SINTETICEN INFORMACIÓN RELEVADA POR LOS DATOS. ESTUDIA CARACTERES O ASPECTOS REFERIDOS A UN COLECTIVO DE PERSONAS, OBJETO O ELEMENTOS DE NATURALEZA ESPECÍFICA. </a:t>
            </a:r>
          </a:p>
          <a:p>
            <a:pPr algn="just" eaLnBrk="1" hangingPunct="1">
              <a:spcBef>
                <a:spcPct val="50000"/>
              </a:spcBef>
              <a:buClrTx/>
              <a:buSzTx/>
              <a:buFontTx/>
              <a:buChar char="•"/>
            </a:pPr>
            <a:r>
              <a:rPr lang="es-ES" altLang="es-AR" sz="1800" b="1" dirty="0"/>
              <a:t>LA ESTADÍSTICA DESCRIPTIVA DISPONE DE UNA SERIE VARIADA DE HERRAMIENTAS PARA RESUMIR INFORMACIÓN QUE CONTIENE UNA MUESTRA O POBLACIÓN: TABLAS, GRÁFICOS, MEDIDAS DE TENDENCIA CENTRAL, DE DISPERSIÓN, ETC. </a:t>
            </a:r>
          </a:p>
          <a:p>
            <a:pPr algn="just" eaLnBrk="1" hangingPunct="1">
              <a:spcBef>
                <a:spcPct val="50000"/>
              </a:spcBef>
              <a:buClrTx/>
              <a:buSzTx/>
              <a:buFontTx/>
              <a:buChar char="•"/>
            </a:pPr>
            <a:r>
              <a:rPr lang="es-ES" altLang="es-AR" sz="1800" b="1" dirty="0"/>
              <a:t>LA EXTRAPOLACIÓN DE LOS RESULTADOS DE UNA MUESTRA A LA POBLACIÓN ES EL CONTENIDO DE LA ESTADÍSTICA INFERENCIAL, CUYA FUNCIÓN ES INFERIR CONCLUSIONES Y BRINDAR MEDIDAS QUE PERMITAN CUANTIFICAR LA CONFIANZA  DE TALES CONCLUSIONES.</a:t>
            </a:r>
          </a:p>
        </p:txBody>
      </p:sp>
      <p:sp>
        <p:nvSpPr>
          <p:cNvPr id="28675" name="Text Box 5"/>
          <p:cNvSpPr txBox="1">
            <a:spLocks noChangeArrowheads="1"/>
          </p:cNvSpPr>
          <p:nvPr/>
        </p:nvSpPr>
        <p:spPr bwMode="auto">
          <a:xfrm>
            <a:off x="838200" y="5410201"/>
            <a:ext cx="8382000" cy="1311275"/>
          </a:xfrm>
          <a:prstGeom prst="rect">
            <a:avLst/>
          </a:prstGeom>
          <a:solidFill>
            <a:srgbClr val="FFC000"/>
          </a:solidFill>
          <a:ln>
            <a:noFill/>
          </a:ln>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000" b="1" dirty="0"/>
              <a:t>EL EMPLEO DE UN DETERMINADO TIPO Y/O HERRAMIENTA ESTADÍSTICA DEPENDE DEL TIPO DE PROBLEMA/OBJETO DE ESTUDIO Y DEL NIVEL DE MEDICIÓN DE LOS VALORES DE LA VARIABLE A CONSIDERAR.</a:t>
            </a:r>
          </a:p>
        </p:txBody>
      </p:sp>
      <p:sp>
        <p:nvSpPr>
          <p:cNvPr id="28676" name="Text Box 6"/>
          <p:cNvSpPr txBox="1">
            <a:spLocks noChangeArrowheads="1"/>
          </p:cNvSpPr>
          <p:nvPr/>
        </p:nvSpPr>
        <p:spPr bwMode="auto">
          <a:xfrm>
            <a:off x="2095501" y="285750"/>
            <a:ext cx="59293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AR" altLang="es-AR" sz="2800" b="1" dirty="0"/>
              <a:t>LOS USOS DE LAS ESTADÍSTICA</a:t>
            </a:r>
            <a:endParaRPr lang="es-ES" altLang="es-AR" sz="2800" b="1" dirty="0"/>
          </a:p>
        </p:txBody>
      </p:sp>
    </p:spTree>
    <p:extLst>
      <p:ext uri="{BB962C8B-B14F-4D97-AF65-F5344CB8AC3E}">
        <p14:creationId xmlns:p14="http://schemas.microsoft.com/office/powerpoint/2010/main" val="800382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928813" y="1016000"/>
            <a:ext cx="6062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TÉCNICAS DE ANÁLISIS ESTADÍSTICO</a:t>
            </a:r>
            <a:endParaRPr lang="es-ES" altLang="es-AR" sz="2400" b="1">
              <a:solidFill>
                <a:schemeClr val="tx2"/>
              </a:solidFill>
            </a:endParaRPr>
          </a:p>
        </p:txBody>
      </p:sp>
      <p:sp>
        <p:nvSpPr>
          <p:cNvPr id="39939" name="Rectangle 3"/>
          <p:cNvSpPr>
            <a:spLocks noChangeArrowheads="1"/>
          </p:cNvSpPr>
          <p:nvPr/>
        </p:nvSpPr>
        <p:spPr bwMode="auto">
          <a:xfrm>
            <a:off x="381000" y="2057400"/>
            <a:ext cx="9144000" cy="12192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ESTADÍSTICA DESCRIPTIVA</a:t>
            </a:r>
            <a:br>
              <a:rPr lang="es-ES_tradnl" altLang="es-AR" sz="2400" b="1"/>
            </a:br>
            <a:r>
              <a:rPr lang="es-ES_tradnl" altLang="es-AR" sz="2400" b="1"/>
              <a:t>(Medidas de tendencia central y dispersión)</a:t>
            </a:r>
            <a:endParaRPr lang="es-ES_tradnl" altLang="es-AR" sz="4400" b="1"/>
          </a:p>
        </p:txBody>
      </p:sp>
      <p:sp>
        <p:nvSpPr>
          <p:cNvPr id="39940" name="Text Box 4"/>
          <p:cNvSpPr txBox="1">
            <a:spLocks noChangeArrowheads="1"/>
          </p:cNvSpPr>
          <p:nvPr/>
        </p:nvSpPr>
        <p:spPr bwMode="auto">
          <a:xfrm>
            <a:off x="381000" y="3124200"/>
            <a:ext cx="9144000" cy="1569660"/>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solidFill>
                <a:schemeClr val="tx2"/>
              </a:solidFill>
            </a:endParaRPr>
          </a:p>
          <a:p>
            <a:pPr algn="ctr">
              <a:spcBef>
                <a:spcPct val="0"/>
              </a:spcBef>
              <a:buClrTx/>
              <a:buSzTx/>
              <a:buFontTx/>
              <a:buNone/>
            </a:pPr>
            <a:r>
              <a:rPr lang="es-ES_tradnl" altLang="es-AR" sz="2400" b="1"/>
              <a:t>TABLA DE CONTINGENCIA Y ANÁLISIS PORCENTUALES (Diferencias porcentuales, perfiles y segmentos)</a:t>
            </a:r>
          </a:p>
          <a:p>
            <a:pPr algn="ctr">
              <a:spcBef>
                <a:spcPct val="0"/>
              </a:spcBef>
              <a:buClrTx/>
              <a:buSzTx/>
              <a:buFontTx/>
              <a:buNone/>
            </a:pPr>
            <a:endParaRPr lang="es-ES_tradnl" altLang="es-AR" sz="2400" b="1"/>
          </a:p>
        </p:txBody>
      </p:sp>
      <p:sp>
        <p:nvSpPr>
          <p:cNvPr id="39941" name="Text Box 5"/>
          <p:cNvSpPr txBox="1">
            <a:spLocks noChangeArrowheads="1"/>
          </p:cNvSpPr>
          <p:nvPr/>
        </p:nvSpPr>
        <p:spPr bwMode="auto">
          <a:xfrm>
            <a:off x="381000" y="4343400"/>
            <a:ext cx="9144000" cy="156966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p>
          <a:p>
            <a:pPr algn="ctr">
              <a:spcBef>
                <a:spcPct val="0"/>
              </a:spcBef>
              <a:buClrTx/>
              <a:buSzTx/>
              <a:buFontTx/>
              <a:buNone/>
            </a:pPr>
            <a:r>
              <a:rPr lang="es-ES_tradnl" altLang="es-AR" sz="2400" b="1"/>
              <a:t>ANALISIS DE ASOCIACIÓN</a:t>
            </a:r>
          </a:p>
          <a:p>
            <a:pPr algn="ctr">
              <a:spcBef>
                <a:spcPct val="0"/>
              </a:spcBef>
              <a:buClrTx/>
              <a:buSzTx/>
              <a:buFontTx/>
              <a:buNone/>
            </a:pPr>
            <a:r>
              <a:rPr lang="es-ES_tradnl" altLang="es-AR" sz="2400" b="1"/>
              <a:t>(Correlación y coeficientes de asociación)</a:t>
            </a:r>
          </a:p>
          <a:p>
            <a:pPr algn="ctr">
              <a:spcBef>
                <a:spcPct val="0"/>
              </a:spcBef>
              <a:buClrTx/>
              <a:buSzTx/>
              <a:buFontTx/>
              <a:buNone/>
            </a:pPr>
            <a:endParaRPr lang="es-ES_tradnl" altLang="es-AR" sz="2400" b="1"/>
          </a:p>
        </p:txBody>
      </p:sp>
      <p:sp>
        <p:nvSpPr>
          <p:cNvPr id="39942" name="Text Box 6"/>
          <p:cNvSpPr txBox="1">
            <a:spLocks noChangeArrowheads="1"/>
          </p:cNvSpPr>
          <p:nvPr/>
        </p:nvSpPr>
        <p:spPr bwMode="auto">
          <a:xfrm>
            <a:off x="381000" y="5805488"/>
            <a:ext cx="9144000" cy="10525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a:t>TECNICAS DE ANALISIS MULTIVARIADO                    (Modelos Lazarsfeld, regresiones, factoriales, clusters)</a:t>
            </a:r>
          </a:p>
          <a:p>
            <a:pPr algn="ctr">
              <a:spcBef>
                <a:spcPct val="50000"/>
              </a:spcBef>
              <a:buClrTx/>
              <a:buSzTx/>
              <a:buFontTx/>
              <a:buNone/>
            </a:pPr>
            <a:endParaRPr lang="es-ES_tradnl" altLang="es-AR" sz="2400" b="1"/>
          </a:p>
        </p:txBody>
      </p:sp>
    </p:spTree>
    <p:extLst>
      <p:ext uri="{BB962C8B-B14F-4D97-AF65-F5344CB8AC3E}">
        <p14:creationId xmlns:p14="http://schemas.microsoft.com/office/powerpoint/2010/main" val="1793471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381000" y="838201"/>
            <a:ext cx="9144000" cy="1800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ES_tradnl" altLang="es-AR" sz="2400"/>
          </a:p>
        </p:txBody>
      </p:sp>
      <p:sp>
        <p:nvSpPr>
          <p:cNvPr id="40963" name="Rectangle 3"/>
          <p:cNvSpPr>
            <a:spLocks noChangeArrowheads="1"/>
          </p:cNvSpPr>
          <p:nvPr/>
        </p:nvSpPr>
        <p:spPr bwMode="auto">
          <a:xfrm>
            <a:off x="533400" y="188914"/>
            <a:ext cx="8763000" cy="69532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TRABAJO PRÁCTICO 1</a:t>
            </a:r>
            <a:endParaRPr lang="es-AR" altLang="es-AR" sz="3000" b="1"/>
          </a:p>
        </p:txBody>
      </p:sp>
      <p:sp>
        <p:nvSpPr>
          <p:cNvPr id="40964" name="Text Box 4"/>
          <p:cNvSpPr txBox="1">
            <a:spLocks noChangeArrowheads="1"/>
          </p:cNvSpPr>
          <p:nvPr/>
        </p:nvSpPr>
        <p:spPr bwMode="auto">
          <a:xfrm>
            <a:off x="533400" y="980728"/>
            <a:ext cx="8763000" cy="5693866"/>
          </a:xfrm>
          <a:prstGeom prst="rect">
            <a:avLst/>
          </a:prstGeom>
          <a:solidFill>
            <a:srgbClr val="9EFC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ts val="0"/>
              </a:spcBef>
              <a:spcAft>
                <a:spcPts val="600"/>
              </a:spcAft>
              <a:buClrTx/>
              <a:buSzTx/>
              <a:buFont typeface="Tahoma" pitchFamily="34" charset="0"/>
              <a:buAutoNum type="arabicPeriod"/>
            </a:pPr>
            <a:r>
              <a:rPr lang="es-AR" sz="2150" dirty="0"/>
              <a:t>Formule su problema de investigación en el marco de su interés y/o conocimiento de un fenómeno social, y acompañe su argumento con las preguntas relevantes que se propone responder (una central y otras derivadas). </a:t>
            </a:r>
          </a:p>
          <a:p>
            <a:pPr algn="just">
              <a:spcBef>
                <a:spcPts val="0"/>
              </a:spcBef>
              <a:spcAft>
                <a:spcPts val="600"/>
              </a:spcAft>
              <a:buNone/>
            </a:pPr>
            <a:r>
              <a:rPr lang="es-AR" sz="2150" dirty="0"/>
              <a:t>2. Delimite su objeto de estudio (unidad de análisis) en tiempo-espacio y formule su conjetura o hipótesis teórica central y, eventualmente, algunas hipótesis secundarias, en función de las preguntas formuladas. </a:t>
            </a:r>
          </a:p>
          <a:p>
            <a:pPr algn="just">
              <a:spcBef>
                <a:spcPts val="0"/>
              </a:spcBef>
              <a:spcAft>
                <a:spcPts val="600"/>
              </a:spcAft>
              <a:buNone/>
            </a:pPr>
            <a:r>
              <a:rPr lang="es-AR" sz="2150" dirty="0"/>
              <a:t>3. Plantee los supuestos implícitos en el problema/hipótesis, sea en función de confirmar o refutar las hipótesis en juego. </a:t>
            </a:r>
          </a:p>
          <a:p>
            <a:pPr algn="just">
              <a:spcBef>
                <a:spcPts val="0"/>
              </a:spcBef>
              <a:spcAft>
                <a:spcPts val="600"/>
              </a:spcAft>
              <a:buNone/>
            </a:pPr>
            <a:r>
              <a:rPr lang="es-AR" sz="2150" dirty="0"/>
              <a:t>4. Derive de la hipótesis central y sus derivadas las consecuencias observables en términos de proposiciones empíricas contrastables (incluyendo las variables a analizar). </a:t>
            </a:r>
          </a:p>
          <a:p>
            <a:pPr algn="just">
              <a:spcBef>
                <a:spcPts val="0"/>
              </a:spcBef>
              <a:spcAft>
                <a:spcPts val="600"/>
              </a:spcAft>
              <a:buNone/>
            </a:pPr>
            <a:r>
              <a:rPr lang="es-AR" sz="2150" dirty="0"/>
              <a:t>5. Explicite y caracterice la base de datos con la cual trabajará: representatividad de la muestra, fuente, unidades de observación, cantidad de casos, variables y nivel de medición de las variables.  </a:t>
            </a:r>
            <a:endParaRPr lang="es-AR" altLang="es-AR" sz="215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8"/>
          <p:cNvSpPr>
            <a:spLocks noChangeArrowheads="1"/>
          </p:cNvSpPr>
          <p:nvPr/>
        </p:nvSpPr>
        <p:spPr bwMode="auto">
          <a:xfrm>
            <a:off x="560513" y="2613392"/>
            <a:ext cx="8713787" cy="163121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indent="0" algn="ctr" eaLnBrk="1" hangingPunct="1">
              <a:spcBef>
                <a:spcPct val="0"/>
              </a:spcBef>
              <a:spcAft>
                <a:spcPct val="50000"/>
              </a:spcAft>
              <a:buClrTx/>
              <a:buSzTx/>
              <a:buNone/>
              <a:defRPr/>
            </a:pPr>
            <a:r>
              <a:rPr lang="es-ES" altLang="es-AR" b="1" dirty="0">
                <a:solidFill>
                  <a:srgbClr val="000000"/>
                </a:solidFill>
                <a:cs typeface="Arial" charset="0"/>
              </a:rPr>
              <a:t>EJEMPLO DE PROBLEMAS DE INVESTIGACIÓN</a:t>
            </a:r>
          </a:p>
          <a:p>
            <a:pPr algn="just" eaLnBrk="1" hangingPunct="1">
              <a:spcBef>
                <a:spcPct val="0"/>
              </a:spcBef>
              <a:spcAft>
                <a:spcPct val="50000"/>
              </a:spcAft>
              <a:buClrTx/>
              <a:buSzTx/>
              <a:buFontTx/>
              <a:buAutoNum type="arabicPeriod"/>
              <a:defRPr/>
            </a:pPr>
            <a:endParaRPr lang="es-ES" altLang="es-AR" sz="2000" b="1" dirty="0">
              <a:solidFill>
                <a:srgbClr val="000000"/>
              </a:solidFill>
              <a:cs typeface="Arial" charset="0"/>
            </a:endParaRPr>
          </a:p>
        </p:txBody>
      </p:sp>
    </p:spTree>
    <p:extLst>
      <p:ext uri="{BB962C8B-B14F-4D97-AF65-F5344CB8AC3E}">
        <p14:creationId xmlns:p14="http://schemas.microsoft.com/office/powerpoint/2010/main" val="150712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32521" y="354409"/>
            <a:ext cx="8298395" cy="6149183"/>
          </a:xfrm>
          <a:ln>
            <a:noFill/>
          </a:ln>
        </p:spPr>
        <p:txBody>
          <a:bodyPr>
            <a:noAutofit/>
          </a:bodyPr>
          <a:lstStyle/>
          <a:p>
            <a:pPr marL="0" indent="0" algn="just">
              <a:spcBef>
                <a:spcPts val="884"/>
              </a:spcBef>
              <a:buNone/>
            </a:pPr>
            <a:r>
              <a:rPr lang="es-AR" sz="3000" b="1" dirty="0">
                <a:solidFill>
                  <a:schemeClr val="accent1">
                    <a:lumMod val="50000"/>
                  </a:schemeClr>
                </a:solidFill>
                <a:cs typeface="Calibri" panose="020F0502020204030204" pitchFamily="34" charset="0"/>
              </a:rPr>
              <a:t>¿Se hizo más desigual la estructura social argentina como resultado de los efectos económicos generados por las políticas de aislamiento social a las que obligó la crisis sanitaria COVID19? </a:t>
            </a:r>
          </a:p>
          <a:p>
            <a:pPr marL="0" indent="0" algn="ctr">
              <a:spcBef>
                <a:spcPts val="884"/>
              </a:spcBef>
              <a:buNone/>
            </a:pPr>
            <a:endParaRPr lang="es-AR" sz="3000" b="1" dirty="0">
              <a:solidFill>
                <a:schemeClr val="accent1">
                  <a:lumMod val="50000"/>
                </a:schemeClr>
              </a:solidFill>
              <a:cs typeface="Calibri" panose="020F0502020204030204" pitchFamily="34" charset="0"/>
            </a:endParaRPr>
          </a:p>
          <a:p>
            <a:pPr marL="0" indent="0" algn="just">
              <a:spcBef>
                <a:spcPts val="884"/>
              </a:spcBef>
              <a:buNone/>
            </a:pPr>
            <a:endParaRPr lang="es-AR" sz="3000" b="1" dirty="0">
              <a:solidFill>
                <a:schemeClr val="accent1">
                  <a:lumMod val="50000"/>
                </a:schemeClr>
              </a:solidFill>
              <a:cs typeface="Calibri" panose="020F0502020204030204" pitchFamily="34" charset="0"/>
            </a:endParaRPr>
          </a:p>
          <a:p>
            <a:pPr marL="0" indent="0" algn="just">
              <a:spcBef>
                <a:spcPts val="884"/>
              </a:spcBef>
              <a:buNone/>
            </a:pPr>
            <a:r>
              <a:rPr lang="es-AR" sz="3000" b="1" dirty="0">
                <a:solidFill>
                  <a:schemeClr val="accent1">
                    <a:lumMod val="50000"/>
                  </a:schemeClr>
                </a:solidFill>
                <a:cs typeface="Calibri" panose="020F0502020204030204" pitchFamily="34" charset="0"/>
              </a:rPr>
              <a:t>¿Qué tan desigual fue el impacto en términos de ingresos corrientes familiares sobre la estratificación socio-ocupacional de los hogares que residen en el </a:t>
            </a:r>
            <a:r>
              <a:rPr lang="es-AR" sz="3000" b="1" dirty="0" err="1">
                <a:solidFill>
                  <a:schemeClr val="accent1">
                    <a:lumMod val="50000"/>
                  </a:schemeClr>
                </a:solidFill>
                <a:cs typeface="Calibri" panose="020F0502020204030204" pitchFamily="34" charset="0"/>
              </a:rPr>
              <a:t>AMBA</a:t>
            </a:r>
            <a:r>
              <a:rPr lang="es-AR" sz="3000" b="1" dirty="0">
                <a:solidFill>
                  <a:schemeClr val="accent1">
                    <a:lumMod val="50000"/>
                  </a:schemeClr>
                </a:solidFill>
                <a:cs typeface="Calibri" panose="020F0502020204030204" pitchFamily="34" charset="0"/>
              </a:rPr>
              <a:t> entre mayo-junio de 2020?</a:t>
            </a:r>
          </a:p>
          <a:p>
            <a:pPr lvl="1" algn="just">
              <a:spcBef>
                <a:spcPts val="884"/>
              </a:spcBef>
              <a:buFont typeface="Wingdings" panose="05000000000000000000" pitchFamily="2" charset="2"/>
              <a:buChar char="Ø"/>
            </a:pPr>
            <a:endParaRPr lang="es-MX" sz="2177" b="1" dirty="0">
              <a:solidFill>
                <a:schemeClr val="accent1">
                  <a:lumMod val="50000"/>
                </a:schemeClr>
              </a:solidFill>
              <a:latin typeface="Arial Rounded MT Bold" panose="020F0704030504030204" pitchFamily="34" charset="0"/>
              <a:cs typeface="Calibri" panose="020F0502020204030204" pitchFamily="34" charset="0"/>
            </a:endParaRPr>
          </a:p>
          <a:p>
            <a:pPr algn="just">
              <a:spcBef>
                <a:spcPts val="884"/>
              </a:spcBef>
              <a:buFont typeface="Wingdings" panose="05000000000000000000" pitchFamily="2" charset="2"/>
              <a:buChar char="Ø"/>
            </a:pPr>
            <a:endParaRPr lang="es-MX" sz="1916" b="1" dirty="0">
              <a:solidFill>
                <a:schemeClr val="accent1">
                  <a:lumMod val="50000"/>
                </a:schemeClr>
              </a:solidFill>
              <a:latin typeface="Calibri" panose="020F0502020204030204" pitchFamily="34" charset="0"/>
              <a:cs typeface="Calibri" panose="020F0502020204030204" pitchFamily="34" charset="0"/>
            </a:endParaRPr>
          </a:p>
          <a:p>
            <a:pPr algn="just">
              <a:spcBef>
                <a:spcPts val="884"/>
              </a:spcBef>
              <a:buFont typeface="Wingdings" panose="05000000000000000000" pitchFamily="2" charset="2"/>
              <a:buChar char="Ø"/>
            </a:pPr>
            <a:endParaRPr lang="es-AR" sz="1842" b="1" dirty="0">
              <a:solidFill>
                <a:schemeClr val="accent1">
                  <a:lumMod val="50000"/>
                </a:schemeClr>
              </a:solidFill>
              <a:latin typeface="Calibri" panose="020F0502020204030204" pitchFamily="34" charset="0"/>
              <a:cs typeface="Calibri" panose="020F0502020204030204" pitchFamily="34" charset="0"/>
            </a:endParaRPr>
          </a:p>
        </p:txBody>
      </p:sp>
      <p:sp>
        <p:nvSpPr>
          <p:cNvPr id="2" name="Flecha: hacia abajo 1">
            <a:extLst>
              <a:ext uri="{FF2B5EF4-FFF2-40B4-BE49-F238E27FC236}">
                <a16:creationId xmlns:a16="http://schemas.microsoft.com/office/drawing/2014/main" id="{E0E36A49-82F8-46AF-B62C-4407DCBB8343}"/>
              </a:ext>
            </a:extLst>
          </p:cNvPr>
          <p:cNvSpPr/>
          <p:nvPr/>
        </p:nvSpPr>
        <p:spPr bwMode="auto">
          <a:xfrm>
            <a:off x="4016896" y="2852936"/>
            <a:ext cx="1296144" cy="864096"/>
          </a:xfrm>
          <a:prstGeom prst="down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s-AR"/>
          </a:p>
        </p:txBody>
      </p:sp>
    </p:spTree>
    <p:extLst>
      <p:ext uri="{BB962C8B-B14F-4D97-AF65-F5344CB8AC3E}">
        <p14:creationId xmlns:p14="http://schemas.microsoft.com/office/powerpoint/2010/main" val="698482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8540712" y="6405500"/>
            <a:ext cx="904617" cy="488625"/>
          </a:xfrm>
          <a:prstGeom prst="rect">
            <a:avLst/>
          </a:prstGeom>
        </p:spPr>
      </p:pic>
      <p:graphicFrame>
        <p:nvGraphicFramePr>
          <p:cNvPr id="12" name="Chart 1">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3959618658"/>
              </p:ext>
            </p:extLst>
          </p:nvPr>
        </p:nvGraphicFramePr>
        <p:xfrm>
          <a:off x="1144455" y="1340768"/>
          <a:ext cx="7884135" cy="44645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a 1">
            <a:extLst>
              <a:ext uri="{FF2B5EF4-FFF2-40B4-BE49-F238E27FC236}">
                <a16:creationId xmlns:a16="http://schemas.microsoft.com/office/drawing/2014/main" id="{64854B62-2B31-4026-887B-F96236144453}"/>
              </a:ext>
            </a:extLst>
          </p:cNvPr>
          <p:cNvGraphicFramePr>
            <a:graphicFrameLocks noGrp="1"/>
          </p:cNvGraphicFramePr>
          <p:nvPr/>
        </p:nvGraphicFramePr>
        <p:xfrm>
          <a:off x="1101312" y="334566"/>
          <a:ext cx="7970422" cy="859793"/>
        </p:xfrm>
        <a:graphic>
          <a:graphicData uri="http://schemas.openxmlformats.org/drawingml/2006/table">
            <a:tbl>
              <a:tblPr>
                <a:tableStyleId>{5C22544A-7EE6-4342-B048-85BDC9FD1C3A}</a:tableStyleId>
              </a:tblPr>
              <a:tblGrid>
                <a:gridCol w="7970422">
                  <a:extLst>
                    <a:ext uri="{9D8B030D-6E8A-4147-A177-3AD203B41FA5}">
                      <a16:colId xmlns:a16="http://schemas.microsoft.com/office/drawing/2014/main" val="689044388"/>
                    </a:ext>
                  </a:extLst>
                </a:gridCol>
              </a:tblGrid>
              <a:tr h="298252">
                <a:tc>
                  <a:txBody>
                    <a:bodyPr/>
                    <a:lstStyle/>
                    <a:p>
                      <a:pPr algn="just" fontAlgn="b">
                        <a:spcAft>
                          <a:spcPts val="0"/>
                        </a:spcAft>
                      </a:pPr>
                      <a:r>
                        <a:rPr lang="es-ES" sz="1600" b="1" i="0" u="none" strike="noStrike" dirty="0">
                          <a:solidFill>
                            <a:srgbClr val="000000"/>
                          </a:solidFill>
                          <a:effectLst/>
                          <a:latin typeface="+mj-lt"/>
                          <a:cs typeface="Arial" panose="020B0604020202020204" pitchFamily="34" charset="0"/>
                        </a:rPr>
                        <a:t>REDUCCIÓN DE LOS INGRESOS TOTALES DEL HOGAR DURANTE LA CUARENTENA. </a:t>
                      </a:r>
                    </a:p>
                  </a:txBody>
                  <a:tcPr marL="8639" marR="8639" marT="8639" marB="0" anchor="b">
                    <a:solidFill>
                      <a:schemeClr val="bg2"/>
                    </a:solidFill>
                  </a:tcPr>
                </a:tc>
                <a:extLst>
                  <a:ext uri="{0D108BD9-81ED-4DB2-BD59-A6C34878D82A}">
                    <a16:rowId xmlns:a16="http://schemas.microsoft.com/office/drawing/2014/main" val="2214876644"/>
                  </a:ext>
                </a:extLst>
              </a:tr>
              <a:tr h="561541">
                <a:tc>
                  <a:txBody>
                    <a:bodyPr/>
                    <a:lstStyle/>
                    <a:p>
                      <a:pPr algn="l" fontAlgn="b">
                        <a:spcAft>
                          <a:spcPts val="0"/>
                        </a:spcAft>
                      </a:pPr>
                      <a:r>
                        <a:rPr lang="es-ES" sz="1800" u="none" strike="noStrike" dirty="0">
                          <a:effectLst/>
                          <a:latin typeface="+mj-lt"/>
                          <a:cs typeface="Arial" panose="020B0604020202020204" pitchFamily="34" charset="0"/>
                        </a:rPr>
                        <a:t>Panel de 500 hogares del Área Metropolitana de Buenos Aires</a:t>
                      </a:r>
                      <a:r>
                        <a:rPr lang="es-MX" sz="1800" u="none" strike="noStrike" dirty="0">
                          <a:effectLst/>
                          <a:latin typeface="+mj-lt"/>
                          <a:cs typeface="Arial" panose="020B0604020202020204" pitchFamily="34" charset="0"/>
                        </a:rPr>
                        <a:t>*. EDSA-UCA. </a:t>
                      </a:r>
                      <a:r>
                        <a:rPr lang="es-MX" sz="1800" u="none" strike="noStrike" kern="1200" dirty="0">
                          <a:solidFill>
                            <a:schemeClr val="dk1"/>
                          </a:solidFill>
                          <a:effectLst/>
                          <a:latin typeface="+mn-lt"/>
                          <a:ea typeface="+mn-ea"/>
                          <a:cs typeface="Arial" panose="020B0604020202020204" pitchFamily="34" charset="0"/>
                        </a:rPr>
                        <a:t>Mayo 2020. </a:t>
                      </a:r>
                      <a:r>
                        <a:rPr lang="es-MX" sz="1800" u="none" strike="noStrike" dirty="0">
                          <a:effectLst/>
                          <a:latin typeface="+mj-lt"/>
                          <a:cs typeface="Arial" panose="020B0604020202020204" pitchFamily="34" charset="0"/>
                        </a:rPr>
                        <a:t>En porcentaje de hogares. </a:t>
                      </a:r>
                      <a:endParaRPr lang="es-MX" sz="1800" b="1" i="0" u="none" strike="noStrike" dirty="0">
                        <a:solidFill>
                          <a:srgbClr val="000000"/>
                        </a:solidFill>
                        <a:effectLst/>
                        <a:latin typeface="+mj-lt"/>
                        <a:cs typeface="Arial" panose="020B0604020202020204" pitchFamily="34" charset="0"/>
                      </a:endParaRPr>
                    </a:p>
                  </a:txBody>
                  <a:tcPr marL="8639" marR="8639" marT="8639" marB="0" anchor="b">
                    <a:solidFill>
                      <a:schemeClr val="bg2"/>
                    </a:solidFill>
                  </a:tcPr>
                </a:tc>
                <a:extLst>
                  <a:ext uri="{0D108BD9-81ED-4DB2-BD59-A6C34878D82A}">
                    <a16:rowId xmlns:a16="http://schemas.microsoft.com/office/drawing/2014/main" val="3239610582"/>
                  </a:ext>
                </a:extLst>
              </a:tr>
            </a:tbl>
          </a:graphicData>
        </a:graphic>
      </p:graphicFrame>
      <p:sp>
        <p:nvSpPr>
          <p:cNvPr id="7" name="Rectángulo 6">
            <a:extLst>
              <a:ext uri="{FF2B5EF4-FFF2-40B4-BE49-F238E27FC236}">
                <a16:creationId xmlns:a16="http://schemas.microsoft.com/office/drawing/2014/main" id="{09D70587-1913-4D9C-BF27-B510F53C43C9}"/>
              </a:ext>
            </a:extLst>
          </p:cNvPr>
          <p:cNvSpPr/>
          <p:nvPr/>
        </p:nvSpPr>
        <p:spPr>
          <a:xfrm>
            <a:off x="952102" y="6070520"/>
            <a:ext cx="8119633" cy="678647"/>
          </a:xfrm>
          <a:prstGeom prst="rect">
            <a:avLst/>
          </a:prstGeom>
        </p:spPr>
        <p:txBody>
          <a:bodyPr wrap="square">
            <a:spAutoFit/>
          </a:bodyPr>
          <a:lstStyle/>
          <a:p>
            <a:pPr algn="just" defTabSz="486494">
              <a:defRPr/>
            </a:pPr>
            <a:r>
              <a:rPr lang="es-MX" sz="1270" dirty="0">
                <a:solidFill>
                  <a:prstClr val="black"/>
                </a:solidFill>
                <a:latin typeface="Calibri" pitchFamily="34" charset="0"/>
                <a:ea typeface="MS PGothic" pitchFamily="34" charset="-128"/>
                <a:cs typeface="Arial" charset="0"/>
              </a:rPr>
              <a:t>Fuente: EDSA COVID19, mayo 2020; empalme EDSA Agenda para la Equidad (2017-2025), Observatorio de la Deuda Social Argentina (UCA)</a:t>
            </a:r>
          </a:p>
          <a:p>
            <a:pPr algn="just" defTabSz="486494">
              <a:defRPr/>
            </a:pPr>
            <a:r>
              <a:rPr lang="es-MX" sz="1270" dirty="0">
                <a:solidFill>
                  <a:prstClr val="black"/>
                </a:solidFill>
                <a:latin typeface="Calibri" pitchFamily="34" charset="0"/>
                <a:ea typeface="MS PGothic" pitchFamily="34" charset="-128"/>
                <a:cs typeface="Arial" charset="0"/>
              </a:rPr>
              <a:t>*Área Metropolitana de Buenos Aires (Ciudad de Buenos Aires y 30 partidos del conurbano bonaerense)</a:t>
            </a:r>
          </a:p>
        </p:txBody>
      </p:sp>
    </p:spTree>
    <p:extLst>
      <p:ext uri="{BB962C8B-B14F-4D97-AF65-F5344CB8AC3E}">
        <p14:creationId xmlns:p14="http://schemas.microsoft.com/office/powerpoint/2010/main" val="1255413089"/>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8540712" y="6405500"/>
            <a:ext cx="904617" cy="488625"/>
          </a:xfrm>
          <a:prstGeom prst="rect">
            <a:avLst/>
          </a:prstGeom>
        </p:spPr>
      </p:pic>
      <p:sp>
        <p:nvSpPr>
          <p:cNvPr id="9" name="Rectángulo 8">
            <a:extLst>
              <a:ext uri="{FF2B5EF4-FFF2-40B4-BE49-F238E27FC236}">
                <a16:creationId xmlns:a16="http://schemas.microsoft.com/office/drawing/2014/main" id="{D72111B6-A7E9-4EFB-9669-2A16E67C3166}"/>
              </a:ext>
            </a:extLst>
          </p:cNvPr>
          <p:cNvSpPr/>
          <p:nvPr/>
        </p:nvSpPr>
        <p:spPr>
          <a:xfrm>
            <a:off x="952102" y="6188040"/>
            <a:ext cx="8119633" cy="678647"/>
          </a:xfrm>
          <a:prstGeom prst="rect">
            <a:avLst/>
          </a:prstGeom>
        </p:spPr>
        <p:txBody>
          <a:bodyPr wrap="square">
            <a:spAutoFit/>
          </a:bodyPr>
          <a:lstStyle/>
          <a:p>
            <a:pPr algn="just" defTabSz="486494">
              <a:defRPr/>
            </a:pPr>
            <a:r>
              <a:rPr lang="es-MX" sz="1270" dirty="0">
                <a:solidFill>
                  <a:prstClr val="black"/>
                </a:solidFill>
                <a:latin typeface="Calibri" pitchFamily="34" charset="0"/>
                <a:ea typeface="MS PGothic" pitchFamily="34" charset="-128"/>
                <a:cs typeface="Arial" charset="0"/>
              </a:rPr>
              <a:t>Fuente: EDSA COVID19, mayo 2020; empalme EDSA Agenda para la Equidad (2017-2025), Observatorio de la Deuda Social Argentina (UCA)</a:t>
            </a:r>
          </a:p>
          <a:p>
            <a:pPr algn="just" defTabSz="486494">
              <a:defRPr/>
            </a:pPr>
            <a:r>
              <a:rPr lang="es-MX" sz="1270" dirty="0">
                <a:solidFill>
                  <a:prstClr val="black"/>
                </a:solidFill>
                <a:latin typeface="Calibri" pitchFamily="34" charset="0"/>
                <a:ea typeface="MS PGothic" pitchFamily="34" charset="-128"/>
                <a:cs typeface="Arial" charset="0"/>
              </a:rPr>
              <a:t>*Área Metropolitana de Buenos Aires (Ciudad de Buenos Aires y 30 partidos del conurbano bonaerense)</a:t>
            </a:r>
          </a:p>
        </p:txBody>
      </p:sp>
      <p:graphicFrame>
        <p:nvGraphicFramePr>
          <p:cNvPr id="14" name="Tabla 13">
            <a:extLst>
              <a:ext uri="{FF2B5EF4-FFF2-40B4-BE49-F238E27FC236}">
                <a16:creationId xmlns:a16="http://schemas.microsoft.com/office/drawing/2014/main" id="{0F6B83E7-0763-446A-AA5B-3B1831FA9565}"/>
              </a:ext>
            </a:extLst>
          </p:cNvPr>
          <p:cNvGraphicFramePr>
            <a:graphicFrameLocks noGrp="1"/>
          </p:cNvGraphicFramePr>
          <p:nvPr/>
        </p:nvGraphicFramePr>
        <p:xfrm>
          <a:off x="952101" y="428630"/>
          <a:ext cx="8268844" cy="859793"/>
        </p:xfrm>
        <a:graphic>
          <a:graphicData uri="http://schemas.openxmlformats.org/drawingml/2006/table">
            <a:tbl>
              <a:tblPr>
                <a:tableStyleId>{5C22544A-7EE6-4342-B048-85BDC9FD1C3A}</a:tableStyleId>
              </a:tblPr>
              <a:tblGrid>
                <a:gridCol w="8268844">
                  <a:extLst>
                    <a:ext uri="{9D8B030D-6E8A-4147-A177-3AD203B41FA5}">
                      <a16:colId xmlns:a16="http://schemas.microsoft.com/office/drawing/2014/main" val="180462678"/>
                    </a:ext>
                  </a:extLst>
                </a:gridCol>
              </a:tblGrid>
              <a:tr h="298252">
                <a:tc>
                  <a:txBody>
                    <a:bodyPr/>
                    <a:lstStyle/>
                    <a:p>
                      <a:pPr algn="l" fontAlgn="b">
                        <a:spcAft>
                          <a:spcPts val="0"/>
                        </a:spcAft>
                      </a:pPr>
                      <a:r>
                        <a:rPr lang="es-ES" sz="1600" b="1" i="0" u="none" strike="noStrike" dirty="0">
                          <a:solidFill>
                            <a:srgbClr val="000000"/>
                          </a:solidFill>
                          <a:effectLst/>
                          <a:latin typeface="+mj-lt"/>
                          <a:cs typeface="Arial" panose="020B0604020202020204" pitchFamily="34" charset="0"/>
                        </a:rPr>
                        <a:t>REDUCCIÓN DE LOS INGRESOS TOTALES DEL HOGAR DURANTE LA CUARENTENA	</a:t>
                      </a:r>
                    </a:p>
                  </a:txBody>
                  <a:tcPr marL="8639" marR="8639" marT="8639" marB="0" anchor="b">
                    <a:solidFill>
                      <a:schemeClr val="bg2"/>
                    </a:solidFill>
                  </a:tcPr>
                </a:tc>
                <a:extLst>
                  <a:ext uri="{0D108BD9-81ED-4DB2-BD59-A6C34878D82A}">
                    <a16:rowId xmlns:a16="http://schemas.microsoft.com/office/drawing/2014/main" val="1906646316"/>
                  </a:ext>
                </a:extLst>
              </a:tr>
              <a:tr h="561541">
                <a:tc>
                  <a:txBody>
                    <a:bodyPr/>
                    <a:lstStyle/>
                    <a:p>
                      <a:pPr algn="l" fontAlgn="b">
                        <a:spcAft>
                          <a:spcPts val="0"/>
                        </a:spcAft>
                      </a:pPr>
                      <a:r>
                        <a:rPr lang="es-ES" sz="1800" u="none" strike="noStrike" kern="1200" dirty="0">
                          <a:solidFill>
                            <a:schemeClr val="dk1"/>
                          </a:solidFill>
                          <a:effectLst/>
                          <a:latin typeface="+mn-lt"/>
                          <a:ea typeface="+mn-ea"/>
                          <a:cs typeface="Arial" panose="020B0604020202020204" pitchFamily="34" charset="0"/>
                        </a:rPr>
                        <a:t>Panel de 500 hogares del Área Metropolitana de Buenos Aires</a:t>
                      </a:r>
                      <a:r>
                        <a:rPr lang="es-MX" sz="1800" u="none" strike="noStrike" kern="1200" dirty="0">
                          <a:solidFill>
                            <a:schemeClr val="dk1"/>
                          </a:solidFill>
                          <a:effectLst/>
                          <a:latin typeface="+mn-lt"/>
                          <a:ea typeface="+mn-ea"/>
                          <a:cs typeface="Arial" panose="020B0604020202020204" pitchFamily="34" charset="0"/>
                        </a:rPr>
                        <a:t>*. EDSA-UCA. Mayo 2020. En porcentaje de hogares. </a:t>
                      </a:r>
                      <a:endParaRPr lang="es-MX" sz="1800" b="1" i="0" u="none" strike="noStrike" kern="1200" dirty="0">
                        <a:solidFill>
                          <a:srgbClr val="000000"/>
                        </a:solidFill>
                        <a:effectLst/>
                        <a:latin typeface="+mn-lt"/>
                        <a:ea typeface="+mn-ea"/>
                        <a:cs typeface="Arial" panose="020B0604020202020204" pitchFamily="34" charset="0"/>
                      </a:endParaRPr>
                    </a:p>
                  </a:txBody>
                  <a:tcPr marL="8639" marR="8639" marT="8639" marB="0" anchor="b">
                    <a:solidFill>
                      <a:schemeClr val="bg2"/>
                    </a:solidFill>
                  </a:tcPr>
                </a:tc>
                <a:extLst>
                  <a:ext uri="{0D108BD9-81ED-4DB2-BD59-A6C34878D82A}">
                    <a16:rowId xmlns:a16="http://schemas.microsoft.com/office/drawing/2014/main" val="4105154466"/>
                  </a:ext>
                </a:extLst>
              </a:tr>
            </a:tbl>
          </a:graphicData>
        </a:graphic>
      </p:graphicFrame>
      <p:graphicFrame>
        <p:nvGraphicFramePr>
          <p:cNvPr id="8" name="Gráfico 7">
            <a:extLst>
              <a:ext uri="{FF2B5EF4-FFF2-40B4-BE49-F238E27FC236}">
                <a16:creationId xmlns:a16="http://schemas.microsoft.com/office/drawing/2014/main" id="{529F8170-3187-416D-BA97-CF40E442A835}"/>
              </a:ext>
            </a:extLst>
          </p:cNvPr>
          <p:cNvGraphicFramePr>
            <a:graphicFrameLocks/>
          </p:cNvGraphicFramePr>
          <p:nvPr/>
        </p:nvGraphicFramePr>
        <p:xfrm>
          <a:off x="952102" y="1292378"/>
          <a:ext cx="7588611" cy="48719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509633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633413" y="2066926"/>
            <a:ext cx="9144000" cy="3997325"/>
          </a:xfrm>
          <a:noFill/>
        </p:spPr>
      </p:pic>
      <p:sp>
        <p:nvSpPr>
          <p:cNvPr id="33795" name="Text Box 6"/>
          <p:cNvSpPr txBox="1">
            <a:spLocks noChangeArrowheads="1"/>
          </p:cNvSpPr>
          <p:nvPr/>
        </p:nvSpPr>
        <p:spPr bwMode="auto">
          <a:xfrm>
            <a:off x="849313" y="2420938"/>
            <a:ext cx="2303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33796" name="Text Box 7"/>
          <p:cNvSpPr txBox="1">
            <a:spLocks noChangeArrowheads="1"/>
          </p:cNvSpPr>
          <p:nvPr/>
        </p:nvSpPr>
        <p:spPr bwMode="auto">
          <a:xfrm>
            <a:off x="525463" y="3573463"/>
            <a:ext cx="219551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LA TEORIA DOTA DE SENTIDO A HECHOS</a:t>
            </a:r>
          </a:p>
        </p:txBody>
      </p:sp>
      <p:sp>
        <p:nvSpPr>
          <p:cNvPr id="33797" name="Text Box 8"/>
          <p:cNvSpPr txBox="1">
            <a:spLocks noChangeArrowheads="1"/>
          </p:cNvSpPr>
          <p:nvPr/>
        </p:nvSpPr>
        <p:spPr bwMode="auto">
          <a:xfrm>
            <a:off x="7473951" y="3573464"/>
            <a:ext cx="22320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LOS HECHOS OBLIGAN A REELABORAR TEORÍAS</a:t>
            </a:r>
          </a:p>
        </p:txBody>
      </p:sp>
      <p:sp>
        <p:nvSpPr>
          <p:cNvPr id="33798" name="Text Box 9"/>
          <p:cNvSpPr txBox="1">
            <a:spLocks noChangeArrowheads="1"/>
          </p:cNvSpPr>
          <p:nvPr/>
        </p:nvSpPr>
        <p:spPr bwMode="auto">
          <a:xfrm>
            <a:off x="1712913" y="549275"/>
            <a:ext cx="6985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dirty="0">
                <a:solidFill>
                  <a:schemeClr val="tx2"/>
                </a:solidFill>
              </a:rPr>
              <a:t>EL PROCESO DE INVESTIGACIÓN</a:t>
            </a:r>
          </a:p>
        </p:txBody>
      </p:sp>
    </p:spTree>
    <p:extLst>
      <p:ext uri="{BB962C8B-B14F-4D97-AF65-F5344CB8AC3E}">
        <p14:creationId xmlns:p14="http://schemas.microsoft.com/office/powerpoint/2010/main" val="28026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81000" y="838201"/>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6627" name="Rectangle 3"/>
          <p:cNvSpPr>
            <a:spLocks noChangeArrowheads="1"/>
          </p:cNvSpPr>
          <p:nvPr/>
        </p:nvSpPr>
        <p:spPr bwMode="auto">
          <a:xfrm>
            <a:off x="533400" y="115888"/>
            <a:ext cx="8763000" cy="2881064"/>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dirty="0"/>
              <a:t>Definir un Problema en Ciencias Sociales:</a:t>
            </a:r>
            <a:br>
              <a:rPr lang="es-MX" altLang="es-AR" sz="3000" b="1" dirty="0"/>
            </a:br>
            <a:r>
              <a:rPr lang="es-MX" altLang="es-AR" sz="3000" b="1" dirty="0"/>
              <a:t>Es poner bajo sospecha las características y/o condiciones bajo las cuales se supone ocurre o puede ocurrir un fenómeno (sea para confirmar o refutar lo conocido)- siempre en un contexto tempo-espacial</a:t>
            </a:r>
            <a:endParaRPr lang="es-AR" altLang="es-AR" sz="3000" b="1" dirty="0"/>
          </a:p>
        </p:txBody>
      </p:sp>
      <p:sp>
        <p:nvSpPr>
          <p:cNvPr id="26628" name="Text Box 4"/>
          <p:cNvSpPr txBox="1">
            <a:spLocks noChangeArrowheads="1"/>
          </p:cNvSpPr>
          <p:nvPr/>
        </p:nvSpPr>
        <p:spPr bwMode="auto">
          <a:xfrm>
            <a:off x="571500" y="3141662"/>
            <a:ext cx="8763000" cy="3600450"/>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dirty="0"/>
              <a:t> </a:t>
            </a:r>
            <a:r>
              <a:rPr lang="es-AR" altLang="es-AR" sz="2400" dirty="0"/>
              <a:t>Fundamentado en teorías y conocimientos previos del objeto, a la vez que siempre situados tempo-espacialmente</a:t>
            </a:r>
            <a:endParaRPr lang="es-ES" altLang="es-AR" sz="2400" dirty="0"/>
          </a:p>
          <a:p>
            <a:pPr algn="just" eaLnBrk="1" hangingPunct="1">
              <a:spcBef>
                <a:spcPct val="50000"/>
              </a:spcBef>
              <a:buClrTx/>
              <a:buSzTx/>
              <a:buFontTx/>
              <a:buChar char="•"/>
            </a:pPr>
            <a:r>
              <a:rPr lang="es-ES" altLang="es-AR" sz="2400" dirty="0"/>
              <a:t> </a:t>
            </a:r>
            <a:r>
              <a:rPr lang="es-AR" altLang="es-AR" sz="2400" dirty="0"/>
              <a:t>Se posiciona frente a un saber científico conocido y adquiere sentido en un determinado campo de conflictos sociales</a:t>
            </a:r>
          </a:p>
          <a:p>
            <a:pPr algn="just" eaLnBrk="1" hangingPunct="1">
              <a:spcBef>
                <a:spcPct val="50000"/>
              </a:spcBef>
              <a:buClrTx/>
              <a:buSzTx/>
              <a:buFontTx/>
              <a:buChar char="•"/>
            </a:pPr>
            <a:r>
              <a:rPr lang="es-AR" altLang="es-AR" sz="2400" dirty="0"/>
              <a:t> Implica interrogar desde o hacia un campo de hechos aceptados, y hacia o desde un campo de teorías aceptadas. </a:t>
            </a:r>
            <a:endParaRPr lang="es-ES" altLang="es-AR" sz="2400" dirty="0"/>
          </a:p>
          <a:p>
            <a:pPr algn="just" eaLnBrk="1" hangingPunct="1">
              <a:spcBef>
                <a:spcPct val="50000"/>
              </a:spcBef>
              <a:buClrTx/>
              <a:buSzTx/>
              <a:buFontTx/>
              <a:buChar char="•"/>
            </a:pPr>
            <a:r>
              <a:rPr lang="es-AR" altLang="es-AR" sz="2400" dirty="0"/>
              <a:t> Requiere hacer explícitos los supuestos a partir de los cuales es posible formular dicho interrogante. </a:t>
            </a:r>
            <a:endParaRPr lang="es-ES" altLang="es-AR" sz="2400" dirty="0"/>
          </a:p>
        </p:txBody>
      </p:sp>
    </p:spTree>
    <p:extLst>
      <p:ext uri="{BB962C8B-B14F-4D97-AF65-F5344CB8AC3E}">
        <p14:creationId xmlns:p14="http://schemas.microsoft.com/office/powerpoint/2010/main" val="299697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381000" y="838201"/>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7651" name="Rectangle 3"/>
          <p:cNvSpPr>
            <a:spLocks noChangeArrowheads="1"/>
          </p:cNvSpPr>
          <p:nvPr/>
        </p:nvSpPr>
        <p:spPr bwMode="auto">
          <a:xfrm>
            <a:off x="533400" y="115888"/>
            <a:ext cx="8763000" cy="26654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900" b="1" dirty="0"/>
              <a:t>DAR RESPUESTA A UN PROBLEMA DE INVESTIGACIÓN EN CIENCIAS SOCIALES ES MODELAR, AJUSTAR Y APLICAR UN DISEÑO DE INVESTIGACIÓN SOBRE UN OBJETO INVESTIGADO EN FUNCIÓN DE PODER GENERAR INFERENCIAS VÁLIDAS</a:t>
            </a:r>
            <a:endParaRPr lang="es-AR" altLang="es-AR" sz="2900" b="1" dirty="0"/>
          </a:p>
        </p:txBody>
      </p:sp>
      <p:sp>
        <p:nvSpPr>
          <p:cNvPr id="27652" name="Text Box 4"/>
          <p:cNvSpPr txBox="1">
            <a:spLocks noChangeArrowheads="1"/>
          </p:cNvSpPr>
          <p:nvPr/>
        </p:nvSpPr>
        <p:spPr bwMode="auto">
          <a:xfrm>
            <a:off x="563563" y="2924175"/>
            <a:ext cx="8763000" cy="3600986"/>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dirty="0"/>
              <a:t> </a:t>
            </a:r>
            <a:r>
              <a:rPr lang="es-AR" altLang="es-AR" sz="2400" dirty="0"/>
              <a:t>Utilizando teorías, experiencias y diseños de investigación en función del problema de investigación.</a:t>
            </a:r>
            <a:endParaRPr lang="es-ES" altLang="es-AR" sz="2400" dirty="0"/>
          </a:p>
          <a:p>
            <a:pPr algn="just" eaLnBrk="1" hangingPunct="1">
              <a:spcBef>
                <a:spcPct val="50000"/>
              </a:spcBef>
              <a:buClrTx/>
              <a:buSzTx/>
              <a:buFontTx/>
              <a:buChar char="•"/>
            </a:pPr>
            <a:r>
              <a:rPr lang="es-ES" altLang="es-AR" sz="2400" dirty="0"/>
              <a:t> </a:t>
            </a:r>
            <a:r>
              <a:rPr lang="es-AR" altLang="es-AR" sz="2400" dirty="0"/>
              <a:t> Siguiendo estrategias de selección de casos / observaciones y de medición </a:t>
            </a:r>
            <a:r>
              <a:rPr lang="es-AR" altLang="es-AR" sz="2400" dirty="0" err="1"/>
              <a:t>isomórficas</a:t>
            </a:r>
            <a:r>
              <a:rPr lang="es-AR" altLang="es-AR" sz="2400" dirty="0"/>
              <a:t> con el problema planteado. </a:t>
            </a:r>
            <a:endParaRPr lang="es-ES" altLang="es-AR" sz="2400" dirty="0"/>
          </a:p>
          <a:p>
            <a:pPr algn="just" eaLnBrk="1" hangingPunct="1">
              <a:spcBef>
                <a:spcPct val="50000"/>
              </a:spcBef>
              <a:buClrTx/>
              <a:buSzTx/>
              <a:buFontTx/>
              <a:buChar char="•"/>
            </a:pPr>
            <a:r>
              <a:rPr lang="es-AR" altLang="es-AR" sz="2400" dirty="0"/>
              <a:t>  Procurando dotar de máxima validez interna y externa a las inferencias posibles.</a:t>
            </a:r>
          </a:p>
          <a:p>
            <a:pPr algn="just" eaLnBrk="1" hangingPunct="1">
              <a:spcBef>
                <a:spcPct val="50000"/>
              </a:spcBef>
              <a:buClrTx/>
              <a:buSzTx/>
              <a:buFontTx/>
              <a:buChar char="•"/>
            </a:pPr>
            <a:r>
              <a:rPr lang="es-AR" altLang="es-AR" sz="2400" dirty="0"/>
              <a:t> Aceptando la incertidumbre que imponen los procesos sociales sometidos a sistemas abiertos alejados del equilibrio. </a:t>
            </a:r>
          </a:p>
        </p:txBody>
      </p:sp>
    </p:spTree>
    <p:extLst>
      <p:ext uri="{BB962C8B-B14F-4D97-AF65-F5344CB8AC3E}">
        <p14:creationId xmlns:p14="http://schemas.microsoft.com/office/powerpoint/2010/main" val="270901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848545" y="1741455"/>
            <a:ext cx="8208911" cy="4678204"/>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spcAft>
                <a:spcPts val="1200"/>
              </a:spcAft>
              <a:buClrTx/>
              <a:buSzTx/>
              <a:buNone/>
            </a:pPr>
            <a:r>
              <a:rPr lang="es-MX" altLang="es-AR" b="1" dirty="0"/>
              <a:t>GENERAR INFERENCIAS VALIDADAS / REFUTABLES QUE PERMITAN EXPLICAR LOS EVENTOS DEL MUNDO Y DAR CUENTA BAJO QUE CONDICIONES ACONTECEN</a:t>
            </a:r>
          </a:p>
          <a:p>
            <a:pPr algn="ctr" eaLnBrk="1" hangingPunct="1">
              <a:spcBef>
                <a:spcPct val="100000"/>
              </a:spcBef>
              <a:spcAft>
                <a:spcPts val="1200"/>
              </a:spcAft>
              <a:buClrTx/>
              <a:buSzTx/>
              <a:buNone/>
            </a:pPr>
            <a:r>
              <a:rPr lang="es-MX" altLang="es-AR" b="1" dirty="0"/>
              <a:t>EN EL MARCO DE UNA TEORÍA CONOCIDA / ACEPTADA Y DE HECHOS CONOCIDOS /ACEPTADOS</a:t>
            </a:r>
          </a:p>
        </p:txBody>
      </p:sp>
      <p:sp>
        <p:nvSpPr>
          <p:cNvPr id="19459" name="Rectangle 3"/>
          <p:cNvSpPr>
            <a:spLocks noChangeArrowheads="1"/>
          </p:cNvSpPr>
          <p:nvPr/>
        </p:nvSpPr>
        <p:spPr bwMode="auto">
          <a:xfrm>
            <a:off x="1208584" y="260649"/>
            <a:ext cx="756084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2800" b="1" dirty="0">
                <a:solidFill>
                  <a:schemeClr val="tx2"/>
                </a:solidFill>
              </a:rPr>
              <a:t>LA OBJETIVO DEL PROCESO DE INVESTIGACIÓN EN LAS CIENCIAS EMPÍRICAS</a:t>
            </a:r>
          </a:p>
        </p:txBody>
      </p:sp>
    </p:spTree>
    <p:extLst>
      <p:ext uri="{BB962C8B-B14F-4D97-AF65-F5344CB8AC3E}">
        <p14:creationId xmlns:p14="http://schemas.microsoft.com/office/powerpoint/2010/main" val="3124668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2073276" y="620713"/>
            <a:ext cx="6480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CONOCIMIENTO: REPRESENTACIÓN Y SENTIDO</a:t>
            </a:r>
          </a:p>
        </p:txBody>
      </p:sp>
      <p:sp>
        <p:nvSpPr>
          <p:cNvPr id="16387" name="Text Box 11"/>
          <p:cNvSpPr txBox="1">
            <a:spLocks noChangeArrowheads="1"/>
          </p:cNvSpPr>
          <p:nvPr/>
        </p:nvSpPr>
        <p:spPr bwMode="auto">
          <a:xfrm>
            <a:off x="631826" y="1916113"/>
            <a:ext cx="8569325" cy="2308324"/>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2400"/>
              <a:t>En la toma de conocimiento intervienen: 1) un objeto / signo representado como realidad, 2) un sujeto socialmente situado en condiciones de asimilar al objeto desde esquemas de reconocimiento, y 3) un sujeto que reformula al objeto y al sujeto elaborando una “INFERENCIA” desde algún marco interpretativo.</a:t>
            </a:r>
            <a:endParaRPr lang="es-ES" altLang="es-AR" sz="2400"/>
          </a:p>
        </p:txBody>
      </p:sp>
      <p:pic>
        <p:nvPicPr>
          <p:cNvPr id="16388" name="Picture 17"/>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741363" y="4005263"/>
            <a:ext cx="8748712" cy="295910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072680" y="536557"/>
            <a:ext cx="61928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dirty="0">
                <a:solidFill>
                  <a:schemeClr val="tx2"/>
                </a:solidFill>
              </a:rPr>
              <a:t>LA ELABORACIÓN DE CONOCIMIENTO</a:t>
            </a:r>
          </a:p>
        </p:txBody>
      </p:sp>
      <p:sp>
        <p:nvSpPr>
          <p:cNvPr id="17411" name="Text Box 3"/>
          <p:cNvSpPr txBox="1">
            <a:spLocks noChangeArrowheads="1"/>
          </p:cNvSpPr>
          <p:nvPr/>
        </p:nvSpPr>
        <p:spPr bwMode="auto">
          <a:xfrm>
            <a:off x="809626" y="4357689"/>
            <a:ext cx="8215313" cy="230822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400" dirty="0"/>
              <a:t>El conocimiento “SE CONSTRUYE” por IMPUTACIÓN DE SENTIDO AL OBJETO y ATRIBUCIÓN DE SIGNIFICADO a partir de revisar teorías y hechos conocidos preexistentes (PERIFERIA). Para ello se desarrollan prácticas de descubrimiento y de validación tanto de teorías como de hechos. </a:t>
            </a:r>
          </a:p>
        </p:txBody>
      </p:sp>
      <p:pic>
        <p:nvPicPr>
          <p:cNvPr id="17412" name="Picture 11"/>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669925" y="1700214"/>
            <a:ext cx="8459788" cy="2238375"/>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920552" y="2132856"/>
            <a:ext cx="8342797" cy="4201150"/>
          </a:xfrm>
          <a:prstGeom prst="rect">
            <a:avLst/>
          </a:prstGeom>
          <a:solidFill>
            <a:schemeClr val="accent1">
              <a:lumMod val="20000"/>
              <a:lumOff val="80000"/>
            </a:schemeClr>
          </a:solidFill>
          <a:ln w="9525">
            <a:solidFill>
              <a:schemeClr val="bg1"/>
            </a:solidFill>
            <a:miter lim="800000"/>
            <a:headEnd/>
            <a:tailEnd/>
          </a:ln>
          <a:effec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ts val="600"/>
              </a:spcBef>
              <a:spcAft>
                <a:spcPts val="1200"/>
              </a:spcAft>
              <a:buClrTx/>
              <a:buSzTx/>
              <a:buNone/>
            </a:pPr>
            <a:r>
              <a:rPr lang="es-MX" altLang="es-AR" sz="2800" b="1" dirty="0"/>
              <a:t>INFERIR ES UN EJERCICIO DE ELABORACIÓN CONCEPTUAL EN DONDE SE PONEN EN CORRESPONDENCIA ENUNCIADOS GENERALES Y PARTICULARES: TEORÍAS – HECHOS. </a:t>
            </a:r>
          </a:p>
          <a:p>
            <a:pPr algn="ctr" eaLnBrk="1" hangingPunct="1">
              <a:spcBef>
                <a:spcPts val="600"/>
              </a:spcBef>
              <a:spcAft>
                <a:spcPts val="1200"/>
              </a:spcAft>
              <a:buClrTx/>
              <a:buSzTx/>
              <a:buNone/>
            </a:pPr>
            <a:r>
              <a:rPr lang="es-MX" altLang="es-AR" sz="2800" b="1" dirty="0"/>
              <a:t>INFERIR ES CONCEPTUALIZAR / TEORIZAR SOBRE FENÓMENOS NO CONOCIDOS A PARTIR DE TEORÍAS Y FENÓMENOS CONOCIDOS EN UNA FASE ANTERIOR</a:t>
            </a:r>
            <a:endParaRPr lang="es-MX" altLang="es-AR" sz="3600" b="1" dirty="0"/>
          </a:p>
        </p:txBody>
      </p:sp>
      <p:sp>
        <p:nvSpPr>
          <p:cNvPr id="19459" name="Rectangle 3"/>
          <p:cNvSpPr>
            <a:spLocks noChangeArrowheads="1"/>
          </p:cNvSpPr>
          <p:nvPr/>
        </p:nvSpPr>
        <p:spPr bwMode="auto">
          <a:xfrm>
            <a:off x="1012825" y="260649"/>
            <a:ext cx="80446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2800" b="1" dirty="0">
                <a:solidFill>
                  <a:schemeClr val="tx2"/>
                </a:solidFill>
              </a:rPr>
              <a:t>EL CONOCIMIENTO SE ELABORA A PARTIR DE INFERENCIAS FUNDADAS EN PRECONCEPTOS Y EN LA EXPERIENCIA</a:t>
            </a:r>
          </a:p>
        </p:txBody>
      </p:sp>
    </p:spTree>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3218</TotalTime>
  <Words>1699</Words>
  <Application>Microsoft Office PowerPoint</Application>
  <PresentationFormat>A4 (210 x 297 mm)</PresentationFormat>
  <Paragraphs>150</Paragraphs>
  <Slides>27</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27</vt:i4>
      </vt:variant>
    </vt:vector>
  </HeadingPairs>
  <TitlesOfParts>
    <vt:vector size="36" baseType="lpstr">
      <vt:lpstr>Arial</vt:lpstr>
      <vt:lpstr>Arial Rounded MT Bold</vt:lpstr>
      <vt:lpstr>Calibri</vt:lpstr>
      <vt:lpstr>Comic Sans MS</vt:lpstr>
      <vt:lpstr>Tahoma</vt:lpstr>
      <vt:lpstr>Times New Roman</vt:lpstr>
      <vt:lpstr>Wingdings</vt:lpstr>
      <vt:lpstr>Mezclas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223</cp:revision>
  <dcterms:created xsi:type="dcterms:W3CDTF">2006-07-27T19:02:59Z</dcterms:created>
  <dcterms:modified xsi:type="dcterms:W3CDTF">2023-08-10T16:34:16Z</dcterms:modified>
</cp:coreProperties>
</file>