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55" r:id="rId2"/>
    <p:sldMasterId id="2147483767" r:id="rId3"/>
  </p:sldMasterIdLst>
  <p:notesMasterIdLst>
    <p:notesMasterId r:id="rId49"/>
  </p:notesMasterIdLst>
  <p:sldIdLst>
    <p:sldId id="331" r:id="rId4"/>
    <p:sldId id="308" r:id="rId5"/>
    <p:sldId id="301" r:id="rId6"/>
    <p:sldId id="302" r:id="rId7"/>
    <p:sldId id="303" r:id="rId8"/>
    <p:sldId id="304" r:id="rId9"/>
    <p:sldId id="305" r:id="rId10"/>
    <p:sldId id="306" r:id="rId11"/>
    <p:sldId id="307" r:id="rId12"/>
    <p:sldId id="300" r:id="rId13"/>
    <p:sldId id="288" r:id="rId14"/>
    <p:sldId id="289" r:id="rId15"/>
    <p:sldId id="290" r:id="rId16"/>
    <p:sldId id="291" r:id="rId17"/>
    <p:sldId id="292" r:id="rId18"/>
    <p:sldId id="293" r:id="rId19"/>
    <p:sldId id="395" r:id="rId20"/>
    <p:sldId id="397" r:id="rId21"/>
    <p:sldId id="396" r:id="rId22"/>
    <p:sldId id="398" r:id="rId23"/>
    <p:sldId id="399" r:id="rId24"/>
    <p:sldId id="394" r:id="rId25"/>
    <p:sldId id="294" r:id="rId26"/>
    <p:sldId id="391" r:id="rId27"/>
    <p:sldId id="392" r:id="rId28"/>
    <p:sldId id="393" r:id="rId29"/>
    <p:sldId id="295" r:id="rId30"/>
    <p:sldId id="296" r:id="rId31"/>
    <p:sldId id="400" r:id="rId32"/>
    <p:sldId id="416" r:id="rId33"/>
    <p:sldId id="431" r:id="rId34"/>
    <p:sldId id="432" r:id="rId35"/>
    <p:sldId id="433" r:id="rId36"/>
    <p:sldId id="422" r:id="rId37"/>
    <p:sldId id="434" r:id="rId38"/>
    <p:sldId id="435" r:id="rId39"/>
    <p:sldId id="423" r:id="rId40"/>
    <p:sldId id="419" r:id="rId41"/>
    <p:sldId id="424" r:id="rId42"/>
    <p:sldId id="425" r:id="rId43"/>
    <p:sldId id="426" r:id="rId44"/>
    <p:sldId id="427" r:id="rId45"/>
    <p:sldId id="428" r:id="rId46"/>
    <p:sldId id="436" r:id="rId47"/>
    <p:sldId id="437" r:id="rId48"/>
  </p:sldIdLst>
  <p:sldSz cx="9144000" cy="6858000" type="screen4x3"/>
  <p:notesSz cx="6858000" cy="9144000"/>
  <p:defaultTextStyle>
    <a:defPPr>
      <a:defRPr lang="es-AR"/>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4660"/>
  </p:normalViewPr>
  <p:slideViewPr>
    <p:cSldViewPr>
      <p:cViewPr varScale="1">
        <p:scale>
          <a:sx n="99" d="100"/>
          <a:sy n="99" d="100"/>
        </p:scale>
        <p:origin x="185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69C17B-B33B-4248-8C5A-78BEB52EC00A}" type="datetimeFigureOut">
              <a:rPr lang="es-AR" smtClean="0"/>
              <a:t>3/8/2021</a:t>
            </a:fld>
            <a:endParaRPr lang="es-A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091C8B-9A56-447E-9710-89BCD17995F4}" type="slidenum">
              <a:rPr lang="es-AR" smtClean="0"/>
              <a:t>‹Nº›</a:t>
            </a:fld>
            <a:endParaRPr lang="es-AR"/>
          </a:p>
        </p:txBody>
      </p:sp>
    </p:spTree>
    <p:extLst>
      <p:ext uri="{BB962C8B-B14F-4D97-AF65-F5344CB8AC3E}">
        <p14:creationId xmlns:p14="http://schemas.microsoft.com/office/powerpoint/2010/main" val="2888192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A8EF8-CCE7-46F6-A264-90AEB031FF39}" type="slidenum">
              <a:rPr lang="es-ES" altLang="es-AR"/>
              <a:pPr/>
              <a:t>18</a:t>
            </a:fld>
            <a:endParaRPr lang="es-ES" altLang="es-AR"/>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s-AR" altLang="es-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A76145D8-ED58-44A9-BC65-988CF3BEDD8C}" type="slidenum">
              <a:rPr lang="es-AR" smtClean="0"/>
              <a:t>36</a:t>
            </a:fld>
            <a:endParaRPr lang="es-AR" dirty="0"/>
          </a:p>
        </p:txBody>
      </p:sp>
    </p:spTree>
    <p:extLst>
      <p:ext uri="{BB962C8B-B14F-4D97-AF65-F5344CB8AC3E}">
        <p14:creationId xmlns:p14="http://schemas.microsoft.com/office/powerpoint/2010/main" val="944989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558E5057-86B3-4CC0-9AD5-95A2DAE7D160}" type="slidenum">
              <a:rPr lang="es-MX" altLang="es-AR" smtClean="0"/>
              <a:pPr/>
              <a:t>37</a:t>
            </a:fld>
            <a:endParaRPr lang="es-MX" altLang="es-AR"/>
          </a:p>
        </p:txBody>
      </p:sp>
    </p:spTree>
    <p:extLst>
      <p:ext uri="{BB962C8B-B14F-4D97-AF65-F5344CB8AC3E}">
        <p14:creationId xmlns:p14="http://schemas.microsoft.com/office/powerpoint/2010/main" val="630988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A76145D8-ED58-44A9-BC65-988CF3BEDD8C}" type="slidenum">
              <a:rPr lang="es-AR" smtClean="0"/>
              <a:t>38</a:t>
            </a:fld>
            <a:endParaRPr lang="es-AR" dirty="0"/>
          </a:p>
        </p:txBody>
      </p:sp>
    </p:spTree>
    <p:extLst>
      <p:ext uri="{BB962C8B-B14F-4D97-AF65-F5344CB8AC3E}">
        <p14:creationId xmlns:p14="http://schemas.microsoft.com/office/powerpoint/2010/main" val="347668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A76145D8-ED58-44A9-BC65-988CF3BEDD8C}" type="slidenum">
              <a:rPr lang="es-AR" smtClean="0"/>
              <a:t>39</a:t>
            </a:fld>
            <a:endParaRPr lang="es-AR" dirty="0"/>
          </a:p>
        </p:txBody>
      </p:sp>
    </p:spTree>
    <p:extLst>
      <p:ext uri="{BB962C8B-B14F-4D97-AF65-F5344CB8AC3E}">
        <p14:creationId xmlns:p14="http://schemas.microsoft.com/office/powerpoint/2010/main" val="423165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A76145D8-ED58-44A9-BC65-988CF3BEDD8C}" type="slidenum">
              <a:rPr lang="es-AR" smtClean="0"/>
              <a:t>40</a:t>
            </a:fld>
            <a:endParaRPr lang="es-AR" dirty="0"/>
          </a:p>
        </p:txBody>
      </p:sp>
    </p:spTree>
    <p:extLst>
      <p:ext uri="{BB962C8B-B14F-4D97-AF65-F5344CB8AC3E}">
        <p14:creationId xmlns:p14="http://schemas.microsoft.com/office/powerpoint/2010/main" val="1943404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A76145D8-ED58-44A9-BC65-988CF3BEDD8C}" type="slidenum">
              <a:rPr lang="es-AR" smtClean="0"/>
              <a:t>41</a:t>
            </a:fld>
            <a:endParaRPr lang="es-AR" dirty="0"/>
          </a:p>
        </p:txBody>
      </p:sp>
    </p:spTree>
    <p:extLst>
      <p:ext uri="{BB962C8B-B14F-4D97-AF65-F5344CB8AC3E}">
        <p14:creationId xmlns:p14="http://schemas.microsoft.com/office/powerpoint/2010/main" val="648309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A76145D8-ED58-44A9-BC65-988CF3BEDD8C}" type="slidenum">
              <a:rPr lang="es-AR" smtClean="0"/>
              <a:t>42</a:t>
            </a:fld>
            <a:endParaRPr lang="es-AR" dirty="0"/>
          </a:p>
        </p:txBody>
      </p:sp>
    </p:spTree>
    <p:extLst>
      <p:ext uri="{BB962C8B-B14F-4D97-AF65-F5344CB8AC3E}">
        <p14:creationId xmlns:p14="http://schemas.microsoft.com/office/powerpoint/2010/main" val="3379225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A76145D8-ED58-44A9-BC65-988CF3BEDD8C}" type="slidenum">
              <a:rPr lang="es-AR" smtClean="0"/>
              <a:t>43</a:t>
            </a:fld>
            <a:endParaRPr lang="es-AR" dirty="0"/>
          </a:p>
        </p:txBody>
      </p:sp>
    </p:spTree>
    <p:extLst>
      <p:ext uri="{BB962C8B-B14F-4D97-AF65-F5344CB8AC3E}">
        <p14:creationId xmlns:p14="http://schemas.microsoft.com/office/powerpoint/2010/main" val="105938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A76145D8-ED58-44A9-BC65-988CF3BEDD8C}" type="slidenum">
              <a:rPr lang="es-AR" smtClean="0"/>
              <a:t>44</a:t>
            </a:fld>
            <a:endParaRPr lang="es-AR" dirty="0"/>
          </a:p>
        </p:txBody>
      </p:sp>
    </p:spTree>
    <p:extLst>
      <p:ext uri="{BB962C8B-B14F-4D97-AF65-F5344CB8AC3E}">
        <p14:creationId xmlns:p14="http://schemas.microsoft.com/office/powerpoint/2010/main" val="542166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A76145D8-ED58-44A9-BC65-988CF3BEDD8C}" type="slidenum">
              <a:rPr lang="es-AR" smtClean="0"/>
              <a:t>45</a:t>
            </a:fld>
            <a:endParaRPr lang="es-AR" dirty="0"/>
          </a:p>
        </p:txBody>
      </p:sp>
    </p:spTree>
    <p:extLst>
      <p:ext uri="{BB962C8B-B14F-4D97-AF65-F5344CB8AC3E}">
        <p14:creationId xmlns:p14="http://schemas.microsoft.com/office/powerpoint/2010/main" val="3266675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639F03-7D1E-4228-93C2-1698550EF712}" type="slidenum">
              <a:rPr lang="es-ES" altLang="es-AR">
                <a:solidFill>
                  <a:srgbClr val="1F497D"/>
                </a:solidFill>
              </a:rPr>
              <a:pPr/>
              <a:t>19</a:t>
            </a:fld>
            <a:endParaRPr lang="es-ES" altLang="es-AR">
              <a:solidFill>
                <a:srgbClr val="1F497D"/>
              </a:solidFill>
            </a:endParaRPr>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s-AR" altLang="es-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A8EF8-CCE7-46F6-A264-90AEB031FF39}" type="slidenum">
              <a:rPr lang="es-ES" altLang="es-AR"/>
              <a:pPr/>
              <a:t>22</a:t>
            </a:fld>
            <a:endParaRPr lang="es-ES" altLang="es-AR"/>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s-AR" altLang="es-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A76145D8-ED58-44A9-BC65-988CF3BEDD8C}" type="slidenum">
              <a:rPr lang="es-AR" smtClean="0"/>
              <a:t>30</a:t>
            </a:fld>
            <a:endParaRPr lang="es-AR" dirty="0"/>
          </a:p>
        </p:txBody>
      </p:sp>
    </p:spTree>
    <p:extLst>
      <p:ext uri="{BB962C8B-B14F-4D97-AF65-F5344CB8AC3E}">
        <p14:creationId xmlns:p14="http://schemas.microsoft.com/office/powerpoint/2010/main" val="597619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A76145D8-ED58-44A9-BC65-988CF3BEDD8C}" type="slidenum">
              <a:rPr lang="es-AR" smtClean="0"/>
              <a:t>31</a:t>
            </a:fld>
            <a:endParaRPr lang="es-AR" dirty="0"/>
          </a:p>
        </p:txBody>
      </p:sp>
    </p:spTree>
    <p:extLst>
      <p:ext uri="{BB962C8B-B14F-4D97-AF65-F5344CB8AC3E}">
        <p14:creationId xmlns:p14="http://schemas.microsoft.com/office/powerpoint/2010/main" val="3421313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A76145D8-ED58-44A9-BC65-988CF3BEDD8C}" type="slidenum">
              <a:rPr lang="es-AR" smtClean="0"/>
              <a:t>32</a:t>
            </a:fld>
            <a:endParaRPr lang="es-AR" dirty="0"/>
          </a:p>
        </p:txBody>
      </p:sp>
    </p:spTree>
    <p:extLst>
      <p:ext uri="{BB962C8B-B14F-4D97-AF65-F5344CB8AC3E}">
        <p14:creationId xmlns:p14="http://schemas.microsoft.com/office/powerpoint/2010/main" val="2312816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A76145D8-ED58-44A9-BC65-988CF3BEDD8C}" type="slidenum">
              <a:rPr lang="es-AR" smtClean="0"/>
              <a:t>33</a:t>
            </a:fld>
            <a:endParaRPr lang="es-AR" dirty="0"/>
          </a:p>
        </p:txBody>
      </p:sp>
    </p:spTree>
    <p:extLst>
      <p:ext uri="{BB962C8B-B14F-4D97-AF65-F5344CB8AC3E}">
        <p14:creationId xmlns:p14="http://schemas.microsoft.com/office/powerpoint/2010/main" val="2311907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A76145D8-ED58-44A9-BC65-988CF3BEDD8C}" type="slidenum">
              <a:rPr lang="es-AR" smtClean="0"/>
              <a:t>34</a:t>
            </a:fld>
            <a:endParaRPr lang="es-AR" dirty="0"/>
          </a:p>
        </p:txBody>
      </p:sp>
    </p:spTree>
    <p:extLst>
      <p:ext uri="{BB962C8B-B14F-4D97-AF65-F5344CB8AC3E}">
        <p14:creationId xmlns:p14="http://schemas.microsoft.com/office/powerpoint/2010/main" val="3959092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A76145D8-ED58-44A9-BC65-988CF3BEDD8C}" type="slidenum">
              <a:rPr lang="es-AR" smtClean="0"/>
              <a:t>35</a:t>
            </a:fld>
            <a:endParaRPr lang="es-AR" dirty="0"/>
          </a:p>
        </p:txBody>
      </p:sp>
    </p:spTree>
    <p:extLst>
      <p:ext uri="{BB962C8B-B14F-4D97-AF65-F5344CB8AC3E}">
        <p14:creationId xmlns:p14="http://schemas.microsoft.com/office/powerpoint/2010/main" val="3768272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defRPr/>
                </a:pPr>
                <a:endParaRPr lang="es-AR" b="1">
                  <a:solidFill>
                    <a:srgbClr val="333399"/>
                  </a:solidFill>
                  <a:effectLst>
                    <a:outerShdw blurRad="38100" dist="38100" dir="2700000" algn="tl">
                      <a:srgbClr val="000000">
                        <a:alpha val="43137"/>
                      </a:srgbClr>
                    </a:outerShdw>
                  </a:effectLst>
                  <a:latin typeface="Calibri" pitchFamily="34" charset="0"/>
                  <a:cs typeface="+mn-cs"/>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defRPr/>
                </a:pPr>
                <a:endParaRPr lang="es-AR" b="1">
                  <a:solidFill>
                    <a:srgbClr val="333399"/>
                  </a:solidFill>
                  <a:effectLst>
                    <a:outerShdw blurRad="38100" dist="38100" dir="2700000" algn="tl">
                      <a:srgbClr val="000000">
                        <a:alpha val="43137"/>
                      </a:srgbClr>
                    </a:outerShdw>
                  </a:effectLst>
                  <a:latin typeface="Calibri" pitchFamily="34" charset="0"/>
                  <a:cs typeface="+mn-cs"/>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defRPr/>
                </a:pPr>
                <a:endParaRPr lang="es-AR" b="1">
                  <a:solidFill>
                    <a:srgbClr val="333399"/>
                  </a:solidFill>
                  <a:effectLst>
                    <a:outerShdw blurRad="38100" dist="38100" dir="2700000" algn="tl">
                      <a:srgbClr val="000000">
                        <a:alpha val="43137"/>
                      </a:srgbClr>
                    </a:outerShdw>
                  </a:effectLst>
                  <a:latin typeface="Calibri" pitchFamily="34" charset="0"/>
                  <a:cs typeface="+mn-cs"/>
                </a:endParaRPr>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defRPr/>
                </a:pPr>
                <a:endParaRPr lang="es-AR" b="1">
                  <a:solidFill>
                    <a:srgbClr val="333399"/>
                  </a:solidFill>
                  <a:effectLst>
                    <a:outerShdw blurRad="38100" dist="38100" dir="2700000" algn="tl">
                      <a:srgbClr val="000000">
                        <a:alpha val="43137"/>
                      </a:srgbClr>
                    </a:outerShdw>
                  </a:effectLst>
                  <a:latin typeface="Calibri" pitchFamily="34" charset="0"/>
                  <a:cs typeface="+mn-cs"/>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defRPr/>
              </a:pPr>
              <a:endParaRPr lang="es-AR" b="1">
                <a:solidFill>
                  <a:srgbClr val="333399"/>
                </a:solidFill>
                <a:effectLst>
                  <a:outerShdw blurRad="38100" dist="38100" dir="2700000" algn="tl">
                    <a:srgbClr val="000000">
                      <a:alpha val="43137"/>
                    </a:srgbClr>
                  </a:outerShdw>
                </a:effectLst>
                <a:latin typeface="Calibri" pitchFamily="34" charset="0"/>
                <a:cs typeface="+mn-cs"/>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defRPr/>
              </a:pPr>
              <a:endParaRPr lang="es-AR" b="1">
                <a:solidFill>
                  <a:srgbClr val="333399"/>
                </a:solidFill>
                <a:effectLst>
                  <a:outerShdw blurRad="38100" dist="38100" dir="2700000" algn="tl">
                    <a:srgbClr val="000000">
                      <a:alpha val="43137"/>
                    </a:srgbClr>
                  </a:outerShdw>
                </a:effectLst>
                <a:latin typeface="Calibri" pitchFamily="34" charset="0"/>
                <a:cs typeface="+mn-cs"/>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defRPr/>
              </a:pPr>
              <a:endParaRPr lang="es-AR" b="1">
                <a:solidFill>
                  <a:srgbClr val="333399"/>
                </a:solidFill>
                <a:effectLst>
                  <a:outerShdw blurRad="38100" dist="38100" dir="2700000" algn="tl">
                    <a:srgbClr val="000000">
                      <a:alpha val="43137"/>
                    </a:srgbClr>
                  </a:outerShdw>
                </a:effectLst>
                <a:latin typeface="Calibri" pitchFamily="34" charset="0"/>
                <a:cs typeface="+mn-cs"/>
              </a:endParaRPr>
            </a:p>
          </p:txBody>
        </p:sp>
      </p:grpSp>
      <p:sp>
        <p:nvSpPr>
          <p:cNvPr id="6156" name="Rectangle 12"/>
          <p:cNvSpPr>
            <a:spLocks noGrp="1" noChangeArrowheads="1"/>
          </p:cNvSpPr>
          <p:nvPr>
            <p:ph type="ctrTitle"/>
          </p:nvPr>
        </p:nvSpPr>
        <p:spPr>
          <a:xfrm>
            <a:off x="990600" y="1828800"/>
            <a:ext cx="7772400" cy="1143000"/>
          </a:xfrm>
        </p:spPr>
        <p:txBody>
          <a:bodyPr/>
          <a:lstStyle>
            <a:lvl1pPr>
              <a:defRPr/>
            </a:lvl1pPr>
          </a:lstStyle>
          <a:p>
            <a:pPr lvl="0"/>
            <a:r>
              <a:rPr lang="es-ES" altLang="es-AR" noProof="0"/>
              <a:t>Haga clic para modificar el estilo de título del patrón</a:t>
            </a:r>
          </a:p>
        </p:txBody>
      </p:sp>
      <p:sp>
        <p:nvSpPr>
          <p:cNvPr id="615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s-ES" altLang="es-AR" noProof="0"/>
              <a:t>Haga clic para modificar el estilo de subtítulo del patrón</a:t>
            </a:r>
          </a:p>
        </p:txBody>
      </p:sp>
      <p:sp>
        <p:nvSpPr>
          <p:cNvPr id="14" name="Rectangle 14"/>
          <p:cNvSpPr>
            <a:spLocks noGrp="1" noChangeArrowheads="1"/>
          </p:cNvSpPr>
          <p:nvPr>
            <p:ph type="dt" sz="half" idx="10"/>
          </p:nvPr>
        </p:nvSpPr>
        <p:spPr>
          <a:xfrm>
            <a:off x="990600" y="6248400"/>
            <a:ext cx="1905000" cy="457200"/>
          </a:xfrm>
        </p:spPr>
        <p:txBody>
          <a:bodyPr/>
          <a:lstStyle>
            <a:lvl1pPr fontAlgn="auto">
              <a:spcAft>
                <a:spcPts val="0"/>
              </a:spcAft>
              <a:defRPr smtClean="0">
                <a:solidFill>
                  <a:srgbClr val="1C1C1C"/>
                </a:solidFill>
              </a:defRPr>
            </a:lvl1pPr>
          </a:lstStyle>
          <a:p>
            <a:pPr>
              <a:defRPr/>
            </a:pPr>
            <a:endParaRPr lang="es-ES" altLang="es-AR"/>
          </a:p>
        </p:txBody>
      </p:sp>
      <p:sp>
        <p:nvSpPr>
          <p:cNvPr id="15" name="Rectangle 15"/>
          <p:cNvSpPr>
            <a:spLocks noGrp="1" noChangeArrowheads="1"/>
          </p:cNvSpPr>
          <p:nvPr>
            <p:ph type="ftr" sz="quarter" idx="11"/>
          </p:nvPr>
        </p:nvSpPr>
        <p:spPr>
          <a:xfrm>
            <a:off x="3429000" y="6248400"/>
            <a:ext cx="2895600" cy="457200"/>
          </a:xfrm>
        </p:spPr>
        <p:txBody>
          <a:bodyPr/>
          <a:lstStyle>
            <a:lvl1pPr fontAlgn="auto">
              <a:spcAft>
                <a:spcPts val="0"/>
              </a:spcAft>
              <a:defRPr smtClean="0">
                <a:solidFill>
                  <a:srgbClr val="1C1C1C"/>
                </a:solidFill>
              </a:defRPr>
            </a:lvl1pPr>
          </a:lstStyle>
          <a:p>
            <a:pPr>
              <a:defRPr/>
            </a:pPr>
            <a:endParaRPr lang="es-ES" altLang="es-AR"/>
          </a:p>
        </p:txBody>
      </p:sp>
      <p:sp>
        <p:nvSpPr>
          <p:cNvPr id="16" name="Rectangle 16"/>
          <p:cNvSpPr>
            <a:spLocks noGrp="1" noChangeArrowheads="1"/>
          </p:cNvSpPr>
          <p:nvPr>
            <p:ph type="sldNum" sz="quarter" idx="12"/>
          </p:nvPr>
        </p:nvSpPr>
        <p:spPr>
          <a:xfrm>
            <a:off x="6858000" y="6248400"/>
            <a:ext cx="1905000" cy="457200"/>
          </a:xfrm>
        </p:spPr>
        <p:txBody>
          <a:bodyPr/>
          <a:lstStyle>
            <a:lvl1pPr fontAlgn="auto">
              <a:spcAft>
                <a:spcPts val="0"/>
              </a:spcAft>
              <a:defRPr smtClean="0">
                <a:solidFill>
                  <a:srgbClr val="1C1C1C"/>
                </a:solidFill>
              </a:defRPr>
            </a:lvl1pPr>
          </a:lstStyle>
          <a:p>
            <a:pPr>
              <a:defRPr/>
            </a:pPr>
            <a:fld id="{EF320D9F-8628-41B3-BCB8-E22C51032534}" type="slidenum">
              <a:rPr lang="es-ES" altLang="es-AR"/>
              <a:pPr>
                <a:defRPr/>
              </a:pPr>
              <a:t>‹Nº›</a:t>
            </a:fld>
            <a:endParaRPr lang="es-ES" altLang="es-AR"/>
          </a:p>
        </p:txBody>
      </p:sp>
    </p:spTree>
    <p:extLst>
      <p:ext uri="{BB962C8B-B14F-4D97-AF65-F5344CB8AC3E}">
        <p14:creationId xmlns:p14="http://schemas.microsoft.com/office/powerpoint/2010/main" val="675472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lvl1pPr fontAlgn="auto">
              <a:spcAft>
                <a:spcPts val="0"/>
              </a:spcAft>
              <a:defRPr smtClean="0"/>
            </a:lvl1pPr>
          </a:lstStyle>
          <a:p>
            <a:pPr>
              <a:defRPr/>
            </a:pPr>
            <a:endParaRPr lang="es-ES" altLang="es-AR"/>
          </a:p>
        </p:txBody>
      </p:sp>
      <p:sp>
        <p:nvSpPr>
          <p:cNvPr id="5" name="4 Marcador de pie de página"/>
          <p:cNvSpPr>
            <a:spLocks noGrp="1"/>
          </p:cNvSpPr>
          <p:nvPr>
            <p:ph type="ftr" sz="quarter" idx="11"/>
          </p:nvPr>
        </p:nvSpPr>
        <p:spPr/>
        <p:txBody>
          <a:bodyPr/>
          <a:lstStyle>
            <a:lvl1pPr fontAlgn="auto">
              <a:spcAft>
                <a:spcPts val="0"/>
              </a:spcAft>
              <a:defRPr smtClean="0"/>
            </a:lvl1pPr>
          </a:lstStyle>
          <a:p>
            <a:pPr>
              <a:defRPr/>
            </a:pPr>
            <a:endParaRPr lang="es-ES" altLang="es-AR"/>
          </a:p>
        </p:txBody>
      </p:sp>
      <p:sp>
        <p:nvSpPr>
          <p:cNvPr id="6" name="5 Marcador de número de diapositiva"/>
          <p:cNvSpPr>
            <a:spLocks noGrp="1"/>
          </p:cNvSpPr>
          <p:nvPr>
            <p:ph type="sldNum" sz="quarter" idx="12"/>
          </p:nvPr>
        </p:nvSpPr>
        <p:spPr/>
        <p:txBody>
          <a:bodyPr/>
          <a:lstStyle>
            <a:lvl1pPr fontAlgn="auto">
              <a:spcAft>
                <a:spcPts val="0"/>
              </a:spcAft>
              <a:defRPr smtClean="0"/>
            </a:lvl1pPr>
          </a:lstStyle>
          <a:p>
            <a:pPr>
              <a:defRPr/>
            </a:pPr>
            <a:fld id="{491C7634-57A5-4E43-8D5B-8E1B21615F71}" type="slidenum">
              <a:rPr lang="es-ES" altLang="es-AR"/>
              <a:pPr>
                <a:defRPr/>
              </a:pPr>
              <a:t>‹Nº›</a:t>
            </a:fld>
            <a:endParaRPr lang="es-ES" altLang="es-AR"/>
          </a:p>
        </p:txBody>
      </p:sp>
    </p:spTree>
    <p:extLst>
      <p:ext uri="{BB962C8B-B14F-4D97-AF65-F5344CB8AC3E}">
        <p14:creationId xmlns:p14="http://schemas.microsoft.com/office/powerpoint/2010/main" val="3563854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04050" y="617538"/>
            <a:ext cx="1951038" cy="5514975"/>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1150938" y="617538"/>
            <a:ext cx="5700712" cy="551497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lvl1pPr fontAlgn="auto">
              <a:spcAft>
                <a:spcPts val="0"/>
              </a:spcAft>
              <a:defRPr smtClean="0"/>
            </a:lvl1pPr>
          </a:lstStyle>
          <a:p>
            <a:pPr>
              <a:defRPr/>
            </a:pPr>
            <a:endParaRPr lang="es-ES" altLang="es-AR"/>
          </a:p>
        </p:txBody>
      </p:sp>
      <p:sp>
        <p:nvSpPr>
          <p:cNvPr id="5" name="4 Marcador de pie de página"/>
          <p:cNvSpPr>
            <a:spLocks noGrp="1"/>
          </p:cNvSpPr>
          <p:nvPr>
            <p:ph type="ftr" sz="quarter" idx="11"/>
          </p:nvPr>
        </p:nvSpPr>
        <p:spPr/>
        <p:txBody>
          <a:bodyPr/>
          <a:lstStyle>
            <a:lvl1pPr fontAlgn="auto">
              <a:spcAft>
                <a:spcPts val="0"/>
              </a:spcAft>
              <a:defRPr smtClean="0"/>
            </a:lvl1pPr>
          </a:lstStyle>
          <a:p>
            <a:pPr>
              <a:defRPr/>
            </a:pPr>
            <a:endParaRPr lang="es-ES" altLang="es-AR"/>
          </a:p>
        </p:txBody>
      </p:sp>
      <p:sp>
        <p:nvSpPr>
          <p:cNvPr id="6" name="5 Marcador de número de diapositiva"/>
          <p:cNvSpPr>
            <a:spLocks noGrp="1"/>
          </p:cNvSpPr>
          <p:nvPr>
            <p:ph type="sldNum" sz="quarter" idx="12"/>
          </p:nvPr>
        </p:nvSpPr>
        <p:spPr/>
        <p:txBody>
          <a:bodyPr/>
          <a:lstStyle>
            <a:lvl1pPr fontAlgn="auto">
              <a:spcAft>
                <a:spcPts val="0"/>
              </a:spcAft>
              <a:defRPr smtClean="0"/>
            </a:lvl1pPr>
          </a:lstStyle>
          <a:p>
            <a:pPr>
              <a:defRPr/>
            </a:pPr>
            <a:fld id="{D502F0F4-B70F-4C52-8C0A-5D3496D3F191}" type="slidenum">
              <a:rPr lang="es-ES" altLang="es-AR"/>
              <a:pPr>
                <a:defRPr/>
              </a:pPr>
              <a:t>‹Nº›</a:t>
            </a:fld>
            <a:endParaRPr lang="es-ES" altLang="es-AR"/>
          </a:p>
        </p:txBody>
      </p:sp>
    </p:spTree>
    <p:extLst>
      <p:ext uri="{BB962C8B-B14F-4D97-AF65-F5344CB8AC3E}">
        <p14:creationId xmlns:p14="http://schemas.microsoft.com/office/powerpoint/2010/main" val="2627284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s-AR" altLang="es-AR">
                  <a:solidFill>
                    <a:srgbClr val="000000"/>
                  </a:solidFill>
                  <a:cs typeface="+mn-cs"/>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s-AR" altLang="es-AR">
                  <a:solidFill>
                    <a:srgbClr val="000000"/>
                  </a:solidFill>
                  <a:cs typeface="+mn-cs"/>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s-AR" altLang="es-AR">
                  <a:solidFill>
                    <a:srgbClr val="000000"/>
                  </a:solidFill>
                  <a:cs typeface="+mn-cs"/>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s-AR" altLang="es-AR">
                  <a:solidFill>
                    <a:srgbClr val="000000"/>
                  </a:solidFill>
                  <a:cs typeface="+mn-cs"/>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s-AR" altLang="es-AR">
                <a:solidFill>
                  <a:srgbClr val="000000"/>
                </a:solidFill>
                <a:cs typeface="+mn-cs"/>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s-AR" altLang="es-AR">
                <a:solidFill>
                  <a:srgbClr val="000000"/>
                </a:solidFill>
                <a:cs typeface="+mn-cs"/>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s-AR" altLang="es-AR">
                <a:solidFill>
                  <a:srgbClr val="000000"/>
                </a:solidFill>
                <a:cs typeface="+mn-cs"/>
              </a:endParaRPr>
            </a:p>
          </p:txBody>
        </p:sp>
      </p:grpSp>
      <p:sp>
        <p:nvSpPr>
          <p:cNvPr id="7180" name="Rectangle 12"/>
          <p:cNvSpPr>
            <a:spLocks noGrp="1" noChangeArrowheads="1"/>
          </p:cNvSpPr>
          <p:nvPr>
            <p:ph type="ctrTitle"/>
          </p:nvPr>
        </p:nvSpPr>
        <p:spPr>
          <a:xfrm>
            <a:off x="990600" y="1828800"/>
            <a:ext cx="7772400" cy="1143000"/>
          </a:xfrm>
        </p:spPr>
        <p:txBody>
          <a:bodyPr/>
          <a:lstStyle>
            <a:lvl1pPr>
              <a:defRPr/>
            </a:lvl1pPr>
          </a:lstStyle>
          <a:p>
            <a:r>
              <a:rPr lang="es-ES"/>
              <a:t>Haga clic para modificar el estilo de título del patrón</a:t>
            </a:r>
          </a:p>
        </p:txBody>
      </p:sp>
      <p:sp>
        <p:nvSpPr>
          <p:cNvPr id="718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s-ES">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s-ES">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1E82A08D-4BAB-47CE-9638-37A6598C76EF}" type="slidenum">
              <a:rPr lang="es-ES">
                <a:solidFill>
                  <a:srgbClr val="1C1C1C"/>
                </a:solidFill>
              </a:rPr>
              <a:pPr>
                <a:defRPr/>
              </a:pPr>
              <a:t>‹Nº›</a:t>
            </a:fld>
            <a:endParaRPr lang="es-ES">
              <a:solidFill>
                <a:srgbClr val="1C1C1C"/>
              </a:solidFill>
            </a:endParaRPr>
          </a:p>
        </p:txBody>
      </p:sp>
    </p:spTree>
    <p:extLst>
      <p:ext uri="{BB962C8B-B14F-4D97-AF65-F5344CB8AC3E}">
        <p14:creationId xmlns:p14="http://schemas.microsoft.com/office/powerpoint/2010/main" val="1084703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lvl1pPr>
              <a:defRPr/>
            </a:lvl1pPr>
          </a:lstStyle>
          <a:p>
            <a:pPr>
              <a:defRPr/>
            </a:pPr>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E3F4A35D-0F7C-483F-B839-7C3A193A037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751097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8BBEB353-0D42-4485-B893-4810ACEA3D1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780592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p:txBody>
          <a:bodyPr/>
          <a:lstStyle>
            <a:lvl1pPr>
              <a:defRPr/>
            </a:lvl1pPr>
          </a:lstStyle>
          <a:p>
            <a:pPr>
              <a:defRPr/>
            </a:pPr>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pPr>
              <a:defRPr/>
            </a:pPr>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pPr>
              <a:defRPr/>
            </a:pPr>
            <a:fld id="{79DFF8B8-28D1-4B03-BD3C-CB95078EB77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169793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6 Marcador de fecha"/>
          <p:cNvSpPr>
            <a:spLocks noGrp="1"/>
          </p:cNvSpPr>
          <p:nvPr>
            <p:ph type="dt" sz="half" idx="10"/>
          </p:nvPr>
        </p:nvSpPr>
        <p:spPr/>
        <p:txBody>
          <a:bodyPr/>
          <a:lstStyle>
            <a:lvl1pPr>
              <a:defRPr/>
            </a:lvl1pPr>
          </a:lstStyle>
          <a:p>
            <a:pPr>
              <a:defRPr/>
            </a:pPr>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pPr>
              <a:defRPr/>
            </a:pPr>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pPr>
              <a:defRPr/>
            </a:pPr>
            <a:fld id="{A210C740-7432-4C9B-8C61-2A284D27168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365913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fecha"/>
          <p:cNvSpPr>
            <a:spLocks noGrp="1"/>
          </p:cNvSpPr>
          <p:nvPr>
            <p:ph type="dt" sz="half" idx="10"/>
          </p:nvPr>
        </p:nvSpPr>
        <p:spPr/>
        <p:txBody>
          <a:bodyPr/>
          <a:lstStyle>
            <a:lvl1pPr>
              <a:defRPr/>
            </a:lvl1pPr>
          </a:lstStyle>
          <a:p>
            <a:pPr>
              <a:defRPr/>
            </a:pPr>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pPr>
              <a:defRPr/>
            </a:pPr>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pPr>
              <a:defRPr/>
            </a:pPr>
            <a:fld id="{EBD5E03A-C1F0-43D0-8D07-BA64257BE7E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201842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defRPr/>
            </a:pPr>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pPr>
              <a:defRPr/>
            </a:pPr>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pPr>
              <a:defRPr/>
            </a:pPr>
            <a:fld id="{53B0C4AA-4406-4D1F-B59A-527ECC30276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69747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pPr>
              <a:defRPr/>
            </a:pPr>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pPr>
              <a:defRPr/>
            </a:pPr>
            <a:fld id="{AF2A7C5D-18CD-4534-ABF9-F7479FC4601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595478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lvl1pPr fontAlgn="auto">
              <a:spcAft>
                <a:spcPts val="0"/>
              </a:spcAft>
              <a:defRPr smtClean="0"/>
            </a:lvl1pPr>
          </a:lstStyle>
          <a:p>
            <a:pPr>
              <a:defRPr/>
            </a:pPr>
            <a:endParaRPr lang="es-ES" altLang="es-AR"/>
          </a:p>
        </p:txBody>
      </p:sp>
      <p:sp>
        <p:nvSpPr>
          <p:cNvPr id="5" name="4 Marcador de pie de página"/>
          <p:cNvSpPr>
            <a:spLocks noGrp="1"/>
          </p:cNvSpPr>
          <p:nvPr>
            <p:ph type="ftr" sz="quarter" idx="11"/>
          </p:nvPr>
        </p:nvSpPr>
        <p:spPr/>
        <p:txBody>
          <a:bodyPr/>
          <a:lstStyle>
            <a:lvl1pPr fontAlgn="auto">
              <a:spcAft>
                <a:spcPts val="0"/>
              </a:spcAft>
              <a:defRPr smtClean="0"/>
            </a:lvl1pPr>
          </a:lstStyle>
          <a:p>
            <a:pPr>
              <a:defRPr/>
            </a:pPr>
            <a:endParaRPr lang="es-ES" altLang="es-AR"/>
          </a:p>
        </p:txBody>
      </p:sp>
      <p:sp>
        <p:nvSpPr>
          <p:cNvPr id="6" name="5 Marcador de número de diapositiva"/>
          <p:cNvSpPr>
            <a:spLocks noGrp="1"/>
          </p:cNvSpPr>
          <p:nvPr>
            <p:ph type="sldNum" sz="quarter" idx="12"/>
          </p:nvPr>
        </p:nvSpPr>
        <p:spPr/>
        <p:txBody>
          <a:bodyPr/>
          <a:lstStyle>
            <a:lvl1pPr fontAlgn="auto">
              <a:spcAft>
                <a:spcPts val="0"/>
              </a:spcAft>
              <a:defRPr smtClean="0"/>
            </a:lvl1pPr>
          </a:lstStyle>
          <a:p>
            <a:pPr>
              <a:defRPr/>
            </a:pPr>
            <a:fld id="{24D26E98-CC57-4B38-9082-6629BECA1566}" type="slidenum">
              <a:rPr lang="es-ES" altLang="es-AR"/>
              <a:pPr>
                <a:defRPr/>
              </a:pPr>
              <a:t>‹Nº›</a:t>
            </a:fld>
            <a:endParaRPr lang="es-ES" altLang="es-AR"/>
          </a:p>
        </p:txBody>
      </p:sp>
    </p:spTree>
    <p:extLst>
      <p:ext uri="{BB962C8B-B14F-4D97-AF65-F5344CB8AC3E}">
        <p14:creationId xmlns:p14="http://schemas.microsoft.com/office/powerpoint/2010/main" val="50789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pPr>
              <a:defRPr/>
            </a:pPr>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pPr>
              <a:defRPr/>
            </a:pPr>
            <a:fld id="{A580C236-EC44-4EFE-BB7A-E8836131F55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965432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lvl1pPr>
              <a:defRPr/>
            </a:lvl1pPr>
          </a:lstStyle>
          <a:p>
            <a:pPr>
              <a:defRPr/>
            </a:pPr>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0C6A2DCC-7AD8-476D-AAB2-9D0F27374CB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716803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04050" y="617538"/>
            <a:ext cx="1951038" cy="5514975"/>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1150938" y="617538"/>
            <a:ext cx="5700712" cy="551497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lvl1pPr>
              <a:defRPr/>
            </a:lvl1pPr>
          </a:lstStyle>
          <a:p>
            <a:pPr>
              <a:defRPr/>
            </a:pPr>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2D8110E8-4527-4811-8287-AB12ED8F18B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651859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60F7458-5AC6-40E9-96BD-32275C2408F6}" type="slidenum">
              <a:rPr lang="es-ES"/>
              <a:pPr>
                <a:defRPr/>
              </a:pPr>
              <a:t>‹Nº›</a:t>
            </a:fld>
            <a:endParaRPr lang="es-ES"/>
          </a:p>
        </p:txBody>
      </p:sp>
    </p:spTree>
    <p:extLst>
      <p:ext uri="{BB962C8B-B14F-4D97-AF65-F5344CB8AC3E}">
        <p14:creationId xmlns:p14="http://schemas.microsoft.com/office/powerpoint/2010/main" val="2016166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4207F25-7439-467E-8FAA-C9A2D956D40F}" type="slidenum">
              <a:rPr lang="es-ES"/>
              <a:pPr>
                <a:defRPr/>
              </a:pPr>
              <a:t>‹Nº›</a:t>
            </a:fld>
            <a:endParaRPr lang="es-ES"/>
          </a:p>
        </p:txBody>
      </p:sp>
    </p:spTree>
    <p:extLst>
      <p:ext uri="{BB962C8B-B14F-4D97-AF65-F5344CB8AC3E}">
        <p14:creationId xmlns:p14="http://schemas.microsoft.com/office/powerpoint/2010/main" val="10272936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B2E1F7C-C140-4B3C-BFB6-584FC762B5A7}" type="slidenum">
              <a:rPr lang="es-ES"/>
              <a:pPr>
                <a:defRPr/>
              </a:pPr>
              <a:t>‹Nº›</a:t>
            </a:fld>
            <a:endParaRPr lang="es-ES"/>
          </a:p>
        </p:txBody>
      </p:sp>
    </p:spTree>
    <p:extLst>
      <p:ext uri="{BB962C8B-B14F-4D97-AF65-F5344CB8AC3E}">
        <p14:creationId xmlns:p14="http://schemas.microsoft.com/office/powerpoint/2010/main" val="30459505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0D96414-736E-4D59-A631-59727D4A0BBE}" type="slidenum">
              <a:rPr lang="es-ES"/>
              <a:pPr>
                <a:defRPr/>
              </a:pPr>
              <a:t>‹Nº›</a:t>
            </a:fld>
            <a:endParaRPr lang="es-ES"/>
          </a:p>
        </p:txBody>
      </p:sp>
    </p:spTree>
    <p:extLst>
      <p:ext uri="{BB962C8B-B14F-4D97-AF65-F5344CB8AC3E}">
        <p14:creationId xmlns:p14="http://schemas.microsoft.com/office/powerpoint/2010/main" val="2099326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8171B73C-6AC9-4E56-AB63-2AE94E097B93}" type="slidenum">
              <a:rPr lang="es-ES"/>
              <a:pPr>
                <a:defRPr/>
              </a:pPr>
              <a:t>‹Nº›</a:t>
            </a:fld>
            <a:endParaRPr lang="es-ES"/>
          </a:p>
        </p:txBody>
      </p:sp>
    </p:spTree>
    <p:extLst>
      <p:ext uri="{BB962C8B-B14F-4D97-AF65-F5344CB8AC3E}">
        <p14:creationId xmlns:p14="http://schemas.microsoft.com/office/powerpoint/2010/main" val="2994761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7B54ECE6-0274-46C1-8DFB-3BB342377902}" type="slidenum">
              <a:rPr lang="es-ES"/>
              <a:pPr>
                <a:defRPr/>
              </a:pPr>
              <a:t>‹Nº›</a:t>
            </a:fld>
            <a:endParaRPr lang="es-ES"/>
          </a:p>
        </p:txBody>
      </p:sp>
    </p:spTree>
    <p:extLst>
      <p:ext uri="{BB962C8B-B14F-4D97-AF65-F5344CB8AC3E}">
        <p14:creationId xmlns:p14="http://schemas.microsoft.com/office/powerpoint/2010/main" val="19179230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C72800E1-08F5-4182-BB4C-A4E0674A92EF}" type="slidenum">
              <a:rPr lang="es-ES"/>
              <a:pPr>
                <a:defRPr/>
              </a:pPr>
              <a:t>‹Nº›</a:t>
            </a:fld>
            <a:endParaRPr lang="es-ES"/>
          </a:p>
        </p:txBody>
      </p:sp>
    </p:spTree>
    <p:extLst>
      <p:ext uri="{BB962C8B-B14F-4D97-AF65-F5344CB8AC3E}">
        <p14:creationId xmlns:p14="http://schemas.microsoft.com/office/powerpoint/2010/main" val="67477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fontAlgn="auto">
              <a:spcAft>
                <a:spcPts val="0"/>
              </a:spcAft>
              <a:defRPr smtClean="0"/>
            </a:lvl1pPr>
          </a:lstStyle>
          <a:p>
            <a:pPr>
              <a:defRPr/>
            </a:pPr>
            <a:endParaRPr lang="es-ES" altLang="es-AR"/>
          </a:p>
        </p:txBody>
      </p:sp>
      <p:sp>
        <p:nvSpPr>
          <p:cNvPr id="5" name="4 Marcador de pie de página"/>
          <p:cNvSpPr>
            <a:spLocks noGrp="1"/>
          </p:cNvSpPr>
          <p:nvPr>
            <p:ph type="ftr" sz="quarter" idx="11"/>
          </p:nvPr>
        </p:nvSpPr>
        <p:spPr/>
        <p:txBody>
          <a:bodyPr/>
          <a:lstStyle>
            <a:lvl1pPr fontAlgn="auto">
              <a:spcAft>
                <a:spcPts val="0"/>
              </a:spcAft>
              <a:defRPr smtClean="0"/>
            </a:lvl1pPr>
          </a:lstStyle>
          <a:p>
            <a:pPr>
              <a:defRPr/>
            </a:pPr>
            <a:endParaRPr lang="es-ES" altLang="es-AR"/>
          </a:p>
        </p:txBody>
      </p:sp>
      <p:sp>
        <p:nvSpPr>
          <p:cNvPr id="6" name="5 Marcador de número de diapositiva"/>
          <p:cNvSpPr>
            <a:spLocks noGrp="1"/>
          </p:cNvSpPr>
          <p:nvPr>
            <p:ph type="sldNum" sz="quarter" idx="12"/>
          </p:nvPr>
        </p:nvSpPr>
        <p:spPr/>
        <p:txBody>
          <a:bodyPr/>
          <a:lstStyle>
            <a:lvl1pPr fontAlgn="auto">
              <a:spcAft>
                <a:spcPts val="0"/>
              </a:spcAft>
              <a:defRPr smtClean="0"/>
            </a:lvl1pPr>
          </a:lstStyle>
          <a:p>
            <a:pPr>
              <a:defRPr/>
            </a:pPr>
            <a:fld id="{B226AE9A-4DAF-4980-B786-058022D2AC69}" type="slidenum">
              <a:rPr lang="es-ES" altLang="es-AR"/>
              <a:pPr>
                <a:defRPr/>
              </a:pPr>
              <a:t>‹Nº›</a:t>
            </a:fld>
            <a:endParaRPr lang="es-ES" altLang="es-AR"/>
          </a:p>
        </p:txBody>
      </p:sp>
    </p:spTree>
    <p:extLst>
      <p:ext uri="{BB962C8B-B14F-4D97-AF65-F5344CB8AC3E}">
        <p14:creationId xmlns:p14="http://schemas.microsoft.com/office/powerpoint/2010/main" val="32695395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D2493DEE-AA67-42ED-AB81-52C94CBCF37E}" type="slidenum">
              <a:rPr lang="es-ES"/>
              <a:pPr>
                <a:defRPr/>
              </a:pPr>
              <a:t>‹Nº›</a:t>
            </a:fld>
            <a:endParaRPr lang="es-ES"/>
          </a:p>
        </p:txBody>
      </p:sp>
    </p:spTree>
    <p:extLst>
      <p:ext uri="{BB962C8B-B14F-4D97-AF65-F5344CB8AC3E}">
        <p14:creationId xmlns:p14="http://schemas.microsoft.com/office/powerpoint/2010/main" val="25394164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A0B2F0D-6B30-4983-8B11-D97E5059C717}" type="slidenum">
              <a:rPr lang="es-ES"/>
              <a:pPr>
                <a:defRPr/>
              </a:pPr>
              <a:t>‹Nº›</a:t>
            </a:fld>
            <a:endParaRPr lang="es-ES"/>
          </a:p>
        </p:txBody>
      </p:sp>
    </p:spTree>
    <p:extLst>
      <p:ext uri="{BB962C8B-B14F-4D97-AF65-F5344CB8AC3E}">
        <p14:creationId xmlns:p14="http://schemas.microsoft.com/office/powerpoint/2010/main" val="662648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1C0DD51-E700-4E44-A742-44813124E69F}" type="slidenum">
              <a:rPr lang="es-ES"/>
              <a:pPr>
                <a:defRPr/>
              </a:pPr>
              <a:t>‹Nº›</a:t>
            </a:fld>
            <a:endParaRPr lang="es-ES"/>
          </a:p>
        </p:txBody>
      </p:sp>
    </p:spTree>
    <p:extLst>
      <p:ext uri="{BB962C8B-B14F-4D97-AF65-F5344CB8AC3E}">
        <p14:creationId xmlns:p14="http://schemas.microsoft.com/office/powerpoint/2010/main" val="28134780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457CBA3-573C-402B-83CC-D6318E4999CC}" type="slidenum">
              <a:rPr lang="es-ES"/>
              <a:pPr>
                <a:defRPr/>
              </a:pPr>
              <a:t>‹Nº›</a:t>
            </a:fld>
            <a:endParaRPr lang="es-ES"/>
          </a:p>
        </p:txBody>
      </p:sp>
    </p:spTree>
    <p:extLst>
      <p:ext uri="{BB962C8B-B14F-4D97-AF65-F5344CB8AC3E}">
        <p14:creationId xmlns:p14="http://schemas.microsoft.com/office/powerpoint/2010/main" val="745921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p:txBody>
          <a:bodyPr/>
          <a:lstStyle>
            <a:lvl1pPr fontAlgn="auto">
              <a:spcAft>
                <a:spcPts val="0"/>
              </a:spcAft>
              <a:defRPr smtClean="0"/>
            </a:lvl1pPr>
          </a:lstStyle>
          <a:p>
            <a:pPr>
              <a:defRPr/>
            </a:pPr>
            <a:endParaRPr lang="es-ES" altLang="es-AR"/>
          </a:p>
        </p:txBody>
      </p:sp>
      <p:sp>
        <p:nvSpPr>
          <p:cNvPr id="6" name="5 Marcador de pie de página"/>
          <p:cNvSpPr>
            <a:spLocks noGrp="1"/>
          </p:cNvSpPr>
          <p:nvPr>
            <p:ph type="ftr" sz="quarter" idx="11"/>
          </p:nvPr>
        </p:nvSpPr>
        <p:spPr/>
        <p:txBody>
          <a:bodyPr/>
          <a:lstStyle>
            <a:lvl1pPr fontAlgn="auto">
              <a:spcAft>
                <a:spcPts val="0"/>
              </a:spcAft>
              <a:defRPr smtClean="0"/>
            </a:lvl1pPr>
          </a:lstStyle>
          <a:p>
            <a:pPr>
              <a:defRPr/>
            </a:pPr>
            <a:endParaRPr lang="es-ES" altLang="es-AR"/>
          </a:p>
        </p:txBody>
      </p:sp>
      <p:sp>
        <p:nvSpPr>
          <p:cNvPr id="7" name="6 Marcador de número de diapositiva"/>
          <p:cNvSpPr>
            <a:spLocks noGrp="1"/>
          </p:cNvSpPr>
          <p:nvPr>
            <p:ph type="sldNum" sz="quarter" idx="12"/>
          </p:nvPr>
        </p:nvSpPr>
        <p:spPr/>
        <p:txBody>
          <a:bodyPr/>
          <a:lstStyle>
            <a:lvl1pPr fontAlgn="auto">
              <a:spcAft>
                <a:spcPts val="0"/>
              </a:spcAft>
              <a:defRPr smtClean="0"/>
            </a:lvl1pPr>
          </a:lstStyle>
          <a:p>
            <a:pPr>
              <a:defRPr/>
            </a:pPr>
            <a:fld id="{CDD939BE-EFA7-4FA6-A378-7C474D23688A}" type="slidenum">
              <a:rPr lang="es-ES" altLang="es-AR"/>
              <a:pPr>
                <a:defRPr/>
              </a:pPr>
              <a:t>‹Nº›</a:t>
            </a:fld>
            <a:endParaRPr lang="es-ES" altLang="es-AR"/>
          </a:p>
        </p:txBody>
      </p:sp>
    </p:spTree>
    <p:extLst>
      <p:ext uri="{BB962C8B-B14F-4D97-AF65-F5344CB8AC3E}">
        <p14:creationId xmlns:p14="http://schemas.microsoft.com/office/powerpoint/2010/main" val="1326029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6 Marcador de fecha"/>
          <p:cNvSpPr>
            <a:spLocks noGrp="1"/>
          </p:cNvSpPr>
          <p:nvPr>
            <p:ph type="dt" sz="half" idx="10"/>
          </p:nvPr>
        </p:nvSpPr>
        <p:spPr/>
        <p:txBody>
          <a:bodyPr/>
          <a:lstStyle>
            <a:lvl1pPr fontAlgn="auto">
              <a:spcAft>
                <a:spcPts val="0"/>
              </a:spcAft>
              <a:defRPr smtClean="0"/>
            </a:lvl1pPr>
          </a:lstStyle>
          <a:p>
            <a:pPr>
              <a:defRPr/>
            </a:pPr>
            <a:endParaRPr lang="es-ES" altLang="es-AR"/>
          </a:p>
        </p:txBody>
      </p:sp>
      <p:sp>
        <p:nvSpPr>
          <p:cNvPr id="8" name="7 Marcador de pie de página"/>
          <p:cNvSpPr>
            <a:spLocks noGrp="1"/>
          </p:cNvSpPr>
          <p:nvPr>
            <p:ph type="ftr" sz="quarter" idx="11"/>
          </p:nvPr>
        </p:nvSpPr>
        <p:spPr/>
        <p:txBody>
          <a:bodyPr/>
          <a:lstStyle>
            <a:lvl1pPr fontAlgn="auto">
              <a:spcAft>
                <a:spcPts val="0"/>
              </a:spcAft>
              <a:defRPr smtClean="0"/>
            </a:lvl1pPr>
          </a:lstStyle>
          <a:p>
            <a:pPr>
              <a:defRPr/>
            </a:pPr>
            <a:endParaRPr lang="es-ES" altLang="es-AR"/>
          </a:p>
        </p:txBody>
      </p:sp>
      <p:sp>
        <p:nvSpPr>
          <p:cNvPr id="9" name="8 Marcador de número de diapositiva"/>
          <p:cNvSpPr>
            <a:spLocks noGrp="1"/>
          </p:cNvSpPr>
          <p:nvPr>
            <p:ph type="sldNum" sz="quarter" idx="12"/>
          </p:nvPr>
        </p:nvSpPr>
        <p:spPr/>
        <p:txBody>
          <a:bodyPr/>
          <a:lstStyle>
            <a:lvl1pPr fontAlgn="auto">
              <a:spcAft>
                <a:spcPts val="0"/>
              </a:spcAft>
              <a:defRPr smtClean="0"/>
            </a:lvl1pPr>
          </a:lstStyle>
          <a:p>
            <a:pPr>
              <a:defRPr/>
            </a:pPr>
            <a:fld id="{274900F5-FC1B-4D36-A57D-77416E835066}" type="slidenum">
              <a:rPr lang="es-ES" altLang="es-AR"/>
              <a:pPr>
                <a:defRPr/>
              </a:pPr>
              <a:t>‹Nº›</a:t>
            </a:fld>
            <a:endParaRPr lang="es-ES" altLang="es-AR"/>
          </a:p>
        </p:txBody>
      </p:sp>
    </p:spTree>
    <p:extLst>
      <p:ext uri="{BB962C8B-B14F-4D97-AF65-F5344CB8AC3E}">
        <p14:creationId xmlns:p14="http://schemas.microsoft.com/office/powerpoint/2010/main" val="2322225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fecha"/>
          <p:cNvSpPr>
            <a:spLocks noGrp="1"/>
          </p:cNvSpPr>
          <p:nvPr>
            <p:ph type="dt" sz="half" idx="10"/>
          </p:nvPr>
        </p:nvSpPr>
        <p:spPr/>
        <p:txBody>
          <a:bodyPr/>
          <a:lstStyle>
            <a:lvl1pPr fontAlgn="auto">
              <a:spcAft>
                <a:spcPts val="0"/>
              </a:spcAft>
              <a:defRPr smtClean="0"/>
            </a:lvl1pPr>
          </a:lstStyle>
          <a:p>
            <a:pPr>
              <a:defRPr/>
            </a:pPr>
            <a:endParaRPr lang="es-ES" altLang="es-AR"/>
          </a:p>
        </p:txBody>
      </p:sp>
      <p:sp>
        <p:nvSpPr>
          <p:cNvPr id="4" name="3 Marcador de pie de página"/>
          <p:cNvSpPr>
            <a:spLocks noGrp="1"/>
          </p:cNvSpPr>
          <p:nvPr>
            <p:ph type="ftr" sz="quarter" idx="11"/>
          </p:nvPr>
        </p:nvSpPr>
        <p:spPr/>
        <p:txBody>
          <a:bodyPr/>
          <a:lstStyle>
            <a:lvl1pPr fontAlgn="auto">
              <a:spcAft>
                <a:spcPts val="0"/>
              </a:spcAft>
              <a:defRPr smtClean="0"/>
            </a:lvl1pPr>
          </a:lstStyle>
          <a:p>
            <a:pPr>
              <a:defRPr/>
            </a:pPr>
            <a:endParaRPr lang="es-ES" altLang="es-AR"/>
          </a:p>
        </p:txBody>
      </p:sp>
      <p:sp>
        <p:nvSpPr>
          <p:cNvPr id="5" name="4 Marcador de número de diapositiva"/>
          <p:cNvSpPr>
            <a:spLocks noGrp="1"/>
          </p:cNvSpPr>
          <p:nvPr>
            <p:ph type="sldNum" sz="quarter" idx="12"/>
          </p:nvPr>
        </p:nvSpPr>
        <p:spPr/>
        <p:txBody>
          <a:bodyPr/>
          <a:lstStyle>
            <a:lvl1pPr fontAlgn="auto">
              <a:spcAft>
                <a:spcPts val="0"/>
              </a:spcAft>
              <a:defRPr smtClean="0"/>
            </a:lvl1pPr>
          </a:lstStyle>
          <a:p>
            <a:pPr>
              <a:defRPr/>
            </a:pPr>
            <a:fld id="{78615EDC-AAB2-477F-B1D6-8F91D796C570}" type="slidenum">
              <a:rPr lang="es-ES" altLang="es-AR"/>
              <a:pPr>
                <a:defRPr/>
              </a:pPr>
              <a:t>‹Nº›</a:t>
            </a:fld>
            <a:endParaRPr lang="es-ES" altLang="es-AR"/>
          </a:p>
        </p:txBody>
      </p:sp>
    </p:spTree>
    <p:extLst>
      <p:ext uri="{BB962C8B-B14F-4D97-AF65-F5344CB8AC3E}">
        <p14:creationId xmlns:p14="http://schemas.microsoft.com/office/powerpoint/2010/main" val="3832733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fontAlgn="auto">
              <a:spcAft>
                <a:spcPts val="0"/>
              </a:spcAft>
              <a:defRPr smtClean="0"/>
            </a:lvl1pPr>
          </a:lstStyle>
          <a:p>
            <a:pPr>
              <a:defRPr/>
            </a:pPr>
            <a:endParaRPr lang="es-ES" altLang="es-AR"/>
          </a:p>
        </p:txBody>
      </p:sp>
      <p:sp>
        <p:nvSpPr>
          <p:cNvPr id="3" name="2 Marcador de pie de página"/>
          <p:cNvSpPr>
            <a:spLocks noGrp="1"/>
          </p:cNvSpPr>
          <p:nvPr>
            <p:ph type="ftr" sz="quarter" idx="11"/>
          </p:nvPr>
        </p:nvSpPr>
        <p:spPr/>
        <p:txBody>
          <a:bodyPr/>
          <a:lstStyle>
            <a:lvl1pPr fontAlgn="auto">
              <a:spcAft>
                <a:spcPts val="0"/>
              </a:spcAft>
              <a:defRPr smtClean="0"/>
            </a:lvl1pPr>
          </a:lstStyle>
          <a:p>
            <a:pPr>
              <a:defRPr/>
            </a:pPr>
            <a:endParaRPr lang="es-ES" altLang="es-AR"/>
          </a:p>
        </p:txBody>
      </p:sp>
      <p:sp>
        <p:nvSpPr>
          <p:cNvPr id="4" name="3 Marcador de número de diapositiva"/>
          <p:cNvSpPr>
            <a:spLocks noGrp="1"/>
          </p:cNvSpPr>
          <p:nvPr>
            <p:ph type="sldNum" sz="quarter" idx="12"/>
          </p:nvPr>
        </p:nvSpPr>
        <p:spPr/>
        <p:txBody>
          <a:bodyPr/>
          <a:lstStyle>
            <a:lvl1pPr fontAlgn="auto">
              <a:spcAft>
                <a:spcPts val="0"/>
              </a:spcAft>
              <a:defRPr smtClean="0"/>
            </a:lvl1pPr>
          </a:lstStyle>
          <a:p>
            <a:pPr>
              <a:defRPr/>
            </a:pPr>
            <a:fld id="{16AD98BE-1552-4323-A81A-706A37B56931}" type="slidenum">
              <a:rPr lang="es-ES" altLang="es-AR"/>
              <a:pPr>
                <a:defRPr/>
              </a:pPr>
              <a:t>‹Nº›</a:t>
            </a:fld>
            <a:endParaRPr lang="es-ES" altLang="es-AR"/>
          </a:p>
        </p:txBody>
      </p:sp>
    </p:spTree>
    <p:extLst>
      <p:ext uri="{BB962C8B-B14F-4D97-AF65-F5344CB8AC3E}">
        <p14:creationId xmlns:p14="http://schemas.microsoft.com/office/powerpoint/2010/main" val="212855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fontAlgn="auto">
              <a:spcAft>
                <a:spcPts val="0"/>
              </a:spcAft>
              <a:defRPr smtClean="0"/>
            </a:lvl1pPr>
          </a:lstStyle>
          <a:p>
            <a:pPr>
              <a:defRPr/>
            </a:pPr>
            <a:endParaRPr lang="es-ES" altLang="es-AR"/>
          </a:p>
        </p:txBody>
      </p:sp>
      <p:sp>
        <p:nvSpPr>
          <p:cNvPr id="6" name="5 Marcador de pie de página"/>
          <p:cNvSpPr>
            <a:spLocks noGrp="1"/>
          </p:cNvSpPr>
          <p:nvPr>
            <p:ph type="ftr" sz="quarter" idx="11"/>
          </p:nvPr>
        </p:nvSpPr>
        <p:spPr/>
        <p:txBody>
          <a:bodyPr/>
          <a:lstStyle>
            <a:lvl1pPr fontAlgn="auto">
              <a:spcAft>
                <a:spcPts val="0"/>
              </a:spcAft>
              <a:defRPr smtClean="0"/>
            </a:lvl1pPr>
          </a:lstStyle>
          <a:p>
            <a:pPr>
              <a:defRPr/>
            </a:pPr>
            <a:endParaRPr lang="es-ES" altLang="es-AR"/>
          </a:p>
        </p:txBody>
      </p:sp>
      <p:sp>
        <p:nvSpPr>
          <p:cNvPr id="7" name="6 Marcador de número de diapositiva"/>
          <p:cNvSpPr>
            <a:spLocks noGrp="1"/>
          </p:cNvSpPr>
          <p:nvPr>
            <p:ph type="sldNum" sz="quarter" idx="12"/>
          </p:nvPr>
        </p:nvSpPr>
        <p:spPr/>
        <p:txBody>
          <a:bodyPr/>
          <a:lstStyle>
            <a:lvl1pPr fontAlgn="auto">
              <a:spcAft>
                <a:spcPts val="0"/>
              </a:spcAft>
              <a:defRPr smtClean="0"/>
            </a:lvl1pPr>
          </a:lstStyle>
          <a:p>
            <a:pPr>
              <a:defRPr/>
            </a:pPr>
            <a:fld id="{C0F38BB0-AE63-4787-8EFD-C2D4792EBD98}" type="slidenum">
              <a:rPr lang="es-ES" altLang="es-AR"/>
              <a:pPr>
                <a:defRPr/>
              </a:pPr>
              <a:t>‹Nº›</a:t>
            </a:fld>
            <a:endParaRPr lang="es-ES" altLang="es-AR"/>
          </a:p>
        </p:txBody>
      </p:sp>
    </p:spTree>
    <p:extLst>
      <p:ext uri="{BB962C8B-B14F-4D97-AF65-F5344CB8AC3E}">
        <p14:creationId xmlns:p14="http://schemas.microsoft.com/office/powerpoint/2010/main" val="929403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fontAlgn="auto">
              <a:spcAft>
                <a:spcPts val="0"/>
              </a:spcAft>
              <a:defRPr smtClean="0"/>
            </a:lvl1pPr>
          </a:lstStyle>
          <a:p>
            <a:pPr>
              <a:defRPr/>
            </a:pPr>
            <a:endParaRPr lang="es-ES" altLang="es-AR"/>
          </a:p>
        </p:txBody>
      </p:sp>
      <p:sp>
        <p:nvSpPr>
          <p:cNvPr id="6" name="5 Marcador de pie de página"/>
          <p:cNvSpPr>
            <a:spLocks noGrp="1"/>
          </p:cNvSpPr>
          <p:nvPr>
            <p:ph type="ftr" sz="quarter" idx="11"/>
          </p:nvPr>
        </p:nvSpPr>
        <p:spPr/>
        <p:txBody>
          <a:bodyPr/>
          <a:lstStyle>
            <a:lvl1pPr fontAlgn="auto">
              <a:spcAft>
                <a:spcPts val="0"/>
              </a:spcAft>
              <a:defRPr smtClean="0"/>
            </a:lvl1pPr>
          </a:lstStyle>
          <a:p>
            <a:pPr>
              <a:defRPr/>
            </a:pPr>
            <a:endParaRPr lang="es-ES" altLang="es-AR"/>
          </a:p>
        </p:txBody>
      </p:sp>
      <p:sp>
        <p:nvSpPr>
          <p:cNvPr id="7" name="6 Marcador de número de diapositiva"/>
          <p:cNvSpPr>
            <a:spLocks noGrp="1"/>
          </p:cNvSpPr>
          <p:nvPr>
            <p:ph type="sldNum" sz="quarter" idx="12"/>
          </p:nvPr>
        </p:nvSpPr>
        <p:spPr/>
        <p:txBody>
          <a:bodyPr/>
          <a:lstStyle>
            <a:lvl1pPr fontAlgn="auto">
              <a:spcAft>
                <a:spcPts val="0"/>
              </a:spcAft>
              <a:defRPr smtClean="0"/>
            </a:lvl1pPr>
          </a:lstStyle>
          <a:p>
            <a:pPr>
              <a:defRPr/>
            </a:pPr>
            <a:fld id="{0719CFD5-81D2-48FF-9C8E-C7EE266B7CE5}" type="slidenum">
              <a:rPr lang="es-ES" altLang="es-AR"/>
              <a:pPr>
                <a:defRPr/>
              </a:pPr>
              <a:t>‹Nº›</a:t>
            </a:fld>
            <a:endParaRPr lang="es-ES" altLang="es-AR"/>
          </a:p>
        </p:txBody>
      </p:sp>
    </p:spTree>
    <p:extLst>
      <p:ext uri="{BB962C8B-B14F-4D97-AF65-F5344CB8AC3E}">
        <p14:creationId xmlns:p14="http://schemas.microsoft.com/office/powerpoint/2010/main" val="1263606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a:endParaRPr kumimoji="1" lang="es-AR" altLang="es-AR" sz="2400">
              <a:solidFill>
                <a:srgbClr val="000000"/>
              </a:solidFill>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a:endParaRPr kumimoji="1" lang="es-AR" altLang="es-AR" sz="2400">
              <a:solidFill>
                <a:srgbClr val="000000"/>
              </a:solidFill>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a:endParaRPr kumimoji="1" lang="es-AR" altLang="es-AR" sz="2400">
              <a:solidFill>
                <a:srgbClr val="000000"/>
              </a:solidFill>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a:endParaRPr kumimoji="1" lang="es-AR" altLang="es-AR" sz="2400">
              <a:solidFill>
                <a:srgbClr val="000000"/>
              </a:solidFill>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a:endParaRPr kumimoji="1" lang="es-AR" altLang="es-AR" sz="2400">
              <a:solidFill>
                <a:srgbClr val="000000"/>
              </a:solidFill>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a:endParaRPr kumimoji="1" lang="es-AR" altLang="es-AR" sz="2400">
              <a:solidFill>
                <a:srgbClr val="000000"/>
              </a:solidFill>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a:endParaRPr kumimoji="1" lang="es-AR" altLang="es-AR" sz="2400">
              <a:solidFill>
                <a:srgbClr val="000000"/>
              </a:solidFill>
            </a:endParaRPr>
          </a:p>
        </p:txBody>
      </p:sp>
      <p:sp>
        <p:nvSpPr>
          <p:cNvPr id="1033" name="Rectangle 9"/>
          <p:cNvSpPr>
            <a:spLocks noGrp="1" noChangeArrowheads="1"/>
          </p:cNvSpPr>
          <p:nvPr>
            <p:ph type="title"/>
          </p:nvPr>
        </p:nvSpPr>
        <p:spPr bwMode="auto">
          <a:xfrm>
            <a:off x="1150938" y="617538"/>
            <a:ext cx="7793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s-ES" altLang="es-AR"/>
              <a:t>Haga clic para modificar el estilo de título del patrón</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AR"/>
              <a:t>Haga clic para modificar el estilo de texto del patrón</a:t>
            </a:r>
          </a:p>
          <a:p>
            <a:pPr lvl="1"/>
            <a:r>
              <a:rPr lang="es-ES" altLang="es-AR"/>
              <a:t>Segundo nivel</a:t>
            </a:r>
          </a:p>
          <a:p>
            <a:pPr lvl="2"/>
            <a:r>
              <a:rPr lang="es-ES" altLang="es-AR"/>
              <a:t>Tercer nivel</a:t>
            </a:r>
          </a:p>
          <a:p>
            <a:pPr lvl="3"/>
            <a:r>
              <a:rPr lang="es-ES" altLang="es-AR"/>
              <a:t>Cuarto nivel</a:t>
            </a:r>
          </a:p>
          <a:p>
            <a:pPr lvl="4"/>
            <a:r>
              <a:rPr lang="es-ES" altLang="es-AR"/>
              <a:t>Quinto nivel</a:t>
            </a:r>
          </a:p>
        </p:txBody>
      </p:sp>
      <p:sp>
        <p:nvSpPr>
          <p:cNvPr id="5131" name="Rectangle 11"/>
          <p:cNvSpPr>
            <a:spLocks noGrp="1" noChangeArrowheads="1"/>
          </p:cNvSpPr>
          <p:nvPr>
            <p:ph type="dt" sz="half" idx="2"/>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400" b="0" smtClean="0">
                <a:solidFill>
                  <a:srgbClr val="000000"/>
                </a:solidFill>
                <a:effectLst/>
                <a:latin typeface="+mn-lt"/>
                <a:cs typeface="+mn-cs"/>
              </a:defRPr>
            </a:lvl1pPr>
          </a:lstStyle>
          <a:p>
            <a:pPr>
              <a:defRPr/>
            </a:pPr>
            <a:endParaRPr lang="es-ES" altLang="es-AR"/>
          </a:p>
        </p:txBody>
      </p:sp>
      <p:sp>
        <p:nvSpPr>
          <p:cNvPr id="5132" name="Rectangle 12"/>
          <p:cNvSpPr>
            <a:spLocks noGrp="1" noChangeArrowheads="1"/>
          </p:cNvSpPr>
          <p:nvPr>
            <p:ph type="ftr" sz="quarter" idx="3"/>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spcBef>
                <a:spcPct val="0"/>
              </a:spcBef>
              <a:defRPr sz="1400" b="0" smtClean="0">
                <a:solidFill>
                  <a:srgbClr val="000000"/>
                </a:solidFill>
                <a:effectLst/>
                <a:latin typeface="+mn-lt"/>
                <a:cs typeface="+mn-cs"/>
              </a:defRPr>
            </a:lvl1pPr>
          </a:lstStyle>
          <a:p>
            <a:pPr>
              <a:defRPr/>
            </a:pPr>
            <a:endParaRPr lang="es-ES" altLang="es-AR"/>
          </a:p>
        </p:txBody>
      </p:sp>
      <p:sp>
        <p:nvSpPr>
          <p:cNvPr id="5133" name="Rectangle 13"/>
          <p:cNvSpPr>
            <a:spLocks noGrp="1" noChangeArrowheads="1"/>
          </p:cNvSpPr>
          <p:nvPr>
            <p:ph type="sldNum" sz="quarter" idx="4"/>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400" b="0" smtClean="0">
                <a:solidFill>
                  <a:srgbClr val="000000"/>
                </a:solidFill>
                <a:effectLst/>
                <a:latin typeface="+mn-lt"/>
                <a:cs typeface="+mn-cs"/>
              </a:defRPr>
            </a:lvl1pPr>
          </a:lstStyle>
          <a:p>
            <a:pPr>
              <a:defRPr/>
            </a:pPr>
            <a:fld id="{E80077BD-98A1-4E4B-9518-EFD4FF41E4FA}" type="slidenum">
              <a:rPr lang="es-ES" altLang="es-AR"/>
              <a:pPr>
                <a:defRPr/>
              </a:pPr>
              <a:t>‹Nº›</a:t>
            </a:fld>
            <a:endParaRPr lang="es-ES" altLang="es-A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s-AR" altLang="es-AR">
              <a:solidFill>
                <a:srgbClr val="000000"/>
              </a:solidFill>
              <a:cs typeface="+mn-cs"/>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s-AR" altLang="es-AR">
              <a:solidFill>
                <a:srgbClr val="000000"/>
              </a:solidFill>
              <a:cs typeface="+mn-cs"/>
            </a:endParaRPr>
          </a:p>
        </p:txBody>
      </p:sp>
      <p:sp>
        <p:nvSpPr>
          <p:cNvPr id="1028" name="Rectangle 4"/>
          <p:cNvSpPr>
            <a:spLocks noChangeArrowheads="1"/>
          </p:cNvSpPr>
          <p:nvPr/>
        </p:nvSpPr>
        <p:spPr bwMode="ltGray">
          <a:xfrm>
            <a:off x="533400" y="1524000"/>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s-AR" altLang="es-AR">
              <a:solidFill>
                <a:srgbClr val="000000"/>
              </a:solidFill>
              <a:cs typeface="+mn-cs"/>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s-AR" altLang="es-AR">
              <a:solidFill>
                <a:srgbClr val="000000"/>
              </a:solidFill>
              <a:cs typeface="+mn-cs"/>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s-AR" altLang="es-AR">
              <a:solidFill>
                <a:srgbClr val="000000"/>
              </a:solidFill>
              <a:cs typeface="+mn-cs"/>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s-AR" altLang="es-AR">
              <a:solidFill>
                <a:srgbClr val="000000"/>
              </a:solidFill>
              <a:cs typeface="+mn-cs"/>
            </a:endParaRPr>
          </a:p>
        </p:txBody>
      </p:sp>
      <p:sp>
        <p:nvSpPr>
          <p:cNvPr id="1032" name="Rectangle 8"/>
          <p:cNvSpPr>
            <a:spLocks noChangeArrowheads="1"/>
          </p:cNvSpPr>
          <p:nvPr/>
        </p:nvSpPr>
        <p:spPr bwMode="gray">
          <a:xfrm>
            <a:off x="457200" y="1752600"/>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s-AR" altLang="es-AR">
              <a:solidFill>
                <a:srgbClr val="000000"/>
              </a:solidFill>
              <a:cs typeface="+mn-cs"/>
            </a:endParaRPr>
          </a:p>
        </p:txBody>
      </p:sp>
      <p:sp>
        <p:nvSpPr>
          <p:cNvPr id="1033" name="Rectangle 9"/>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s-ES" altLang="es-AR"/>
              <a:t>Haga clic para modificar el estilo de título del patrón</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AR"/>
              <a:t>Haga clic para modificar el estilo de texto del patrón</a:t>
            </a:r>
          </a:p>
          <a:p>
            <a:pPr lvl="1"/>
            <a:r>
              <a:rPr lang="es-ES" altLang="es-AR"/>
              <a:t>Segundo nivel</a:t>
            </a:r>
          </a:p>
          <a:p>
            <a:pPr lvl="2"/>
            <a:r>
              <a:rPr lang="es-ES" altLang="es-AR"/>
              <a:t>Tercer nivel</a:t>
            </a:r>
          </a:p>
          <a:p>
            <a:pPr lvl="3"/>
            <a:r>
              <a:rPr lang="es-ES" altLang="es-AR"/>
              <a:t>Cuarto nivel</a:t>
            </a:r>
          </a:p>
          <a:p>
            <a:pPr lvl="4"/>
            <a:r>
              <a:rPr lang="es-ES" altLang="es-AR"/>
              <a:t>Quinto nivel</a:t>
            </a:r>
          </a:p>
        </p:txBody>
      </p:sp>
      <p:sp>
        <p:nvSpPr>
          <p:cNvPr id="6155"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es-ES">
              <a:solidFill>
                <a:srgbClr val="000000"/>
              </a:solidFill>
              <a:cs typeface="+mn-cs"/>
            </a:endParaRPr>
          </a:p>
        </p:txBody>
      </p:sp>
      <p:sp>
        <p:nvSpPr>
          <p:cNvPr id="6156"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s-ES">
              <a:solidFill>
                <a:srgbClr val="000000"/>
              </a:solidFill>
              <a:cs typeface="+mn-cs"/>
            </a:endParaRPr>
          </a:p>
        </p:txBody>
      </p:sp>
      <p:sp>
        <p:nvSpPr>
          <p:cNvPr id="6157"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7614C493-5491-4553-9759-26EDF690893E}" type="slidenum">
              <a:rPr lang="es-ES">
                <a:solidFill>
                  <a:srgbClr val="000000"/>
                </a:solidFill>
                <a:cs typeface="+mn-cs"/>
              </a:rPr>
              <a:pPr>
                <a:defRPr/>
              </a:pPr>
              <a:t>‹Nº›</a:t>
            </a:fld>
            <a:endParaRPr lang="es-ES">
              <a:solidFill>
                <a:srgbClr val="000000"/>
              </a:solidFill>
              <a:cs typeface="+mn-cs"/>
            </a:endParaRPr>
          </a:p>
        </p:txBody>
      </p:sp>
    </p:spTree>
    <p:extLst>
      <p:ext uri="{BB962C8B-B14F-4D97-AF65-F5344CB8AC3E}">
        <p14:creationId xmlns:p14="http://schemas.microsoft.com/office/powerpoint/2010/main" val="24871987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AR"/>
              <a:t>Haga clic para cambiar el estilo de título	</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AR"/>
              <a:t>Haga clic para modificar el estilo de texto del patrón</a:t>
            </a:r>
          </a:p>
          <a:p>
            <a:pPr lvl="1"/>
            <a:r>
              <a:rPr lang="es-ES" altLang="es-AR"/>
              <a:t>Segundo nivel</a:t>
            </a:r>
          </a:p>
          <a:p>
            <a:pPr lvl="2"/>
            <a:r>
              <a:rPr lang="es-ES" altLang="es-AR"/>
              <a:t>Tercer nivel</a:t>
            </a:r>
          </a:p>
          <a:p>
            <a:pPr lvl="3"/>
            <a:r>
              <a:rPr lang="es-ES" altLang="es-AR"/>
              <a:t>Cuarto nivel</a:t>
            </a:r>
          </a:p>
          <a:p>
            <a:pPr lvl="4"/>
            <a:r>
              <a:rPr lang="es-ES" altLang="es-AR"/>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s-ES">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s-ES">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12C7C11D-CF0A-470F-B55C-7EFE53FEF5FD}" type="slidenum">
              <a:rPr lang="es-ES">
                <a:cs typeface="+mn-cs"/>
              </a:rPr>
              <a:pPr>
                <a:defRPr/>
              </a:pPr>
              <a:t>‹Nº›</a:t>
            </a:fld>
            <a:endParaRPr lang="es-ES">
              <a:cs typeface="+mn-cs"/>
            </a:endParaRPr>
          </a:p>
        </p:txBody>
      </p:sp>
    </p:spTree>
    <p:extLst>
      <p:ext uri="{BB962C8B-B14F-4D97-AF65-F5344CB8AC3E}">
        <p14:creationId xmlns:p14="http://schemas.microsoft.com/office/powerpoint/2010/main" val="212153592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2.xml"/><Relationship Id="rId6" Type="http://schemas.openxmlformats.org/officeDocument/2006/relationships/oleObject" Target="../embeddings/oleObject3.bin"/><Relationship Id="rId5" Type="http://schemas.openxmlformats.org/officeDocument/2006/relationships/image" Target="../media/image2.w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6.bin"/><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7.bin"/><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43.png"/><Relationship Id="rId5" Type="http://schemas.openxmlformats.org/officeDocument/2006/relationships/image" Target="../media/image18.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11.xml"/><Relationship Id="rId1" Type="http://schemas.openxmlformats.org/officeDocument/2006/relationships/slideLayout" Target="../slideLayouts/slideLayout29.xml"/><Relationship Id="rId5" Type="http://schemas.openxmlformats.org/officeDocument/2006/relationships/image" Target="../media/image40.png"/><Relationship Id="rId4" Type="http://schemas.openxmlformats.org/officeDocument/2006/relationships/image" Target="../media/image390.png"/></Relationships>
</file>

<file path=ppt/slides/_rels/slide38.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4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image" Target="../media/image460.png"/><Relationship Id="rId4" Type="http://schemas.openxmlformats.org/officeDocument/2006/relationships/image" Target="../media/image450.png"/></Relationships>
</file>

<file path=ppt/slides/_rels/slide41.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oleObject" Target="../embeddings/oleObject3.bin"/><Relationship Id="rId5" Type="http://schemas.openxmlformats.org/officeDocument/2006/relationships/image" Target="../media/image2.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611188" y="1773238"/>
            <a:ext cx="8131175" cy="4478149"/>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spcBef>
                <a:spcPct val="100000"/>
              </a:spcBef>
              <a:buClrTx/>
              <a:buSzTx/>
              <a:buFontTx/>
              <a:buNone/>
            </a:pPr>
            <a:r>
              <a:rPr lang="es-MX" altLang="es-AR" sz="3600" b="1" dirty="0"/>
              <a:t>METODOLOGÍA DE INVESTIGACIÓN SOCIAL</a:t>
            </a:r>
          </a:p>
          <a:p>
            <a:pPr algn="ctr" eaLnBrk="1" hangingPunct="1">
              <a:spcBef>
                <a:spcPct val="100000"/>
              </a:spcBef>
              <a:buClrTx/>
              <a:buSzTx/>
              <a:buFontTx/>
              <a:buNone/>
            </a:pPr>
            <a:r>
              <a:rPr lang="es-MX" altLang="es-AR" b="1" dirty="0"/>
              <a:t>Agustín Salvia</a:t>
            </a:r>
          </a:p>
          <a:p>
            <a:pPr algn="ctr" eaLnBrk="1" hangingPunct="1">
              <a:spcBef>
                <a:spcPts val="600"/>
              </a:spcBef>
              <a:buClrTx/>
              <a:buSzTx/>
              <a:buFontTx/>
              <a:buNone/>
            </a:pPr>
            <a:r>
              <a:rPr lang="es-MX" altLang="es-AR" b="1" dirty="0"/>
              <a:t>Santiago Poy</a:t>
            </a:r>
          </a:p>
          <a:p>
            <a:pPr algn="ctr" eaLnBrk="1" hangingPunct="1">
              <a:spcBef>
                <a:spcPct val="100000"/>
              </a:spcBef>
              <a:buClrTx/>
              <a:buSzTx/>
              <a:buFontTx/>
              <a:buNone/>
            </a:pPr>
            <a:r>
              <a:rPr lang="es-AR" altLang="es-AR" sz="2800" b="1" dirty="0"/>
              <a:t>MÓDULO 1C</a:t>
            </a:r>
          </a:p>
          <a:p>
            <a:pPr algn="ctr" eaLnBrk="1" hangingPunct="1">
              <a:spcBef>
                <a:spcPct val="100000"/>
              </a:spcBef>
              <a:buClrTx/>
              <a:buSzTx/>
              <a:buFontTx/>
              <a:buNone/>
            </a:pPr>
            <a:r>
              <a:rPr lang="es-AR" altLang="es-AR" sz="2800" b="1" dirty="0"/>
              <a:t>ELEMENTOS DE ESTADÍSTICA INFERENCIAL</a:t>
            </a:r>
          </a:p>
        </p:txBody>
      </p:sp>
      <p:sp>
        <p:nvSpPr>
          <p:cNvPr id="13315" name="Rectangle 7"/>
          <p:cNvSpPr>
            <a:spLocks noChangeArrowheads="1"/>
          </p:cNvSpPr>
          <p:nvPr/>
        </p:nvSpPr>
        <p:spPr bwMode="auto">
          <a:xfrm>
            <a:off x="2124075" y="981075"/>
            <a:ext cx="58324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100000"/>
              </a:spcBef>
              <a:buClrTx/>
              <a:buSzTx/>
              <a:buFontTx/>
              <a:buNone/>
            </a:pPr>
            <a:r>
              <a:rPr lang="es-MX" altLang="es-AR" sz="2800" b="1" dirty="0"/>
              <a:t>SEMINARIO DE DOCTORADO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594384" y="2348880"/>
            <a:ext cx="8131175" cy="1815882"/>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spcBef>
                <a:spcPct val="0"/>
              </a:spcBef>
              <a:buClrTx/>
              <a:buSzTx/>
              <a:buFontTx/>
              <a:buNone/>
            </a:pPr>
            <a:r>
              <a:rPr lang="es-AR" altLang="es-AR" sz="2800" b="1" dirty="0"/>
              <a:t> </a:t>
            </a:r>
          </a:p>
          <a:p>
            <a:pPr algn="ctr" eaLnBrk="1" hangingPunct="1">
              <a:spcBef>
                <a:spcPct val="0"/>
              </a:spcBef>
              <a:buClrTx/>
              <a:buSzTx/>
              <a:buFont typeface="Wingdings" pitchFamily="2" charset="2"/>
              <a:buNone/>
            </a:pPr>
            <a:r>
              <a:rPr lang="es-MX" altLang="es-AR" sz="2800" b="1" dirty="0"/>
              <a:t>MODELOS DE DISTRIBUCIÓN</a:t>
            </a:r>
          </a:p>
          <a:p>
            <a:pPr algn="ctr" eaLnBrk="1" hangingPunct="1">
              <a:spcBef>
                <a:spcPct val="0"/>
              </a:spcBef>
              <a:buClrTx/>
              <a:buSzTx/>
              <a:buFont typeface="Wingdings" pitchFamily="2" charset="2"/>
              <a:buNone/>
            </a:pPr>
            <a:r>
              <a:rPr lang="es-MX" altLang="es-AR" sz="2800" b="1" dirty="0"/>
              <a:t>PARA TEST DE HIPÓTESIS</a:t>
            </a:r>
            <a:endParaRPr lang="es-AR" altLang="es-AR" sz="2800" b="1" dirty="0"/>
          </a:p>
          <a:p>
            <a:pPr algn="ctr" eaLnBrk="1" hangingPunct="1">
              <a:spcBef>
                <a:spcPct val="0"/>
              </a:spcBef>
              <a:buClrTx/>
              <a:buSzTx/>
              <a:buFontTx/>
              <a:buNone/>
            </a:pPr>
            <a:r>
              <a:rPr lang="es-AR" altLang="es-AR" sz="2800" b="1" dirty="0"/>
              <a:t> </a:t>
            </a:r>
          </a:p>
        </p:txBody>
      </p:sp>
      <p:sp>
        <p:nvSpPr>
          <p:cNvPr id="14339" name="Rectangle 7"/>
          <p:cNvSpPr>
            <a:spLocks noChangeArrowheads="1"/>
          </p:cNvSpPr>
          <p:nvPr/>
        </p:nvSpPr>
        <p:spPr bwMode="auto">
          <a:xfrm>
            <a:off x="2124075" y="981075"/>
            <a:ext cx="58324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100000"/>
              </a:spcBef>
              <a:buClrTx/>
              <a:buSzTx/>
              <a:buFontTx/>
              <a:buNone/>
            </a:pPr>
            <a:r>
              <a:rPr lang="es-MX" altLang="es-AR" sz="2800" b="1"/>
              <a:t>SEMINARIO DE POSGRADO</a:t>
            </a:r>
          </a:p>
        </p:txBody>
      </p:sp>
    </p:spTree>
    <p:extLst>
      <p:ext uri="{BB962C8B-B14F-4D97-AF65-F5344CB8AC3E}">
        <p14:creationId xmlns:p14="http://schemas.microsoft.com/office/powerpoint/2010/main" val="2960015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785813" y="214313"/>
            <a:ext cx="7845425" cy="1190625"/>
          </a:xfrm>
          <a:prstGeom prst="rect">
            <a:avLst/>
          </a:prstGeom>
          <a:noFill/>
          <a:ln w="9525">
            <a:noFill/>
            <a:miter lim="800000"/>
            <a:headEnd/>
            <a:tailEnd/>
          </a:ln>
        </p:spPr>
        <p:txBody>
          <a:bodyPr>
            <a:spAutoFit/>
          </a:bodyPr>
          <a:lstStyle/>
          <a:p>
            <a:pPr algn="ctr">
              <a:defRPr/>
            </a:pPr>
            <a:r>
              <a:rPr lang="es-ES_tradnl" sz="3600" b="1" dirty="0">
                <a:solidFill>
                  <a:srgbClr val="333399"/>
                </a:solidFill>
                <a:effectLst>
                  <a:outerShdw blurRad="38100" dist="38100" dir="2700000" algn="tl">
                    <a:srgbClr val="C0C0C0"/>
                  </a:outerShdw>
                </a:effectLst>
                <a:latin typeface="Calibri" pitchFamily="34" charset="0"/>
                <a:cs typeface="+mn-cs"/>
              </a:rPr>
              <a:t>ESTADÍSTICA DESCRIPTIVA  </a:t>
            </a:r>
          </a:p>
          <a:p>
            <a:pPr algn="ctr">
              <a:defRPr/>
            </a:pPr>
            <a:r>
              <a:rPr lang="es-ES_tradnl" sz="3600" b="1" dirty="0">
                <a:solidFill>
                  <a:srgbClr val="333399"/>
                </a:solidFill>
                <a:effectLst>
                  <a:outerShdw blurRad="38100" dist="38100" dir="2700000" algn="tl">
                    <a:srgbClr val="C0C0C0"/>
                  </a:outerShdw>
                </a:effectLst>
                <a:latin typeface="Calibri" pitchFamily="34" charset="0"/>
                <a:cs typeface="+mn-cs"/>
              </a:rPr>
              <a:t>LA DISTRIBUCIÓN NORMAL</a:t>
            </a:r>
            <a:endParaRPr lang="es-ES" sz="3600" b="1" dirty="0">
              <a:solidFill>
                <a:srgbClr val="333399"/>
              </a:solidFill>
              <a:effectLst>
                <a:outerShdw blurRad="38100" dist="38100" dir="2700000" algn="tl">
                  <a:srgbClr val="C0C0C0"/>
                </a:outerShdw>
              </a:effectLst>
              <a:latin typeface="Calibri" pitchFamily="34" charset="0"/>
              <a:cs typeface="+mn-cs"/>
            </a:endParaRPr>
          </a:p>
        </p:txBody>
      </p:sp>
      <p:sp>
        <p:nvSpPr>
          <p:cNvPr id="4" name="3 Rectángulo"/>
          <p:cNvSpPr>
            <a:spLocks noChangeArrowheads="1"/>
          </p:cNvSpPr>
          <p:nvPr/>
        </p:nvSpPr>
        <p:spPr bwMode="auto">
          <a:xfrm>
            <a:off x="250825" y="1571625"/>
            <a:ext cx="8713788" cy="4708525"/>
          </a:xfrm>
          <a:prstGeom prst="rect">
            <a:avLst/>
          </a:prstGeom>
          <a:gradFill rotWithShape="0">
            <a:gsLst>
              <a:gs pos="0">
                <a:schemeClr val="accent2"/>
              </a:gs>
              <a:gs pos="100000">
                <a:schemeClr val="accent2">
                  <a:gamma/>
                  <a:tint val="0"/>
                  <a:invGamma/>
                </a:schemeClr>
              </a:gs>
            </a:gsLst>
            <a:lin ang="5400000" scaled="1"/>
          </a:gradFill>
          <a:ln w="9525">
            <a:noFill/>
            <a:miter lim="800000"/>
            <a:headEnd/>
            <a:tailEnd/>
          </a:ln>
        </p:spPr>
        <p:txBody>
          <a:bodyPr>
            <a:spAutoFit/>
          </a:bodyPr>
          <a:lstStyle/>
          <a:p>
            <a:pPr algn="just">
              <a:defRPr/>
            </a:pPr>
            <a:endParaRPr lang="es-ES" sz="2000" dirty="0">
              <a:solidFill>
                <a:srgbClr val="000000"/>
              </a:solidFill>
              <a:latin typeface="Arial" charset="0"/>
              <a:cs typeface="+mn-cs"/>
            </a:endParaRPr>
          </a:p>
          <a:p>
            <a:pPr algn="ctr">
              <a:defRPr/>
            </a:pPr>
            <a:r>
              <a:rPr lang="es-ES" sz="2000" b="1" dirty="0">
                <a:solidFill>
                  <a:srgbClr val="000000"/>
                </a:solidFill>
                <a:latin typeface="Arial" charset="0"/>
                <a:cs typeface="+mn-cs"/>
              </a:rPr>
              <a:t>Es un tipo particular de distribución de frecuencias.</a:t>
            </a:r>
          </a:p>
          <a:p>
            <a:pPr algn="just">
              <a:defRPr/>
            </a:pPr>
            <a:endParaRPr lang="es-ES" sz="2000" dirty="0">
              <a:solidFill>
                <a:srgbClr val="000000"/>
              </a:solidFill>
              <a:latin typeface="Arial" charset="0"/>
              <a:cs typeface="+mn-cs"/>
            </a:endParaRPr>
          </a:p>
          <a:p>
            <a:pPr algn="just">
              <a:defRPr/>
            </a:pPr>
            <a:r>
              <a:rPr lang="es-ES" sz="2000" dirty="0">
                <a:solidFill>
                  <a:srgbClr val="000000"/>
                </a:solidFill>
                <a:latin typeface="Arial" charset="0"/>
                <a:cs typeface="+mn-cs"/>
              </a:rPr>
              <a:t>En los casos en que los valores que asume una variable depende de múltiples factores sin que ninguno de ellos sesgue la distribución, es de esperar que los valores se distribuyan homogéneamente alrededor de la media la mediana y la moda.</a:t>
            </a:r>
          </a:p>
          <a:p>
            <a:pPr algn="just">
              <a:defRPr/>
            </a:pPr>
            <a:endParaRPr lang="es-ES" sz="2000" dirty="0">
              <a:solidFill>
                <a:srgbClr val="000000"/>
              </a:solidFill>
              <a:latin typeface="Arial" charset="0"/>
              <a:cs typeface="+mn-cs"/>
            </a:endParaRPr>
          </a:p>
          <a:p>
            <a:pPr algn="just">
              <a:defRPr/>
            </a:pPr>
            <a:r>
              <a:rPr lang="es-ES" sz="2000" dirty="0">
                <a:solidFill>
                  <a:srgbClr val="000000"/>
                </a:solidFill>
                <a:latin typeface="Arial" charset="0"/>
                <a:cs typeface="+mn-cs"/>
              </a:rPr>
              <a:t>Estas variables aleatorias presentan una distribución que es aproximadamente simétrica y cuya gráfica tiene forma de campana</a:t>
            </a:r>
            <a:r>
              <a:rPr lang="es-MX" sz="2000" dirty="0">
                <a:solidFill>
                  <a:srgbClr val="000000"/>
                </a:solidFill>
                <a:latin typeface="Arial" charset="0"/>
                <a:cs typeface="+mn-cs"/>
              </a:rPr>
              <a:t> (</a:t>
            </a:r>
            <a:r>
              <a:rPr lang="es-MX" sz="2000" dirty="0" err="1">
                <a:solidFill>
                  <a:srgbClr val="000000"/>
                </a:solidFill>
                <a:latin typeface="Arial" charset="0"/>
                <a:cs typeface="+mn-cs"/>
              </a:rPr>
              <a:t>mesocúrtica</a:t>
            </a:r>
            <a:r>
              <a:rPr lang="es-MX" sz="2000" dirty="0">
                <a:solidFill>
                  <a:srgbClr val="000000"/>
                </a:solidFill>
                <a:latin typeface="Arial" charset="0"/>
                <a:cs typeface="+mn-cs"/>
              </a:rPr>
              <a:t>)</a:t>
            </a:r>
            <a:r>
              <a:rPr lang="es-ES" sz="2000" dirty="0">
                <a:solidFill>
                  <a:srgbClr val="000000"/>
                </a:solidFill>
                <a:latin typeface="Arial" charset="0"/>
                <a:cs typeface="+mn-cs"/>
              </a:rPr>
              <a:t>. </a:t>
            </a:r>
          </a:p>
          <a:p>
            <a:pPr algn="just">
              <a:defRPr/>
            </a:pPr>
            <a:endParaRPr lang="es-ES" sz="2000" dirty="0">
              <a:solidFill>
                <a:srgbClr val="000000"/>
              </a:solidFill>
              <a:latin typeface="Arial" charset="0"/>
              <a:cs typeface="+mn-cs"/>
            </a:endParaRPr>
          </a:p>
          <a:p>
            <a:pPr algn="just">
              <a:defRPr/>
            </a:pPr>
            <a:r>
              <a:rPr lang="es-ES" sz="2000" b="1" dirty="0">
                <a:solidFill>
                  <a:srgbClr val="000000"/>
                </a:solidFill>
                <a:latin typeface="Arial" charset="0"/>
                <a:cs typeface="+mn-cs"/>
              </a:rPr>
              <a:t>Esta distribución es utilizada en aplicaciones estadísticas como modelo o parámetro de comparación dada la frecuencia o normalidad con la que ciertos fenómenos tienden a parecerse a esta distribución.  </a:t>
            </a:r>
            <a:endParaRPr lang="es-ES" b="1" dirty="0">
              <a:solidFill>
                <a:srgbClr val="000000"/>
              </a:solidFill>
              <a:latin typeface="Arial" charset="0"/>
              <a:cs typeface="+mn-cs"/>
            </a:endParaRPr>
          </a:p>
        </p:txBody>
      </p:sp>
    </p:spTree>
    <p:extLst>
      <p:ext uri="{BB962C8B-B14F-4D97-AF65-F5344CB8AC3E}">
        <p14:creationId xmlns:p14="http://schemas.microsoft.com/office/powerpoint/2010/main" val="185482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685800" y="1143000"/>
            <a:ext cx="7845425" cy="396875"/>
          </a:xfrm>
          <a:prstGeom prst="rect">
            <a:avLst/>
          </a:prstGeom>
          <a:noFill/>
          <a:ln w="9525">
            <a:noFill/>
            <a:miter lim="800000"/>
            <a:headEnd/>
            <a:tailEnd/>
          </a:ln>
        </p:spPr>
        <p:txBody>
          <a:bodyPr>
            <a:spAutoFit/>
          </a:bodyPr>
          <a:lstStyle/>
          <a:p>
            <a:pPr algn="ctr">
              <a:defRPr/>
            </a:pPr>
            <a:r>
              <a:rPr lang="es-ES_tradnl" sz="2000" b="1">
                <a:solidFill>
                  <a:srgbClr val="333399"/>
                </a:solidFill>
                <a:effectLst>
                  <a:outerShdw blurRad="38100" dist="38100" dir="2700000" algn="tl">
                    <a:srgbClr val="C0C0C0"/>
                  </a:outerShdw>
                </a:effectLst>
                <a:latin typeface="Calibri" pitchFamily="34" charset="0"/>
                <a:cs typeface="+mn-cs"/>
              </a:rPr>
              <a:t>ESTADÍSTICA DESCRIPTIVA – LA DISTRIBUCIÓN NORMAL</a:t>
            </a:r>
            <a:endParaRPr lang="es-ES" sz="2000" b="1">
              <a:solidFill>
                <a:srgbClr val="333399"/>
              </a:solidFill>
              <a:effectLst>
                <a:outerShdw blurRad="38100" dist="38100" dir="2700000" algn="tl">
                  <a:srgbClr val="C0C0C0"/>
                </a:outerShdw>
              </a:effectLst>
              <a:latin typeface="Calibri" pitchFamily="34" charset="0"/>
              <a:cs typeface="+mn-cs"/>
            </a:endParaRPr>
          </a:p>
        </p:txBody>
      </p:sp>
      <p:pic>
        <p:nvPicPr>
          <p:cNvPr id="58374" name="Picture 6"/>
          <p:cNvPicPr>
            <a:picLocks noChangeAspect="1" noChangeArrowheads="1"/>
          </p:cNvPicPr>
          <p:nvPr/>
        </p:nvPicPr>
        <p:blipFill>
          <a:blip r:embed="rId2" cstate="print">
            <a:duotone>
              <a:schemeClr val="accent2">
                <a:shade val="45000"/>
                <a:satMod val="135000"/>
              </a:schemeClr>
              <a:prstClr val="white"/>
            </a:duotone>
          </a:blip>
          <a:srcRect/>
          <a:stretch>
            <a:fillRect/>
          </a:stretch>
        </p:blipFill>
        <p:spPr bwMode="auto">
          <a:xfrm>
            <a:off x="1150899" y="1772816"/>
            <a:ext cx="6445437" cy="2878581"/>
          </a:xfrm>
          <a:prstGeom prst="rect">
            <a:avLst/>
          </a:prstGeom>
          <a:noFill/>
          <a:ln w="9525">
            <a:noFill/>
            <a:miter lim="800000"/>
            <a:headEnd/>
            <a:tailEnd/>
          </a:ln>
          <a:effectLst/>
        </p:spPr>
      </p:pic>
      <p:sp>
        <p:nvSpPr>
          <p:cNvPr id="58375" name="Rectangle 7"/>
          <p:cNvSpPr>
            <a:spLocks noChangeArrowheads="1"/>
          </p:cNvSpPr>
          <p:nvPr/>
        </p:nvSpPr>
        <p:spPr bwMode="auto">
          <a:xfrm>
            <a:off x="533400" y="5334000"/>
            <a:ext cx="7715250" cy="1016000"/>
          </a:xfrm>
          <a:prstGeom prst="rect">
            <a:avLst/>
          </a:prstGeom>
          <a:noFill/>
          <a:ln w="9525">
            <a:solidFill>
              <a:schemeClr val="accent2">
                <a:lumMod val="75000"/>
              </a:schemeClr>
            </a:solidFill>
            <a:miter lim="800000"/>
            <a:headEnd/>
            <a:tailEnd/>
          </a:ln>
          <a:effectLst/>
        </p:spPr>
        <p:txBody>
          <a:bodyPr anchor="ctr">
            <a:spAutoFit/>
          </a:bodyPr>
          <a:lstStyle/>
          <a:p>
            <a:pPr algn="ctr">
              <a:defRPr/>
            </a:pPr>
            <a:r>
              <a:rPr lang="es-ES" sz="2000" b="1" dirty="0">
                <a:solidFill>
                  <a:srgbClr val="000000"/>
                </a:solidFill>
                <a:latin typeface="Arial" charset="0"/>
                <a:cs typeface="+mn-cs"/>
              </a:rPr>
              <a:t>La distribución normal queda definida por dos parámetros:</a:t>
            </a:r>
          </a:p>
          <a:p>
            <a:pPr algn="ctr">
              <a:defRPr/>
            </a:pPr>
            <a:endParaRPr lang="es-ES" sz="2000" b="1" dirty="0">
              <a:solidFill>
                <a:srgbClr val="000000"/>
              </a:solidFill>
              <a:latin typeface="Arial" charset="0"/>
              <a:cs typeface="+mn-cs"/>
            </a:endParaRPr>
          </a:p>
          <a:p>
            <a:pPr algn="ctr">
              <a:defRPr/>
            </a:pPr>
            <a:r>
              <a:rPr lang="es-ES" sz="2000" b="1" dirty="0">
                <a:solidFill>
                  <a:srgbClr val="000000"/>
                </a:solidFill>
                <a:latin typeface="Arial" charset="0"/>
                <a:cs typeface="+mn-cs"/>
              </a:rPr>
              <a:t>LA MEDIA Y LA DESVIACIÓN ESTÁNDAR</a:t>
            </a:r>
          </a:p>
        </p:txBody>
      </p:sp>
    </p:spTree>
    <p:extLst>
      <p:ext uri="{BB962C8B-B14F-4D97-AF65-F5344CB8AC3E}">
        <p14:creationId xmlns:p14="http://schemas.microsoft.com/office/powerpoint/2010/main" val="804878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042988" y="908050"/>
            <a:ext cx="7561262"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ES" altLang="es-AR" sz="2400" b="1">
                <a:solidFill>
                  <a:srgbClr val="000000"/>
                </a:solidFill>
                <a:cs typeface="+mn-cs"/>
              </a:rPr>
              <a:t>Distribución normal</a:t>
            </a:r>
          </a:p>
          <a:p>
            <a:pPr eaLnBrk="1" hangingPunct="1">
              <a:spcBef>
                <a:spcPct val="50000"/>
              </a:spcBef>
              <a:buFontTx/>
              <a:buNone/>
            </a:pPr>
            <a:endParaRPr lang="es-ES" altLang="es-AR" sz="2400" b="1">
              <a:solidFill>
                <a:srgbClr val="000000"/>
              </a:solidFill>
              <a:cs typeface="+mn-cs"/>
            </a:endParaRPr>
          </a:p>
          <a:p>
            <a:pPr eaLnBrk="1" hangingPunct="1">
              <a:spcBef>
                <a:spcPct val="50000"/>
              </a:spcBef>
              <a:buFontTx/>
              <a:buNone/>
            </a:pPr>
            <a:r>
              <a:rPr lang="es-ES" altLang="es-AR" sz="2400">
                <a:solidFill>
                  <a:srgbClr val="000000"/>
                </a:solidFill>
                <a:cs typeface="+mn-cs"/>
              </a:rPr>
              <a:t>-Es simétrica y unimodal</a:t>
            </a:r>
          </a:p>
          <a:p>
            <a:pPr algn="just" eaLnBrk="1" hangingPunct="1">
              <a:spcBef>
                <a:spcPct val="50000"/>
              </a:spcBef>
              <a:buFontTx/>
              <a:buNone/>
            </a:pPr>
            <a:r>
              <a:rPr lang="es-ES" altLang="es-AR" sz="2400">
                <a:solidFill>
                  <a:srgbClr val="000000"/>
                </a:solidFill>
                <a:cs typeface="+mn-cs"/>
              </a:rPr>
              <a:t>-Como cualquier otra distribución, el área bajo la curva es 1 (recordar que la curva es asintótica respecto al eje de abscisas).</a:t>
            </a:r>
          </a:p>
          <a:p>
            <a:pPr eaLnBrk="1" hangingPunct="1">
              <a:spcBef>
                <a:spcPct val="50000"/>
              </a:spcBef>
              <a:buFontTx/>
              <a:buNone/>
            </a:pPr>
            <a:endParaRPr lang="es-ES" altLang="es-AR" sz="1800">
              <a:solidFill>
                <a:srgbClr val="000000"/>
              </a:solidFill>
              <a:cs typeface="+mn-cs"/>
            </a:endParaRPr>
          </a:p>
          <a:p>
            <a:pPr eaLnBrk="1" hangingPunct="1">
              <a:spcBef>
                <a:spcPct val="50000"/>
              </a:spcBef>
              <a:buFontTx/>
              <a:buNone/>
            </a:pPr>
            <a:endParaRPr lang="es-ES" altLang="es-AR" sz="1800">
              <a:solidFill>
                <a:srgbClr val="000000"/>
              </a:solidFill>
              <a:cs typeface="+mn-cs"/>
            </a:endParaRPr>
          </a:p>
        </p:txBody>
      </p:sp>
      <p:sp>
        <p:nvSpPr>
          <p:cNvPr id="50179" name="Text Box 6"/>
          <p:cNvSpPr txBox="1">
            <a:spLocks noChangeArrowheads="1"/>
          </p:cNvSpPr>
          <p:nvPr/>
        </p:nvSpPr>
        <p:spPr bwMode="auto">
          <a:xfrm>
            <a:off x="611188" y="4608513"/>
            <a:ext cx="7777162"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buFontTx/>
              <a:buNone/>
            </a:pPr>
            <a:r>
              <a:rPr lang="es-ES" altLang="es-AR" sz="1800" b="1" i="1">
                <a:solidFill>
                  <a:srgbClr val="000000"/>
                </a:solidFill>
                <a:cs typeface="+mn-cs"/>
              </a:rPr>
              <a:t>Distribución normal estandarizada</a:t>
            </a:r>
          </a:p>
          <a:p>
            <a:pPr algn="just" eaLnBrk="1" hangingPunct="1">
              <a:spcBef>
                <a:spcPct val="50000"/>
              </a:spcBef>
              <a:buFontTx/>
              <a:buNone/>
            </a:pPr>
            <a:r>
              <a:rPr lang="es-ES" altLang="es-AR" sz="1800">
                <a:solidFill>
                  <a:srgbClr val="000000"/>
                </a:solidFill>
                <a:cs typeface="+mn-cs"/>
              </a:rPr>
              <a:t>Es aquella que tiene media 0 y desvío típico 1. Se puede expresar como N(0,1)</a:t>
            </a:r>
          </a:p>
        </p:txBody>
      </p:sp>
    </p:spTree>
    <p:extLst>
      <p:ext uri="{BB962C8B-B14F-4D97-AF65-F5344CB8AC3E}">
        <p14:creationId xmlns:p14="http://schemas.microsoft.com/office/powerpoint/2010/main" val="943984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duotone>
              <a:schemeClr val="accent2">
                <a:shade val="45000"/>
                <a:satMod val="135000"/>
              </a:schemeClr>
              <a:prstClr val="white"/>
            </a:duotone>
          </a:blip>
          <a:srcRect/>
          <a:stretch>
            <a:fillRect/>
          </a:stretch>
        </p:blipFill>
        <p:spPr bwMode="auto">
          <a:xfrm>
            <a:off x="0" y="1928802"/>
            <a:ext cx="5399544" cy="2812077"/>
          </a:xfrm>
          <a:prstGeom prst="rect">
            <a:avLst/>
          </a:prstGeom>
          <a:noFill/>
          <a:ln w="9525">
            <a:noFill/>
            <a:miter lim="800000"/>
            <a:headEnd/>
            <a:tailEnd/>
          </a:ln>
          <a:effectLst/>
        </p:spPr>
      </p:pic>
      <p:pic>
        <p:nvPicPr>
          <p:cNvPr id="51203" name="Picture 2" descr="http://www.fisterra.com/mbe/investiga/distr_normal/images/Image1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6063" y="3929063"/>
            <a:ext cx="285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ChangeArrowheads="1"/>
          </p:cNvSpPr>
          <p:nvPr/>
        </p:nvSpPr>
        <p:spPr bwMode="auto">
          <a:xfrm>
            <a:off x="533400" y="1295400"/>
            <a:ext cx="7845425" cy="396875"/>
          </a:xfrm>
          <a:prstGeom prst="rect">
            <a:avLst/>
          </a:prstGeom>
          <a:noFill/>
          <a:ln w="9525">
            <a:noFill/>
            <a:miter lim="800000"/>
            <a:headEnd/>
            <a:tailEnd/>
          </a:ln>
        </p:spPr>
        <p:txBody>
          <a:bodyPr>
            <a:spAutoFit/>
          </a:bodyPr>
          <a:lstStyle/>
          <a:p>
            <a:pPr algn="ctr">
              <a:defRPr/>
            </a:pPr>
            <a:r>
              <a:rPr lang="es-ES_tradnl" sz="2000" b="1" dirty="0">
                <a:solidFill>
                  <a:srgbClr val="333399"/>
                </a:solidFill>
                <a:effectLst>
                  <a:outerShdw blurRad="38100" dist="38100" dir="2700000" algn="tl">
                    <a:srgbClr val="C0C0C0"/>
                  </a:outerShdw>
                </a:effectLst>
                <a:latin typeface="Calibri" pitchFamily="34" charset="0"/>
                <a:cs typeface="+mn-cs"/>
              </a:rPr>
              <a:t>ESTADÍSTICA DESCRIPTIVA – LA DISTRIBUCIÓN NORMAL</a:t>
            </a:r>
            <a:endParaRPr lang="es-ES" sz="2000" b="1" dirty="0">
              <a:solidFill>
                <a:srgbClr val="333399"/>
              </a:solidFill>
              <a:effectLst>
                <a:outerShdw blurRad="38100" dist="38100" dir="2700000" algn="tl">
                  <a:srgbClr val="C0C0C0"/>
                </a:outerShdw>
              </a:effectLst>
              <a:latin typeface="Calibri" pitchFamily="34" charset="0"/>
              <a:cs typeface="+mn-cs"/>
            </a:endParaRPr>
          </a:p>
        </p:txBody>
      </p:sp>
      <p:sp>
        <p:nvSpPr>
          <p:cNvPr id="51205" name="Text Box 16"/>
          <p:cNvSpPr txBox="1">
            <a:spLocks noChangeArrowheads="1"/>
          </p:cNvSpPr>
          <p:nvPr/>
        </p:nvSpPr>
        <p:spPr bwMode="auto">
          <a:xfrm>
            <a:off x="3214688" y="2071688"/>
            <a:ext cx="76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l-GR" altLang="es-AR" sz="1800">
                <a:solidFill>
                  <a:srgbClr val="FFCF01"/>
                </a:solidFill>
                <a:latin typeface="Calibri" pitchFamily="34" charset="0"/>
                <a:cs typeface="+mn-cs"/>
              </a:rPr>
              <a:t>σ </a:t>
            </a:r>
            <a:r>
              <a:rPr lang="es-MX" altLang="es-AR" sz="1800">
                <a:solidFill>
                  <a:srgbClr val="FFCF01"/>
                </a:solidFill>
                <a:latin typeface="Calibri" pitchFamily="34" charset="0"/>
                <a:cs typeface="+mn-cs"/>
              </a:rPr>
              <a:t>=1</a:t>
            </a:r>
            <a:endParaRPr lang="es-ES" altLang="es-AR" sz="1800">
              <a:solidFill>
                <a:srgbClr val="FFCF01"/>
              </a:solidFill>
              <a:latin typeface="Calibri" pitchFamily="34" charset="0"/>
              <a:cs typeface="+mn-cs"/>
            </a:endParaRPr>
          </a:p>
        </p:txBody>
      </p:sp>
      <p:sp>
        <p:nvSpPr>
          <p:cNvPr id="51206" name="Text Box 17"/>
          <p:cNvSpPr txBox="1">
            <a:spLocks noChangeArrowheads="1"/>
          </p:cNvSpPr>
          <p:nvPr/>
        </p:nvSpPr>
        <p:spPr bwMode="auto">
          <a:xfrm>
            <a:off x="1857375" y="2071688"/>
            <a:ext cx="76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l-GR" altLang="es-AR" sz="1800">
                <a:solidFill>
                  <a:srgbClr val="FFCF01"/>
                </a:solidFill>
                <a:latin typeface="Calibri" pitchFamily="34" charset="0"/>
                <a:cs typeface="+mn-cs"/>
              </a:rPr>
              <a:t>σ</a:t>
            </a:r>
            <a:r>
              <a:rPr lang="es-MX" altLang="es-AR" sz="1800">
                <a:solidFill>
                  <a:srgbClr val="FFCF01"/>
                </a:solidFill>
                <a:latin typeface="Calibri" pitchFamily="34" charset="0"/>
                <a:cs typeface="+mn-cs"/>
              </a:rPr>
              <a:t>= -1</a:t>
            </a:r>
            <a:endParaRPr lang="es-ES" altLang="es-AR" sz="1800">
              <a:solidFill>
                <a:srgbClr val="FFCF01"/>
              </a:solidFill>
              <a:latin typeface="Calibri" pitchFamily="34" charset="0"/>
              <a:cs typeface="+mn-cs"/>
            </a:endParaRPr>
          </a:p>
        </p:txBody>
      </p:sp>
      <p:sp>
        <p:nvSpPr>
          <p:cNvPr id="51207" name="Text Box 18"/>
          <p:cNvSpPr txBox="1">
            <a:spLocks noChangeArrowheads="1"/>
          </p:cNvSpPr>
          <p:nvPr/>
        </p:nvSpPr>
        <p:spPr bwMode="auto">
          <a:xfrm>
            <a:off x="357188" y="3643313"/>
            <a:ext cx="76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l-GR" altLang="es-AR" sz="1800">
                <a:solidFill>
                  <a:srgbClr val="FFCF01"/>
                </a:solidFill>
                <a:latin typeface="Calibri" pitchFamily="34" charset="0"/>
                <a:cs typeface="+mn-cs"/>
              </a:rPr>
              <a:t>σ </a:t>
            </a:r>
            <a:r>
              <a:rPr lang="es-MX" altLang="es-AR" sz="1800">
                <a:solidFill>
                  <a:srgbClr val="FFCF01"/>
                </a:solidFill>
                <a:latin typeface="Calibri" pitchFamily="34" charset="0"/>
                <a:cs typeface="+mn-cs"/>
              </a:rPr>
              <a:t>= -3</a:t>
            </a:r>
            <a:endParaRPr lang="es-ES" altLang="es-AR" sz="1800">
              <a:solidFill>
                <a:srgbClr val="FFCF01"/>
              </a:solidFill>
              <a:latin typeface="Calibri" pitchFamily="34" charset="0"/>
              <a:cs typeface="+mn-cs"/>
            </a:endParaRPr>
          </a:p>
        </p:txBody>
      </p:sp>
      <p:sp>
        <p:nvSpPr>
          <p:cNvPr id="51208" name="Text Box 19"/>
          <p:cNvSpPr txBox="1">
            <a:spLocks noChangeArrowheads="1"/>
          </p:cNvSpPr>
          <p:nvPr/>
        </p:nvSpPr>
        <p:spPr bwMode="auto">
          <a:xfrm>
            <a:off x="1285875" y="3000375"/>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l-GR" altLang="es-AR" sz="1800">
                <a:solidFill>
                  <a:srgbClr val="FFCF01"/>
                </a:solidFill>
                <a:latin typeface="Calibri" pitchFamily="34" charset="0"/>
                <a:cs typeface="+mn-cs"/>
              </a:rPr>
              <a:t>σ </a:t>
            </a:r>
            <a:r>
              <a:rPr lang="es-MX" altLang="es-AR" sz="1800">
                <a:solidFill>
                  <a:srgbClr val="FFCF01"/>
                </a:solidFill>
                <a:latin typeface="Calibri" pitchFamily="34" charset="0"/>
                <a:cs typeface="+mn-cs"/>
              </a:rPr>
              <a:t>=-2</a:t>
            </a:r>
            <a:endParaRPr lang="es-ES" altLang="es-AR" sz="1800">
              <a:solidFill>
                <a:srgbClr val="FFCF01"/>
              </a:solidFill>
              <a:latin typeface="Calibri" pitchFamily="34" charset="0"/>
              <a:cs typeface="+mn-cs"/>
            </a:endParaRPr>
          </a:p>
        </p:txBody>
      </p:sp>
      <p:sp>
        <p:nvSpPr>
          <p:cNvPr id="51209" name="Text Box 21"/>
          <p:cNvSpPr txBox="1">
            <a:spLocks noChangeArrowheads="1"/>
          </p:cNvSpPr>
          <p:nvPr/>
        </p:nvSpPr>
        <p:spPr bwMode="auto">
          <a:xfrm>
            <a:off x="762000" y="59436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s-MX" altLang="es-AR" sz="1400">
                <a:solidFill>
                  <a:srgbClr val="FFFFFF"/>
                </a:solidFill>
                <a:cs typeface="+mn-cs"/>
              </a:rPr>
              <a:t>2,14</a:t>
            </a:r>
            <a:endParaRPr lang="es-ES" altLang="es-AR" sz="1400">
              <a:solidFill>
                <a:srgbClr val="FFFFFF"/>
              </a:solidFill>
              <a:cs typeface="+mn-cs"/>
            </a:endParaRPr>
          </a:p>
        </p:txBody>
      </p:sp>
      <p:sp>
        <p:nvSpPr>
          <p:cNvPr id="51210" name="Text Box 22"/>
          <p:cNvSpPr txBox="1">
            <a:spLocks noChangeArrowheads="1"/>
          </p:cNvSpPr>
          <p:nvPr/>
        </p:nvSpPr>
        <p:spPr bwMode="auto">
          <a:xfrm>
            <a:off x="3857625" y="28575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l-GR" altLang="es-AR" sz="1800">
                <a:solidFill>
                  <a:srgbClr val="FFCF01"/>
                </a:solidFill>
                <a:latin typeface="Calibri" pitchFamily="34" charset="0"/>
                <a:cs typeface="+mn-cs"/>
              </a:rPr>
              <a:t>σ </a:t>
            </a:r>
            <a:r>
              <a:rPr lang="es-MX" altLang="es-AR" sz="1800">
                <a:solidFill>
                  <a:srgbClr val="FFCF01"/>
                </a:solidFill>
                <a:latin typeface="Calibri" pitchFamily="34" charset="0"/>
                <a:cs typeface="+mn-cs"/>
              </a:rPr>
              <a:t>=2</a:t>
            </a:r>
            <a:endParaRPr lang="es-ES" altLang="es-AR" sz="1800">
              <a:solidFill>
                <a:srgbClr val="FFCF01"/>
              </a:solidFill>
              <a:latin typeface="Calibri" pitchFamily="34" charset="0"/>
              <a:cs typeface="+mn-cs"/>
            </a:endParaRPr>
          </a:p>
        </p:txBody>
      </p:sp>
      <p:sp>
        <p:nvSpPr>
          <p:cNvPr id="51211" name="Text Box 23"/>
          <p:cNvSpPr txBox="1">
            <a:spLocks noChangeArrowheads="1"/>
          </p:cNvSpPr>
          <p:nvPr/>
        </p:nvSpPr>
        <p:spPr bwMode="auto">
          <a:xfrm>
            <a:off x="4357688" y="3786188"/>
            <a:ext cx="76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l-GR" altLang="es-AR" sz="1800">
                <a:solidFill>
                  <a:srgbClr val="FFCF01"/>
                </a:solidFill>
                <a:latin typeface="Calibri" pitchFamily="34" charset="0"/>
                <a:cs typeface="+mn-cs"/>
              </a:rPr>
              <a:t>σ </a:t>
            </a:r>
            <a:r>
              <a:rPr lang="es-MX" altLang="es-AR" sz="1800">
                <a:solidFill>
                  <a:srgbClr val="FFCF01"/>
                </a:solidFill>
                <a:latin typeface="Calibri" pitchFamily="34" charset="0"/>
                <a:cs typeface="+mn-cs"/>
              </a:rPr>
              <a:t>=3</a:t>
            </a:r>
            <a:endParaRPr lang="es-ES" altLang="es-AR" sz="1800">
              <a:solidFill>
                <a:srgbClr val="FFCF01"/>
              </a:solidFill>
              <a:latin typeface="Calibri" pitchFamily="34" charset="0"/>
              <a:cs typeface="+mn-cs"/>
            </a:endParaRPr>
          </a:p>
        </p:txBody>
      </p:sp>
      <p:sp>
        <p:nvSpPr>
          <p:cNvPr id="52237" name="32 Rectángulo"/>
          <p:cNvSpPr>
            <a:spLocks noChangeArrowheads="1"/>
          </p:cNvSpPr>
          <p:nvPr/>
        </p:nvSpPr>
        <p:spPr bwMode="auto">
          <a:xfrm>
            <a:off x="5572125" y="1928813"/>
            <a:ext cx="33575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just" eaLnBrk="1" hangingPunct="1">
              <a:spcBef>
                <a:spcPct val="0"/>
              </a:spcBef>
              <a:buClrTx/>
              <a:buSzTx/>
              <a:buFontTx/>
              <a:buNone/>
            </a:pPr>
            <a:r>
              <a:rPr lang="es-AR" altLang="es-AR" sz="1800">
                <a:solidFill>
                  <a:srgbClr val="000000"/>
                </a:solidFill>
                <a:cs typeface="+mn-cs"/>
              </a:rPr>
              <a:t>Se puede determinar el área entre dos ordenadas cuales quiera a través del calculo de las unidades de desviación en que se encuentra una porción de la población y su correspondencia en la tabla de áreas bajo la curva normal</a:t>
            </a:r>
          </a:p>
        </p:txBody>
      </p:sp>
      <p:sp>
        <p:nvSpPr>
          <p:cNvPr id="21" name="Text Box 13"/>
          <p:cNvSpPr txBox="1">
            <a:spLocks noChangeArrowheads="1"/>
          </p:cNvSpPr>
          <p:nvPr/>
        </p:nvSpPr>
        <p:spPr bwMode="auto">
          <a:xfrm>
            <a:off x="5214938" y="5143500"/>
            <a:ext cx="3352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spcBef>
                <a:spcPct val="50000"/>
              </a:spcBef>
              <a:buClrTx/>
              <a:buSzTx/>
              <a:buFontTx/>
              <a:buNone/>
            </a:pPr>
            <a:r>
              <a:rPr lang="es-MX" altLang="es-AR" sz="2400">
                <a:solidFill>
                  <a:srgbClr val="000000"/>
                </a:solidFill>
                <a:cs typeface="+mn-cs"/>
              </a:rPr>
              <a:t>Z = X – X</a:t>
            </a:r>
          </a:p>
          <a:p>
            <a:pPr algn="ctr" eaLnBrk="1" hangingPunct="1">
              <a:spcBef>
                <a:spcPct val="50000"/>
              </a:spcBef>
              <a:buClrTx/>
              <a:buSzTx/>
              <a:buFontTx/>
              <a:buNone/>
            </a:pPr>
            <a:r>
              <a:rPr lang="es-MX" altLang="es-AR" sz="2400">
                <a:solidFill>
                  <a:srgbClr val="000000"/>
                </a:solidFill>
                <a:cs typeface="+mn-cs"/>
              </a:rPr>
              <a:t>     S</a:t>
            </a:r>
            <a:endParaRPr lang="es-ES" altLang="es-AR" sz="2400">
              <a:solidFill>
                <a:srgbClr val="000000"/>
              </a:solidFill>
              <a:cs typeface="+mn-cs"/>
            </a:endParaRPr>
          </a:p>
        </p:txBody>
      </p:sp>
      <p:sp>
        <p:nvSpPr>
          <p:cNvPr id="22" name="Line 15"/>
          <p:cNvSpPr>
            <a:spLocks noChangeShapeType="1"/>
          </p:cNvSpPr>
          <p:nvPr/>
        </p:nvSpPr>
        <p:spPr bwMode="auto">
          <a:xfrm>
            <a:off x="6715125" y="5643563"/>
            <a:ext cx="914400"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s-AR" sz="2400">
              <a:solidFill>
                <a:srgbClr val="000000"/>
              </a:solidFill>
              <a:cs typeface="+mn-cs"/>
            </a:endParaRPr>
          </a:p>
        </p:txBody>
      </p:sp>
      <p:sp>
        <p:nvSpPr>
          <p:cNvPr id="23" name="Line 14"/>
          <p:cNvSpPr>
            <a:spLocks noChangeShapeType="1"/>
          </p:cNvSpPr>
          <p:nvPr/>
        </p:nvSpPr>
        <p:spPr bwMode="auto">
          <a:xfrm>
            <a:off x="7358063" y="5214938"/>
            <a:ext cx="228600"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s-AR" sz="2400">
              <a:solidFill>
                <a:srgbClr val="000000"/>
              </a:solidFill>
              <a:cs typeface="+mn-cs"/>
            </a:endParaRPr>
          </a:p>
        </p:txBody>
      </p:sp>
      <p:grpSp>
        <p:nvGrpSpPr>
          <p:cNvPr id="51216" name="23 Grupo"/>
          <p:cNvGrpSpPr>
            <a:grpSpLocks/>
          </p:cNvGrpSpPr>
          <p:nvPr/>
        </p:nvGrpSpPr>
        <p:grpSpPr bwMode="auto">
          <a:xfrm>
            <a:off x="142875" y="4857750"/>
            <a:ext cx="5256213" cy="1352550"/>
            <a:chOff x="214313" y="3786188"/>
            <a:chExt cx="4572000" cy="1352550"/>
          </a:xfrm>
        </p:grpSpPr>
        <p:sp>
          <p:nvSpPr>
            <p:cNvPr id="51217" name="4 Rectángulo"/>
            <p:cNvSpPr>
              <a:spLocks noChangeArrowheads="1"/>
            </p:cNvSpPr>
            <p:nvPr/>
          </p:nvSpPr>
          <p:spPr bwMode="auto">
            <a:xfrm>
              <a:off x="214313" y="4214813"/>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just" eaLnBrk="1" hangingPunct="1">
                <a:spcBef>
                  <a:spcPct val="50000"/>
                </a:spcBef>
                <a:buClrTx/>
                <a:buSzTx/>
                <a:buFontTx/>
                <a:buNone/>
              </a:pPr>
              <a:r>
                <a:rPr lang="es-MX" altLang="es-AR" sz="1800">
                  <a:solidFill>
                    <a:srgbClr val="000000"/>
                  </a:solidFill>
                  <a:latin typeface="Calibri" pitchFamily="34" charset="0"/>
                  <a:cs typeface="+mn-cs"/>
                </a:rPr>
                <a:t>Refiere al número de unidades de desviación típica que un individuo o caso queda por encima o por debajo de la media de su grupo</a:t>
              </a:r>
              <a:endParaRPr lang="es-ES" altLang="es-AR" sz="1800">
                <a:solidFill>
                  <a:srgbClr val="000000"/>
                </a:solidFill>
                <a:latin typeface="Calibri" pitchFamily="34" charset="0"/>
                <a:cs typeface="+mn-cs"/>
              </a:endParaRPr>
            </a:p>
          </p:txBody>
        </p:sp>
        <p:sp>
          <p:nvSpPr>
            <p:cNvPr id="26" name="Text Box 10"/>
            <p:cNvSpPr txBox="1">
              <a:spLocks noChangeArrowheads="1"/>
            </p:cNvSpPr>
            <p:nvPr/>
          </p:nvSpPr>
          <p:spPr bwMode="auto">
            <a:xfrm>
              <a:off x="642377" y="3786188"/>
              <a:ext cx="3352708" cy="366713"/>
            </a:xfrm>
            <a:prstGeom prst="rect">
              <a:avLst/>
            </a:prstGeom>
            <a:noFill/>
            <a:ln w="9525">
              <a:noFill/>
              <a:miter lim="800000"/>
              <a:headEnd/>
              <a:tailEnd/>
            </a:ln>
            <a:effectLst/>
          </p:spPr>
          <p:txBody>
            <a:bodyPr>
              <a:spAutoFit/>
            </a:bodyPr>
            <a:lstStyle/>
            <a:p>
              <a:pPr algn="ctr">
                <a:spcBef>
                  <a:spcPct val="50000"/>
                </a:spcBef>
                <a:defRPr/>
              </a:pPr>
              <a:r>
                <a:rPr lang="es-MX" b="1" dirty="0">
                  <a:solidFill>
                    <a:srgbClr val="333399"/>
                  </a:solidFill>
                  <a:effectLst>
                    <a:outerShdw blurRad="38100" dist="38100" dir="2700000" algn="tl">
                      <a:srgbClr val="C0C0C0"/>
                    </a:outerShdw>
                  </a:effectLst>
                  <a:latin typeface="Calibri" pitchFamily="34" charset="0"/>
                  <a:cs typeface="+mn-cs"/>
                </a:rPr>
                <a:t>Puntuaciones Z</a:t>
              </a:r>
              <a:endParaRPr lang="es-ES" b="1" dirty="0">
                <a:solidFill>
                  <a:srgbClr val="333399"/>
                </a:solidFill>
                <a:effectLst>
                  <a:outerShdw blurRad="38100" dist="38100" dir="2700000" algn="tl">
                    <a:srgbClr val="C0C0C0"/>
                  </a:outerShdw>
                </a:effectLst>
                <a:latin typeface="Calibri" pitchFamily="34" charset="0"/>
                <a:cs typeface="+mn-cs"/>
              </a:endParaRPr>
            </a:p>
          </p:txBody>
        </p:sp>
      </p:grpSp>
    </p:spTree>
    <p:extLst>
      <p:ext uri="{BB962C8B-B14F-4D97-AF65-F5344CB8AC3E}">
        <p14:creationId xmlns:p14="http://schemas.microsoft.com/office/powerpoint/2010/main" val="825346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0-#ppt_w/2"/>
                                          </p:val>
                                        </p:tav>
                                        <p:tav tm="100000">
                                          <p:val>
                                            <p:strVal val="#ppt_x"/>
                                          </p:val>
                                        </p:tav>
                                      </p:tavLst>
                                    </p:anim>
                                    <p:anim calcmode="lin" valueType="num">
                                      <p:cBhvr additive="base">
                                        <p:cTn id="13" dur="500" fill="hold"/>
                                        <p:tgtEl>
                                          <p:spTgt spid="2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0-#ppt_w/2"/>
                                          </p:val>
                                        </p:tav>
                                        <p:tav tm="100000">
                                          <p:val>
                                            <p:strVal val="#ppt_x"/>
                                          </p:val>
                                        </p:tav>
                                      </p:tavLst>
                                    </p:anim>
                                    <p:anim calcmode="lin" valueType="num">
                                      <p:cBhvr additive="base">
                                        <p:cTn id="1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2237"/>
                                        </p:tgtEl>
                                        <p:attrNameLst>
                                          <p:attrName>style.visibility</p:attrName>
                                        </p:attrNameLst>
                                      </p:cBhvr>
                                      <p:to>
                                        <p:strVal val="visible"/>
                                      </p:to>
                                    </p:set>
                                    <p:animEffect transition="in" filter="blinds(horizontal)">
                                      <p:cBhvr>
                                        <p:cTn id="23" dur="500"/>
                                        <p:tgtEl>
                                          <p:spTgt spid="52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7" grpId="0"/>
      <p:bldP spid="21" grpId="0" autoUpdateAnimBg="0"/>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Rectángulo"/>
          <p:cNvSpPr>
            <a:spLocks noChangeArrowheads="1"/>
          </p:cNvSpPr>
          <p:nvPr/>
        </p:nvSpPr>
        <p:spPr bwMode="auto">
          <a:xfrm>
            <a:off x="395288" y="1412875"/>
            <a:ext cx="8462962" cy="2246313"/>
          </a:xfrm>
          <a:prstGeom prst="rect">
            <a:avLst/>
          </a:prstGeom>
          <a:gradFill rotWithShape="0">
            <a:gsLst>
              <a:gs pos="0">
                <a:schemeClr val="accent2"/>
              </a:gs>
              <a:gs pos="100000">
                <a:schemeClr val="accent2">
                  <a:gamma/>
                  <a:tint val="0"/>
                  <a:invGamma/>
                </a:schemeClr>
              </a:gs>
            </a:gsLst>
            <a:lin ang="5400000" scaled="1"/>
          </a:gradFill>
          <a:ln w="9525">
            <a:noFill/>
            <a:miter lim="800000"/>
            <a:headEnd/>
            <a:tailEnd/>
          </a:ln>
        </p:spPr>
        <p:txBody>
          <a:bodyPr>
            <a:spAutoFit/>
          </a:bodyPr>
          <a:lstStyle/>
          <a:p>
            <a:pPr algn="just">
              <a:defRPr/>
            </a:pPr>
            <a:r>
              <a:rPr lang="es-ES" sz="2000" dirty="0">
                <a:solidFill>
                  <a:srgbClr val="000000"/>
                </a:solidFill>
                <a:latin typeface="Calibri" pitchFamily="34" charset="0"/>
                <a:cs typeface="+mn-cs"/>
              </a:rPr>
              <a:t>El área total bajo la curva es igual a 100 % o 1. </a:t>
            </a:r>
          </a:p>
          <a:p>
            <a:pPr algn="just">
              <a:defRPr/>
            </a:pPr>
            <a:r>
              <a:rPr lang="es-ES" sz="2000" dirty="0">
                <a:solidFill>
                  <a:srgbClr val="000000"/>
                </a:solidFill>
                <a:latin typeface="Calibri" pitchFamily="34" charset="0"/>
                <a:cs typeface="+mn-cs"/>
              </a:rPr>
              <a:t> </a:t>
            </a:r>
          </a:p>
          <a:p>
            <a:pPr algn="just">
              <a:defRPr/>
            </a:pPr>
            <a:r>
              <a:rPr lang="es-ES" sz="2000" dirty="0">
                <a:solidFill>
                  <a:srgbClr val="000000"/>
                </a:solidFill>
                <a:latin typeface="Calibri" pitchFamily="34" charset="0"/>
                <a:cs typeface="+mn-cs"/>
              </a:rPr>
              <a:t>El área bajo la curva comprendido entre los valores situados a 1 desvío estándar de la media es aproximadamente igual al 68,2%. </a:t>
            </a:r>
          </a:p>
          <a:p>
            <a:pPr algn="just">
              <a:defRPr/>
            </a:pPr>
            <a:endParaRPr lang="es-ES" sz="2000" dirty="0">
              <a:solidFill>
                <a:srgbClr val="000000"/>
              </a:solidFill>
              <a:latin typeface="Calibri" pitchFamily="34" charset="0"/>
              <a:cs typeface="+mn-cs"/>
            </a:endParaRPr>
          </a:p>
          <a:p>
            <a:pPr algn="just">
              <a:defRPr/>
            </a:pPr>
            <a:r>
              <a:rPr lang="es-ES" sz="2000" dirty="0">
                <a:solidFill>
                  <a:srgbClr val="000000"/>
                </a:solidFill>
                <a:latin typeface="Calibri" pitchFamily="34" charset="0"/>
                <a:cs typeface="+mn-cs"/>
              </a:rPr>
              <a:t>El área bajo la curva comprendido entre los valores situados a 2 desvíos estándar de la media es aproximadamente igual al 95,4%.</a:t>
            </a:r>
          </a:p>
        </p:txBody>
      </p:sp>
      <p:pic>
        <p:nvPicPr>
          <p:cNvPr id="62466" name="Picture 2"/>
          <p:cNvPicPr>
            <a:picLocks noChangeAspect="1" noChangeArrowheads="1"/>
          </p:cNvPicPr>
          <p:nvPr/>
        </p:nvPicPr>
        <p:blipFill>
          <a:blip r:embed="rId2" cstate="print">
            <a:duotone>
              <a:schemeClr val="accent2">
                <a:shade val="45000"/>
                <a:satMod val="135000"/>
              </a:schemeClr>
              <a:prstClr val="white"/>
            </a:duotone>
          </a:blip>
          <a:srcRect/>
          <a:stretch>
            <a:fillRect/>
          </a:stretch>
        </p:blipFill>
        <p:spPr bwMode="auto">
          <a:xfrm>
            <a:off x="1796028" y="3786189"/>
            <a:ext cx="5674318" cy="2955179"/>
          </a:xfrm>
          <a:prstGeom prst="rect">
            <a:avLst/>
          </a:prstGeom>
          <a:noFill/>
          <a:ln w="9525">
            <a:noFill/>
            <a:miter lim="800000"/>
            <a:headEnd/>
            <a:tailEnd/>
          </a:ln>
          <a:effectLst/>
        </p:spPr>
      </p:pic>
      <p:pic>
        <p:nvPicPr>
          <p:cNvPr id="52228" name="Picture 2" descr="http://www.fisterra.com/mbe/investiga/distr_normal/images/Image1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25" y="6000750"/>
            <a:ext cx="285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ChangeArrowheads="1"/>
          </p:cNvSpPr>
          <p:nvPr/>
        </p:nvSpPr>
        <p:spPr bwMode="auto">
          <a:xfrm>
            <a:off x="620713" y="620713"/>
            <a:ext cx="7845425" cy="396875"/>
          </a:xfrm>
          <a:prstGeom prst="rect">
            <a:avLst/>
          </a:prstGeom>
          <a:noFill/>
          <a:ln w="9525">
            <a:noFill/>
            <a:miter lim="800000"/>
            <a:headEnd/>
            <a:tailEnd/>
          </a:ln>
        </p:spPr>
        <p:txBody>
          <a:bodyPr>
            <a:spAutoFit/>
          </a:bodyPr>
          <a:lstStyle/>
          <a:p>
            <a:pPr algn="ctr">
              <a:defRPr/>
            </a:pPr>
            <a:r>
              <a:rPr lang="es-ES_tradnl" sz="2000" b="1" dirty="0">
                <a:solidFill>
                  <a:srgbClr val="333399"/>
                </a:solidFill>
                <a:effectLst>
                  <a:outerShdw blurRad="38100" dist="38100" dir="2700000" algn="tl">
                    <a:srgbClr val="C0C0C0"/>
                  </a:outerShdw>
                </a:effectLst>
                <a:latin typeface="Calibri" pitchFamily="34" charset="0"/>
                <a:cs typeface="+mn-cs"/>
              </a:rPr>
              <a:t>ESTADÍSTICA DESCRIPTIVA – LA DISTRIBUCIÓN NORMAL</a:t>
            </a:r>
            <a:endParaRPr lang="es-ES" sz="2000" b="1" dirty="0">
              <a:solidFill>
                <a:srgbClr val="333399"/>
              </a:solidFill>
              <a:effectLst>
                <a:outerShdw blurRad="38100" dist="38100" dir="2700000" algn="tl">
                  <a:srgbClr val="C0C0C0"/>
                </a:outerShdw>
              </a:effectLst>
              <a:latin typeface="Calibri" pitchFamily="34" charset="0"/>
              <a:cs typeface="+mn-cs"/>
            </a:endParaRPr>
          </a:p>
        </p:txBody>
      </p:sp>
      <p:sp>
        <p:nvSpPr>
          <p:cNvPr id="34832" name="Text Box 16"/>
          <p:cNvSpPr txBox="1">
            <a:spLocks noChangeArrowheads="1"/>
          </p:cNvSpPr>
          <p:nvPr/>
        </p:nvSpPr>
        <p:spPr bwMode="auto">
          <a:xfrm>
            <a:off x="3286125" y="4214813"/>
            <a:ext cx="76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l-GR" altLang="es-AR" sz="1800">
                <a:solidFill>
                  <a:srgbClr val="FFCF01"/>
                </a:solidFill>
                <a:latin typeface="Calibri" pitchFamily="34" charset="0"/>
                <a:cs typeface="+mn-cs"/>
              </a:rPr>
              <a:t>σ </a:t>
            </a:r>
            <a:r>
              <a:rPr lang="es-MX" altLang="es-AR" sz="1800">
                <a:solidFill>
                  <a:srgbClr val="FFCF01"/>
                </a:solidFill>
                <a:latin typeface="Calibri" pitchFamily="34" charset="0"/>
                <a:cs typeface="+mn-cs"/>
              </a:rPr>
              <a:t>=1</a:t>
            </a:r>
            <a:endParaRPr lang="es-ES" altLang="es-AR" sz="1800">
              <a:solidFill>
                <a:srgbClr val="FFCF01"/>
              </a:solidFill>
              <a:latin typeface="Calibri" pitchFamily="34" charset="0"/>
              <a:cs typeface="+mn-cs"/>
            </a:endParaRPr>
          </a:p>
        </p:txBody>
      </p:sp>
      <p:sp>
        <p:nvSpPr>
          <p:cNvPr id="34833" name="Text Box 17"/>
          <p:cNvSpPr txBox="1">
            <a:spLocks noChangeArrowheads="1"/>
          </p:cNvSpPr>
          <p:nvPr/>
        </p:nvSpPr>
        <p:spPr bwMode="auto">
          <a:xfrm>
            <a:off x="1981200" y="42672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l-GR" altLang="es-AR" sz="1800">
                <a:solidFill>
                  <a:srgbClr val="FFCF01"/>
                </a:solidFill>
                <a:latin typeface="Calibri" pitchFamily="34" charset="0"/>
                <a:cs typeface="+mn-cs"/>
              </a:rPr>
              <a:t>σ</a:t>
            </a:r>
            <a:r>
              <a:rPr lang="es-MX" altLang="es-AR" sz="1800">
                <a:solidFill>
                  <a:srgbClr val="FFCF01"/>
                </a:solidFill>
                <a:latin typeface="Calibri" pitchFamily="34" charset="0"/>
                <a:cs typeface="+mn-cs"/>
              </a:rPr>
              <a:t>= -1</a:t>
            </a:r>
            <a:endParaRPr lang="es-ES" altLang="es-AR" sz="1800">
              <a:solidFill>
                <a:srgbClr val="FFCF01"/>
              </a:solidFill>
              <a:latin typeface="Calibri" pitchFamily="34" charset="0"/>
              <a:cs typeface="+mn-cs"/>
            </a:endParaRPr>
          </a:p>
        </p:txBody>
      </p:sp>
      <p:sp>
        <p:nvSpPr>
          <p:cNvPr id="34834" name="Text Box 18"/>
          <p:cNvSpPr txBox="1">
            <a:spLocks noChangeArrowheads="1"/>
          </p:cNvSpPr>
          <p:nvPr/>
        </p:nvSpPr>
        <p:spPr bwMode="auto">
          <a:xfrm>
            <a:off x="214313" y="5643563"/>
            <a:ext cx="76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l-GR" altLang="es-AR" sz="1800">
                <a:solidFill>
                  <a:srgbClr val="FFCF01"/>
                </a:solidFill>
                <a:latin typeface="Calibri" pitchFamily="34" charset="0"/>
                <a:cs typeface="+mn-cs"/>
              </a:rPr>
              <a:t>σ </a:t>
            </a:r>
            <a:r>
              <a:rPr lang="es-MX" altLang="es-AR" sz="1800">
                <a:solidFill>
                  <a:srgbClr val="FFCF01"/>
                </a:solidFill>
                <a:latin typeface="Calibri" pitchFamily="34" charset="0"/>
                <a:cs typeface="+mn-cs"/>
              </a:rPr>
              <a:t>= -3</a:t>
            </a:r>
            <a:endParaRPr lang="es-ES" altLang="es-AR" sz="1800">
              <a:solidFill>
                <a:srgbClr val="FFCF01"/>
              </a:solidFill>
              <a:latin typeface="Calibri" pitchFamily="34" charset="0"/>
              <a:cs typeface="+mn-cs"/>
            </a:endParaRPr>
          </a:p>
        </p:txBody>
      </p:sp>
      <p:sp>
        <p:nvSpPr>
          <p:cNvPr id="34835" name="Text Box 19"/>
          <p:cNvSpPr txBox="1">
            <a:spLocks noChangeArrowheads="1"/>
          </p:cNvSpPr>
          <p:nvPr/>
        </p:nvSpPr>
        <p:spPr bwMode="auto">
          <a:xfrm>
            <a:off x="1447800" y="51054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l-GR" altLang="es-AR" sz="1800">
                <a:solidFill>
                  <a:srgbClr val="FFCF01"/>
                </a:solidFill>
                <a:latin typeface="Calibri" pitchFamily="34" charset="0"/>
                <a:cs typeface="+mn-cs"/>
              </a:rPr>
              <a:t>σ </a:t>
            </a:r>
            <a:r>
              <a:rPr lang="es-MX" altLang="es-AR" sz="1800">
                <a:solidFill>
                  <a:srgbClr val="FFCF01"/>
                </a:solidFill>
                <a:latin typeface="Calibri" pitchFamily="34" charset="0"/>
                <a:cs typeface="+mn-cs"/>
              </a:rPr>
              <a:t>=-2</a:t>
            </a:r>
            <a:endParaRPr lang="es-ES" altLang="es-AR" sz="1800">
              <a:solidFill>
                <a:srgbClr val="FFCF01"/>
              </a:solidFill>
              <a:latin typeface="Calibri" pitchFamily="34" charset="0"/>
              <a:cs typeface="+mn-cs"/>
            </a:endParaRPr>
          </a:p>
        </p:txBody>
      </p:sp>
      <p:sp>
        <p:nvSpPr>
          <p:cNvPr id="52234" name="Text Box 20"/>
          <p:cNvSpPr txBox="1">
            <a:spLocks noChangeArrowheads="1"/>
          </p:cNvSpPr>
          <p:nvPr/>
        </p:nvSpPr>
        <p:spPr bwMode="auto">
          <a:xfrm>
            <a:off x="4343400" y="59436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s-MX" altLang="es-AR" sz="1400">
                <a:solidFill>
                  <a:srgbClr val="FFFFFF"/>
                </a:solidFill>
                <a:cs typeface="+mn-cs"/>
              </a:rPr>
              <a:t>2,14</a:t>
            </a:r>
            <a:endParaRPr lang="es-ES" altLang="es-AR" sz="1400">
              <a:solidFill>
                <a:srgbClr val="FFFFFF"/>
              </a:solidFill>
              <a:cs typeface="+mn-cs"/>
            </a:endParaRPr>
          </a:p>
        </p:txBody>
      </p:sp>
      <p:sp>
        <p:nvSpPr>
          <p:cNvPr id="52235" name="Text Box 21"/>
          <p:cNvSpPr txBox="1">
            <a:spLocks noChangeArrowheads="1"/>
          </p:cNvSpPr>
          <p:nvPr/>
        </p:nvSpPr>
        <p:spPr bwMode="auto">
          <a:xfrm>
            <a:off x="762000" y="59436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s-MX" altLang="es-AR" sz="1400">
                <a:solidFill>
                  <a:srgbClr val="FFFFFF"/>
                </a:solidFill>
                <a:cs typeface="+mn-cs"/>
              </a:rPr>
              <a:t>2,14</a:t>
            </a:r>
            <a:endParaRPr lang="es-ES" altLang="es-AR" sz="1400">
              <a:solidFill>
                <a:srgbClr val="FFFFFF"/>
              </a:solidFill>
              <a:cs typeface="+mn-cs"/>
            </a:endParaRPr>
          </a:p>
        </p:txBody>
      </p:sp>
      <p:sp>
        <p:nvSpPr>
          <p:cNvPr id="34838" name="Text Box 22"/>
          <p:cNvSpPr txBox="1">
            <a:spLocks noChangeArrowheads="1"/>
          </p:cNvSpPr>
          <p:nvPr/>
        </p:nvSpPr>
        <p:spPr bwMode="auto">
          <a:xfrm>
            <a:off x="3733800" y="50292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l-GR" altLang="es-AR" sz="1800">
                <a:solidFill>
                  <a:srgbClr val="FFCF01"/>
                </a:solidFill>
                <a:latin typeface="Calibri" pitchFamily="34" charset="0"/>
                <a:cs typeface="+mn-cs"/>
              </a:rPr>
              <a:t>σ </a:t>
            </a:r>
            <a:r>
              <a:rPr lang="es-MX" altLang="es-AR" sz="1800">
                <a:solidFill>
                  <a:srgbClr val="FFCF01"/>
                </a:solidFill>
                <a:latin typeface="Calibri" pitchFamily="34" charset="0"/>
                <a:cs typeface="+mn-cs"/>
              </a:rPr>
              <a:t>=2</a:t>
            </a:r>
            <a:endParaRPr lang="es-ES" altLang="es-AR" sz="1800">
              <a:solidFill>
                <a:srgbClr val="FFCF01"/>
              </a:solidFill>
              <a:latin typeface="Calibri" pitchFamily="34" charset="0"/>
              <a:cs typeface="+mn-cs"/>
            </a:endParaRPr>
          </a:p>
        </p:txBody>
      </p:sp>
      <p:sp>
        <p:nvSpPr>
          <p:cNvPr id="34839" name="Text Box 23"/>
          <p:cNvSpPr txBox="1">
            <a:spLocks noChangeArrowheads="1"/>
          </p:cNvSpPr>
          <p:nvPr/>
        </p:nvSpPr>
        <p:spPr bwMode="auto">
          <a:xfrm>
            <a:off x="4724400" y="60960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l-GR" altLang="es-AR" sz="1800">
                <a:solidFill>
                  <a:srgbClr val="FFCF01"/>
                </a:solidFill>
                <a:latin typeface="Calibri" pitchFamily="34" charset="0"/>
                <a:cs typeface="+mn-cs"/>
              </a:rPr>
              <a:t>σ </a:t>
            </a:r>
            <a:r>
              <a:rPr lang="es-MX" altLang="es-AR" sz="1800">
                <a:solidFill>
                  <a:srgbClr val="FFCF01"/>
                </a:solidFill>
                <a:latin typeface="Calibri" pitchFamily="34" charset="0"/>
                <a:cs typeface="+mn-cs"/>
              </a:rPr>
              <a:t>=3</a:t>
            </a:r>
            <a:endParaRPr lang="es-ES" altLang="es-AR" sz="1800">
              <a:solidFill>
                <a:srgbClr val="FFCF01"/>
              </a:solidFill>
              <a:latin typeface="Calibri" pitchFamily="34" charset="0"/>
              <a:cs typeface="+mn-cs"/>
            </a:endParaRPr>
          </a:p>
        </p:txBody>
      </p:sp>
    </p:spTree>
    <p:extLst>
      <p:ext uri="{BB962C8B-B14F-4D97-AF65-F5344CB8AC3E}">
        <p14:creationId xmlns:p14="http://schemas.microsoft.com/office/powerpoint/2010/main" val="3872393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32"/>
                                        </p:tgtEl>
                                        <p:attrNameLst>
                                          <p:attrName>style.visibility</p:attrName>
                                        </p:attrNameLst>
                                      </p:cBhvr>
                                      <p:to>
                                        <p:strVal val="visible"/>
                                      </p:to>
                                    </p:set>
                                    <p:anim calcmode="lin" valueType="num">
                                      <p:cBhvr additive="base">
                                        <p:cTn id="7" dur="500" fill="hold"/>
                                        <p:tgtEl>
                                          <p:spTgt spid="34832"/>
                                        </p:tgtEl>
                                        <p:attrNameLst>
                                          <p:attrName>ppt_x</p:attrName>
                                        </p:attrNameLst>
                                      </p:cBhvr>
                                      <p:tavLst>
                                        <p:tav tm="0">
                                          <p:val>
                                            <p:strVal val="0-#ppt_w/2"/>
                                          </p:val>
                                        </p:tav>
                                        <p:tav tm="100000">
                                          <p:val>
                                            <p:strVal val="#ppt_x"/>
                                          </p:val>
                                        </p:tav>
                                      </p:tavLst>
                                    </p:anim>
                                    <p:anim calcmode="lin" valueType="num">
                                      <p:cBhvr additive="base">
                                        <p:cTn id="8" dur="500" fill="hold"/>
                                        <p:tgtEl>
                                          <p:spTgt spid="3483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4833"/>
                                        </p:tgtEl>
                                        <p:attrNameLst>
                                          <p:attrName>style.visibility</p:attrName>
                                        </p:attrNameLst>
                                      </p:cBhvr>
                                      <p:to>
                                        <p:strVal val="visible"/>
                                      </p:to>
                                    </p:set>
                                    <p:anim calcmode="lin" valueType="num">
                                      <p:cBhvr additive="base">
                                        <p:cTn id="12" dur="500" fill="hold"/>
                                        <p:tgtEl>
                                          <p:spTgt spid="34833"/>
                                        </p:tgtEl>
                                        <p:attrNameLst>
                                          <p:attrName>ppt_x</p:attrName>
                                        </p:attrNameLst>
                                      </p:cBhvr>
                                      <p:tavLst>
                                        <p:tav tm="0">
                                          <p:val>
                                            <p:strVal val="0-#ppt_w/2"/>
                                          </p:val>
                                        </p:tav>
                                        <p:tav tm="100000">
                                          <p:val>
                                            <p:strVal val="#ppt_x"/>
                                          </p:val>
                                        </p:tav>
                                      </p:tavLst>
                                    </p:anim>
                                    <p:anim calcmode="lin" valueType="num">
                                      <p:cBhvr additive="base">
                                        <p:cTn id="13" dur="500" fill="hold"/>
                                        <p:tgtEl>
                                          <p:spTgt spid="3483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4838"/>
                                        </p:tgtEl>
                                        <p:attrNameLst>
                                          <p:attrName>style.visibility</p:attrName>
                                        </p:attrNameLst>
                                      </p:cBhvr>
                                      <p:to>
                                        <p:strVal val="visible"/>
                                      </p:to>
                                    </p:set>
                                    <p:anim calcmode="lin" valueType="num">
                                      <p:cBhvr additive="base">
                                        <p:cTn id="18" dur="500" fill="hold"/>
                                        <p:tgtEl>
                                          <p:spTgt spid="34838"/>
                                        </p:tgtEl>
                                        <p:attrNameLst>
                                          <p:attrName>ppt_x</p:attrName>
                                        </p:attrNameLst>
                                      </p:cBhvr>
                                      <p:tavLst>
                                        <p:tav tm="0">
                                          <p:val>
                                            <p:strVal val="0-#ppt_w/2"/>
                                          </p:val>
                                        </p:tav>
                                        <p:tav tm="100000">
                                          <p:val>
                                            <p:strVal val="#ppt_x"/>
                                          </p:val>
                                        </p:tav>
                                      </p:tavLst>
                                    </p:anim>
                                    <p:anim calcmode="lin" valueType="num">
                                      <p:cBhvr additive="base">
                                        <p:cTn id="19" dur="500" fill="hold"/>
                                        <p:tgtEl>
                                          <p:spTgt spid="34838"/>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34835"/>
                                        </p:tgtEl>
                                        <p:attrNameLst>
                                          <p:attrName>style.visibility</p:attrName>
                                        </p:attrNameLst>
                                      </p:cBhvr>
                                      <p:to>
                                        <p:strVal val="visible"/>
                                      </p:to>
                                    </p:set>
                                    <p:anim calcmode="lin" valueType="num">
                                      <p:cBhvr additive="base">
                                        <p:cTn id="23" dur="500" fill="hold"/>
                                        <p:tgtEl>
                                          <p:spTgt spid="34835"/>
                                        </p:tgtEl>
                                        <p:attrNameLst>
                                          <p:attrName>ppt_x</p:attrName>
                                        </p:attrNameLst>
                                      </p:cBhvr>
                                      <p:tavLst>
                                        <p:tav tm="0">
                                          <p:val>
                                            <p:strVal val="0-#ppt_w/2"/>
                                          </p:val>
                                        </p:tav>
                                        <p:tav tm="100000">
                                          <p:val>
                                            <p:strVal val="#ppt_x"/>
                                          </p:val>
                                        </p:tav>
                                      </p:tavLst>
                                    </p:anim>
                                    <p:anim calcmode="lin" valueType="num">
                                      <p:cBhvr additive="base">
                                        <p:cTn id="24" dur="500" fill="hold"/>
                                        <p:tgtEl>
                                          <p:spTgt spid="34835"/>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4839"/>
                                        </p:tgtEl>
                                        <p:attrNameLst>
                                          <p:attrName>style.visibility</p:attrName>
                                        </p:attrNameLst>
                                      </p:cBhvr>
                                      <p:to>
                                        <p:strVal val="visible"/>
                                      </p:to>
                                    </p:set>
                                    <p:anim calcmode="lin" valueType="num">
                                      <p:cBhvr additive="base">
                                        <p:cTn id="29" dur="500" fill="hold"/>
                                        <p:tgtEl>
                                          <p:spTgt spid="34839"/>
                                        </p:tgtEl>
                                        <p:attrNameLst>
                                          <p:attrName>ppt_x</p:attrName>
                                        </p:attrNameLst>
                                      </p:cBhvr>
                                      <p:tavLst>
                                        <p:tav tm="0">
                                          <p:val>
                                            <p:strVal val="0-#ppt_w/2"/>
                                          </p:val>
                                        </p:tav>
                                        <p:tav tm="100000">
                                          <p:val>
                                            <p:strVal val="#ppt_x"/>
                                          </p:val>
                                        </p:tav>
                                      </p:tavLst>
                                    </p:anim>
                                    <p:anim calcmode="lin" valueType="num">
                                      <p:cBhvr additive="base">
                                        <p:cTn id="30" dur="500" fill="hold"/>
                                        <p:tgtEl>
                                          <p:spTgt spid="34839"/>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500"/>
                            </p:stCondLst>
                            <p:childTnLst>
                              <p:par>
                                <p:cTn id="32" presetID="2" presetClass="entr" presetSubtype="8" fill="hold" grpId="0" nodeType="afterEffect">
                                  <p:stCondLst>
                                    <p:cond delay="0"/>
                                  </p:stCondLst>
                                  <p:childTnLst>
                                    <p:set>
                                      <p:cBhvr>
                                        <p:cTn id="33" dur="1" fill="hold">
                                          <p:stCondLst>
                                            <p:cond delay="0"/>
                                          </p:stCondLst>
                                        </p:cTn>
                                        <p:tgtEl>
                                          <p:spTgt spid="34834"/>
                                        </p:tgtEl>
                                        <p:attrNameLst>
                                          <p:attrName>style.visibility</p:attrName>
                                        </p:attrNameLst>
                                      </p:cBhvr>
                                      <p:to>
                                        <p:strVal val="visible"/>
                                      </p:to>
                                    </p:set>
                                    <p:anim calcmode="lin" valueType="num">
                                      <p:cBhvr additive="base">
                                        <p:cTn id="34" dur="500" fill="hold"/>
                                        <p:tgtEl>
                                          <p:spTgt spid="34834"/>
                                        </p:tgtEl>
                                        <p:attrNameLst>
                                          <p:attrName>ppt_x</p:attrName>
                                        </p:attrNameLst>
                                      </p:cBhvr>
                                      <p:tavLst>
                                        <p:tav tm="0">
                                          <p:val>
                                            <p:strVal val="0-#ppt_w/2"/>
                                          </p:val>
                                        </p:tav>
                                        <p:tav tm="100000">
                                          <p:val>
                                            <p:strVal val="#ppt_x"/>
                                          </p:val>
                                        </p:tav>
                                      </p:tavLst>
                                    </p:anim>
                                    <p:anim calcmode="lin" valueType="num">
                                      <p:cBhvr additive="base">
                                        <p:cTn id="35" dur="500" fill="hold"/>
                                        <p:tgtEl>
                                          <p:spTgt spid="348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2" grpId="0" autoUpdateAnimBg="0"/>
      <p:bldP spid="34833" grpId="0" autoUpdateAnimBg="0"/>
      <p:bldP spid="34834" grpId="0" autoUpdateAnimBg="0"/>
      <p:bldP spid="34835" grpId="0" autoUpdateAnimBg="0"/>
      <p:bldP spid="34838" grpId="0" autoUpdateAnimBg="0"/>
      <p:bldP spid="3483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duotone>
              <a:schemeClr val="accent2">
                <a:shade val="45000"/>
                <a:satMod val="135000"/>
              </a:schemeClr>
              <a:prstClr val="white"/>
            </a:duotone>
          </a:blip>
          <a:srcRect/>
          <a:stretch>
            <a:fillRect/>
          </a:stretch>
        </p:blipFill>
        <p:spPr bwMode="auto">
          <a:xfrm>
            <a:off x="0" y="2000240"/>
            <a:ext cx="5399544" cy="2812077"/>
          </a:xfrm>
          <a:prstGeom prst="rect">
            <a:avLst/>
          </a:prstGeom>
          <a:noFill/>
          <a:ln w="9525">
            <a:noFill/>
            <a:miter lim="800000"/>
            <a:headEnd/>
            <a:tailEnd/>
          </a:ln>
          <a:effectLst/>
        </p:spPr>
      </p:pic>
      <p:sp>
        <p:nvSpPr>
          <p:cNvPr id="3075" name="Rectangle 3"/>
          <p:cNvSpPr>
            <a:spLocks noChangeArrowheads="1"/>
          </p:cNvSpPr>
          <p:nvPr/>
        </p:nvSpPr>
        <p:spPr bwMode="auto">
          <a:xfrm>
            <a:off x="577850" y="765175"/>
            <a:ext cx="7845425" cy="396875"/>
          </a:xfrm>
          <a:prstGeom prst="rect">
            <a:avLst/>
          </a:prstGeom>
          <a:noFill/>
          <a:ln w="9525">
            <a:noFill/>
            <a:miter lim="800000"/>
            <a:headEnd/>
            <a:tailEnd/>
          </a:ln>
        </p:spPr>
        <p:txBody>
          <a:bodyPr>
            <a:spAutoFit/>
          </a:bodyPr>
          <a:lstStyle/>
          <a:p>
            <a:pPr algn="ctr">
              <a:defRPr/>
            </a:pPr>
            <a:r>
              <a:rPr lang="es-ES_tradnl" sz="2000" b="1" dirty="0">
                <a:solidFill>
                  <a:srgbClr val="333399"/>
                </a:solidFill>
                <a:effectLst>
                  <a:outerShdw blurRad="38100" dist="38100" dir="2700000" algn="tl">
                    <a:srgbClr val="C0C0C0"/>
                  </a:outerShdw>
                </a:effectLst>
                <a:latin typeface="Calibri" pitchFamily="34" charset="0"/>
                <a:cs typeface="+mn-cs"/>
              </a:rPr>
              <a:t>ESTADÍSTICA DESCRIPTIVA – LA DISTRIBUCIÓN NORMAL</a:t>
            </a:r>
            <a:endParaRPr lang="es-ES" sz="2000" b="1" dirty="0">
              <a:solidFill>
                <a:srgbClr val="333399"/>
              </a:solidFill>
              <a:effectLst>
                <a:outerShdw blurRad="38100" dist="38100" dir="2700000" algn="tl">
                  <a:srgbClr val="C0C0C0"/>
                </a:outerShdw>
              </a:effectLst>
              <a:latin typeface="Calibri" pitchFamily="34" charset="0"/>
              <a:cs typeface="+mn-cs"/>
            </a:endParaRPr>
          </a:p>
        </p:txBody>
      </p:sp>
      <p:sp>
        <p:nvSpPr>
          <p:cNvPr id="34834" name="Text Box 18"/>
          <p:cNvSpPr txBox="1">
            <a:spLocks noChangeArrowheads="1"/>
          </p:cNvSpPr>
          <p:nvPr/>
        </p:nvSpPr>
        <p:spPr bwMode="auto">
          <a:xfrm>
            <a:off x="1295635" y="4286250"/>
            <a:ext cx="857250" cy="36988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s-AR" altLang="es-AR" sz="1800" b="1">
                <a:solidFill>
                  <a:srgbClr val="FFCF01"/>
                </a:solidFill>
                <a:latin typeface="Calibri" pitchFamily="34" charset="0"/>
                <a:cs typeface="+mn-cs"/>
              </a:rPr>
              <a:t>X= 143</a:t>
            </a:r>
            <a:endParaRPr lang="es-ES" altLang="es-AR" sz="1800" b="1">
              <a:solidFill>
                <a:srgbClr val="FFCF01"/>
              </a:solidFill>
              <a:latin typeface="Calibri" pitchFamily="34" charset="0"/>
              <a:cs typeface="+mn-cs"/>
            </a:endParaRPr>
          </a:p>
        </p:txBody>
      </p:sp>
      <p:sp>
        <p:nvSpPr>
          <p:cNvPr id="53253" name="Text Box 21"/>
          <p:cNvSpPr txBox="1">
            <a:spLocks noChangeArrowheads="1"/>
          </p:cNvSpPr>
          <p:nvPr/>
        </p:nvSpPr>
        <p:spPr bwMode="auto">
          <a:xfrm>
            <a:off x="762000" y="59436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s-MX" altLang="es-AR" sz="1400">
                <a:solidFill>
                  <a:srgbClr val="FFFFFF"/>
                </a:solidFill>
                <a:cs typeface="+mn-cs"/>
              </a:rPr>
              <a:t>2,14</a:t>
            </a:r>
            <a:endParaRPr lang="es-ES" altLang="es-AR" sz="1400">
              <a:solidFill>
                <a:srgbClr val="FFFFFF"/>
              </a:solidFill>
              <a:cs typeface="+mn-cs"/>
            </a:endParaRPr>
          </a:p>
        </p:txBody>
      </p:sp>
      <p:grpSp>
        <p:nvGrpSpPr>
          <p:cNvPr id="2" name="23 Grupo"/>
          <p:cNvGrpSpPr>
            <a:grpSpLocks/>
          </p:cNvGrpSpPr>
          <p:nvPr/>
        </p:nvGrpSpPr>
        <p:grpSpPr bwMode="auto">
          <a:xfrm>
            <a:off x="6286500" y="2571750"/>
            <a:ext cx="1922463" cy="1104900"/>
            <a:chOff x="4343400" y="5143512"/>
            <a:chExt cx="3773371" cy="1104888"/>
          </a:xfrm>
        </p:grpSpPr>
        <p:sp>
          <p:nvSpPr>
            <p:cNvPr id="53265" name="Text Box 20"/>
            <p:cNvSpPr txBox="1">
              <a:spLocks noChangeArrowheads="1"/>
            </p:cNvSpPr>
            <p:nvPr/>
          </p:nvSpPr>
          <p:spPr bwMode="auto">
            <a:xfrm>
              <a:off x="4343400" y="59436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s-MX" altLang="es-AR" sz="1400">
                  <a:solidFill>
                    <a:srgbClr val="FFFFFF"/>
                  </a:solidFill>
                  <a:cs typeface="+mn-cs"/>
                </a:rPr>
                <a:t>2,14</a:t>
              </a:r>
              <a:endParaRPr lang="es-ES" altLang="es-AR" sz="1400">
                <a:solidFill>
                  <a:srgbClr val="FFFFFF"/>
                </a:solidFill>
                <a:cs typeface="+mn-cs"/>
              </a:endParaRPr>
            </a:p>
          </p:txBody>
        </p:sp>
        <p:sp>
          <p:nvSpPr>
            <p:cNvPr id="53266" name="Text Box 13"/>
            <p:cNvSpPr txBox="1">
              <a:spLocks noChangeArrowheads="1"/>
            </p:cNvSpPr>
            <p:nvPr/>
          </p:nvSpPr>
          <p:spPr bwMode="auto">
            <a:xfrm>
              <a:off x="4763970" y="5143512"/>
              <a:ext cx="3352801"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spcBef>
                  <a:spcPct val="50000"/>
                </a:spcBef>
                <a:buClrTx/>
                <a:buSzTx/>
                <a:buFontTx/>
                <a:buNone/>
              </a:pPr>
              <a:r>
                <a:rPr lang="es-MX" altLang="es-AR" sz="2400" dirty="0">
                  <a:solidFill>
                    <a:srgbClr val="000000"/>
                  </a:solidFill>
                  <a:cs typeface="+mn-cs"/>
                </a:rPr>
                <a:t>Z = X – X</a:t>
              </a:r>
            </a:p>
            <a:p>
              <a:pPr algn="ctr" eaLnBrk="1" hangingPunct="1">
                <a:spcBef>
                  <a:spcPct val="50000"/>
                </a:spcBef>
                <a:buClrTx/>
                <a:buSzTx/>
                <a:buFontTx/>
                <a:buNone/>
              </a:pPr>
              <a:r>
                <a:rPr lang="es-MX" altLang="es-AR" sz="2400" dirty="0">
                  <a:solidFill>
                    <a:srgbClr val="000000"/>
                  </a:solidFill>
                  <a:cs typeface="+mn-cs"/>
                </a:rPr>
                <a:t>     DS</a:t>
              </a:r>
              <a:endParaRPr lang="es-ES" altLang="es-AR" sz="2400" dirty="0">
                <a:solidFill>
                  <a:srgbClr val="000000"/>
                </a:solidFill>
                <a:cs typeface="+mn-cs"/>
              </a:endParaRPr>
            </a:p>
          </p:txBody>
        </p:sp>
        <p:grpSp>
          <p:nvGrpSpPr>
            <p:cNvPr id="53267" name="19 Grupo"/>
            <p:cNvGrpSpPr>
              <a:grpSpLocks/>
            </p:cNvGrpSpPr>
            <p:nvPr/>
          </p:nvGrpSpPr>
          <p:grpSpPr bwMode="auto">
            <a:xfrm>
              <a:off x="6165870" y="5214950"/>
              <a:ext cx="1463670" cy="428628"/>
              <a:chOff x="6165870" y="5214950"/>
              <a:chExt cx="1463670" cy="428628"/>
            </a:xfrm>
          </p:grpSpPr>
          <p:sp>
            <p:nvSpPr>
              <p:cNvPr id="53268" name="Line 15"/>
              <p:cNvSpPr>
                <a:spLocks noChangeShapeType="1"/>
              </p:cNvSpPr>
              <p:nvPr/>
            </p:nvSpPr>
            <p:spPr bwMode="auto">
              <a:xfrm>
                <a:off x="6165870" y="5643578"/>
                <a:ext cx="1463670"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s-AR" sz="2400">
                  <a:solidFill>
                    <a:srgbClr val="000000"/>
                  </a:solidFill>
                  <a:cs typeface="+mn-cs"/>
                </a:endParaRPr>
              </a:p>
            </p:txBody>
          </p:sp>
          <p:sp>
            <p:nvSpPr>
              <p:cNvPr id="53269" name="Line 14"/>
              <p:cNvSpPr>
                <a:spLocks noChangeShapeType="1"/>
              </p:cNvSpPr>
              <p:nvPr/>
            </p:nvSpPr>
            <p:spPr bwMode="auto">
              <a:xfrm>
                <a:off x="7358082" y="5214950"/>
                <a:ext cx="228600"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s-AR" sz="2400">
                  <a:solidFill>
                    <a:srgbClr val="000000"/>
                  </a:solidFill>
                  <a:cs typeface="+mn-cs"/>
                </a:endParaRPr>
              </a:p>
            </p:txBody>
          </p:sp>
        </p:grpSp>
      </p:grpSp>
      <p:sp>
        <p:nvSpPr>
          <p:cNvPr id="28" name="27 CuadroTexto"/>
          <p:cNvSpPr txBox="1"/>
          <p:nvPr/>
        </p:nvSpPr>
        <p:spPr>
          <a:xfrm>
            <a:off x="2643188" y="4286250"/>
            <a:ext cx="571500" cy="369888"/>
          </a:xfrm>
          <a:prstGeom prst="rect">
            <a:avLst/>
          </a:prstGeom>
          <a:solidFill>
            <a:schemeClr val="bg1"/>
          </a:solidFill>
          <a:ln>
            <a:solidFill>
              <a:schemeClr val="accent1">
                <a:lumMod val="75000"/>
              </a:schemeClr>
            </a:solidFill>
          </a:ln>
        </p:spPr>
        <p:txBody>
          <a:bodyPr>
            <a:spAutoFit/>
          </a:bodyPr>
          <a:lstStyle/>
          <a:p>
            <a:pPr>
              <a:defRPr/>
            </a:pPr>
            <a:r>
              <a:rPr lang="es-AR" dirty="0">
                <a:solidFill>
                  <a:srgbClr val="000000"/>
                </a:solidFill>
                <a:cs typeface="+mn-cs"/>
              </a:rPr>
              <a:t>168</a:t>
            </a:r>
          </a:p>
        </p:txBody>
      </p:sp>
      <p:sp>
        <p:nvSpPr>
          <p:cNvPr id="29" name="Text Box 18"/>
          <p:cNvSpPr txBox="1">
            <a:spLocks noChangeArrowheads="1"/>
          </p:cNvSpPr>
          <p:nvPr/>
        </p:nvSpPr>
        <p:spPr bwMode="auto">
          <a:xfrm>
            <a:off x="571500" y="2286000"/>
            <a:ext cx="857250" cy="36988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s-AR" altLang="es-AR" sz="1800" b="1">
                <a:solidFill>
                  <a:srgbClr val="FFCF01"/>
                </a:solidFill>
                <a:latin typeface="Calibri" pitchFamily="34" charset="0"/>
                <a:cs typeface="+mn-cs"/>
              </a:rPr>
              <a:t>S= 12</a:t>
            </a:r>
            <a:endParaRPr lang="es-ES" altLang="es-AR" sz="1800" b="1">
              <a:solidFill>
                <a:srgbClr val="FFCF01"/>
              </a:solidFill>
              <a:latin typeface="Calibri" pitchFamily="34" charset="0"/>
              <a:cs typeface="+mn-cs"/>
            </a:endParaRPr>
          </a:p>
        </p:txBody>
      </p:sp>
      <p:sp>
        <p:nvSpPr>
          <p:cNvPr id="53257" name="29 CuadroTexto"/>
          <p:cNvSpPr txBox="1">
            <a:spLocks noChangeArrowheads="1"/>
          </p:cNvSpPr>
          <p:nvPr/>
        </p:nvSpPr>
        <p:spPr bwMode="auto">
          <a:xfrm>
            <a:off x="5786438" y="1538277"/>
            <a:ext cx="33575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s-AR" altLang="es-AR" sz="1800" dirty="0">
                <a:solidFill>
                  <a:srgbClr val="000000"/>
                </a:solidFill>
                <a:cs typeface="+mn-cs"/>
              </a:rPr>
              <a:t>Se requiere conocer la porción de población que gana hasta  $143 si el DS es $12</a:t>
            </a:r>
          </a:p>
        </p:txBody>
      </p:sp>
      <p:sp>
        <p:nvSpPr>
          <p:cNvPr id="53258" name="30 CuadroTexto"/>
          <p:cNvSpPr txBox="1">
            <a:spLocks noChangeArrowheads="1"/>
          </p:cNvSpPr>
          <p:nvPr/>
        </p:nvSpPr>
        <p:spPr bwMode="auto">
          <a:xfrm>
            <a:off x="5442417" y="3761582"/>
            <a:ext cx="335756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AutoNum type="alphaLcParenR"/>
            </a:pPr>
            <a:r>
              <a:rPr lang="es-AR" altLang="es-AR" sz="1800" dirty="0">
                <a:solidFill>
                  <a:srgbClr val="000000"/>
                </a:solidFill>
                <a:cs typeface="+mn-cs"/>
              </a:rPr>
              <a:t>Cálculo de Z </a:t>
            </a:r>
          </a:p>
          <a:p>
            <a:pPr eaLnBrk="1" hangingPunct="1">
              <a:spcBef>
                <a:spcPct val="0"/>
              </a:spcBef>
              <a:buClrTx/>
              <a:buSzTx/>
              <a:buFontTx/>
              <a:buNone/>
            </a:pPr>
            <a:r>
              <a:rPr lang="es-AR" altLang="es-AR" sz="1800" dirty="0">
                <a:solidFill>
                  <a:srgbClr val="000000"/>
                </a:solidFill>
                <a:cs typeface="+mn-cs"/>
              </a:rPr>
              <a:t> Z= (143 – 168) / 12</a:t>
            </a:r>
          </a:p>
          <a:p>
            <a:pPr eaLnBrk="1" hangingPunct="1">
              <a:spcBef>
                <a:spcPct val="0"/>
              </a:spcBef>
              <a:buClrTx/>
              <a:buSzTx/>
              <a:buFontTx/>
              <a:buNone/>
            </a:pPr>
            <a:r>
              <a:rPr lang="es-AR" altLang="es-AR" sz="1800" dirty="0">
                <a:solidFill>
                  <a:srgbClr val="000000"/>
                </a:solidFill>
                <a:cs typeface="+mn-cs"/>
              </a:rPr>
              <a:t> Z= -2,08</a:t>
            </a:r>
          </a:p>
          <a:p>
            <a:pPr eaLnBrk="1" hangingPunct="1">
              <a:spcBef>
                <a:spcPct val="0"/>
              </a:spcBef>
              <a:buClrTx/>
              <a:buSzTx/>
              <a:buFontTx/>
              <a:buNone/>
            </a:pPr>
            <a:endParaRPr lang="es-AR" altLang="es-AR" sz="1800" dirty="0">
              <a:solidFill>
                <a:srgbClr val="000000"/>
              </a:solidFill>
              <a:cs typeface="+mn-cs"/>
            </a:endParaRPr>
          </a:p>
          <a:p>
            <a:pPr eaLnBrk="1" hangingPunct="1">
              <a:spcBef>
                <a:spcPct val="0"/>
              </a:spcBef>
              <a:buClrTx/>
              <a:buSzTx/>
              <a:buFontTx/>
              <a:buNone/>
            </a:pPr>
            <a:endParaRPr lang="es-AR" altLang="es-AR" sz="1800" dirty="0">
              <a:solidFill>
                <a:srgbClr val="000000"/>
              </a:solidFill>
              <a:cs typeface="+mn-cs"/>
            </a:endParaRPr>
          </a:p>
        </p:txBody>
      </p:sp>
      <p:sp>
        <p:nvSpPr>
          <p:cNvPr id="53261" name="35 CuadroTexto"/>
          <p:cNvSpPr txBox="1">
            <a:spLocks noChangeArrowheads="1"/>
          </p:cNvSpPr>
          <p:nvPr/>
        </p:nvSpPr>
        <p:spPr bwMode="auto">
          <a:xfrm>
            <a:off x="357188" y="6215063"/>
            <a:ext cx="8572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s-AR" altLang="es-AR" sz="2400">
                <a:solidFill>
                  <a:srgbClr val="000000"/>
                </a:solidFill>
                <a:cs typeface="+mn-cs"/>
              </a:rPr>
              <a:t>c) 0,5 – 0,4812 = 0,0188                          aprox 1,9%</a:t>
            </a:r>
          </a:p>
        </p:txBody>
      </p:sp>
      <p:sp>
        <p:nvSpPr>
          <p:cNvPr id="53262" name="36 CuadroTexto"/>
          <p:cNvSpPr txBox="1">
            <a:spLocks noChangeArrowheads="1"/>
          </p:cNvSpPr>
          <p:nvPr/>
        </p:nvSpPr>
        <p:spPr bwMode="auto">
          <a:xfrm>
            <a:off x="214313" y="4929188"/>
            <a:ext cx="85725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s-AR" altLang="es-AR" sz="1800">
                <a:solidFill>
                  <a:srgbClr val="000000"/>
                </a:solidFill>
                <a:cs typeface="+mn-cs"/>
              </a:rPr>
              <a:t>b) Correspondencia en la tabla</a:t>
            </a:r>
          </a:p>
          <a:p>
            <a:pPr eaLnBrk="1" hangingPunct="1">
              <a:spcBef>
                <a:spcPct val="0"/>
              </a:spcBef>
              <a:buClrTx/>
              <a:buSzTx/>
              <a:buFontTx/>
              <a:buNone/>
            </a:pPr>
            <a:r>
              <a:rPr lang="es-AR" altLang="es-AR" sz="1800">
                <a:solidFill>
                  <a:srgbClr val="000000"/>
                </a:solidFill>
                <a:cs typeface="+mn-cs"/>
              </a:rPr>
              <a:t>De áreas bajo la curva normal</a:t>
            </a:r>
          </a:p>
          <a:p>
            <a:pPr algn="ctr" eaLnBrk="1" hangingPunct="1">
              <a:spcBef>
                <a:spcPct val="0"/>
              </a:spcBef>
              <a:buClrTx/>
              <a:buSzTx/>
              <a:buFontTx/>
              <a:buNone/>
            </a:pPr>
            <a:r>
              <a:rPr lang="es-AR" altLang="es-AR" sz="1800">
                <a:solidFill>
                  <a:srgbClr val="000000"/>
                </a:solidFill>
                <a:cs typeface="+mn-cs"/>
              </a:rPr>
              <a:t>0,4812         48</a:t>
            </a:r>
            <a:r>
              <a:rPr lang="es-AR" altLang="es-AR" sz="2400">
                <a:solidFill>
                  <a:srgbClr val="000000"/>
                </a:solidFill>
                <a:cs typeface="+mn-cs"/>
              </a:rPr>
              <a:t>%</a:t>
            </a:r>
          </a:p>
        </p:txBody>
      </p:sp>
      <p:sp>
        <p:nvSpPr>
          <p:cNvPr id="20" name="19 Rectángulo"/>
          <p:cNvSpPr/>
          <p:nvPr/>
        </p:nvSpPr>
        <p:spPr bwMode="auto">
          <a:xfrm>
            <a:off x="6143625" y="6286500"/>
            <a:ext cx="1928813" cy="428625"/>
          </a:xfrm>
          <a:prstGeom prst="rect">
            <a:avLst/>
          </a:prstGeom>
          <a:solidFill>
            <a:schemeClr val="accent3"/>
          </a:solidFill>
          <a:ln w="9525" cap="flat" cmpd="sng" algn="ctr">
            <a:noFill/>
            <a:prstDash val="solid"/>
            <a:miter lim="800000"/>
            <a:headEnd type="none" w="med" len="med"/>
            <a:tailEnd type="none" w="med" len="med"/>
          </a:ln>
          <a:effectLst/>
        </p:spPr>
        <p:txBody>
          <a:bodyPr wrap="none"/>
          <a:lstStyle/>
          <a:p>
            <a:pPr>
              <a:defRPr/>
            </a:pPr>
            <a:endParaRPr lang="es-AR" sz="2400">
              <a:solidFill>
                <a:srgbClr val="000000"/>
              </a:solidFill>
              <a:cs typeface="+mn-cs"/>
            </a:endParaRPr>
          </a:p>
        </p:txBody>
      </p:sp>
      <p:sp>
        <p:nvSpPr>
          <p:cNvPr id="21" name="Oval 18"/>
          <p:cNvSpPr>
            <a:spLocks noChangeArrowheads="1"/>
          </p:cNvSpPr>
          <p:nvPr/>
        </p:nvSpPr>
        <p:spPr bwMode="auto">
          <a:xfrm>
            <a:off x="4500563" y="5357813"/>
            <a:ext cx="1304925" cy="619125"/>
          </a:xfrm>
          <a:prstGeom prst="ellipse">
            <a:avLst/>
          </a:prstGeom>
          <a:noFill/>
          <a:ln w="254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s-AR" altLang="es-AR" sz="2400">
              <a:solidFill>
                <a:srgbClr val="000000"/>
              </a:solidFill>
              <a:cs typeface="+mn-cs"/>
            </a:endParaRPr>
          </a:p>
        </p:txBody>
      </p:sp>
      <p:sp>
        <p:nvSpPr>
          <p:cNvPr id="22" name="Oval 18"/>
          <p:cNvSpPr>
            <a:spLocks noChangeArrowheads="1"/>
          </p:cNvSpPr>
          <p:nvPr/>
        </p:nvSpPr>
        <p:spPr bwMode="auto">
          <a:xfrm>
            <a:off x="909169" y="2571750"/>
            <a:ext cx="1143000" cy="2428875"/>
          </a:xfrm>
          <a:prstGeom prst="ellipse">
            <a:avLst/>
          </a:prstGeom>
          <a:noFill/>
          <a:ln w="254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s-AR" altLang="es-AR" sz="2400">
              <a:solidFill>
                <a:srgbClr val="000000"/>
              </a:solidFill>
              <a:cs typeface="+mn-cs"/>
            </a:endParaRPr>
          </a:p>
        </p:txBody>
      </p:sp>
      <p:cxnSp>
        <p:nvCxnSpPr>
          <p:cNvPr id="23" name="AutoShape 20"/>
          <p:cNvCxnSpPr>
            <a:cxnSpLocks noChangeShapeType="1"/>
            <a:stCxn id="21" idx="0"/>
            <a:endCxn id="22" idx="6"/>
          </p:cNvCxnSpPr>
          <p:nvPr/>
        </p:nvCxnSpPr>
        <p:spPr bwMode="auto">
          <a:xfrm rot="16200000" flipV="1">
            <a:off x="2816786" y="3021572"/>
            <a:ext cx="1571625" cy="3100857"/>
          </a:xfrm>
          <a:prstGeom prst="curvedConnector2">
            <a:avLst/>
          </a:prstGeom>
          <a:noFill/>
          <a:ln w="25400">
            <a:solidFill>
              <a:schemeClr val="hlink"/>
            </a:solidFill>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048381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heckerboard(across)">
                                      <p:cBhvr>
                                        <p:cTn id="7" dur="500"/>
                                        <p:tgtEl>
                                          <p:spTgt spid="28"/>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4834"/>
                                        </p:tgtEl>
                                        <p:attrNameLst>
                                          <p:attrName>style.visibility</p:attrName>
                                        </p:attrNameLst>
                                      </p:cBhvr>
                                      <p:to>
                                        <p:strVal val="visible"/>
                                      </p:to>
                                    </p:set>
                                    <p:anim calcmode="lin" valueType="num">
                                      <p:cBhvr additive="base">
                                        <p:cTn id="16" dur="500" fill="hold"/>
                                        <p:tgtEl>
                                          <p:spTgt spid="34834"/>
                                        </p:tgtEl>
                                        <p:attrNameLst>
                                          <p:attrName>ppt_x</p:attrName>
                                        </p:attrNameLst>
                                      </p:cBhvr>
                                      <p:tavLst>
                                        <p:tav tm="0">
                                          <p:val>
                                            <p:strVal val="0-#ppt_w/2"/>
                                          </p:val>
                                        </p:tav>
                                        <p:tav tm="100000">
                                          <p:val>
                                            <p:strVal val="#ppt_x"/>
                                          </p:val>
                                        </p:tav>
                                      </p:tavLst>
                                    </p:anim>
                                    <p:anim calcmode="lin" valueType="num">
                                      <p:cBhvr additive="base">
                                        <p:cTn id="17" dur="500" fill="hold"/>
                                        <p:tgtEl>
                                          <p:spTgt spid="34834"/>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heckerboard(across)">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3258"/>
                                        </p:tgtEl>
                                        <p:attrNameLst>
                                          <p:attrName>style.visibility</p:attrName>
                                        </p:attrNameLst>
                                      </p:cBhvr>
                                      <p:to>
                                        <p:strVal val="visible"/>
                                      </p:to>
                                    </p:set>
                                    <p:animEffect transition="in" filter="blinds(horizontal)">
                                      <p:cBhvr>
                                        <p:cTn id="27" dur="500"/>
                                        <p:tgtEl>
                                          <p:spTgt spid="5325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3262"/>
                                        </p:tgtEl>
                                        <p:attrNameLst>
                                          <p:attrName>style.visibility</p:attrName>
                                        </p:attrNameLst>
                                      </p:cBhvr>
                                      <p:to>
                                        <p:strVal val="visible"/>
                                      </p:to>
                                    </p:set>
                                    <p:animEffect transition="in" filter="blinds(horizontal)">
                                      <p:cBhvr>
                                        <p:cTn id="32" dur="500"/>
                                        <p:tgtEl>
                                          <p:spTgt spid="53262"/>
                                        </p:tgtEl>
                                      </p:cBhvr>
                                    </p:animEffect>
                                  </p:childTnLst>
                                </p:cTn>
                              </p:par>
                            </p:childTnLst>
                          </p:cTn>
                        </p:par>
                        <p:par>
                          <p:cTn id="33" fill="hold" nodeType="afterGroup">
                            <p:stCondLst>
                              <p:cond delay="500"/>
                            </p:stCondLst>
                            <p:childTnLst>
                              <p:par>
                                <p:cTn id="34" presetID="17" presetClass="entr" presetSubtype="1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strVal val="#ppt_h"/>
                                          </p:val>
                                        </p:tav>
                                        <p:tav tm="100000">
                                          <p:val>
                                            <p:strVal val="#ppt_h"/>
                                          </p:val>
                                        </p:tav>
                                      </p:tavLst>
                                    </p:anim>
                                  </p:childTnLst>
                                </p:cTn>
                              </p:par>
                            </p:childTnLst>
                          </p:cTn>
                        </p:par>
                        <p:par>
                          <p:cTn id="38" fill="hold" nodeType="afterGroup">
                            <p:stCondLst>
                              <p:cond delay="1000"/>
                            </p:stCondLst>
                            <p:childTnLst>
                              <p:par>
                                <p:cTn id="39" presetID="2" presetClass="entr" presetSubtype="8"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0-#ppt_w/2"/>
                                          </p:val>
                                        </p:tav>
                                        <p:tav tm="100000">
                                          <p:val>
                                            <p:strVal val="#ppt_x"/>
                                          </p:val>
                                        </p:tav>
                                      </p:tavLst>
                                    </p:anim>
                                    <p:anim calcmode="lin" valueType="num">
                                      <p:cBhvr additive="base">
                                        <p:cTn id="42" dur="500" fill="hold"/>
                                        <p:tgtEl>
                                          <p:spTgt spid="21"/>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1500"/>
                            </p:stCondLst>
                            <p:childTnLst>
                              <p:par>
                                <p:cTn id="44" presetID="2" presetClass="entr" presetSubtype="8"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fill="hold"/>
                                        <p:tgtEl>
                                          <p:spTgt spid="23"/>
                                        </p:tgtEl>
                                        <p:attrNameLst>
                                          <p:attrName>ppt_x</p:attrName>
                                        </p:attrNameLst>
                                      </p:cBhvr>
                                      <p:tavLst>
                                        <p:tav tm="0">
                                          <p:val>
                                            <p:strVal val="0-#ppt_w/2"/>
                                          </p:val>
                                        </p:tav>
                                        <p:tav tm="100000">
                                          <p:val>
                                            <p:strVal val="#ppt_x"/>
                                          </p:val>
                                        </p:tav>
                                      </p:tavLst>
                                    </p:anim>
                                    <p:anim calcmode="lin" valueType="num">
                                      <p:cBhvr additive="base">
                                        <p:cTn id="47"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53261"/>
                                        </p:tgtEl>
                                        <p:attrNameLst>
                                          <p:attrName>style.visibility</p:attrName>
                                        </p:attrNameLst>
                                      </p:cBhvr>
                                      <p:to>
                                        <p:strVal val="visible"/>
                                      </p:to>
                                    </p:set>
                                    <p:animEffect transition="in" filter="diamond(in)">
                                      <p:cBhvr>
                                        <p:cTn id="52" dur="2000"/>
                                        <p:tgtEl>
                                          <p:spTgt spid="5326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8" presetClass="exit" presetSubtype="16" fill="hold" grpId="0" nodeType="clickEffect">
                                  <p:stCondLst>
                                    <p:cond delay="0"/>
                                  </p:stCondLst>
                                  <p:childTnLst>
                                    <p:animEffect transition="out" filter="diamond(in)">
                                      <p:cBhvr>
                                        <p:cTn id="56" dur="2000"/>
                                        <p:tgtEl>
                                          <p:spTgt spid="20"/>
                                        </p:tgtEl>
                                      </p:cBhvr>
                                    </p:animEffect>
                                    <p:set>
                                      <p:cBhvr>
                                        <p:cTn id="57" dur="1" fill="hold">
                                          <p:stCondLst>
                                            <p:cond delay="1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4" grpId="0" animBg="1" autoUpdateAnimBg="0"/>
      <p:bldP spid="28" grpId="0" animBg="1"/>
      <p:bldP spid="29" grpId="0" animBg="1" autoUpdateAnimBg="0"/>
      <p:bldP spid="53258" grpId="0"/>
      <p:bldP spid="53261" grpId="0"/>
      <p:bldP spid="53262" grpId="0"/>
      <p:bldP spid="20"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a:xfrm>
            <a:off x="1150938" y="188640"/>
            <a:ext cx="7793037" cy="504056"/>
          </a:xfrm>
          <a:noFill/>
          <a:ln/>
        </p:spPr>
        <p:txBody>
          <a:bodyPr/>
          <a:lstStyle/>
          <a:p>
            <a:r>
              <a:rPr lang="es-MX" altLang="es-AR" sz="3200" b="1" dirty="0">
                <a:effectLst>
                  <a:outerShdw blurRad="38100" dist="38100" dir="2700000" algn="tl">
                    <a:srgbClr val="C0C0C0"/>
                  </a:outerShdw>
                </a:effectLst>
              </a:rPr>
              <a:t>Pruebas de decisión estadística</a:t>
            </a:r>
            <a:endParaRPr lang="es-ES" altLang="es-AR" sz="3200" b="1" dirty="0">
              <a:effectLst>
                <a:outerShdw blurRad="38100" dist="38100" dir="2700000" algn="tl">
                  <a:srgbClr val="C0C0C0"/>
                </a:outerShdw>
              </a:effectLst>
            </a:endParaRPr>
          </a:p>
        </p:txBody>
      </p:sp>
      <p:sp>
        <p:nvSpPr>
          <p:cNvPr id="13318" name="Text Box 6"/>
          <p:cNvSpPr txBox="1">
            <a:spLocks noChangeArrowheads="1"/>
          </p:cNvSpPr>
          <p:nvPr/>
        </p:nvSpPr>
        <p:spPr bwMode="auto">
          <a:xfrm>
            <a:off x="720597" y="2165869"/>
            <a:ext cx="72063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MX" altLang="es-AR" sz="2400" dirty="0">
                <a:solidFill>
                  <a:schemeClr val="tx1"/>
                </a:solidFill>
                <a:effectLst>
                  <a:outerShdw blurRad="38100" dist="38100" dir="2700000" algn="tl">
                    <a:srgbClr val="C0C0C0"/>
                  </a:outerShdw>
                </a:effectLst>
              </a:rPr>
              <a:t>1- FORMULACIÓN DE HIPÓTESIS ESTADÍSTICA</a:t>
            </a:r>
            <a:endParaRPr lang="es-ES" altLang="es-AR" sz="2400" dirty="0">
              <a:solidFill>
                <a:schemeClr val="tx1"/>
              </a:solidFill>
              <a:effectLst>
                <a:outerShdw blurRad="38100" dist="38100" dir="2700000" algn="tl">
                  <a:srgbClr val="C0C0C0"/>
                </a:outerShdw>
              </a:effectLst>
            </a:endParaRPr>
          </a:p>
        </p:txBody>
      </p:sp>
      <p:sp>
        <p:nvSpPr>
          <p:cNvPr id="13319" name="Text Box 7"/>
          <p:cNvSpPr txBox="1">
            <a:spLocks noChangeArrowheads="1"/>
          </p:cNvSpPr>
          <p:nvPr/>
        </p:nvSpPr>
        <p:spPr bwMode="auto">
          <a:xfrm>
            <a:off x="0" y="3092102"/>
            <a:ext cx="47880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MX" altLang="es-AR" sz="2400" u="sng" dirty="0">
                <a:solidFill>
                  <a:schemeClr val="tx1"/>
                </a:solidFill>
                <a:effectLst>
                  <a:outerShdw blurRad="38100" dist="38100" dir="2700000" algn="tl">
                    <a:srgbClr val="C0C0C0"/>
                  </a:outerShdw>
                </a:effectLst>
                <a:latin typeface="Tahoma" pitchFamily="34" charset="0"/>
              </a:rPr>
              <a:t>H</a:t>
            </a:r>
            <a:r>
              <a:rPr lang="es-MX" altLang="es-AR" sz="2400" u="sng" baseline="-25000" dirty="0">
                <a:solidFill>
                  <a:schemeClr val="tx1"/>
                </a:solidFill>
                <a:effectLst>
                  <a:outerShdw blurRad="38100" dist="38100" dir="2700000" algn="tl">
                    <a:srgbClr val="C0C0C0"/>
                  </a:outerShdw>
                </a:effectLst>
                <a:latin typeface="Tahoma" pitchFamily="34" charset="0"/>
              </a:rPr>
              <a:t>1: </a:t>
            </a:r>
            <a:r>
              <a:rPr lang="es-MX" altLang="es-AR" sz="2400" b="0" dirty="0">
                <a:solidFill>
                  <a:schemeClr val="tx1"/>
                </a:solidFill>
                <a:effectLst/>
              </a:rPr>
              <a:t>hipótesis de trabajo o alternativa</a:t>
            </a:r>
            <a:endParaRPr lang="es-ES" altLang="es-AR" sz="2400" b="0" dirty="0">
              <a:solidFill>
                <a:schemeClr val="tx1"/>
              </a:solidFill>
              <a:effectLst/>
            </a:endParaRPr>
          </a:p>
        </p:txBody>
      </p:sp>
      <p:sp>
        <p:nvSpPr>
          <p:cNvPr id="13320" name="Rectangle 8"/>
          <p:cNvSpPr>
            <a:spLocks noChangeArrowheads="1"/>
          </p:cNvSpPr>
          <p:nvPr/>
        </p:nvSpPr>
        <p:spPr bwMode="auto">
          <a:xfrm>
            <a:off x="0" y="3819793"/>
            <a:ext cx="4419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s-MX" altLang="es-AR" sz="2000" b="0" dirty="0">
                <a:solidFill>
                  <a:schemeClr val="tx1"/>
                </a:solidFill>
                <a:effectLst/>
              </a:rPr>
              <a:t>Existen diferencias estadísticamente significativas entre los ingresos laborales de las mujeres y de los varones</a:t>
            </a:r>
            <a:endParaRPr lang="es-ES" altLang="es-AR" sz="2000" b="0" dirty="0">
              <a:solidFill>
                <a:schemeClr val="tx1"/>
              </a:solidFill>
              <a:effectLst/>
            </a:endParaRPr>
          </a:p>
        </p:txBody>
      </p:sp>
      <p:sp>
        <p:nvSpPr>
          <p:cNvPr id="13321" name="Rectangle 9"/>
          <p:cNvSpPr>
            <a:spLocks noChangeArrowheads="1"/>
          </p:cNvSpPr>
          <p:nvPr/>
        </p:nvSpPr>
        <p:spPr bwMode="auto">
          <a:xfrm>
            <a:off x="4572000" y="4114800"/>
            <a:ext cx="411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endParaRPr lang="es-AR" altLang="es-AR" b="0">
              <a:solidFill>
                <a:schemeClr val="tx1"/>
              </a:solidFill>
              <a:effectLst/>
            </a:endParaRPr>
          </a:p>
        </p:txBody>
      </p:sp>
      <p:sp>
        <p:nvSpPr>
          <p:cNvPr id="13323" name="Text Box 11"/>
          <p:cNvSpPr txBox="1">
            <a:spLocks noChangeArrowheads="1"/>
          </p:cNvSpPr>
          <p:nvPr/>
        </p:nvSpPr>
        <p:spPr bwMode="auto">
          <a:xfrm>
            <a:off x="4991874" y="3096567"/>
            <a:ext cx="375895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MX" altLang="es-AR" sz="2400" u="sng" dirty="0">
                <a:solidFill>
                  <a:schemeClr val="tx1"/>
                </a:solidFill>
                <a:effectLst>
                  <a:outerShdw blurRad="38100" dist="38100" dir="2700000" algn="tl">
                    <a:srgbClr val="C0C0C0"/>
                  </a:outerShdw>
                </a:effectLst>
                <a:latin typeface="Tahoma" pitchFamily="34" charset="0"/>
              </a:rPr>
              <a:t>H</a:t>
            </a:r>
            <a:r>
              <a:rPr lang="es-MX" altLang="es-AR" sz="2400" u="sng" baseline="-25000" dirty="0">
                <a:solidFill>
                  <a:schemeClr val="tx1"/>
                </a:solidFill>
                <a:effectLst>
                  <a:outerShdw blurRad="38100" dist="38100" dir="2700000" algn="tl">
                    <a:srgbClr val="C0C0C0"/>
                  </a:outerShdw>
                </a:effectLst>
                <a:latin typeface="Tahoma" pitchFamily="34" charset="0"/>
              </a:rPr>
              <a:t>0: </a:t>
            </a:r>
            <a:r>
              <a:rPr lang="es-MX" altLang="es-AR" sz="2400" b="0" dirty="0">
                <a:solidFill>
                  <a:schemeClr val="tx1"/>
                </a:solidFill>
                <a:effectLst/>
              </a:rPr>
              <a:t>hipótesis nula</a:t>
            </a:r>
            <a:endParaRPr lang="es-ES" altLang="es-AR" sz="2400" b="0" dirty="0">
              <a:solidFill>
                <a:schemeClr val="tx1"/>
              </a:solidFill>
              <a:effectLst/>
            </a:endParaRPr>
          </a:p>
        </p:txBody>
      </p:sp>
      <p:sp>
        <p:nvSpPr>
          <p:cNvPr id="13325" name="Rectangle 13"/>
          <p:cNvSpPr>
            <a:spLocks noChangeArrowheads="1"/>
          </p:cNvSpPr>
          <p:nvPr/>
        </p:nvSpPr>
        <p:spPr bwMode="auto">
          <a:xfrm>
            <a:off x="4572000" y="5439126"/>
            <a:ext cx="4419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s-MX" altLang="es-AR" sz="2000" b="0" dirty="0">
                <a:solidFill>
                  <a:schemeClr val="tx1"/>
                </a:solidFill>
                <a:effectLst/>
              </a:rPr>
              <a:t>NO existen diferencias significativas entre las subpoblaciones</a:t>
            </a:r>
            <a:endParaRPr lang="es-ES" altLang="es-AR" sz="2000" b="0" dirty="0">
              <a:solidFill>
                <a:schemeClr val="tx1"/>
              </a:solidFill>
              <a:effectLst/>
            </a:endParaRPr>
          </a:p>
        </p:txBody>
      </p:sp>
      <p:sp>
        <p:nvSpPr>
          <p:cNvPr id="13328" name="Rectangle 16"/>
          <p:cNvSpPr>
            <a:spLocks noChangeArrowheads="1"/>
          </p:cNvSpPr>
          <p:nvPr/>
        </p:nvSpPr>
        <p:spPr bwMode="auto">
          <a:xfrm>
            <a:off x="0" y="5285238"/>
            <a:ext cx="4419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s-MX" altLang="es-AR" sz="2000" b="0" dirty="0">
                <a:solidFill>
                  <a:schemeClr val="tx1"/>
                </a:solidFill>
                <a:effectLst/>
              </a:rPr>
              <a:t>Existen diferencias estadísticamente significativas entre la subpoblación 1 y la subpoblación 2</a:t>
            </a:r>
            <a:endParaRPr lang="es-ES" altLang="es-AR" sz="2000" b="0" dirty="0">
              <a:solidFill>
                <a:schemeClr val="tx1"/>
              </a:solidFill>
              <a:effectLst/>
            </a:endParaRPr>
          </a:p>
        </p:txBody>
      </p:sp>
      <p:sp>
        <p:nvSpPr>
          <p:cNvPr id="13329" name="Rectangle 17"/>
          <p:cNvSpPr>
            <a:spLocks noChangeArrowheads="1"/>
          </p:cNvSpPr>
          <p:nvPr/>
        </p:nvSpPr>
        <p:spPr bwMode="auto">
          <a:xfrm>
            <a:off x="4495800" y="3804027"/>
            <a:ext cx="4419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s-MX" altLang="es-AR" sz="2000" b="0" dirty="0">
                <a:solidFill>
                  <a:schemeClr val="tx1"/>
                </a:solidFill>
                <a:effectLst/>
              </a:rPr>
              <a:t>NO existen diferencias significativas entre los ingresos de varones y mujeres</a:t>
            </a:r>
            <a:endParaRPr lang="es-ES" altLang="es-AR" sz="2000" b="0" dirty="0">
              <a:solidFill>
                <a:schemeClr val="tx1"/>
              </a:solidFill>
              <a:effectLst/>
            </a:endParaRPr>
          </a:p>
        </p:txBody>
      </p:sp>
      <p:sp>
        <p:nvSpPr>
          <p:cNvPr id="14" name="Text Box 15"/>
          <p:cNvSpPr txBox="1">
            <a:spLocks noChangeArrowheads="1"/>
          </p:cNvSpPr>
          <p:nvPr/>
        </p:nvSpPr>
        <p:spPr bwMode="auto">
          <a:xfrm>
            <a:off x="239080" y="836712"/>
            <a:ext cx="8382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AR" sz="2000" dirty="0">
                <a:effectLst>
                  <a:outerShdw blurRad="38100" dist="38100" dir="2700000" algn="tl">
                    <a:srgbClr val="C0C0C0"/>
                  </a:outerShdw>
                </a:effectLst>
                <a:latin typeface="+mn-lt"/>
              </a:rPr>
              <a:t>Se sostiene la hipótesis de que el género tiene efectos sobre los ingresos laborales, de modo que el sueldo de las mujeres es menor que el de los varones</a:t>
            </a:r>
            <a:endParaRPr lang="es-ES" altLang="es-AR" sz="2000" dirty="0">
              <a:effectLst>
                <a:outerShdw blurRad="38100" dist="38100" dir="2700000" algn="tl">
                  <a:srgbClr val="C0C0C0"/>
                </a:outerShdw>
              </a:effectLst>
              <a:latin typeface="+mn-lt"/>
            </a:endParaRPr>
          </a:p>
        </p:txBody>
      </p:sp>
    </p:spTree>
    <p:extLst>
      <p:ext uri="{BB962C8B-B14F-4D97-AF65-F5344CB8AC3E}">
        <p14:creationId xmlns:p14="http://schemas.microsoft.com/office/powerpoint/2010/main" val="150336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20"/>
                                        </p:tgtEl>
                                        <p:attrNameLst>
                                          <p:attrName>style.visibility</p:attrName>
                                        </p:attrNameLst>
                                      </p:cBhvr>
                                      <p:to>
                                        <p:strVal val="visible"/>
                                      </p:to>
                                    </p:set>
                                  </p:childTnLst>
                                </p:cTn>
                              </p:par>
                            </p:childTnLst>
                          </p:cTn>
                        </p:par>
                        <p:par>
                          <p:cTn id="7" fill="hold" nodeType="afterGroup">
                            <p:stCondLst>
                              <p:cond delay="500"/>
                            </p:stCondLst>
                            <p:childTnLst>
                              <p:par>
                                <p:cTn id="8" presetID="2" presetClass="entr" presetSubtype="8" fill="hold" grpId="0" nodeType="afterEffect">
                                  <p:stCondLst>
                                    <p:cond delay="0"/>
                                  </p:stCondLst>
                                  <p:childTnLst>
                                    <p:set>
                                      <p:cBhvr>
                                        <p:cTn id="9" dur="1" fill="hold">
                                          <p:stCondLst>
                                            <p:cond delay="0"/>
                                          </p:stCondLst>
                                        </p:cTn>
                                        <p:tgtEl>
                                          <p:spTgt spid="13328"/>
                                        </p:tgtEl>
                                        <p:attrNameLst>
                                          <p:attrName>style.visibility</p:attrName>
                                        </p:attrNameLst>
                                      </p:cBhvr>
                                      <p:to>
                                        <p:strVal val="visible"/>
                                      </p:to>
                                    </p:set>
                                    <p:anim calcmode="lin" valueType="num">
                                      <p:cBhvr additive="base">
                                        <p:cTn id="10" dur="500" fill="hold"/>
                                        <p:tgtEl>
                                          <p:spTgt spid="13328"/>
                                        </p:tgtEl>
                                        <p:attrNameLst>
                                          <p:attrName>ppt_x</p:attrName>
                                        </p:attrNameLst>
                                      </p:cBhvr>
                                      <p:tavLst>
                                        <p:tav tm="0">
                                          <p:val>
                                            <p:strVal val="0-#ppt_w/2"/>
                                          </p:val>
                                        </p:tav>
                                        <p:tav tm="100000">
                                          <p:val>
                                            <p:strVal val="#ppt_x"/>
                                          </p:val>
                                        </p:tav>
                                      </p:tavLst>
                                    </p:anim>
                                    <p:anim calcmode="lin" valueType="num">
                                      <p:cBhvr additive="base">
                                        <p:cTn id="11" dur="500" fill="hold"/>
                                        <p:tgtEl>
                                          <p:spTgt spid="13328"/>
                                        </p:tgtEl>
                                        <p:attrNameLst>
                                          <p:attrName>ppt_y</p:attrName>
                                        </p:attrNameLst>
                                      </p:cBhvr>
                                      <p:tavLst>
                                        <p:tav tm="0">
                                          <p:val>
                                            <p:strVal val="#ppt_y"/>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3329"/>
                                        </p:tgtEl>
                                        <p:attrNameLst>
                                          <p:attrName>style.visibility</p:attrName>
                                        </p:attrNameLst>
                                      </p:cBhvr>
                                      <p:to>
                                        <p:strVal val="visible"/>
                                      </p:to>
                                    </p:set>
                                    <p:anim calcmode="lin" valueType="num">
                                      <p:cBhvr additive="base">
                                        <p:cTn id="16" dur="500" fill="hold"/>
                                        <p:tgtEl>
                                          <p:spTgt spid="13329"/>
                                        </p:tgtEl>
                                        <p:attrNameLst>
                                          <p:attrName>ppt_x</p:attrName>
                                        </p:attrNameLst>
                                      </p:cBhvr>
                                      <p:tavLst>
                                        <p:tav tm="0">
                                          <p:val>
                                            <p:strVal val="0-#ppt_w/2"/>
                                          </p:val>
                                        </p:tav>
                                        <p:tav tm="100000">
                                          <p:val>
                                            <p:strVal val="#ppt_x"/>
                                          </p:val>
                                        </p:tav>
                                      </p:tavLst>
                                    </p:anim>
                                    <p:anim calcmode="lin" valueType="num">
                                      <p:cBhvr additive="base">
                                        <p:cTn id="17" dur="500" fill="hold"/>
                                        <p:tgtEl>
                                          <p:spTgt spid="13329"/>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500"/>
                            </p:stCondLst>
                            <p:childTnLst>
                              <p:par>
                                <p:cTn id="19" presetID="2" presetClass="entr" presetSubtype="8" fill="hold" grpId="0" nodeType="afterEffect">
                                  <p:stCondLst>
                                    <p:cond delay="0"/>
                                  </p:stCondLst>
                                  <p:childTnLst>
                                    <p:set>
                                      <p:cBhvr>
                                        <p:cTn id="20" dur="1" fill="hold">
                                          <p:stCondLst>
                                            <p:cond delay="0"/>
                                          </p:stCondLst>
                                        </p:cTn>
                                        <p:tgtEl>
                                          <p:spTgt spid="13325"/>
                                        </p:tgtEl>
                                        <p:attrNameLst>
                                          <p:attrName>style.visibility</p:attrName>
                                        </p:attrNameLst>
                                      </p:cBhvr>
                                      <p:to>
                                        <p:strVal val="visible"/>
                                      </p:to>
                                    </p:set>
                                    <p:anim calcmode="lin" valueType="num">
                                      <p:cBhvr additive="base">
                                        <p:cTn id="21" dur="500" fill="hold"/>
                                        <p:tgtEl>
                                          <p:spTgt spid="13325"/>
                                        </p:tgtEl>
                                        <p:attrNameLst>
                                          <p:attrName>ppt_x</p:attrName>
                                        </p:attrNameLst>
                                      </p:cBhvr>
                                      <p:tavLst>
                                        <p:tav tm="0">
                                          <p:val>
                                            <p:strVal val="0-#ppt_w/2"/>
                                          </p:val>
                                        </p:tav>
                                        <p:tav tm="100000">
                                          <p:val>
                                            <p:strVal val="#ppt_x"/>
                                          </p:val>
                                        </p:tav>
                                      </p:tavLst>
                                    </p:anim>
                                    <p:anim calcmode="lin" valueType="num">
                                      <p:cBhvr additive="base">
                                        <p:cTn id="22" dur="500" fill="hold"/>
                                        <p:tgtEl>
                                          <p:spTgt spid="133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autoUpdateAnimBg="0"/>
      <p:bldP spid="13325" grpId="0" autoUpdateAnimBg="0"/>
      <p:bldP spid="13328" grpId="0" autoUpdateAnimBg="0"/>
      <p:bldP spid="1332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50" name="Text Box 210"/>
          <p:cNvSpPr txBox="1">
            <a:spLocks noChangeArrowheads="1"/>
          </p:cNvSpPr>
          <p:nvPr/>
        </p:nvSpPr>
        <p:spPr bwMode="auto">
          <a:xfrm>
            <a:off x="539552" y="687388"/>
            <a:ext cx="77768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s-AR" sz="2000" b="1" dirty="0">
                <a:solidFill>
                  <a:schemeClr val="tx1"/>
                </a:solidFill>
              </a:rPr>
              <a:t>ERRORES AL EFECTUAR UN CONTRASTE DE HIPÓTESIS</a:t>
            </a:r>
          </a:p>
        </p:txBody>
      </p:sp>
      <p:graphicFrame>
        <p:nvGraphicFramePr>
          <p:cNvPr id="10471" name="Group 231"/>
          <p:cNvGraphicFramePr>
            <a:graphicFrameLocks noGrp="1"/>
          </p:cNvGraphicFramePr>
          <p:nvPr/>
        </p:nvGraphicFramePr>
        <p:xfrm>
          <a:off x="683568" y="1628800"/>
          <a:ext cx="7992887" cy="4464496"/>
        </p:xfrm>
        <a:graphic>
          <a:graphicData uri="http://schemas.openxmlformats.org/drawingml/2006/table">
            <a:tbl>
              <a:tblPr/>
              <a:tblGrid>
                <a:gridCol w="2187959">
                  <a:extLst>
                    <a:ext uri="{9D8B030D-6E8A-4147-A177-3AD203B41FA5}">
                      <a16:colId xmlns:a16="http://schemas.microsoft.com/office/drawing/2014/main" val="20000"/>
                    </a:ext>
                  </a:extLst>
                </a:gridCol>
                <a:gridCol w="3028280">
                  <a:extLst>
                    <a:ext uri="{9D8B030D-6E8A-4147-A177-3AD203B41FA5}">
                      <a16:colId xmlns:a16="http://schemas.microsoft.com/office/drawing/2014/main" val="20001"/>
                    </a:ext>
                  </a:extLst>
                </a:gridCol>
                <a:gridCol w="2776648">
                  <a:extLst>
                    <a:ext uri="{9D8B030D-6E8A-4147-A177-3AD203B41FA5}">
                      <a16:colId xmlns:a16="http://schemas.microsoft.com/office/drawing/2014/main" val="20002"/>
                    </a:ext>
                  </a:extLst>
                </a:gridCol>
              </a:tblGrid>
              <a:tr h="1619307">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AR" altLang="es-AR" sz="2800" b="0" i="0" u="none" strike="noStrike" cap="none" normalizeH="0" baseline="0" dirty="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2800" b="0" i="0" u="none" strike="noStrike" cap="none" normalizeH="0" baseline="0" dirty="0">
                          <a:ln>
                            <a:noFill/>
                          </a:ln>
                          <a:solidFill>
                            <a:schemeClr val="tx1"/>
                          </a:solidFill>
                          <a:effectLst/>
                          <a:latin typeface="Arial" pitchFamily="34" charset="0"/>
                        </a:rPr>
                        <a:t>Hip. Nula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2800" b="0" i="0" u="none" strike="noStrike" cap="none" normalizeH="0" baseline="0" dirty="0">
                          <a:ln>
                            <a:noFill/>
                          </a:ln>
                          <a:solidFill>
                            <a:schemeClr val="tx1"/>
                          </a:solidFill>
                          <a:effectLst/>
                          <a:latin typeface="Arial" pitchFamily="34" charset="0"/>
                        </a:rPr>
                        <a:t>Verdadera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2800" b="0" i="0" u="none" strike="noStrike" cap="none" normalizeH="0" baseline="0" dirty="0">
                          <a:ln>
                            <a:noFill/>
                          </a:ln>
                          <a:solidFill>
                            <a:schemeClr val="tx1"/>
                          </a:solidFill>
                          <a:effectLst/>
                          <a:latin typeface="Arial" pitchFamily="34" charset="0"/>
                        </a:rPr>
                        <a:t>(X = 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2800" b="0" i="0" u="none" strike="noStrike" cap="none" normalizeH="0" baseline="0" dirty="0">
                          <a:ln>
                            <a:noFill/>
                          </a:ln>
                          <a:solidFill>
                            <a:schemeClr val="tx1"/>
                          </a:solidFill>
                          <a:effectLst/>
                          <a:latin typeface="Arial" pitchFamily="34" charset="0"/>
                        </a:rPr>
                        <a:t>Hip. Nula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2800" b="0" i="0" u="none" strike="noStrike" cap="none" normalizeH="0" baseline="0" dirty="0">
                          <a:ln>
                            <a:noFill/>
                          </a:ln>
                          <a:solidFill>
                            <a:schemeClr val="tx1"/>
                          </a:solidFill>
                          <a:effectLst/>
                          <a:latin typeface="Arial" pitchFamily="34" charset="0"/>
                        </a:rPr>
                        <a:t>Falsa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2800" b="0" i="0" u="none" strike="noStrike" cap="none" normalizeH="0" baseline="0" dirty="0">
                          <a:ln>
                            <a:noFill/>
                          </a:ln>
                          <a:solidFill>
                            <a:schemeClr val="tx1"/>
                          </a:solidFill>
                          <a:effectLst/>
                          <a:latin typeface="Arial" pitchFamily="34" charset="0"/>
                        </a:rPr>
                        <a:t>X ≠ 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2342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es-AR" sz="2800" b="0" i="0" u="none" strike="noStrike" cap="none" normalizeH="0" baseline="0" dirty="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2800" b="0" i="0" u="none" strike="noStrike" cap="none" normalizeH="0" baseline="0" dirty="0">
                          <a:ln>
                            <a:noFill/>
                          </a:ln>
                          <a:solidFill>
                            <a:schemeClr val="tx1"/>
                          </a:solidFill>
                          <a:effectLst/>
                          <a:latin typeface="Arial" pitchFamily="34" charset="0"/>
                        </a:rPr>
                        <a:t>Acepta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2800" b="0" i="0" u="none" strike="noStrike" cap="none" normalizeH="0" baseline="0" dirty="0">
                          <a:ln>
                            <a:noFill/>
                          </a:ln>
                          <a:solidFill>
                            <a:schemeClr val="tx1"/>
                          </a:solidFill>
                          <a:effectLst/>
                          <a:latin typeface="Arial" pitchFamily="34" charset="0"/>
                        </a:rPr>
                        <a:t>CORRECTO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2800" b="0" i="0" u="none" strike="noStrike" cap="none" normalizeH="0" baseline="0" dirty="0">
                          <a:ln>
                            <a:noFill/>
                          </a:ln>
                          <a:solidFill>
                            <a:srgbClr val="C00000"/>
                          </a:solidFill>
                          <a:effectLst/>
                          <a:latin typeface="Arial" pitchFamily="34" charset="0"/>
                        </a:rPr>
                        <a:t>ERROR TIPO II</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21761">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es-AR" sz="2800" b="0" i="0" u="none" strike="noStrike" cap="none" normalizeH="0" baseline="0" dirty="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2800" b="0" i="0" u="none" strike="noStrike" cap="none" normalizeH="0" baseline="0" dirty="0">
                          <a:ln>
                            <a:noFill/>
                          </a:ln>
                          <a:solidFill>
                            <a:schemeClr val="tx1"/>
                          </a:solidFill>
                          <a:effectLst/>
                          <a:latin typeface="Arial" pitchFamily="34" charset="0"/>
                        </a:rPr>
                        <a:t>Rechaza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2800" b="0" i="0" u="none" strike="noStrike" cap="none" normalizeH="0" baseline="0" dirty="0">
                          <a:ln>
                            <a:noFill/>
                          </a:ln>
                          <a:solidFill>
                            <a:srgbClr val="C00000"/>
                          </a:solidFill>
                          <a:effectLst/>
                          <a:latin typeface="Arial" pitchFamily="34" charset="0"/>
                        </a:rPr>
                        <a:t>ERROR TIPO 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2800" b="0" i="0" u="none" strike="noStrike" cap="none" normalizeH="0" baseline="0" dirty="0">
                          <a:ln>
                            <a:noFill/>
                          </a:ln>
                          <a:solidFill>
                            <a:schemeClr val="tx1"/>
                          </a:solidFill>
                          <a:effectLst/>
                          <a:latin typeface="Arial" pitchFamily="34" charset="0"/>
                        </a:rPr>
                        <a:t>CORRECTO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74914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8" name="Text Box 4"/>
          <p:cNvSpPr txBox="1">
            <a:spLocks noChangeArrowheads="1"/>
          </p:cNvSpPr>
          <p:nvPr/>
        </p:nvSpPr>
        <p:spPr bwMode="auto">
          <a:xfrm>
            <a:off x="441325" y="404813"/>
            <a:ext cx="8307139" cy="643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ts val="0"/>
              </a:spcBef>
            </a:pPr>
            <a:r>
              <a:rPr lang="es-ES" altLang="es-AR" sz="2800" b="1" dirty="0">
                <a:solidFill>
                  <a:srgbClr val="333399"/>
                </a:solidFill>
                <a:effectLst>
                  <a:outerShdw blurRad="38100" dist="38100" dir="2700000" algn="tl">
                    <a:srgbClr val="000000">
                      <a:alpha val="43137"/>
                    </a:srgbClr>
                  </a:outerShdw>
                </a:effectLst>
                <a:latin typeface="Tahoma"/>
              </a:rPr>
              <a:t>TEST DE HIPÓTESIS</a:t>
            </a:r>
          </a:p>
          <a:p>
            <a:pPr algn="just" eaLnBrk="1" hangingPunct="1">
              <a:spcBef>
                <a:spcPts val="0"/>
              </a:spcBef>
            </a:pPr>
            <a:endParaRPr lang="es-ES" altLang="es-AR" sz="2800" b="1" dirty="0">
              <a:solidFill>
                <a:srgbClr val="333399"/>
              </a:solidFill>
              <a:effectLst>
                <a:outerShdw blurRad="38100" dist="38100" dir="2700000" algn="tl">
                  <a:srgbClr val="000000">
                    <a:alpha val="43137"/>
                  </a:srgbClr>
                </a:outerShdw>
              </a:effectLst>
              <a:latin typeface="Tahoma"/>
            </a:endParaRPr>
          </a:p>
          <a:p>
            <a:pPr algn="just" eaLnBrk="1" hangingPunct="1">
              <a:spcBef>
                <a:spcPts val="0"/>
              </a:spcBef>
            </a:pPr>
            <a:r>
              <a:rPr lang="es-ES" altLang="es-AR" sz="2800" b="1" dirty="0">
                <a:solidFill>
                  <a:srgbClr val="333399"/>
                </a:solidFill>
                <a:effectLst>
                  <a:outerShdw blurRad="38100" dist="38100" dir="2700000" algn="tl">
                    <a:srgbClr val="000000">
                      <a:alpha val="43137"/>
                    </a:srgbClr>
                  </a:outerShdw>
                </a:effectLst>
                <a:latin typeface="Tahoma"/>
              </a:rPr>
              <a:t>A partir de una MUESTRA DE EVENTOS se busca “descartar” una Hipótesis Nula frente a una Hipótesis Alternativa, buscando evitar un error de tipo I (rechazar una Ho cuando es verdadera):</a:t>
            </a:r>
          </a:p>
          <a:p>
            <a:pPr algn="just" eaLnBrk="1" hangingPunct="1">
              <a:spcBef>
                <a:spcPts val="0"/>
              </a:spcBef>
            </a:pPr>
            <a:endParaRPr lang="es-ES" altLang="es-AR" sz="2800" b="1" dirty="0">
              <a:solidFill>
                <a:srgbClr val="333399"/>
              </a:solidFill>
              <a:effectLst>
                <a:outerShdw blurRad="38100" dist="38100" dir="2700000" algn="tl">
                  <a:srgbClr val="000000">
                    <a:alpha val="43137"/>
                  </a:srgbClr>
                </a:outerShdw>
              </a:effectLst>
              <a:latin typeface="Tahoma"/>
            </a:endParaRPr>
          </a:p>
          <a:p>
            <a:pPr algn="just" eaLnBrk="1" hangingPunct="1">
              <a:spcBef>
                <a:spcPts val="0"/>
              </a:spcBef>
              <a:spcAft>
                <a:spcPts val="1200"/>
              </a:spcAft>
            </a:pPr>
            <a:r>
              <a:rPr lang="es-ES" altLang="es-AR" sz="2400" dirty="0">
                <a:solidFill>
                  <a:srgbClr val="333399"/>
                </a:solidFill>
                <a:effectLst>
                  <a:outerShdw blurRad="38100" dist="38100" dir="2700000" algn="tl">
                    <a:srgbClr val="000000">
                      <a:alpha val="43137"/>
                    </a:srgbClr>
                  </a:outerShdw>
                </a:effectLst>
                <a:latin typeface="Tahoma"/>
              </a:rPr>
              <a:t>1.- Se considera un estadístico de distribución conocida y se registra su valor. </a:t>
            </a:r>
          </a:p>
          <a:p>
            <a:pPr algn="just" eaLnBrk="1" hangingPunct="1">
              <a:spcBef>
                <a:spcPts val="0"/>
              </a:spcBef>
              <a:spcAft>
                <a:spcPts val="1200"/>
              </a:spcAft>
            </a:pPr>
            <a:r>
              <a:rPr lang="es-ES" altLang="es-AR" sz="2400" dirty="0">
                <a:solidFill>
                  <a:srgbClr val="333399"/>
                </a:solidFill>
                <a:effectLst>
                  <a:outerShdw blurRad="38100" dist="38100" dir="2700000" algn="tl">
                    <a:srgbClr val="000000">
                      <a:alpha val="43137"/>
                    </a:srgbClr>
                  </a:outerShdw>
                </a:effectLst>
                <a:latin typeface="Tahoma"/>
              </a:rPr>
              <a:t>2.- Se examina si el valor del estadístico puede considerarse “muy raro” o no, dada la hipótesis nula (H</a:t>
            </a:r>
            <a:r>
              <a:rPr lang="es-ES" altLang="es-AR" sz="2400" baseline="-25000" dirty="0">
                <a:solidFill>
                  <a:srgbClr val="333399"/>
                </a:solidFill>
                <a:effectLst>
                  <a:outerShdw blurRad="38100" dist="38100" dir="2700000" algn="tl">
                    <a:srgbClr val="000000">
                      <a:alpha val="43137"/>
                    </a:srgbClr>
                  </a:outerShdw>
                </a:effectLst>
                <a:latin typeface="Tahoma"/>
              </a:rPr>
              <a:t>0 </a:t>
            </a:r>
            <a:r>
              <a:rPr lang="es-ES" altLang="es-AR" sz="2400" dirty="0">
                <a:solidFill>
                  <a:srgbClr val="333399"/>
                </a:solidFill>
                <a:effectLst>
                  <a:outerShdw blurRad="38100" dist="38100" dir="2700000" algn="tl">
                    <a:srgbClr val="000000">
                      <a:alpha val="43137"/>
                    </a:srgbClr>
                  </a:outerShdw>
                </a:effectLst>
                <a:latin typeface="Tahoma"/>
              </a:rPr>
              <a:t>siempre fija la distribución del estadístico).</a:t>
            </a:r>
          </a:p>
          <a:p>
            <a:pPr algn="just" eaLnBrk="1" hangingPunct="1">
              <a:spcBef>
                <a:spcPts val="0"/>
              </a:spcBef>
              <a:spcAft>
                <a:spcPts val="1200"/>
              </a:spcAft>
            </a:pPr>
            <a:r>
              <a:rPr lang="es-ES" altLang="es-AR" sz="2400" dirty="0">
                <a:solidFill>
                  <a:srgbClr val="333399"/>
                </a:solidFill>
                <a:effectLst>
                  <a:outerShdw blurRad="38100" dist="38100" dir="2700000" algn="tl">
                    <a:srgbClr val="000000">
                      <a:alpha val="43137"/>
                    </a:srgbClr>
                  </a:outerShdw>
                </a:effectLst>
                <a:latin typeface="Tahoma"/>
              </a:rPr>
              <a:t>3.-  si el valor es “muy raro”, H0 se rechaza a partir de un valor </a:t>
            </a:r>
            <a:r>
              <a:rPr lang="es-CL" sz="2400" b="1" dirty="0">
                <a:solidFill>
                  <a:srgbClr val="002060"/>
                </a:solidFill>
                <a:latin typeface="Symbol" pitchFamily="18" charset="2"/>
              </a:rPr>
              <a:t>a</a:t>
            </a:r>
            <a:r>
              <a:rPr lang="es-ES" altLang="es-AR" sz="2400" dirty="0">
                <a:solidFill>
                  <a:srgbClr val="333399"/>
                </a:solidFill>
                <a:effectLst>
                  <a:outerShdw blurRad="38100" dist="38100" dir="2700000" algn="tl">
                    <a:srgbClr val="000000">
                      <a:alpha val="43137"/>
                    </a:srgbClr>
                  </a:outerShdw>
                </a:effectLst>
                <a:latin typeface="Tahoma"/>
              </a:rPr>
              <a:t> (error tipo I).</a:t>
            </a:r>
            <a:endParaRPr lang="es-ES" altLang="es-AR" sz="2400" b="1" dirty="0">
              <a:solidFill>
                <a:srgbClr val="333399"/>
              </a:solidFill>
              <a:effectLst>
                <a:outerShdw blurRad="38100" dist="38100" dir="2700000" algn="tl">
                  <a:srgbClr val="000000">
                    <a:alpha val="43137"/>
                  </a:srgbClr>
                </a:outerShdw>
              </a:effectLst>
              <a:latin typeface="Tahoma"/>
            </a:endParaRPr>
          </a:p>
        </p:txBody>
      </p:sp>
    </p:spTree>
    <p:extLst>
      <p:ext uri="{BB962C8B-B14F-4D97-AF65-F5344CB8AC3E}">
        <p14:creationId xmlns:p14="http://schemas.microsoft.com/office/powerpoint/2010/main" val="533840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594384" y="2348880"/>
            <a:ext cx="8131175" cy="1815882"/>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spcBef>
                <a:spcPct val="0"/>
              </a:spcBef>
              <a:buClrTx/>
              <a:buSzTx/>
              <a:buFontTx/>
              <a:buNone/>
            </a:pPr>
            <a:r>
              <a:rPr lang="es-AR" altLang="es-AR" sz="2800" b="1" dirty="0"/>
              <a:t> </a:t>
            </a:r>
          </a:p>
          <a:p>
            <a:pPr algn="ctr" eaLnBrk="1" hangingPunct="1">
              <a:spcBef>
                <a:spcPct val="0"/>
              </a:spcBef>
              <a:buClrTx/>
              <a:buSzTx/>
              <a:buFont typeface="Wingdings" pitchFamily="2" charset="2"/>
              <a:buNone/>
            </a:pPr>
            <a:r>
              <a:rPr lang="es-MX" altLang="es-AR" sz="2800" b="1" dirty="0"/>
              <a:t>LEY DE LOS GRANDES NÚMEROS</a:t>
            </a:r>
          </a:p>
          <a:p>
            <a:pPr algn="ctr" eaLnBrk="1" hangingPunct="1">
              <a:spcBef>
                <a:spcPct val="0"/>
              </a:spcBef>
              <a:buClrTx/>
              <a:buSzTx/>
              <a:buFont typeface="Wingdings" pitchFamily="2" charset="2"/>
              <a:buNone/>
            </a:pPr>
            <a:endParaRPr lang="es-AR" altLang="es-AR" sz="2800" b="1" dirty="0"/>
          </a:p>
          <a:p>
            <a:pPr algn="ctr" eaLnBrk="1" hangingPunct="1">
              <a:spcBef>
                <a:spcPct val="0"/>
              </a:spcBef>
              <a:buClrTx/>
              <a:buSzTx/>
              <a:buFontTx/>
              <a:buNone/>
            </a:pPr>
            <a:r>
              <a:rPr lang="es-AR" altLang="es-AR" sz="2800" b="1" dirty="0"/>
              <a:t> </a:t>
            </a:r>
          </a:p>
        </p:txBody>
      </p:sp>
      <p:sp>
        <p:nvSpPr>
          <p:cNvPr id="14339" name="Rectangle 7"/>
          <p:cNvSpPr>
            <a:spLocks noChangeArrowheads="1"/>
          </p:cNvSpPr>
          <p:nvPr/>
        </p:nvSpPr>
        <p:spPr bwMode="auto">
          <a:xfrm>
            <a:off x="2124075" y="981075"/>
            <a:ext cx="58324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100000"/>
              </a:spcBef>
              <a:buClrTx/>
              <a:buSzTx/>
              <a:buFontTx/>
              <a:buNone/>
            </a:pPr>
            <a:r>
              <a:rPr lang="es-MX" altLang="es-AR" sz="2800" b="1"/>
              <a:t>SEMINARIO DE POSGRADO</a:t>
            </a:r>
          </a:p>
        </p:txBody>
      </p:sp>
    </p:spTree>
    <p:extLst>
      <p:ext uri="{BB962C8B-B14F-4D97-AF65-F5344CB8AC3E}">
        <p14:creationId xmlns:p14="http://schemas.microsoft.com/office/powerpoint/2010/main" val="1653177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8867" name="Rectangle 3"/>
          <p:cNvSpPr>
            <a:spLocks noChangeArrowheads="1"/>
          </p:cNvSpPr>
          <p:nvPr/>
        </p:nvSpPr>
        <p:spPr bwMode="auto">
          <a:xfrm>
            <a:off x="468313" y="1196975"/>
            <a:ext cx="8262937"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just" eaLnBrk="0" hangingPunct="0">
              <a:spcBef>
                <a:spcPct val="50000"/>
              </a:spcBef>
              <a:defRPr/>
            </a:pPr>
            <a:r>
              <a:rPr lang="es-CR" altLang="es-AR" sz="2000" b="1" dirty="0">
                <a:solidFill>
                  <a:srgbClr val="333399"/>
                </a:solidFill>
                <a:effectLst>
                  <a:outerShdw blurRad="38100" dist="38100" dir="2700000" algn="tl">
                    <a:srgbClr val="000000">
                      <a:alpha val="43137"/>
                    </a:srgbClr>
                  </a:outerShdw>
                </a:effectLst>
                <a:latin typeface="+mn-lt"/>
                <a:cs typeface="Times New Roman" pitchFamily="18" charset="0"/>
              </a:rPr>
              <a:t>Si se toman sucesivas muestras aleatorias de tamaño n de una población que puede ser o no normal, la distribución de probabilidad de esas muestras, conforme n se vuelve grande, se aproxima a una distribución normal con:</a:t>
            </a:r>
            <a:endParaRPr lang="es-CR" altLang="es-AR" sz="2400" b="1" dirty="0">
              <a:solidFill>
                <a:srgbClr val="333399"/>
              </a:solidFill>
              <a:effectLst>
                <a:outerShdw blurRad="38100" dist="38100" dir="2700000" algn="tl">
                  <a:srgbClr val="000000">
                    <a:alpha val="43137"/>
                  </a:srgbClr>
                </a:outerShdw>
              </a:effectLst>
              <a:latin typeface="+mn-lt"/>
              <a:cs typeface="Times New Roman" pitchFamily="18" charset="0"/>
            </a:endParaRPr>
          </a:p>
          <a:p>
            <a:pPr algn="just" eaLnBrk="0" hangingPunct="0">
              <a:spcBef>
                <a:spcPct val="50000"/>
              </a:spcBef>
              <a:buFontTx/>
              <a:buChar char="•"/>
              <a:defRPr/>
            </a:pPr>
            <a:endParaRPr lang="es-CR" altLang="es-AR" sz="2400" b="1" dirty="0">
              <a:solidFill>
                <a:srgbClr val="333399"/>
              </a:solidFill>
              <a:effectLst>
                <a:outerShdw blurRad="38100" dist="38100" dir="2700000" algn="tl">
                  <a:srgbClr val="000000">
                    <a:alpha val="43137"/>
                  </a:srgbClr>
                </a:outerShdw>
              </a:effectLst>
              <a:latin typeface="Calibri" pitchFamily="34" charset="0"/>
              <a:cs typeface="Times New Roman" pitchFamily="18" charset="0"/>
            </a:endParaRPr>
          </a:p>
        </p:txBody>
      </p:sp>
      <p:grpSp>
        <p:nvGrpSpPr>
          <p:cNvPr id="38916" name="Group 19"/>
          <p:cNvGrpSpPr>
            <a:grpSpLocks/>
          </p:cNvGrpSpPr>
          <p:nvPr/>
        </p:nvGrpSpPr>
        <p:grpSpPr bwMode="auto">
          <a:xfrm>
            <a:off x="3203848" y="2858292"/>
            <a:ext cx="3529013" cy="2217738"/>
            <a:chOff x="748" y="2342"/>
            <a:chExt cx="2223" cy="1397"/>
          </a:xfrm>
        </p:grpSpPr>
        <p:sp>
          <p:nvSpPr>
            <p:cNvPr id="548870" name="Line 6"/>
            <p:cNvSpPr>
              <a:spLocks noChangeShapeType="1"/>
            </p:cNvSpPr>
            <p:nvPr/>
          </p:nvSpPr>
          <p:spPr bwMode="auto">
            <a:xfrm>
              <a:off x="748" y="3430"/>
              <a:ext cx="22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defRPr/>
              </a:pPr>
              <a:endParaRPr lang="es-AR" b="1">
                <a:solidFill>
                  <a:srgbClr val="333399"/>
                </a:solidFill>
                <a:effectLst>
                  <a:outerShdw blurRad="38100" dist="38100" dir="2700000" algn="tl">
                    <a:srgbClr val="000000">
                      <a:alpha val="43137"/>
                    </a:srgbClr>
                  </a:outerShdw>
                </a:effectLst>
                <a:latin typeface="Calibri" pitchFamily="34" charset="0"/>
                <a:cs typeface="+mn-cs"/>
              </a:endParaRPr>
            </a:p>
          </p:txBody>
        </p:sp>
        <p:sp>
          <p:nvSpPr>
            <p:cNvPr id="548871" name="Freeform 7"/>
            <p:cNvSpPr>
              <a:spLocks/>
            </p:cNvSpPr>
            <p:nvPr/>
          </p:nvSpPr>
          <p:spPr bwMode="auto">
            <a:xfrm>
              <a:off x="793" y="2471"/>
              <a:ext cx="2132" cy="823"/>
            </a:xfrm>
            <a:custGeom>
              <a:avLst/>
              <a:gdLst>
                <a:gd name="T0" fmla="*/ 0 w 2087"/>
                <a:gd name="T1" fmla="*/ 823 h 823"/>
                <a:gd name="T2" fmla="*/ 590 w 2087"/>
                <a:gd name="T3" fmla="*/ 506 h 823"/>
                <a:gd name="T4" fmla="*/ 1044 w 2087"/>
                <a:gd name="T5" fmla="*/ 7 h 823"/>
                <a:gd name="T6" fmla="*/ 1543 w 2087"/>
                <a:gd name="T7" fmla="*/ 551 h 823"/>
                <a:gd name="T8" fmla="*/ 2087 w 2087"/>
                <a:gd name="T9" fmla="*/ 823 h 823"/>
              </a:gdLst>
              <a:ahLst/>
              <a:cxnLst>
                <a:cxn ang="0">
                  <a:pos x="T0" y="T1"/>
                </a:cxn>
                <a:cxn ang="0">
                  <a:pos x="T2" y="T3"/>
                </a:cxn>
                <a:cxn ang="0">
                  <a:pos x="T4" y="T5"/>
                </a:cxn>
                <a:cxn ang="0">
                  <a:pos x="T6" y="T7"/>
                </a:cxn>
                <a:cxn ang="0">
                  <a:pos x="T8" y="T9"/>
                </a:cxn>
              </a:cxnLst>
              <a:rect l="0" t="0" r="r" b="b"/>
              <a:pathLst>
                <a:path w="2087" h="823">
                  <a:moveTo>
                    <a:pt x="0" y="823"/>
                  </a:moveTo>
                  <a:cubicBezTo>
                    <a:pt x="208" y="732"/>
                    <a:pt x="416" y="642"/>
                    <a:pt x="590" y="506"/>
                  </a:cubicBezTo>
                  <a:cubicBezTo>
                    <a:pt x="764" y="370"/>
                    <a:pt x="885" y="0"/>
                    <a:pt x="1044" y="7"/>
                  </a:cubicBezTo>
                  <a:cubicBezTo>
                    <a:pt x="1203" y="14"/>
                    <a:pt x="1369" y="415"/>
                    <a:pt x="1543" y="551"/>
                  </a:cubicBezTo>
                  <a:cubicBezTo>
                    <a:pt x="1717" y="687"/>
                    <a:pt x="1996" y="778"/>
                    <a:pt x="2087" y="82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defRPr/>
              </a:pPr>
              <a:endParaRPr lang="es-AR" b="1">
                <a:solidFill>
                  <a:srgbClr val="333399"/>
                </a:solidFill>
                <a:effectLst>
                  <a:outerShdw blurRad="38100" dist="38100" dir="2700000" algn="tl">
                    <a:srgbClr val="000000">
                      <a:alpha val="43137"/>
                    </a:srgbClr>
                  </a:outerShdw>
                </a:effectLst>
                <a:latin typeface="Calibri" pitchFamily="34" charset="0"/>
                <a:cs typeface="+mn-cs"/>
              </a:endParaRPr>
            </a:p>
          </p:txBody>
        </p:sp>
        <p:sp>
          <p:nvSpPr>
            <p:cNvPr id="548872" name="Freeform 8"/>
            <p:cNvSpPr>
              <a:spLocks/>
            </p:cNvSpPr>
            <p:nvPr/>
          </p:nvSpPr>
          <p:spPr bwMode="auto">
            <a:xfrm>
              <a:off x="1429" y="2478"/>
              <a:ext cx="862" cy="816"/>
            </a:xfrm>
            <a:custGeom>
              <a:avLst/>
              <a:gdLst>
                <a:gd name="T0" fmla="*/ 0 w 2087"/>
                <a:gd name="T1" fmla="*/ 823 h 823"/>
                <a:gd name="T2" fmla="*/ 590 w 2087"/>
                <a:gd name="T3" fmla="*/ 506 h 823"/>
                <a:gd name="T4" fmla="*/ 1044 w 2087"/>
                <a:gd name="T5" fmla="*/ 7 h 823"/>
                <a:gd name="T6" fmla="*/ 1543 w 2087"/>
                <a:gd name="T7" fmla="*/ 551 h 823"/>
                <a:gd name="T8" fmla="*/ 2087 w 2087"/>
                <a:gd name="T9" fmla="*/ 823 h 823"/>
              </a:gdLst>
              <a:ahLst/>
              <a:cxnLst>
                <a:cxn ang="0">
                  <a:pos x="T0" y="T1"/>
                </a:cxn>
                <a:cxn ang="0">
                  <a:pos x="T2" y="T3"/>
                </a:cxn>
                <a:cxn ang="0">
                  <a:pos x="T4" y="T5"/>
                </a:cxn>
                <a:cxn ang="0">
                  <a:pos x="T6" y="T7"/>
                </a:cxn>
                <a:cxn ang="0">
                  <a:pos x="T8" y="T9"/>
                </a:cxn>
              </a:cxnLst>
              <a:rect l="0" t="0" r="r" b="b"/>
              <a:pathLst>
                <a:path w="2087" h="823">
                  <a:moveTo>
                    <a:pt x="0" y="823"/>
                  </a:moveTo>
                  <a:cubicBezTo>
                    <a:pt x="208" y="732"/>
                    <a:pt x="416" y="642"/>
                    <a:pt x="590" y="506"/>
                  </a:cubicBezTo>
                  <a:cubicBezTo>
                    <a:pt x="764" y="370"/>
                    <a:pt x="885" y="0"/>
                    <a:pt x="1044" y="7"/>
                  </a:cubicBezTo>
                  <a:cubicBezTo>
                    <a:pt x="1203" y="14"/>
                    <a:pt x="1369" y="415"/>
                    <a:pt x="1543" y="551"/>
                  </a:cubicBezTo>
                  <a:cubicBezTo>
                    <a:pt x="1717" y="687"/>
                    <a:pt x="1996" y="778"/>
                    <a:pt x="2087" y="82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defRPr/>
              </a:pPr>
              <a:endParaRPr lang="es-AR" b="1">
                <a:solidFill>
                  <a:srgbClr val="333399"/>
                </a:solidFill>
                <a:effectLst>
                  <a:outerShdw blurRad="38100" dist="38100" dir="2700000" algn="tl">
                    <a:srgbClr val="000000">
                      <a:alpha val="43137"/>
                    </a:srgbClr>
                  </a:outerShdw>
                </a:effectLst>
                <a:latin typeface="Calibri" pitchFamily="34" charset="0"/>
                <a:cs typeface="+mn-cs"/>
              </a:endParaRPr>
            </a:p>
          </p:txBody>
        </p:sp>
        <p:sp>
          <p:nvSpPr>
            <p:cNvPr id="548873" name="Line 9"/>
            <p:cNvSpPr>
              <a:spLocks noChangeShapeType="1"/>
            </p:cNvSpPr>
            <p:nvPr/>
          </p:nvSpPr>
          <p:spPr bwMode="auto">
            <a:xfrm>
              <a:off x="1837" y="2342"/>
              <a:ext cx="0" cy="1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defRPr/>
              </a:pPr>
              <a:endParaRPr lang="es-AR" b="1">
                <a:solidFill>
                  <a:srgbClr val="333399"/>
                </a:solidFill>
                <a:effectLst>
                  <a:outerShdw blurRad="38100" dist="38100" dir="2700000" algn="tl">
                    <a:srgbClr val="000000">
                      <a:alpha val="43137"/>
                    </a:srgbClr>
                  </a:outerShdw>
                </a:effectLst>
                <a:latin typeface="Calibri" pitchFamily="34" charset="0"/>
                <a:cs typeface="+mn-cs"/>
              </a:endParaRPr>
            </a:p>
          </p:txBody>
        </p:sp>
        <p:graphicFrame>
          <p:nvGraphicFramePr>
            <p:cNvPr id="38923" name="Object 11"/>
            <p:cNvGraphicFramePr>
              <a:graphicFrameLocks noChangeAspect="1"/>
            </p:cNvGraphicFramePr>
            <p:nvPr/>
          </p:nvGraphicFramePr>
          <p:xfrm>
            <a:off x="1610" y="3475"/>
            <a:ext cx="499" cy="264"/>
          </p:xfrm>
          <a:graphic>
            <a:graphicData uri="http://schemas.openxmlformats.org/presentationml/2006/ole">
              <mc:AlternateContent xmlns:mc="http://schemas.openxmlformats.org/markup-compatibility/2006">
                <mc:Choice xmlns:v="urn:schemas-microsoft-com:vml" Requires="v">
                  <p:oleObj name="Equation" r:id="rId2" imgW="457200" imgH="241300" progId="Equation.3">
                    <p:embed/>
                  </p:oleObj>
                </mc:Choice>
                <mc:Fallback>
                  <p:oleObj name="Equation" r:id="rId2" imgW="457200" imgH="241300" progId="Equation.3">
                    <p:embed/>
                    <p:pic>
                      <p:nvPicPr>
                        <p:cNvPr id="38923" name="Objec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0" y="3475"/>
                          <a:ext cx="499" cy="264"/>
                        </a:xfrm>
                        <a:prstGeom prst="rect">
                          <a:avLst/>
                        </a:prstGeom>
                        <a:solidFill>
                          <a:srgbClr val="FF993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24" name="Object 15"/>
            <p:cNvGraphicFramePr>
              <a:graphicFrameLocks noChangeAspect="1"/>
            </p:cNvGraphicFramePr>
            <p:nvPr/>
          </p:nvGraphicFramePr>
          <p:xfrm>
            <a:off x="2562" y="2886"/>
            <a:ext cx="229" cy="210"/>
          </p:xfrm>
          <a:graphic>
            <a:graphicData uri="http://schemas.openxmlformats.org/presentationml/2006/ole">
              <mc:AlternateContent xmlns:mc="http://schemas.openxmlformats.org/markup-compatibility/2006">
                <mc:Choice xmlns:v="urn:schemas-microsoft-com:vml" Requires="v">
                  <p:oleObj name="Equation" r:id="rId4" imgW="152334" imgH="139639" progId="Equation.3">
                    <p:embed/>
                  </p:oleObj>
                </mc:Choice>
                <mc:Fallback>
                  <p:oleObj name="Equation" r:id="rId4" imgW="152334" imgH="139639" progId="Equation.3">
                    <p:embed/>
                    <p:pic>
                      <p:nvPicPr>
                        <p:cNvPr id="38924"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2" y="2886"/>
                          <a:ext cx="229" cy="210"/>
                        </a:xfrm>
                        <a:prstGeom prst="rect">
                          <a:avLst/>
                        </a:prstGeom>
                        <a:solidFill>
                          <a:srgbClr val="FF993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25" name="Object 16"/>
            <p:cNvGraphicFramePr>
              <a:graphicFrameLocks noChangeAspect="1"/>
            </p:cNvGraphicFramePr>
            <p:nvPr/>
          </p:nvGraphicFramePr>
          <p:xfrm>
            <a:off x="1020" y="2614"/>
            <a:ext cx="275" cy="348"/>
          </p:xfrm>
          <a:graphic>
            <a:graphicData uri="http://schemas.openxmlformats.org/presentationml/2006/ole">
              <mc:AlternateContent xmlns:mc="http://schemas.openxmlformats.org/markup-compatibility/2006">
                <mc:Choice xmlns:v="urn:schemas-microsoft-com:vml" Requires="v">
                  <p:oleObj name="Equation" r:id="rId6" imgW="190417" imgH="241195" progId="Equation.3">
                    <p:embed/>
                  </p:oleObj>
                </mc:Choice>
                <mc:Fallback>
                  <p:oleObj name="Equation" r:id="rId6" imgW="190417" imgH="241195" progId="Equation.3">
                    <p:embed/>
                    <p:pic>
                      <p:nvPicPr>
                        <p:cNvPr id="38925"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0" y="2614"/>
                          <a:ext cx="275" cy="348"/>
                        </a:xfrm>
                        <a:prstGeom prst="rect">
                          <a:avLst/>
                        </a:prstGeom>
                        <a:solidFill>
                          <a:srgbClr val="FF993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8881" name="Line 17"/>
            <p:cNvSpPr>
              <a:spLocks noChangeShapeType="1"/>
            </p:cNvSpPr>
            <p:nvPr/>
          </p:nvSpPr>
          <p:spPr bwMode="auto">
            <a:xfrm>
              <a:off x="1292" y="2750"/>
              <a:ext cx="318" cy="31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defRPr/>
              </a:pPr>
              <a:endParaRPr lang="es-AR" b="1">
                <a:solidFill>
                  <a:srgbClr val="333399"/>
                </a:solidFill>
                <a:effectLst>
                  <a:outerShdw blurRad="38100" dist="38100" dir="2700000" algn="tl">
                    <a:srgbClr val="000000">
                      <a:alpha val="43137"/>
                    </a:srgbClr>
                  </a:outerShdw>
                </a:effectLst>
                <a:latin typeface="Calibri" pitchFamily="34" charset="0"/>
                <a:cs typeface="+mn-cs"/>
              </a:endParaRPr>
            </a:p>
          </p:txBody>
        </p:sp>
        <p:sp>
          <p:nvSpPr>
            <p:cNvPr id="548882" name="Line 18"/>
            <p:cNvSpPr>
              <a:spLocks noChangeShapeType="1"/>
            </p:cNvSpPr>
            <p:nvPr/>
          </p:nvSpPr>
          <p:spPr bwMode="auto">
            <a:xfrm flipH="1">
              <a:off x="2381" y="2976"/>
              <a:ext cx="136" cy="4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defRPr/>
              </a:pPr>
              <a:endParaRPr lang="es-AR" b="1">
                <a:solidFill>
                  <a:srgbClr val="333399"/>
                </a:solidFill>
                <a:effectLst>
                  <a:outerShdw blurRad="38100" dist="38100" dir="2700000" algn="tl">
                    <a:srgbClr val="000000">
                      <a:alpha val="43137"/>
                    </a:srgbClr>
                  </a:outerShdw>
                </a:effectLst>
                <a:latin typeface="Calibri" pitchFamily="34" charset="0"/>
                <a:cs typeface="+mn-cs"/>
              </a:endParaRPr>
            </a:p>
          </p:txBody>
        </p:sp>
      </p:grpSp>
      <p:sp>
        <p:nvSpPr>
          <p:cNvPr id="38917" name="Rectangle 7"/>
          <p:cNvSpPr>
            <a:spLocks noChangeArrowheads="1"/>
          </p:cNvSpPr>
          <p:nvPr/>
        </p:nvSpPr>
        <p:spPr bwMode="auto">
          <a:xfrm>
            <a:off x="1763713" y="454025"/>
            <a:ext cx="60483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100000"/>
              </a:spcBef>
              <a:buClrTx/>
              <a:buSzTx/>
              <a:buFontTx/>
              <a:buNone/>
            </a:pPr>
            <a:r>
              <a:rPr lang="es-MX" altLang="es-AR" sz="2800" b="1">
                <a:solidFill>
                  <a:srgbClr val="000000"/>
                </a:solidFill>
              </a:rPr>
              <a:t>TEOREMA DEL LÍMITE CENTRAL</a:t>
            </a:r>
          </a:p>
        </p:txBody>
      </p:sp>
      <p:sp>
        <p:nvSpPr>
          <p:cNvPr id="38918" name="1 Rectángulo"/>
          <p:cNvSpPr>
            <a:spLocks noChangeArrowheads="1"/>
          </p:cNvSpPr>
          <p:nvPr/>
        </p:nvSpPr>
        <p:spPr bwMode="auto">
          <a:xfrm>
            <a:off x="395288" y="5589588"/>
            <a:ext cx="82359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just" eaLnBrk="0" hangingPunct="0">
              <a:spcBef>
                <a:spcPct val="50000"/>
              </a:spcBef>
            </a:pPr>
            <a:r>
              <a:rPr lang="es-AR" altLang="es-AR" sz="2000" b="1" dirty="0">
                <a:solidFill>
                  <a:srgbClr val="333399"/>
                </a:solidFill>
              </a:rPr>
              <a:t>Conforme aumenta el número de muestras y/o el n de las mismas, las diferencias estandarizadas convergen a una variable aleatoria normal estándar sin importar la distribución subyacente de las variables aleatorias. </a:t>
            </a:r>
          </a:p>
        </p:txBody>
      </p:sp>
    </p:spTree>
    <p:extLst>
      <p:ext uri="{BB962C8B-B14F-4D97-AF65-F5344CB8AC3E}">
        <p14:creationId xmlns:p14="http://schemas.microsoft.com/office/powerpoint/2010/main" val="254765005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pPr>
            <a:fld id="{54D35458-8545-4FF5-A58B-91D90668F2E0}" type="slidenum">
              <a:rPr lang="es-ES" altLang="es-AR" smtClean="0">
                <a:solidFill>
                  <a:srgbClr val="FFFF00"/>
                </a:solidFill>
              </a:rPr>
              <a:pPr fontAlgn="base">
                <a:spcBef>
                  <a:spcPct val="0"/>
                </a:spcBef>
                <a:spcAft>
                  <a:spcPct val="0"/>
                </a:spcAft>
              </a:pPr>
              <a:t>21</a:t>
            </a:fld>
            <a:endParaRPr lang="es-ES" altLang="es-AR">
              <a:solidFill>
                <a:srgbClr val="FFFF00"/>
              </a:solidFill>
            </a:endParaRPr>
          </a:p>
        </p:txBody>
      </p:sp>
      <p:sp>
        <p:nvSpPr>
          <p:cNvPr id="21508" name="Rectangle 2"/>
          <p:cNvSpPr>
            <a:spLocks noGrp="1" noChangeArrowheads="1"/>
          </p:cNvSpPr>
          <p:nvPr>
            <p:ph type="body" idx="1"/>
          </p:nvPr>
        </p:nvSpPr>
        <p:spPr>
          <a:xfrm>
            <a:off x="539552" y="715962"/>
            <a:ext cx="8174038" cy="1200869"/>
          </a:xfrm>
          <a:solidFill>
            <a:schemeClr val="bg1"/>
          </a:solidFill>
        </p:spPr>
        <p:txBody>
          <a:bodyPr lIns="90478" tIns="44445" rIns="90478" bIns="44445"/>
          <a:lstStyle/>
          <a:p>
            <a:pPr marL="0" indent="0" algn="just" eaLnBrk="1" hangingPunct="1">
              <a:buFont typeface="Wingdings" pitchFamily="2" charset="2"/>
              <a:buNone/>
              <a:defRPr/>
            </a:pPr>
            <a:r>
              <a:rPr lang="es-ES_tradnl" b="1" kern="1200" dirty="0">
                <a:solidFill>
                  <a:schemeClr val="tx2"/>
                </a:solidFill>
                <a:effectLst>
                  <a:outerShdw blurRad="38100" dist="38100" dir="2700000" algn="tl">
                    <a:srgbClr val="000000">
                      <a:alpha val="43137"/>
                    </a:srgbClr>
                  </a:outerShdw>
                </a:effectLst>
                <a:latin typeface="+mj-lt"/>
                <a:cs typeface="Times New Roman" pitchFamily="18" charset="0"/>
              </a:rPr>
              <a:t>Tomando 30 muestras de 10 casos, calculando su promedio y graficando estos promedios se tiene:</a:t>
            </a:r>
            <a:endParaRPr lang="es-ES_tradnl" sz="1800" dirty="0">
              <a:solidFill>
                <a:srgbClr val="FAFD00"/>
              </a:solidFill>
            </a:endParaRPr>
          </a:p>
        </p:txBody>
      </p:sp>
      <p:graphicFrame>
        <p:nvGraphicFramePr>
          <p:cNvPr id="43012" name="Object 3"/>
          <p:cNvGraphicFramePr>
            <a:graphicFrameLocks noChangeAspect="1"/>
          </p:cNvGraphicFramePr>
          <p:nvPr/>
        </p:nvGraphicFramePr>
        <p:xfrm>
          <a:off x="736600" y="2318227"/>
          <a:ext cx="7099895" cy="2766536"/>
        </p:xfrm>
        <a:graphic>
          <a:graphicData uri="http://schemas.openxmlformats.org/presentationml/2006/ole">
            <mc:AlternateContent xmlns:mc="http://schemas.openxmlformats.org/markup-compatibility/2006">
              <mc:Choice xmlns:v="urn:schemas-microsoft-com:vml" Requires="v">
                <p:oleObj name="Gráfico" r:id="rId2" imgW="4572000" imgH="3047845" progId="MSGraph.Chart.8">
                  <p:embed followColorScheme="full"/>
                </p:oleObj>
              </mc:Choice>
              <mc:Fallback>
                <p:oleObj name="Gráfico" r:id="rId2" imgW="4572000" imgH="3047845" progId="MSGraph.Chart.8">
                  <p:embed followColorScheme="full"/>
                  <p:pic>
                    <p:nvPicPr>
                      <p:cNvPr id="43012"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00" y="2318227"/>
                        <a:ext cx="7099895" cy="2766536"/>
                      </a:xfrm>
                      <a:prstGeom prst="rect">
                        <a:avLst/>
                      </a:prstGeom>
                      <a:solidFill>
                        <a:schemeClr val="bg1"/>
                      </a:solidFill>
                      <a:ln>
                        <a:noFill/>
                      </a:ln>
                    </p:spPr>
                  </p:pic>
                </p:oleObj>
              </mc:Fallback>
            </mc:AlternateContent>
          </a:graphicData>
        </a:graphic>
      </p:graphicFrame>
      <p:sp>
        <p:nvSpPr>
          <p:cNvPr id="43013" name="Rectangle 7"/>
          <p:cNvSpPr>
            <a:spLocks noChangeArrowheads="1"/>
          </p:cNvSpPr>
          <p:nvPr/>
        </p:nvSpPr>
        <p:spPr bwMode="auto">
          <a:xfrm>
            <a:off x="1779588" y="192088"/>
            <a:ext cx="6048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FF00"/>
              </a:buClr>
              <a:buSzPct val="60000"/>
              <a:buFont typeface="Wingdings" pitchFamily="2" charset="2"/>
              <a:buChar char="n"/>
              <a:defRPr sz="2400">
                <a:solidFill>
                  <a:srgbClr val="FFFF00"/>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200">
                <a:solidFill>
                  <a:schemeClr val="bg1"/>
                </a:solidFill>
                <a:latin typeface="Tahoma" pitchFamily="34" charset="0"/>
              </a:defRPr>
            </a:lvl2pPr>
            <a:lvl3pPr marL="1143000" indent="-228600" eaLnBrk="0" hangingPunct="0">
              <a:spcBef>
                <a:spcPct val="20000"/>
              </a:spcBef>
              <a:buClr>
                <a:srgbClr val="33CC33"/>
              </a:buClr>
              <a:buSzPct val="50000"/>
              <a:buFont typeface="Wingdings" pitchFamily="2" charset="2"/>
              <a:buChar char="n"/>
              <a:defRPr sz="2400">
                <a:solidFill>
                  <a:schemeClr val="bg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bg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bg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bg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bg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bg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bg1"/>
                </a:solidFill>
                <a:latin typeface="Tahoma" pitchFamily="34" charset="0"/>
              </a:defRPr>
            </a:lvl9pPr>
          </a:lstStyle>
          <a:p>
            <a:pPr eaLnBrk="1" hangingPunct="1">
              <a:spcBef>
                <a:spcPct val="100000"/>
              </a:spcBef>
              <a:buClrTx/>
              <a:buSzTx/>
              <a:buFontTx/>
              <a:buNone/>
            </a:pPr>
            <a:r>
              <a:rPr lang="es-MX" altLang="es-AR" sz="2800" b="1">
                <a:solidFill>
                  <a:srgbClr val="000000"/>
                </a:solidFill>
              </a:rPr>
              <a:t>TEOREMA DEL LÍMITE CENTRAL</a:t>
            </a:r>
          </a:p>
        </p:txBody>
      </p:sp>
      <p:sp>
        <p:nvSpPr>
          <p:cNvPr id="4" name="3 Rectángulo"/>
          <p:cNvSpPr/>
          <p:nvPr/>
        </p:nvSpPr>
        <p:spPr>
          <a:xfrm>
            <a:off x="736600" y="5084763"/>
            <a:ext cx="8135938" cy="1323975"/>
          </a:xfrm>
          <a:prstGeom prst="rect">
            <a:avLst/>
          </a:prstGeom>
        </p:spPr>
        <p:txBody>
          <a:bodyPr>
            <a:spAutoFit/>
          </a:bodyPr>
          <a:lstStyle/>
          <a:p>
            <a:pPr algn="just">
              <a:spcBef>
                <a:spcPct val="50000"/>
              </a:spcBef>
              <a:defRPr/>
            </a:pPr>
            <a:r>
              <a:rPr lang="es-ES_tradnl" sz="2000" b="1" dirty="0">
                <a:solidFill>
                  <a:srgbClr val="333399"/>
                </a:solidFill>
                <a:effectLst>
                  <a:outerShdw blurRad="38100" dist="38100" dir="2700000" algn="tl">
                    <a:srgbClr val="000000">
                      <a:alpha val="43137"/>
                    </a:srgbClr>
                  </a:outerShdw>
                </a:effectLst>
                <a:latin typeface="+mn-lt"/>
                <a:cs typeface="Times New Roman" pitchFamily="18" charset="0"/>
              </a:rPr>
              <a:t>Conforme el tamaño n de las muestras se incrementa, las medias muestrales resultantes se distribuyen normalmente con una media de medias </a:t>
            </a:r>
            <a:r>
              <a:rPr lang="es-ES_tradnl" sz="2000" b="1" dirty="0">
                <a:solidFill>
                  <a:srgbClr val="333399"/>
                </a:solidFill>
                <a:effectLst>
                  <a:outerShdw blurRad="38100" dist="38100" dir="2700000" algn="tl">
                    <a:srgbClr val="000000">
                      <a:alpha val="43137"/>
                    </a:srgbClr>
                  </a:outerShdw>
                </a:effectLst>
                <a:latin typeface="+mn-lt"/>
                <a:cs typeface="Times New Roman" pitchFamily="18" charset="0"/>
                <a:sym typeface="Symbol" pitchFamily="18" charset="2"/>
              </a:rPr>
              <a:t>  y</a:t>
            </a:r>
            <a:r>
              <a:rPr lang="es-ES_tradnl" sz="2000" b="1" dirty="0">
                <a:solidFill>
                  <a:srgbClr val="333399"/>
                </a:solidFill>
                <a:effectLst>
                  <a:outerShdw blurRad="38100" dist="38100" dir="2700000" algn="tl">
                    <a:srgbClr val="000000">
                      <a:alpha val="43137"/>
                    </a:srgbClr>
                  </a:outerShdw>
                </a:effectLst>
                <a:latin typeface="+mn-lt"/>
                <a:cs typeface="Times New Roman" pitchFamily="18" charset="0"/>
              </a:rPr>
              <a:t> una desviación estándar </a:t>
            </a:r>
            <a:r>
              <a:rPr lang="es-ES_tradnl" sz="2000" b="1" dirty="0">
                <a:solidFill>
                  <a:srgbClr val="333399"/>
                </a:solidFill>
                <a:effectLst>
                  <a:outerShdw blurRad="38100" dist="38100" dir="2700000" algn="tl">
                    <a:srgbClr val="000000">
                      <a:alpha val="43137"/>
                    </a:srgbClr>
                  </a:outerShdw>
                </a:effectLst>
                <a:latin typeface="+mn-lt"/>
                <a:cs typeface="Times New Roman" pitchFamily="18" charset="0"/>
                <a:sym typeface="Symbol" pitchFamily="18" charset="2"/>
              </a:rPr>
              <a:t></a:t>
            </a:r>
            <a:r>
              <a:rPr lang="es-ES_tradnl" sz="2000" b="1" dirty="0">
                <a:solidFill>
                  <a:srgbClr val="333399"/>
                </a:solidFill>
                <a:effectLst>
                  <a:outerShdw blurRad="38100" dist="38100" dir="2700000" algn="tl">
                    <a:srgbClr val="000000">
                      <a:alpha val="43137"/>
                    </a:srgbClr>
                  </a:outerShdw>
                </a:effectLst>
                <a:latin typeface="+mn-lt"/>
                <a:cs typeface="Times New Roman" pitchFamily="18" charset="0"/>
              </a:rPr>
              <a:t> / </a:t>
            </a:r>
            <a:r>
              <a:rPr lang="es-ES_tradnl" sz="2000" b="1" dirty="0">
                <a:solidFill>
                  <a:srgbClr val="333399"/>
                </a:solidFill>
                <a:effectLst>
                  <a:outerShdw blurRad="38100" dist="38100" dir="2700000" algn="tl">
                    <a:srgbClr val="000000">
                      <a:alpha val="43137"/>
                    </a:srgbClr>
                  </a:outerShdw>
                </a:effectLst>
                <a:latin typeface="+mn-lt"/>
                <a:cs typeface="Times New Roman" pitchFamily="18" charset="0"/>
                <a:sym typeface="Symbol" pitchFamily="18" charset="2"/>
              </a:rPr>
              <a:t>n (Error Estándar de la media). </a:t>
            </a:r>
          </a:p>
        </p:txBody>
      </p:sp>
    </p:spTree>
    <p:extLst>
      <p:ext uri="{BB962C8B-B14F-4D97-AF65-F5344CB8AC3E}">
        <p14:creationId xmlns:p14="http://schemas.microsoft.com/office/powerpoint/2010/main" val="223877576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50" name="Text Box 210"/>
          <p:cNvSpPr txBox="1">
            <a:spLocks noChangeArrowheads="1"/>
          </p:cNvSpPr>
          <p:nvPr/>
        </p:nvSpPr>
        <p:spPr bwMode="auto">
          <a:xfrm>
            <a:off x="539552" y="687388"/>
            <a:ext cx="77768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altLang="es-AR" sz="2000" b="1" dirty="0">
                <a:solidFill>
                  <a:schemeClr val="tx1"/>
                </a:solidFill>
              </a:rPr>
              <a:t>ERRORES AL EFECTUAR UN CONTRASTE DE HIPÓTESIS</a:t>
            </a:r>
          </a:p>
        </p:txBody>
      </p:sp>
      <p:graphicFrame>
        <p:nvGraphicFramePr>
          <p:cNvPr id="10471" name="Group 231"/>
          <p:cNvGraphicFramePr>
            <a:graphicFrameLocks noGrp="1"/>
          </p:cNvGraphicFramePr>
          <p:nvPr/>
        </p:nvGraphicFramePr>
        <p:xfrm>
          <a:off x="683568" y="1628800"/>
          <a:ext cx="7992887" cy="4533195"/>
        </p:xfrm>
        <a:graphic>
          <a:graphicData uri="http://schemas.openxmlformats.org/drawingml/2006/table">
            <a:tbl>
              <a:tblPr/>
              <a:tblGrid>
                <a:gridCol w="2187959">
                  <a:extLst>
                    <a:ext uri="{9D8B030D-6E8A-4147-A177-3AD203B41FA5}">
                      <a16:colId xmlns:a16="http://schemas.microsoft.com/office/drawing/2014/main" val="20000"/>
                    </a:ext>
                  </a:extLst>
                </a:gridCol>
                <a:gridCol w="3028280">
                  <a:extLst>
                    <a:ext uri="{9D8B030D-6E8A-4147-A177-3AD203B41FA5}">
                      <a16:colId xmlns:a16="http://schemas.microsoft.com/office/drawing/2014/main" val="20001"/>
                    </a:ext>
                  </a:extLst>
                </a:gridCol>
                <a:gridCol w="2776648">
                  <a:extLst>
                    <a:ext uri="{9D8B030D-6E8A-4147-A177-3AD203B41FA5}">
                      <a16:colId xmlns:a16="http://schemas.microsoft.com/office/drawing/2014/main" val="20002"/>
                    </a:ext>
                  </a:extLst>
                </a:gridCol>
              </a:tblGrid>
              <a:tr h="1619307">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AR" altLang="es-AR" sz="2800" b="0" i="0" u="none" strike="noStrike" cap="none" normalizeH="0" baseline="0" dirty="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2800" b="0" i="0" u="none" strike="noStrike" cap="none" normalizeH="0" baseline="0" dirty="0">
                          <a:ln>
                            <a:noFill/>
                          </a:ln>
                          <a:solidFill>
                            <a:schemeClr val="tx1"/>
                          </a:solidFill>
                          <a:effectLst/>
                          <a:latin typeface="Arial" pitchFamily="34" charset="0"/>
                        </a:rPr>
                        <a:t>Hip. Nula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2800" b="0" i="0" u="none" strike="noStrike" cap="none" normalizeH="0" baseline="0" dirty="0">
                          <a:ln>
                            <a:noFill/>
                          </a:ln>
                          <a:solidFill>
                            <a:schemeClr val="tx1"/>
                          </a:solidFill>
                          <a:effectLst/>
                          <a:latin typeface="Arial" pitchFamily="34" charset="0"/>
                        </a:rPr>
                        <a:t>Verdadera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2800" b="0" i="0" u="none" strike="noStrike" cap="none" normalizeH="0" baseline="0" dirty="0">
                          <a:ln>
                            <a:noFill/>
                          </a:ln>
                          <a:solidFill>
                            <a:schemeClr val="tx1"/>
                          </a:solidFill>
                          <a:effectLst/>
                          <a:latin typeface="Arial" pitchFamily="34" charset="0"/>
                        </a:rPr>
                        <a:t>(X = 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2800" b="0" i="0" u="none" strike="noStrike" cap="none" normalizeH="0" baseline="0" dirty="0">
                          <a:ln>
                            <a:noFill/>
                          </a:ln>
                          <a:solidFill>
                            <a:schemeClr val="tx1"/>
                          </a:solidFill>
                          <a:effectLst/>
                          <a:latin typeface="Arial" pitchFamily="34" charset="0"/>
                        </a:rPr>
                        <a:t>Hip. Nula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2800" b="0" i="0" u="none" strike="noStrike" cap="none" normalizeH="0" baseline="0" dirty="0">
                          <a:ln>
                            <a:noFill/>
                          </a:ln>
                          <a:solidFill>
                            <a:schemeClr val="tx1"/>
                          </a:solidFill>
                          <a:effectLst/>
                          <a:latin typeface="Arial" pitchFamily="34" charset="0"/>
                        </a:rPr>
                        <a:t>Falsa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2800" b="0" i="0" u="none" strike="noStrike" cap="none" normalizeH="0" baseline="0" dirty="0">
                          <a:ln>
                            <a:noFill/>
                          </a:ln>
                          <a:solidFill>
                            <a:schemeClr val="tx1"/>
                          </a:solidFill>
                          <a:effectLst/>
                          <a:latin typeface="Arial" pitchFamily="34" charset="0"/>
                        </a:rPr>
                        <a:t>X ≠ 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2342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es-AR" sz="2800" b="0" i="0" u="none" strike="noStrike" cap="none" normalizeH="0" baseline="0" dirty="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2800" b="0" i="0" u="none" strike="noStrike" cap="none" normalizeH="0" baseline="0" dirty="0">
                          <a:ln>
                            <a:noFill/>
                          </a:ln>
                          <a:solidFill>
                            <a:schemeClr val="tx1"/>
                          </a:solidFill>
                          <a:effectLst/>
                          <a:latin typeface="Arial" pitchFamily="34" charset="0"/>
                        </a:rPr>
                        <a:t>Acepta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2800" b="0" i="0" u="none" strike="noStrike" cap="none" normalizeH="0" baseline="0" dirty="0">
                          <a:ln>
                            <a:noFill/>
                          </a:ln>
                          <a:solidFill>
                            <a:schemeClr val="tx1"/>
                          </a:solidFill>
                          <a:effectLst/>
                          <a:latin typeface="Arial" pitchFamily="34" charset="0"/>
                        </a:rPr>
                        <a:t>1-</a:t>
                      </a:r>
                      <a:r>
                        <a:rPr kumimoji="0" lang="el-GR" altLang="es-AR" sz="2800" b="0" i="0" u="none" strike="noStrike" cap="none" normalizeH="0" baseline="0" dirty="0">
                          <a:ln>
                            <a:noFill/>
                          </a:ln>
                          <a:solidFill>
                            <a:schemeClr val="tx1"/>
                          </a:solidFill>
                          <a:effectLst/>
                          <a:latin typeface="Arial" pitchFamily="34" charset="0"/>
                          <a:cs typeface="Arial" pitchFamily="34" charset="0"/>
                        </a:rPr>
                        <a:t>α</a:t>
                      </a:r>
                      <a:r>
                        <a:rPr kumimoji="0" lang="es-ES" altLang="es-AR" sz="2800" b="0" i="0" u="none" strike="noStrike" cap="none" normalizeH="0" baseline="0" dirty="0">
                          <a:ln>
                            <a:noFill/>
                          </a:ln>
                          <a:solidFill>
                            <a:schemeClr val="tx1"/>
                          </a:solidFill>
                          <a:effectLst/>
                          <a:latin typeface="Arial" pitchFamily="34" charset="0"/>
                          <a:cs typeface="Arial"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2800" b="0" i="0" u="none" strike="noStrike" cap="none" normalizeH="0" baseline="0" dirty="0">
                          <a:ln>
                            <a:noFill/>
                          </a:ln>
                          <a:solidFill>
                            <a:schemeClr val="tx1"/>
                          </a:solidFill>
                          <a:effectLst/>
                          <a:latin typeface="Arial" pitchFamily="34" charset="0"/>
                          <a:cs typeface="Arial" pitchFamily="34" charset="0"/>
                        </a:rPr>
                        <a:t>(nivel de confianza)</a:t>
                      </a:r>
                      <a:endParaRPr kumimoji="0" lang="el-GR" altLang="es-AR"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es-AR" sz="2000" b="0" i="0" u="none" strike="noStrike" cap="none" normalizeH="0" baseline="0" dirty="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s-AR" sz="2800" b="0" i="0" u="none" strike="noStrike" cap="none" normalizeH="0" baseline="0" dirty="0">
                          <a:ln>
                            <a:noFill/>
                          </a:ln>
                          <a:solidFill>
                            <a:srgbClr val="C00000"/>
                          </a:solidFill>
                          <a:effectLst/>
                          <a:latin typeface="Arial" pitchFamily="34" charset="0"/>
                          <a:cs typeface="Arial" pitchFamily="34" charset="0"/>
                        </a:rPr>
                        <a:t>β</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21761">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es-AR" sz="2800" b="0" i="0" u="none" strike="noStrike" cap="none" normalizeH="0" baseline="0" dirty="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2800" b="0" i="0" u="none" strike="noStrike" cap="none" normalizeH="0" baseline="0" dirty="0">
                          <a:ln>
                            <a:noFill/>
                          </a:ln>
                          <a:solidFill>
                            <a:schemeClr val="tx1"/>
                          </a:solidFill>
                          <a:effectLst/>
                          <a:latin typeface="Arial" pitchFamily="34" charset="0"/>
                        </a:rPr>
                        <a:t>Rechaza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s-AR" sz="2800" b="0" i="0" u="none" strike="noStrike" cap="none" normalizeH="0" baseline="0" dirty="0">
                          <a:ln>
                            <a:noFill/>
                          </a:ln>
                          <a:solidFill>
                            <a:srgbClr val="C00000"/>
                          </a:solidFill>
                          <a:effectLst/>
                          <a:latin typeface="Arial" pitchFamily="34" charset="0"/>
                          <a:cs typeface="Arial" pitchFamily="34" charset="0"/>
                        </a:rPr>
                        <a:t>α</a:t>
                      </a:r>
                      <a:r>
                        <a:rPr kumimoji="0" lang="es-MX" altLang="es-AR" sz="2800" b="0" i="0" u="none" strike="noStrike" cap="none" normalizeH="0" baseline="0" dirty="0">
                          <a:ln>
                            <a:noFill/>
                          </a:ln>
                          <a:solidFill>
                            <a:srgbClr val="C00000"/>
                          </a:solidFill>
                          <a:effectLst/>
                          <a:latin typeface="Arial" pitchFamily="34" charset="0"/>
                          <a:cs typeface="Arial" pitchFamily="34" charset="0"/>
                        </a:rPr>
                        <a:t> = error</a:t>
                      </a:r>
                      <a:endParaRPr kumimoji="0" lang="es-ES" altLang="es-AR" sz="2800" b="0" i="0" u="none" strike="noStrike" cap="none" normalizeH="0" baseline="0" dirty="0">
                        <a:ln>
                          <a:noFill/>
                        </a:ln>
                        <a:solidFill>
                          <a:srgbClr val="C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2800" b="0" i="0" u="none" strike="noStrike" cap="none" normalizeH="0" baseline="0" dirty="0">
                          <a:ln>
                            <a:noFill/>
                          </a:ln>
                          <a:solidFill>
                            <a:schemeClr val="tx1"/>
                          </a:solidFill>
                          <a:effectLst/>
                          <a:latin typeface="Arial" pitchFamily="34" charset="0"/>
                          <a:cs typeface="Arial" pitchFamily="34" charset="0"/>
                        </a:rPr>
                        <a:t>(nivel de significación)</a:t>
                      </a:r>
                      <a:endParaRPr kumimoji="0" lang="el-GR" altLang="es-AR"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2800" b="0" i="0" u="none" strike="noStrike" cap="none" normalizeH="0" baseline="0" dirty="0">
                          <a:ln>
                            <a:noFill/>
                          </a:ln>
                          <a:solidFill>
                            <a:schemeClr val="tx1"/>
                          </a:solidFill>
                          <a:effectLst/>
                          <a:latin typeface="Arial" pitchFamily="34" charset="0"/>
                        </a:rPr>
                        <a:t>1-</a:t>
                      </a:r>
                      <a:r>
                        <a:rPr kumimoji="0" lang="el-GR" altLang="es-AR" sz="2800" b="0" i="0" u="none" strike="noStrike" cap="none" normalizeH="0" baseline="0" dirty="0">
                          <a:ln>
                            <a:noFill/>
                          </a:ln>
                          <a:solidFill>
                            <a:schemeClr val="tx1"/>
                          </a:solidFill>
                          <a:effectLst/>
                          <a:latin typeface="Arial" pitchFamily="34" charset="0"/>
                          <a:cs typeface="Arial" pitchFamily="34" charset="0"/>
                        </a:rPr>
                        <a:t>β</a:t>
                      </a:r>
                      <a:endParaRPr kumimoji="0" lang="es-ES" altLang="es-AR" sz="28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2800" b="0" i="0" u="none" strike="noStrike" cap="none" normalizeH="0" baseline="0" dirty="0">
                          <a:ln>
                            <a:noFill/>
                          </a:ln>
                          <a:solidFill>
                            <a:schemeClr val="tx1"/>
                          </a:solidFill>
                          <a:effectLst/>
                          <a:latin typeface="Arial" pitchFamily="34" charset="0"/>
                          <a:cs typeface="Arial" pitchFamily="34" charset="0"/>
                        </a:rPr>
                        <a:t>(potencia del test)</a:t>
                      </a:r>
                      <a:endParaRPr kumimoji="0" lang="el-GR" altLang="es-AR"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24048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323850" y="908050"/>
            <a:ext cx="82804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s-ES" altLang="es-AR" sz="2400" b="1">
                <a:solidFill>
                  <a:srgbClr val="000000"/>
                </a:solidFill>
                <a:cs typeface="+mn-cs"/>
              </a:rPr>
              <a:t>DISTRIBUCIÓN T DE STUDENT</a:t>
            </a:r>
          </a:p>
          <a:p>
            <a:pPr eaLnBrk="1" hangingPunct="1">
              <a:spcBef>
                <a:spcPct val="50000"/>
              </a:spcBef>
              <a:buFontTx/>
              <a:buNone/>
            </a:pPr>
            <a:endParaRPr lang="es-ES" altLang="es-AR" sz="2400">
              <a:solidFill>
                <a:srgbClr val="000000"/>
              </a:solidFill>
              <a:cs typeface="+mn-cs"/>
            </a:endParaRPr>
          </a:p>
          <a:p>
            <a:pPr eaLnBrk="1" hangingPunct="1">
              <a:spcBef>
                <a:spcPct val="50000"/>
              </a:spcBef>
              <a:buFontTx/>
              <a:buNone/>
            </a:pPr>
            <a:r>
              <a:rPr lang="es-ES" altLang="es-AR" sz="2400">
                <a:solidFill>
                  <a:srgbClr val="000000"/>
                </a:solidFill>
                <a:cs typeface="+mn-cs"/>
              </a:rPr>
              <a:t>-Es simétrica y unimodal, con media en 0</a:t>
            </a:r>
          </a:p>
          <a:p>
            <a:pPr eaLnBrk="1" hangingPunct="1">
              <a:spcBef>
                <a:spcPct val="50000"/>
              </a:spcBef>
              <a:buFontTx/>
              <a:buNone/>
            </a:pPr>
            <a:r>
              <a:rPr lang="es-ES" altLang="es-AR" sz="2400">
                <a:solidFill>
                  <a:srgbClr val="000000"/>
                </a:solidFill>
                <a:cs typeface="+mn-cs"/>
              </a:rPr>
              <a:t>-Es una familia de curvas, en función de los llamados “grados de libertad”. Es decir, hay una distribución t de Student con 1 gl, una distribución t de Student con 2 gl, etc.</a:t>
            </a:r>
          </a:p>
          <a:p>
            <a:pPr eaLnBrk="1" hangingPunct="1">
              <a:spcBef>
                <a:spcPct val="50000"/>
              </a:spcBef>
              <a:buFontTx/>
              <a:buNone/>
            </a:pPr>
            <a:r>
              <a:rPr lang="es-ES" altLang="es-AR" sz="2400">
                <a:solidFill>
                  <a:srgbClr val="000000"/>
                </a:solidFill>
                <a:cs typeface="+mn-cs"/>
              </a:rPr>
              <a:t>-A medida que aumentan los grados de libertad, la distribución tiende más y más a una distribución normal estandarizada.</a:t>
            </a:r>
          </a:p>
          <a:p>
            <a:pPr eaLnBrk="1" hangingPunct="1">
              <a:spcBef>
                <a:spcPct val="50000"/>
              </a:spcBef>
              <a:buFontTx/>
              <a:buNone/>
            </a:pPr>
            <a:endParaRPr lang="es-ES" altLang="es-AR" sz="2400">
              <a:solidFill>
                <a:srgbClr val="000000"/>
              </a:solidFill>
              <a:cs typeface="+mn-cs"/>
            </a:endParaRPr>
          </a:p>
          <a:p>
            <a:pPr eaLnBrk="1" hangingPunct="1">
              <a:spcBef>
                <a:spcPct val="50000"/>
              </a:spcBef>
              <a:buFontTx/>
              <a:buNone/>
            </a:pPr>
            <a:r>
              <a:rPr lang="es-ES" altLang="es-AR" sz="2400">
                <a:solidFill>
                  <a:srgbClr val="000000"/>
                </a:solidFill>
                <a:cs typeface="+mn-cs"/>
              </a:rPr>
              <a:t>(Empleo: pruebas de contraste de 2 medias, entre otros)</a:t>
            </a:r>
          </a:p>
        </p:txBody>
      </p:sp>
    </p:spTree>
    <p:extLst>
      <p:ext uri="{BB962C8B-B14F-4D97-AF65-F5344CB8AC3E}">
        <p14:creationId xmlns:p14="http://schemas.microsoft.com/office/powerpoint/2010/main" val="1621597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defRPr/>
            </a:pPr>
            <a:r>
              <a:rPr lang="es-MX" altLang="es-AR" sz="3200" b="1">
                <a:effectLst>
                  <a:outerShdw blurRad="38100" dist="38100" dir="2700000" algn="tl">
                    <a:srgbClr val="C0C0C0"/>
                  </a:outerShdw>
                </a:effectLst>
              </a:rPr>
              <a:t>Pruebas de decisión estadística</a:t>
            </a:r>
            <a:br>
              <a:rPr lang="es-MX" altLang="es-AR" sz="3200" b="1">
                <a:effectLst>
                  <a:outerShdw blurRad="38100" dist="38100" dir="2700000" algn="tl">
                    <a:srgbClr val="C0C0C0"/>
                  </a:outerShdw>
                </a:effectLst>
              </a:rPr>
            </a:br>
            <a:r>
              <a:rPr lang="es-MX" altLang="es-AR" sz="2400" b="1">
                <a:effectLst>
                  <a:outerShdw blurRad="38100" dist="38100" dir="2700000" algn="tl">
                    <a:srgbClr val="C0C0C0"/>
                  </a:outerShdw>
                </a:effectLst>
              </a:rPr>
              <a:t>Prueba T Student</a:t>
            </a:r>
            <a:br>
              <a:rPr lang="es-ES" altLang="es-AR" sz="2400" b="1">
                <a:effectLst>
                  <a:outerShdw blurRad="38100" dist="38100" dir="2700000" algn="tl">
                    <a:srgbClr val="C0C0C0"/>
                  </a:outerShdw>
                </a:effectLst>
              </a:rPr>
            </a:br>
            <a:endParaRPr lang="es-ES" altLang="es-AR" sz="2400" b="1">
              <a:effectLst>
                <a:outerShdw blurRad="38100" dist="38100" dir="2700000" algn="tl">
                  <a:srgbClr val="C0C0C0"/>
                </a:outerShdw>
              </a:effectLst>
            </a:endParaRPr>
          </a:p>
        </p:txBody>
      </p:sp>
      <p:sp>
        <p:nvSpPr>
          <p:cNvPr id="5123" name="Text Box 3"/>
          <p:cNvSpPr txBox="1">
            <a:spLocks noChangeArrowheads="1"/>
          </p:cNvSpPr>
          <p:nvPr/>
        </p:nvSpPr>
        <p:spPr bwMode="auto">
          <a:xfrm>
            <a:off x="2349500" y="1435100"/>
            <a:ext cx="4743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s-MX" altLang="es-AR" sz="1800" b="1" dirty="0">
                <a:effectLst>
                  <a:outerShdw blurRad="38100" dist="38100" dir="2700000" algn="tl">
                    <a:srgbClr val="C0C0C0"/>
                  </a:outerShdw>
                </a:effectLst>
                <a:latin typeface="Calibri" pitchFamily="34" charset="0"/>
              </a:rPr>
              <a:t>Decisión estadística de rechazo o no  de </a:t>
            </a:r>
            <a:r>
              <a:rPr lang="es-MX" altLang="es-AR" b="1" u="sng" dirty="0">
                <a:effectLst>
                  <a:outerShdw blurRad="38100" dist="38100" dir="2700000" algn="tl">
                    <a:srgbClr val="C0C0C0"/>
                  </a:outerShdw>
                </a:effectLst>
              </a:rPr>
              <a:t>H</a:t>
            </a:r>
            <a:r>
              <a:rPr lang="es-MX" altLang="es-AR" b="1" u="sng" baseline="-25000" dirty="0">
                <a:effectLst>
                  <a:outerShdw blurRad="38100" dist="38100" dir="2700000" algn="tl">
                    <a:srgbClr val="C0C0C0"/>
                  </a:outerShdw>
                </a:effectLst>
              </a:rPr>
              <a:t>0 </a:t>
            </a:r>
            <a:endParaRPr lang="es-ES" altLang="es-AR" b="1" u="sng" baseline="-25000" dirty="0">
              <a:effectLst>
                <a:outerShdw blurRad="38100" dist="38100" dir="2700000" algn="tl">
                  <a:srgbClr val="C0C0C0"/>
                </a:outerShdw>
              </a:effectLst>
            </a:endParaRPr>
          </a:p>
        </p:txBody>
      </p:sp>
      <p:sp>
        <p:nvSpPr>
          <p:cNvPr id="57348" name="Text Box 4"/>
          <p:cNvSpPr txBox="1">
            <a:spLocks noChangeArrowheads="1"/>
          </p:cNvSpPr>
          <p:nvPr/>
        </p:nvSpPr>
        <p:spPr bwMode="auto">
          <a:xfrm>
            <a:off x="4191000" y="27432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s-AR" altLang="es-AR" sz="2400">
              <a:latin typeface="Tahoma" pitchFamily="34" charset="0"/>
            </a:endParaRPr>
          </a:p>
        </p:txBody>
      </p:sp>
      <p:sp>
        <p:nvSpPr>
          <p:cNvPr id="5125" name="Text Box 5"/>
          <p:cNvSpPr txBox="1">
            <a:spLocks noChangeArrowheads="1"/>
          </p:cNvSpPr>
          <p:nvPr/>
        </p:nvSpPr>
        <p:spPr bwMode="auto">
          <a:xfrm>
            <a:off x="4191000" y="274320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s-MX" altLang="es-AR" sz="1800" b="1">
                <a:solidFill>
                  <a:schemeClr val="tx2"/>
                </a:solidFill>
                <a:effectLst>
                  <a:outerShdw blurRad="38100" dist="38100" dir="2700000" algn="tl">
                    <a:srgbClr val="C0C0C0"/>
                  </a:outerShdw>
                </a:effectLst>
                <a:latin typeface="Calibri" pitchFamily="34" charset="0"/>
              </a:rPr>
              <a:t>Nivel de significatividad      </a:t>
            </a:r>
            <a:r>
              <a:rPr lang="es-MX" altLang="es-AR" b="1">
                <a:solidFill>
                  <a:schemeClr val="tx2"/>
                </a:solidFill>
                <a:effectLst>
                  <a:outerShdw blurRad="38100" dist="38100" dir="2700000" algn="tl">
                    <a:srgbClr val="C0C0C0"/>
                  </a:outerShdw>
                </a:effectLst>
                <a:latin typeface="Symbol" pitchFamily="18" charset="2"/>
              </a:rPr>
              <a:t>a  </a:t>
            </a:r>
            <a:r>
              <a:rPr lang="es-MX" altLang="es-AR" sz="1800" b="1">
                <a:solidFill>
                  <a:schemeClr val="tx2"/>
                </a:solidFill>
                <a:effectLst>
                  <a:outerShdw blurRad="38100" dist="38100" dir="2700000" algn="tl">
                    <a:srgbClr val="C0C0C0"/>
                  </a:outerShdw>
                </a:effectLst>
                <a:latin typeface="Calibri" pitchFamily="34" charset="0"/>
              </a:rPr>
              <a:t>0,05</a:t>
            </a:r>
            <a:endParaRPr lang="es-ES" altLang="es-AR" sz="1800" b="1">
              <a:solidFill>
                <a:schemeClr val="tx2"/>
              </a:solidFill>
              <a:effectLst>
                <a:outerShdw blurRad="38100" dist="38100" dir="2700000" algn="tl">
                  <a:srgbClr val="C0C0C0"/>
                </a:outerShdw>
              </a:effectLst>
              <a:latin typeface="Calibri" pitchFamily="34" charset="0"/>
            </a:endParaRPr>
          </a:p>
        </p:txBody>
      </p:sp>
      <p:sp>
        <p:nvSpPr>
          <p:cNvPr id="57350" name="Text Box 6"/>
          <p:cNvSpPr txBox="1">
            <a:spLocks noChangeArrowheads="1"/>
          </p:cNvSpPr>
          <p:nvPr/>
        </p:nvSpPr>
        <p:spPr bwMode="auto">
          <a:xfrm>
            <a:off x="1219200" y="5562600"/>
            <a:ext cx="670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s-AR" altLang="es-AR" sz="2400">
              <a:latin typeface="Tahoma" pitchFamily="34" charset="0"/>
            </a:endParaRPr>
          </a:p>
        </p:txBody>
      </p:sp>
      <p:sp>
        <p:nvSpPr>
          <p:cNvPr id="5127" name="Text Box 7"/>
          <p:cNvSpPr txBox="1">
            <a:spLocks noChangeArrowheads="1"/>
          </p:cNvSpPr>
          <p:nvPr/>
        </p:nvSpPr>
        <p:spPr bwMode="auto">
          <a:xfrm>
            <a:off x="2192338" y="1985963"/>
            <a:ext cx="5400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s-MX" altLang="es-AR" sz="1800" b="1" dirty="0">
                <a:solidFill>
                  <a:schemeClr val="tx2"/>
                </a:solidFill>
                <a:effectLst>
                  <a:outerShdw blurRad="38100" dist="38100" dir="2700000" algn="tl">
                    <a:srgbClr val="C0C0C0"/>
                  </a:outerShdw>
                </a:effectLst>
                <a:latin typeface="Calibri" pitchFamily="34" charset="0"/>
              </a:rPr>
              <a:t>Prueba T </a:t>
            </a:r>
            <a:r>
              <a:rPr lang="es-MX" altLang="es-AR" sz="1800" b="1" dirty="0" err="1">
                <a:solidFill>
                  <a:schemeClr val="tx2"/>
                </a:solidFill>
                <a:effectLst>
                  <a:outerShdw blurRad="38100" dist="38100" dir="2700000" algn="tl">
                    <a:srgbClr val="C0C0C0"/>
                  </a:outerShdw>
                </a:effectLst>
                <a:latin typeface="Calibri" pitchFamily="34" charset="0"/>
              </a:rPr>
              <a:t>Student</a:t>
            </a:r>
            <a:r>
              <a:rPr lang="es-MX" altLang="es-AR" sz="1800" b="1" dirty="0">
                <a:solidFill>
                  <a:schemeClr val="tx2"/>
                </a:solidFill>
                <a:effectLst>
                  <a:outerShdw blurRad="38100" dist="38100" dir="2700000" algn="tl">
                    <a:srgbClr val="C0C0C0"/>
                  </a:outerShdw>
                </a:effectLst>
                <a:latin typeface="Calibri" pitchFamily="34" charset="0"/>
              </a:rPr>
              <a:t> para dos muestras independientes</a:t>
            </a:r>
            <a:endParaRPr lang="es-ES" altLang="es-AR" sz="1800" b="1" dirty="0">
              <a:solidFill>
                <a:schemeClr val="tx2"/>
              </a:solidFill>
              <a:effectLst>
                <a:outerShdw blurRad="38100" dist="38100" dir="2700000" algn="tl">
                  <a:srgbClr val="C0C0C0"/>
                </a:outerShdw>
              </a:effectLst>
              <a:latin typeface="Calibri" pitchFamily="34" charset="0"/>
            </a:endParaRPr>
          </a:p>
        </p:txBody>
      </p:sp>
      <p:cxnSp>
        <p:nvCxnSpPr>
          <p:cNvPr id="57352" name="AutoShape 8"/>
          <p:cNvCxnSpPr>
            <a:cxnSpLocks noChangeShapeType="1"/>
          </p:cNvCxnSpPr>
          <p:nvPr/>
        </p:nvCxnSpPr>
        <p:spPr bwMode="auto">
          <a:xfrm rot="-5400000" flipH="1" flipV="1">
            <a:off x="5021263" y="1573212"/>
            <a:ext cx="325438" cy="182563"/>
          </a:xfrm>
          <a:prstGeom prst="curvedConnector4">
            <a:avLst>
              <a:gd name="adj1" fmla="val -86829"/>
              <a:gd name="adj2" fmla="val 552176"/>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353" name="AutoShape 9"/>
          <p:cNvCxnSpPr>
            <a:cxnSpLocks noChangeShapeType="1"/>
          </p:cNvCxnSpPr>
          <p:nvPr/>
        </p:nvCxnSpPr>
        <p:spPr bwMode="auto">
          <a:xfrm rot="10800000" flipH="1">
            <a:off x="228600" y="2001838"/>
            <a:ext cx="4987925" cy="3159125"/>
          </a:xfrm>
          <a:prstGeom prst="curvedConnector4">
            <a:avLst>
              <a:gd name="adj1" fmla="val -4583"/>
              <a:gd name="adj2" fmla="val 63269"/>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354" name="AutoShape 10"/>
          <p:cNvCxnSpPr>
            <a:cxnSpLocks noChangeShapeType="1"/>
          </p:cNvCxnSpPr>
          <p:nvPr/>
        </p:nvCxnSpPr>
        <p:spPr bwMode="auto">
          <a:xfrm rot="-5400000" flipH="1" flipV="1">
            <a:off x="5033963" y="1595437"/>
            <a:ext cx="325438" cy="182563"/>
          </a:xfrm>
          <a:prstGeom prst="curvedConnector4">
            <a:avLst>
              <a:gd name="adj1" fmla="val -86829"/>
              <a:gd name="adj2" fmla="val 552176"/>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735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3200"/>
            <a:ext cx="5611813"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2" name="Oval 12"/>
          <p:cNvSpPr>
            <a:spLocks noChangeArrowheads="1"/>
          </p:cNvSpPr>
          <p:nvPr/>
        </p:nvSpPr>
        <p:spPr bwMode="auto">
          <a:xfrm flipH="1">
            <a:off x="1752600" y="3505200"/>
            <a:ext cx="685800" cy="685800"/>
          </a:xfrm>
          <a:prstGeom prst="ellipse">
            <a:avLst/>
          </a:prstGeom>
          <a:noFill/>
          <a:ln w="254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AR" altLang="es-AR" sz="2400">
              <a:latin typeface="Tahoma" pitchFamily="34" charset="0"/>
            </a:endParaRPr>
          </a:p>
        </p:txBody>
      </p:sp>
      <p:sp>
        <p:nvSpPr>
          <p:cNvPr id="5133" name="Oval 13"/>
          <p:cNvSpPr>
            <a:spLocks noChangeArrowheads="1"/>
          </p:cNvSpPr>
          <p:nvPr/>
        </p:nvSpPr>
        <p:spPr bwMode="auto">
          <a:xfrm flipH="1">
            <a:off x="1066800" y="3505200"/>
            <a:ext cx="685800" cy="685800"/>
          </a:xfrm>
          <a:prstGeom prst="ellipse">
            <a:avLst/>
          </a:prstGeom>
          <a:noFill/>
          <a:ln w="254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AR" altLang="es-AR" sz="2400">
              <a:latin typeface="Tahoma" pitchFamily="34" charset="0"/>
            </a:endParaRPr>
          </a:p>
        </p:txBody>
      </p:sp>
      <p:pic>
        <p:nvPicPr>
          <p:cNvPr id="5735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95800"/>
            <a:ext cx="640080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5" name="Oval 15"/>
          <p:cNvSpPr>
            <a:spLocks noChangeArrowheads="1"/>
          </p:cNvSpPr>
          <p:nvPr/>
        </p:nvSpPr>
        <p:spPr bwMode="auto">
          <a:xfrm flipH="1">
            <a:off x="0" y="4572000"/>
            <a:ext cx="3124200" cy="2286000"/>
          </a:xfrm>
          <a:prstGeom prst="ellipse">
            <a:avLst/>
          </a:prstGeom>
          <a:noFill/>
          <a:ln w="25400">
            <a:solidFill>
              <a:schemeClr val="folHlink"/>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AR" altLang="es-AR" sz="2400">
              <a:latin typeface="Tahoma" pitchFamily="34" charset="0"/>
            </a:endParaRPr>
          </a:p>
        </p:txBody>
      </p:sp>
      <p:sp>
        <p:nvSpPr>
          <p:cNvPr id="5136" name="Oval 16"/>
          <p:cNvSpPr>
            <a:spLocks noChangeArrowheads="1"/>
          </p:cNvSpPr>
          <p:nvPr/>
        </p:nvSpPr>
        <p:spPr bwMode="auto">
          <a:xfrm flipH="1">
            <a:off x="1752600" y="5486400"/>
            <a:ext cx="914400" cy="457200"/>
          </a:xfrm>
          <a:prstGeom prst="ellipse">
            <a:avLst/>
          </a:prstGeom>
          <a:noFill/>
          <a:ln w="25400">
            <a:solidFill>
              <a:srgbClr val="339966"/>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AR" altLang="es-AR" sz="2400">
              <a:latin typeface="Tahoma" pitchFamily="34" charset="0"/>
            </a:endParaRPr>
          </a:p>
        </p:txBody>
      </p:sp>
      <p:sp>
        <p:nvSpPr>
          <p:cNvPr id="5137" name="Oval 17"/>
          <p:cNvSpPr>
            <a:spLocks noChangeArrowheads="1"/>
          </p:cNvSpPr>
          <p:nvPr/>
        </p:nvSpPr>
        <p:spPr bwMode="auto">
          <a:xfrm flipH="1">
            <a:off x="457200" y="5562600"/>
            <a:ext cx="762000" cy="457200"/>
          </a:xfrm>
          <a:prstGeom prst="ellipse">
            <a:avLst/>
          </a:prstGeom>
          <a:noFill/>
          <a:ln w="25400">
            <a:solidFill>
              <a:srgbClr val="339966"/>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AR" altLang="es-AR" sz="2400">
              <a:latin typeface="Tahoma" pitchFamily="34" charset="0"/>
            </a:endParaRPr>
          </a:p>
        </p:txBody>
      </p:sp>
      <p:cxnSp>
        <p:nvCxnSpPr>
          <p:cNvPr id="5140" name="AutoShape 20"/>
          <p:cNvCxnSpPr>
            <a:cxnSpLocks noChangeShapeType="1"/>
            <a:stCxn id="5136" idx="6"/>
          </p:cNvCxnSpPr>
          <p:nvPr/>
        </p:nvCxnSpPr>
        <p:spPr bwMode="auto">
          <a:xfrm rot="10800000">
            <a:off x="1066800" y="5608638"/>
            <a:ext cx="673100" cy="104775"/>
          </a:xfrm>
          <a:prstGeom prst="curvedConnector3">
            <a:avLst>
              <a:gd name="adj1" fmla="val 49056"/>
            </a:avLst>
          </a:prstGeom>
          <a:noFill/>
          <a:ln w="25400">
            <a:solidFill>
              <a:srgbClr val="3399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44" name="Text Box 24"/>
          <p:cNvSpPr txBox="1">
            <a:spLocks noChangeArrowheads="1"/>
          </p:cNvSpPr>
          <p:nvPr/>
        </p:nvSpPr>
        <p:spPr bwMode="auto">
          <a:xfrm>
            <a:off x="228600" y="5105400"/>
            <a:ext cx="35052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MX" altLang="es-AR" sz="1400" i="1">
                <a:solidFill>
                  <a:srgbClr val="009900"/>
                </a:solidFill>
                <a:latin typeface="Calibri" pitchFamily="34" charset="0"/>
              </a:rPr>
              <a:t>valor asociado al estadístico mayor a</a:t>
            </a:r>
            <a:r>
              <a:rPr lang="es-MX" altLang="es-AR" sz="1400" i="1">
                <a:solidFill>
                  <a:srgbClr val="009900"/>
                </a:solidFill>
                <a:latin typeface="Symbol" pitchFamily="18" charset="2"/>
              </a:rPr>
              <a:t> a</a:t>
            </a:r>
            <a:endParaRPr lang="es-ES" altLang="es-AR" sz="1400" i="1">
              <a:solidFill>
                <a:srgbClr val="009900"/>
              </a:solidFill>
              <a:latin typeface="Symbol" pitchFamily="18" charset="2"/>
            </a:endParaRPr>
          </a:p>
        </p:txBody>
      </p:sp>
      <p:pic>
        <p:nvPicPr>
          <p:cNvPr id="5146" name="Picture 26" descr="img16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533650"/>
            <a:ext cx="4800600" cy="4567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7365" name="Oval 27"/>
          <p:cNvSpPr>
            <a:spLocks noChangeArrowheads="1"/>
          </p:cNvSpPr>
          <p:nvPr/>
        </p:nvSpPr>
        <p:spPr bwMode="auto">
          <a:xfrm>
            <a:off x="6553200" y="6324600"/>
            <a:ext cx="1066800" cy="533400"/>
          </a:xfrm>
          <a:prstGeom prst="ellipse">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AR" altLang="es-AR" sz="2400">
              <a:latin typeface="Tahoma" pitchFamily="34" charset="0"/>
            </a:endParaRPr>
          </a:p>
        </p:txBody>
      </p:sp>
      <p:sp>
        <p:nvSpPr>
          <p:cNvPr id="5148" name="Text Box 28"/>
          <p:cNvSpPr txBox="1">
            <a:spLocks noChangeArrowheads="1"/>
          </p:cNvSpPr>
          <p:nvPr/>
        </p:nvSpPr>
        <p:spPr bwMode="auto">
          <a:xfrm>
            <a:off x="6096000" y="2895600"/>
            <a:ext cx="26670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s-MX" altLang="es-AR" sz="1800" b="1">
                <a:solidFill>
                  <a:schemeClr val="tx2"/>
                </a:solidFill>
                <a:effectLst>
                  <a:outerShdw blurRad="38100" dist="38100" dir="2700000" algn="tl">
                    <a:srgbClr val="C0C0C0"/>
                  </a:outerShdw>
                </a:effectLst>
                <a:latin typeface="Calibri" pitchFamily="34" charset="0"/>
              </a:rPr>
              <a:t>Nivel de sig </a:t>
            </a:r>
            <a:r>
              <a:rPr lang="es-MX" altLang="es-AR" b="1">
                <a:solidFill>
                  <a:schemeClr val="tx2"/>
                </a:solidFill>
                <a:effectLst>
                  <a:outerShdw blurRad="38100" dist="38100" dir="2700000" algn="tl">
                    <a:srgbClr val="C0C0C0"/>
                  </a:outerShdw>
                </a:effectLst>
                <a:latin typeface="Symbol" pitchFamily="18" charset="2"/>
              </a:rPr>
              <a:t>a: </a:t>
            </a:r>
          </a:p>
          <a:p>
            <a:pPr algn="ctr">
              <a:spcBef>
                <a:spcPct val="50000"/>
              </a:spcBef>
              <a:defRPr/>
            </a:pPr>
            <a:r>
              <a:rPr lang="es-MX" altLang="es-AR" b="1">
                <a:solidFill>
                  <a:schemeClr val="tx2"/>
                </a:solidFill>
                <a:effectLst>
                  <a:outerShdw blurRad="38100" dist="38100" dir="2700000" algn="tl">
                    <a:srgbClr val="C0C0C0"/>
                  </a:outerShdw>
                </a:effectLst>
                <a:latin typeface="Symbol" pitchFamily="18" charset="2"/>
              </a:rPr>
              <a:t> </a:t>
            </a:r>
            <a:r>
              <a:rPr lang="es-MX" altLang="es-AR" sz="1800" b="1">
                <a:solidFill>
                  <a:schemeClr val="tx2"/>
                </a:solidFill>
                <a:effectLst>
                  <a:outerShdw blurRad="38100" dist="38100" dir="2700000" algn="tl">
                    <a:srgbClr val="C0C0C0"/>
                  </a:outerShdw>
                </a:effectLst>
                <a:latin typeface="Calibri" pitchFamily="34" charset="0"/>
              </a:rPr>
              <a:t>0,05</a:t>
            </a:r>
            <a:endParaRPr lang="es-ES" altLang="es-AR" sz="1800" b="1">
              <a:solidFill>
                <a:schemeClr val="tx2"/>
              </a:solidFill>
              <a:effectLst>
                <a:outerShdw blurRad="38100" dist="38100" dir="2700000" algn="tl">
                  <a:srgbClr val="C0C0C0"/>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 calcmode="lin" valueType="num">
                                      <p:cBhvr additive="base">
                                        <p:cTn id="7" dur="500" fill="hold"/>
                                        <p:tgtEl>
                                          <p:spTgt spid="5127"/>
                                        </p:tgtEl>
                                        <p:attrNameLst>
                                          <p:attrName>ppt_x</p:attrName>
                                        </p:attrNameLst>
                                      </p:cBhvr>
                                      <p:tavLst>
                                        <p:tav tm="0">
                                          <p:val>
                                            <p:strVal val="0-#ppt_w/2"/>
                                          </p:val>
                                        </p:tav>
                                        <p:tav tm="100000">
                                          <p:val>
                                            <p:strVal val="#ppt_x"/>
                                          </p:val>
                                        </p:tav>
                                      </p:tavLst>
                                    </p:anim>
                                    <p:anim calcmode="lin" valueType="num">
                                      <p:cBhvr additive="base">
                                        <p:cTn id="8" dur="500" fill="hold"/>
                                        <p:tgtEl>
                                          <p:spTgt spid="512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5"/>
                                        </p:tgtEl>
                                        <p:attrNameLst>
                                          <p:attrName>style.visibility</p:attrName>
                                        </p:attrNameLst>
                                      </p:cBhvr>
                                      <p:to>
                                        <p:strVal val="visible"/>
                                      </p:to>
                                    </p:set>
                                    <p:anim calcmode="lin" valueType="num">
                                      <p:cBhvr additive="base">
                                        <p:cTn id="13" dur="500" fill="hold"/>
                                        <p:tgtEl>
                                          <p:spTgt spid="5125"/>
                                        </p:tgtEl>
                                        <p:attrNameLst>
                                          <p:attrName>ppt_x</p:attrName>
                                        </p:attrNameLst>
                                      </p:cBhvr>
                                      <p:tavLst>
                                        <p:tav tm="0">
                                          <p:val>
                                            <p:strVal val="0-#ppt_w/2"/>
                                          </p:val>
                                        </p:tav>
                                        <p:tav tm="100000">
                                          <p:val>
                                            <p:strVal val="#ppt_x"/>
                                          </p:val>
                                        </p:tav>
                                      </p:tavLst>
                                    </p:anim>
                                    <p:anim calcmode="lin" valueType="num">
                                      <p:cBhvr additive="base">
                                        <p:cTn id="14" dur="500" fill="hold"/>
                                        <p:tgtEl>
                                          <p:spTgt spid="512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32"/>
                                        </p:tgtEl>
                                        <p:attrNameLst>
                                          <p:attrName>style.visibility</p:attrName>
                                        </p:attrNameLst>
                                      </p:cBhvr>
                                      <p:to>
                                        <p:strVal val="visible"/>
                                      </p:to>
                                    </p:set>
                                    <p:anim calcmode="lin" valueType="num">
                                      <p:cBhvr additive="base">
                                        <p:cTn id="19" dur="500" fill="hold"/>
                                        <p:tgtEl>
                                          <p:spTgt spid="5132"/>
                                        </p:tgtEl>
                                        <p:attrNameLst>
                                          <p:attrName>ppt_x</p:attrName>
                                        </p:attrNameLst>
                                      </p:cBhvr>
                                      <p:tavLst>
                                        <p:tav tm="0">
                                          <p:val>
                                            <p:strVal val="0-#ppt_w/2"/>
                                          </p:val>
                                        </p:tav>
                                        <p:tav tm="100000">
                                          <p:val>
                                            <p:strVal val="#ppt_x"/>
                                          </p:val>
                                        </p:tav>
                                      </p:tavLst>
                                    </p:anim>
                                    <p:anim calcmode="lin" valueType="num">
                                      <p:cBhvr additive="base">
                                        <p:cTn id="20" dur="500" fill="hold"/>
                                        <p:tgtEl>
                                          <p:spTgt spid="513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33"/>
                                        </p:tgtEl>
                                        <p:attrNameLst>
                                          <p:attrName>style.visibility</p:attrName>
                                        </p:attrNameLst>
                                      </p:cBhvr>
                                      <p:to>
                                        <p:strVal val="visible"/>
                                      </p:to>
                                    </p:set>
                                    <p:anim calcmode="lin" valueType="num">
                                      <p:cBhvr additive="base">
                                        <p:cTn id="25" dur="500" fill="hold"/>
                                        <p:tgtEl>
                                          <p:spTgt spid="5133"/>
                                        </p:tgtEl>
                                        <p:attrNameLst>
                                          <p:attrName>ppt_x</p:attrName>
                                        </p:attrNameLst>
                                      </p:cBhvr>
                                      <p:tavLst>
                                        <p:tav tm="0">
                                          <p:val>
                                            <p:strVal val="0-#ppt_w/2"/>
                                          </p:val>
                                        </p:tav>
                                        <p:tav tm="100000">
                                          <p:val>
                                            <p:strVal val="#ppt_x"/>
                                          </p:val>
                                        </p:tav>
                                      </p:tavLst>
                                    </p:anim>
                                    <p:anim calcmode="lin" valueType="num">
                                      <p:cBhvr additive="base">
                                        <p:cTn id="26" dur="500" fill="hold"/>
                                        <p:tgtEl>
                                          <p:spTgt spid="513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35"/>
                                        </p:tgtEl>
                                        <p:attrNameLst>
                                          <p:attrName>style.visibility</p:attrName>
                                        </p:attrNameLst>
                                      </p:cBhvr>
                                      <p:to>
                                        <p:strVal val="visible"/>
                                      </p:to>
                                    </p:set>
                                    <p:anim calcmode="lin" valueType="num">
                                      <p:cBhvr additive="base">
                                        <p:cTn id="31" dur="500" fill="hold"/>
                                        <p:tgtEl>
                                          <p:spTgt spid="5135"/>
                                        </p:tgtEl>
                                        <p:attrNameLst>
                                          <p:attrName>ppt_x</p:attrName>
                                        </p:attrNameLst>
                                      </p:cBhvr>
                                      <p:tavLst>
                                        <p:tav tm="0">
                                          <p:val>
                                            <p:strVal val="0-#ppt_w/2"/>
                                          </p:val>
                                        </p:tav>
                                        <p:tav tm="100000">
                                          <p:val>
                                            <p:strVal val="#ppt_x"/>
                                          </p:val>
                                        </p:tav>
                                      </p:tavLst>
                                    </p:anim>
                                    <p:anim calcmode="lin" valueType="num">
                                      <p:cBhvr additive="base">
                                        <p:cTn id="32" dur="500" fill="hold"/>
                                        <p:tgtEl>
                                          <p:spTgt spid="513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5135"/>
                                        </p:tgtEl>
                                        <p:attrNameLst>
                                          <p:attrName>style.visibility</p:attrName>
                                        </p:attrNameLst>
                                      </p:cBhvr>
                                      <p:to>
                                        <p:strVal val="hidden"/>
                                      </p:to>
                                    </p:set>
                                  </p:sub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5146"/>
                                        </p:tgtEl>
                                        <p:attrNameLst>
                                          <p:attrName>style.visibility</p:attrName>
                                        </p:attrNameLst>
                                      </p:cBhvr>
                                      <p:to>
                                        <p:strVal val="visible"/>
                                      </p:to>
                                    </p:set>
                                    <p:animEffect transition="in" filter="box(in)">
                                      <p:cBhvr>
                                        <p:cTn id="37" dur="500"/>
                                        <p:tgtEl>
                                          <p:spTgt spid="5146"/>
                                        </p:tgtEl>
                                      </p:cBhvr>
                                    </p:animEffect>
                                  </p:childTnLst>
                                </p:cTn>
                              </p:par>
                            </p:childTnLst>
                          </p:cTn>
                        </p:par>
                        <p:par>
                          <p:cTn id="38" fill="hold" nodeType="afterGroup">
                            <p:stCondLst>
                              <p:cond delay="500"/>
                            </p:stCondLst>
                            <p:childTnLst>
                              <p:par>
                                <p:cTn id="39" presetID="2" presetClass="entr" presetSubtype="8" fill="hold" grpId="0" nodeType="afterEffect">
                                  <p:stCondLst>
                                    <p:cond delay="0"/>
                                  </p:stCondLst>
                                  <p:childTnLst>
                                    <p:set>
                                      <p:cBhvr>
                                        <p:cTn id="40" dur="1" fill="hold">
                                          <p:stCondLst>
                                            <p:cond delay="0"/>
                                          </p:stCondLst>
                                        </p:cTn>
                                        <p:tgtEl>
                                          <p:spTgt spid="5148"/>
                                        </p:tgtEl>
                                        <p:attrNameLst>
                                          <p:attrName>style.visibility</p:attrName>
                                        </p:attrNameLst>
                                      </p:cBhvr>
                                      <p:to>
                                        <p:strVal val="visible"/>
                                      </p:to>
                                    </p:set>
                                    <p:anim calcmode="lin" valueType="num">
                                      <p:cBhvr additive="base">
                                        <p:cTn id="41" dur="500" fill="hold"/>
                                        <p:tgtEl>
                                          <p:spTgt spid="5148"/>
                                        </p:tgtEl>
                                        <p:attrNameLst>
                                          <p:attrName>ppt_x</p:attrName>
                                        </p:attrNameLst>
                                      </p:cBhvr>
                                      <p:tavLst>
                                        <p:tav tm="0">
                                          <p:val>
                                            <p:strVal val="0-#ppt_w/2"/>
                                          </p:val>
                                        </p:tav>
                                        <p:tav tm="100000">
                                          <p:val>
                                            <p:strVal val="#ppt_x"/>
                                          </p:val>
                                        </p:tav>
                                      </p:tavLst>
                                    </p:anim>
                                    <p:anim calcmode="lin" valueType="num">
                                      <p:cBhvr additive="base">
                                        <p:cTn id="42" dur="500" fill="hold"/>
                                        <p:tgtEl>
                                          <p:spTgt spid="5148"/>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5136"/>
                                        </p:tgtEl>
                                        <p:attrNameLst>
                                          <p:attrName>style.visibility</p:attrName>
                                        </p:attrNameLst>
                                      </p:cBhvr>
                                      <p:to>
                                        <p:strVal val="visible"/>
                                      </p:to>
                                    </p:set>
                                    <p:anim calcmode="lin" valueType="num">
                                      <p:cBhvr additive="base">
                                        <p:cTn id="47" dur="500" fill="hold"/>
                                        <p:tgtEl>
                                          <p:spTgt spid="5136"/>
                                        </p:tgtEl>
                                        <p:attrNameLst>
                                          <p:attrName>ppt_x</p:attrName>
                                        </p:attrNameLst>
                                      </p:cBhvr>
                                      <p:tavLst>
                                        <p:tav tm="0">
                                          <p:val>
                                            <p:strVal val="0-#ppt_w/2"/>
                                          </p:val>
                                        </p:tav>
                                        <p:tav tm="100000">
                                          <p:val>
                                            <p:strVal val="#ppt_x"/>
                                          </p:val>
                                        </p:tav>
                                      </p:tavLst>
                                    </p:anim>
                                    <p:anim calcmode="lin" valueType="num">
                                      <p:cBhvr additive="base">
                                        <p:cTn id="48" dur="500" fill="hold"/>
                                        <p:tgtEl>
                                          <p:spTgt spid="5136"/>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500"/>
                            </p:stCondLst>
                            <p:childTnLst>
                              <p:par>
                                <p:cTn id="50" presetID="9" presetClass="entr" presetSubtype="0" fill="hold" grpId="0" nodeType="afterEffect">
                                  <p:stCondLst>
                                    <p:cond delay="0"/>
                                  </p:stCondLst>
                                  <p:childTnLst>
                                    <p:set>
                                      <p:cBhvr>
                                        <p:cTn id="51" dur="1" fill="hold">
                                          <p:stCondLst>
                                            <p:cond delay="0"/>
                                          </p:stCondLst>
                                        </p:cTn>
                                        <p:tgtEl>
                                          <p:spTgt spid="5144"/>
                                        </p:tgtEl>
                                        <p:attrNameLst>
                                          <p:attrName>style.visibility</p:attrName>
                                        </p:attrNameLst>
                                      </p:cBhvr>
                                      <p:to>
                                        <p:strVal val="visible"/>
                                      </p:to>
                                    </p:set>
                                    <p:animEffect transition="in" filter="dissolve">
                                      <p:cBhvr>
                                        <p:cTn id="52" dur="500"/>
                                        <p:tgtEl>
                                          <p:spTgt spid="514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5137"/>
                                        </p:tgtEl>
                                        <p:attrNameLst>
                                          <p:attrName>style.visibility</p:attrName>
                                        </p:attrNameLst>
                                      </p:cBhvr>
                                      <p:to>
                                        <p:strVal val="visible"/>
                                      </p:to>
                                    </p:set>
                                    <p:anim calcmode="lin" valueType="num">
                                      <p:cBhvr additive="base">
                                        <p:cTn id="57" dur="500" fill="hold"/>
                                        <p:tgtEl>
                                          <p:spTgt spid="5137"/>
                                        </p:tgtEl>
                                        <p:attrNameLst>
                                          <p:attrName>ppt_x</p:attrName>
                                        </p:attrNameLst>
                                      </p:cBhvr>
                                      <p:tavLst>
                                        <p:tav tm="0">
                                          <p:val>
                                            <p:strVal val="0-#ppt_w/2"/>
                                          </p:val>
                                        </p:tav>
                                        <p:tav tm="100000">
                                          <p:val>
                                            <p:strVal val="#ppt_x"/>
                                          </p:val>
                                        </p:tav>
                                      </p:tavLst>
                                    </p:anim>
                                    <p:anim calcmode="lin" valueType="num">
                                      <p:cBhvr additive="base">
                                        <p:cTn id="58" dur="500" fill="hold"/>
                                        <p:tgtEl>
                                          <p:spTgt spid="5137"/>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500"/>
                            </p:stCondLst>
                            <p:childTnLst>
                              <p:par>
                                <p:cTn id="60" presetID="2" presetClass="entr" presetSubtype="8" fill="hold" nodeType="afterEffect">
                                  <p:stCondLst>
                                    <p:cond delay="0"/>
                                  </p:stCondLst>
                                  <p:childTnLst>
                                    <p:set>
                                      <p:cBhvr>
                                        <p:cTn id="61" dur="1" fill="hold">
                                          <p:stCondLst>
                                            <p:cond delay="0"/>
                                          </p:stCondLst>
                                        </p:cTn>
                                        <p:tgtEl>
                                          <p:spTgt spid="5140"/>
                                        </p:tgtEl>
                                        <p:attrNameLst>
                                          <p:attrName>style.visibility</p:attrName>
                                        </p:attrNameLst>
                                      </p:cBhvr>
                                      <p:to>
                                        <p:strVal val="visible"/>
                                      </p:to>
                                    </p:set>
                                    <p:anim calcmode="lin" valueType="num">
                                      <p:cBhvr additive="base">
                                        <p:cTn id="62" dur="500" fill="hold"/>
                                        <p:tgtEl>
                                          <p:spTgt spid="5140"/>
                                        </p:tgtEl>
                                        <p:attrNameLst>
                                          <p:attrName>ppt_x</p:attrName>
                                        </p:attrNameLst>
                                      </p:cBhvr>
                                      <p:tavLst>
                                        <p:tav tm="0">
                                          <p:val>
                                            <p:strVal val="0-#ppt_w/2"/>
                                          </p:val>
                                        </p:tav>
                                        <p:tav tm="100000">
                                          <p:val>
                                            <p:strVal val="#ppt_x"/>
                                          </p:val>
                                        </p:tav>
                                      </p:tavLst>
                                    </p:anim>
                                    <p:anim calcmode="lin" valueType="num">
                                      <p:cBhvr additive="base">
                                        <p:cTn id="63" dur="500" fill="hold"/>
                                        <p:tgtEl>
                                          <p:spTgt spid="51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utoUpdateAnimBg="0"/>
      <p:bldP spid="5127" grpId="0" autoUpdateAnimBg="0"/>
      <p:bldP spid="5132" grpId="0" animBg="1"/>
      <p:bldP spid="5133" grpId="0" animBg="1"/>
      <p:bldP spid="5135" grpId="0" animBg="1"/>
      <p:bldP spid="5136" grpId="0" animBg="1"/>
      <p:bldP spid="5137" grpId="0" animBg="1"/>
      <p:bldP spid="5144" grpId="0" animBg="1" autoUpdateAnimBg="0"/>
      <p:bldP spid="514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defRPr/>
            </a:pPr>
            <a:r>
              <a:rPr lang="es-MX" altLang="es-AR" sz="3200" b="1">
                <a:effectLst>
                  <a:outerShdw blurRad="38100" dist="38100" dir="2700000" algn="tl">
                    <a:srgbClr val="C0C0C0"/>
                  </a:outerShdw>
                </a:effectLst>
              </a:rPr>
              <a:t>Pruebas de decisión estadística</a:t>
            </a:r>
            <a:br>
              <a:rPr lang="es-MX" altLang="es-AR" sz="3200" b="1">
                <a:effectLst>
                  <a:outerShdw blurRad="38100" dist="38100" dir="2700000" algn="tl">
                    <a:srgbClr val="C0C0C0"/>
                  </a:outerShdw>
                </a:effectLst>
              </a:rPr>
            </a:br>
            <a:r>
              <a:rPr lang="es-MX" altLang="es-AR" sz="2400" b="1">
                <a:effectLst>
                  <a:outerShdw blurRad="38100" dist="38100" dir="2700000" algn="tl">
                    <a:srgbClr val="C0C0C0"/>
                  </a:outerShdw>
                </a:effectLst>
              </a:rPr>
              <a:t>Prueba T Student</a:t>
            </a:r>
            <a:br>
              <a:rPr lang="es-ES" altLang="es-AR" sz="2400" b="1">
                <a:effectLst>
                  <a:outerShdw blurRad="38100" dist="38100" dir="2700000" algn="tl">
                    <a:srgbClr val="C0C0C0"/>
                  </a:outerShdw>
                </a:effectLst>
              </a:rPr>
            </a:br>
            <a:endParaRPr lang="es-ES" altLang="es-AR" sz="2400" b="1">
              <a:effectLst>
                <a:outerShdw blurRad="38100" dist="38100" dir="2700000" algn="tl">
                  <a:srgbClr val="C0C0C0"/>
                </a:outerShdw>
              </a:effectLst>
            </a:endParaRPr>
          </a:p>
        </p:txBody>
      </p:sp>
      <p:sp>
        <p:nvSpPr>
          <p:cNvPr id="9219" name="Text Box 3"/>
          <p:cNvSpPr txBox="1">
            <a:spLocks noChangeArrowheads="1"/>
          </p:cNvSpPr>
          <p:nvPr/>
        </p:nvSpPr>
        <p:spPr bwMode="auto">
          <a:xfrm>
            <a:off x="2100263" y="129540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s-MX" altLang="es-AR" sz="1800" b="1" dirty="0">
                <a:effectLst>
                  <a:outerShdw blurRad="38100" dist="38100" dir="2700000" algn="tl">
                    <a:srgbClr val="C0C0C0"/>
                  </a:outerShdw>
                </a:effectLst>
                <a:latin typeface="Calibri" pitchFamily="34" charset="0"/>
              </a:rPr>
              <a:t>4 –Decisión estadística de rechazo o no  de </a:t>
            </a:r>
            <a:r>
              <a:rPr lang="es-MX" altLang="es-AR" b="1" u="sng" dirty="0">
                <a:effectLst>
                  <a:outerShdw blurRad="38100" dist="38100" dir="2700000" algn="tl">
                    <a:srgbClr val="C0C0C0"/>
                  </a:outerShdw>
                </a:effectLst>
              </a:rPr>
              <a:t>H</a:t>
            </a:r>
            <a:r>
              <a:rPr lang="es-MX" altLang="es-AR" b="1" u="sng" baseline="-25000" dirty="0">
                <a:effectLst>
                  <a:outerShdw blurRad="38100" dist="38100" dir="2700000" algn="tl">
                    <a:srgbClr val="C0C0C0"/>
                  </a:outerShdw>
                </a:effectLst>
              </a:rPr>
              <a:t>0 </a:t>
            </a:r>
            <a:endParaRPr lang="es-ES" altLang="es-AR" b="1" u="sng" baseline="-25000" dirty="0">
              <a:effectLst>
                <a:outerShdw blurRad="38100" dist="38100" dir="2700000" algn="tl">
                  <a:srgbClr val="C0C0C0"/>
                </a:outerShdw>
              </a:effectLst>
            </a:endParaRPr>
          </a:p>
        </p:txBody>
      </p:sp>
      <p:sp>
        <p:nvSpPr>
          <p:cNvPr id="58372" name="Text Box 4"/>
          <p:cNvSpPr txBox="1">
            <a:spLocks noChangeArrowheads="1"/>
          </p:cNvSpPr>
          <p:nvPr/>
        </p:nvSpPr>
        <p:spPr bwMode="auto">
          <a:xfrm>
            <a:off x="4191000" y="27432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s-AR" altLang="es-AR" sz="2400">
              <a:latin typeface="Tahoma" pitchFamily="34" charset="0"/>
            </a:endParaRPr>
          </a:p>
        </p:txBody>
      </p:sp>
      <p:sp>
        <p:nvSpPr>
          <p:cNvPr id="58373" name="Text Box 6"/>
          <p:cNvSpPr txBox="1">
            <a:spLocks noChangeArrowheads="1"/>
          </p:cNvSpPr>
          <p:nvPr/>
        </p:nvSpPr>
        <p:spPr bwMode="auto">
          <a:xfrm>
            <a:off x="1219200" y="5562600"/>
            <a:ext cx="670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s-AR" altLang="es-AR" sz="2400">
              <a:latin typeface="Tahoma" pitchFamily="34" charset="0"/>
            </a:endParaRPr>
          </a:p>
        </p:txBody>
      </p:sp>
      <p:sp>
        <p:nvSpPr>
          <p:cNvPr id="9223" name="Text Box 7"/>
          <p:cNvSpPr txBox="1">
            <a:spLocks noChangeArrowheads="1"/>
          </p:cNvSpPr>
          <p:nvPr/>
        </p:nvSpPr>
        <p:spPr bwMode="auto">
          <a:xfrm>
            <a:off x="1841500" y="1849438"/>
            <a:ext cx="5311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s-MX" altLang="es-AR" sz="1800" b="1" dirty="0">
                <a:solidFill>
                  <a:schemeClr val="tx2"/>
                </a:solidFill>
                <a:effectLst>
                  <a:outerShdw blurRad="38100" dist="38100" dir="2700000" algn="tl">
                    <a:srgbClr val="C0C0C0"/>
                  </a:outerShdw>
                </a:effectLst>
                <a:latin typeface="Calibri" pitchFamily="34" charset="0"/>
              </a:rPr>
              <a:t>Prueba T </a:t>
            </a:r>
            <a:r>
              <a:rPr lang="es-MX" altLang="es-AR" sz="1800" b="1" dirty="0" err="1">
                <a:solidFill>
                  <a:schemeClr val="tx2"/>
                </a:solidFill>
                <a:effectLst>
                  <a:outerShdw blurRad="38100" dist="38100" dir="2700000" algn="tl">
                    <a:srgbClr val="C0C0C0"/>
                  </a:outerShdw>
                </a:effectLst>
                <a:latin typeface="Calibri" pitchFamily="34" charset="0"/>
              </a:rPr>
              <a:t>Student</a:t>
            </a:r>
            <a:r>
              <a:rPr lang="es-MX" altLang="es-AR" sz="1800" b="1" dirty="0">
                <a:solidFill>
                  <a:schemeClr val="tx2"/>
                </a:solidFill>
                <a:effectLst>
                  <a:outerShdw blurRad="38100" dist="38100" dir="2700000" algn="tl">
                    <a:srgbClr val="C0C0C0"/>
                  </a:outerShdw>
                </a:effectLst>
                <a:latin typeface="Calibri" pitchFamily="34" charset="0"/>
              </a:rPr>
              <a:t> para dos muestras independientes</a:t>
            </a:r>
            <a:endParaRPr lang="es-ES" altLang="es-AR" sz="1800" b="1" dirty="0">
              <a:solidFill>
                <a:schemeClr val="tx2"/>
              </a:solidFill>
              <a:effectLst>
                <a:outerShdw blurRad="38100" dist="38100" dir="2700000" algn="tl">
                  <a:srgbClr val="C0C0C0"/>
                </a:outerShdw>
              </a:effectLst>
              <a:latin typeface="Calibri" pitchFamily="34" charset="0"/>
            </a:endParaRPr>
          </a:p>
        </p:txBody>
      </p:sp>
      <p:cxnSp>
        <p:nvCxnSpPr>
          <p:cNvPr id="58375" name="AutoShape 8"/>
          <p:cNvCxnSpPr>
            <a:cxnSpLocks noChangeShapeType="1"/>
          </p:cNvCxnSpPr>
          <p:nvPr/>
        </p:nvCxnSpPr>
        <p:spPr bwMode="auto">
          <a:xfrm rot="-5400000" flipH="1" flipV="1">
            <a:off x="5021263" y="1573212"/>
            <a:ext cx="325438" cy="182563"/>
          </a:xfrm>
          <a:prstGeom prst="curvedConnector4">
            <a:avLst>
              <a:gd name="adj1" fmla="val -86829"/>
              <a:gd name="adj2" fmla="val 552176"/>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376" name="AutoShape 9"/>
          <p:cNvCxnSpPr>
            <a:cxnSpLocks noChangeShapeType="1"/>
          </p:cNvCxnSpPr>
          <p:nvPr/>
        </p:nvCxnSpPr>
        <p:spPr bwMode="auto">
          <a:xfrm rot="10800000" flipH="1">
            <a:off x="228600" y="2001838"/>
            <a:ext cx="4987925" cy="3159125"/>
          </a:xfrm>
          <a:prstGeom prst="curvedConnector4">
            <a:avLst>
              <a:gd name="adj1" fmla="val -4583"/>
              <a:gd name="adj2" fmla="val 63269"/>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377" name="AutoShape 10"/>
          <p:cNvCxnSpPr>
            <a:cxnSpLocks noChangeShapeType="1"/>
          </p:cNvCxnSpPr>
          <p:nvPr/>
        </p:nvCxnSpPr>
        <p:spPr bwMode="auto">
          <a:xfrm rot="-5400000" flipH="1" flipV="1">
            <a:off x="5033963" y="1595437"/>
            <a:ext cx="325438" cy="182563"/>
          </a:xfrm>
          <a:prstGeom prst="curvedConnector4">
            <a:avLst>
              <a:gd name="adj1" fmla="val -86829"/>
              <a:gd name="adj2" fmla="val 552176"/>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837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3200"/>
            <a:ext cx="5611813"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9" name="Oval 12"/>
          <p:cNvSpPr>
            <a:spLocks noChangeArrowheads="1"/>
          </p:cNvSpPr>
          <p:nvPr/>
        </p:nvSpPr>
        <p:spPr bwMode="auto">
          <a:xfrm flipH="1">
            <a:off x="1752600" y="3505200"/>
            <a:ext cx="685800" cy="685800"/>
          </a:xfrm>
          <a:prstGeom prst="ellipse">
            <a:avLst/>
          </a:prstGeom>
          <a:noFill/>
          <a:ln w="254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AR" altLang="es-AR" sz="2400">
              <a:latin typeface="Tahoma" pitchFamily="34" charset="0"/>
            </a:endParaRPr>
          </a:p>
        </p:txBody>
      </p:sp>
      <p:sp>
        <p:nvSpPr>
          <p:cNvPr id="58380" name="Oval 13"/>
          <p:cNvSpPr>
            <a:spLocks noChangeArrowheads="1"/>
          </p:cNvSpPr>
          <p:nvPr/>
        </p:nvSpPr>
        <p:spPr bwMode="auto">
          <a:xfrm flipH="1">
            <a:off x="1066800" y="3505200"/>
            <a:ext cx="685800" cy="685800"/>
          </a:xfrm>
          <a:prstGeom prst="ellipse">
            <a:avLst/>
          </a:prstGeom>
          <a:noFill/>
          <a:ln w="254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AR" altLang="es-AR" sz="2400">
              <a:latin typeface="Tahoma" pitchFamily="34" charset="0"/>
            </a:endParaRPr>
          </a:p>
        </p:txBody>
      </p:sp>
      <p:pic>
        <p:nvPicPr>
          <p:cNvPr id="58381"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95800"/>
            <a:ext cx="640080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2" name="Oval 15"/>
          <p:cNvSpPr>
            <a:spLocks noChangeArrowheads="1"/>
          </p:cNvSpPr>
          <p:nvPr/>
        </p:nvSpPr>
        <p:spPr bwMode="auto">
          <a:xfrm flipH="1">
            <a:off x="990600" y="4572000"/>
            <a:ext cx="1676400" cy="685800"/>
          </a:xfrm>
          <a:prstGeom prst="ellipse">
            <a:avLst/>
          </a:prstGeom>
          <a:noFill/>
          <a:ln w="25400">
            <a:solidFill>
              <a:schemeClr val="folHlink"/>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AR" altLang="es-AR" sz="2400">
              <a:latin typeface="Tahoma" pitchFamily="34" charset="0"/>
            </a:endParaRPr>
          </a:p>
        </p:txBody>
      </p:sp>
      <p:sp>
        <p:nvSpPr>
          <p:cNvPr id="58383" name="Oval 16"/>
          <p:cNvSpPr>
            <a:spLocks noChangeArrowheads="1"/>
          </p:cNvSpPr>
          <p:nvPr/>
        </p:nvSpPr>
        <p:spPr bwMode="auto">
          <a:xfrm flipH="1">
            <a:off x="1752600" y="5486400"/>
            <a:ext cx="914400" cy="457200"/>
          </a:xfrm>
          <a:prstGeom prst="ellipse">
            <a:avLst/>
          </a:prstGeom>
          <a:noFill/>
          <a:ln w="25400">
            <a:solidFill>
              <a:srgbClr val="339966"/>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AR" altLang="es-AR" sz="2400">
              <a:latin typeface="Tahoma" pitchFamily="34" charset="0"/>
            </a:endParaRPr>
          </a:p>
        </p:txBody>
      </p:sp>
      <p:sp>
        <p:nvSpPr>
          <p:cNvPr id="58384" name="Oval 17"/>
          <p:cNvSpPr>
            <a:spLocks noChangeArrowheads="1"/>
          </p:cNvSpPr>
          <p:nvPr/>
        </p:nvSpPr>
        <p:spPr bwMode="auto">
          <a:xfrm flipH="1">
            <a:off x="457200" y="5562600"/>
            <a:ext cx="762000" cy="457200"/>
          </a:xfrm>
          <a:prstGeom prst="ellipse">
            <a:avLst/>
          </a:prstGeom>
          <a:noFill/>
          <a:ln w="25400">
            <a:solidFill>
              <a:srgbClr val="339966"/>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AR" altLang="es-AR" sz="2400">
              <a:latin typeface="Tahoma" pitchFamily="34" charset="0"/>
            </a:endParaRPr>
          </a:p>
        </p:txBody>
      </p:sp>
      <p:sp>
        <p:nvSpPr>
          <p:cNvPr id="9234" name="Oval 18"/>
          <p:cNvSpPr>
            <a:spLocks noChangeArrowheads="1"/>
          </p:cNvSpPr>
          <p:nvPr/>
        </p:nvSpPr>
        <p:spPr bwMode="auto">
          <a:xfrm>
            <a:off x="3657600" y="5562600"/>
            <a:ext cx="533400" cy="457200"/>
          </a:xfrm>
          <a:prstGeom prst="ellipse">
            <a:avLst/>
          </a:prstGeom>
          <a:noFill/>
          <a:ln w="25400">
            <a:solidFill>
              <a:srgbClr val="0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AR" altLang="es-AR" sz="2400">
              <a:latin typeface="Tahoma" pitchFamily="34" charset="0"/>
            </a:endParaRPr>
          </a:p>
        </p:txBody>
      </p:sp>
      <p:cxnSp>
        <p:nvCxnSpPr>
          <p:cNvPr id="9235" name="AutoShape 19"/>
          <p:cNvCxnSpPr>
            <a:cxnSpLocks noChangeShapeType="1"/>
            <a:stCxn id="58384" idx="3"/>
            <a:endCxn id="9234" idx="3"/>
          </p:cNvCxnSpPr>
          <p:nvPr/>
        </p:nvCxnSpPr>
        <p:spPr bwMode="auto">
          <a:xfrm rot="16200000" flipH="1">
            <a:off x="2420144" y="4650582"/>
            <a:ext cx="1587" cy="2628900"/>
          </a:xfrm>
          <a:prstGeom prst="curvedConnector3">
            <a:avLst>
              <a:gd name="adj1" fmla="val 17900000"/>
            </a:avLst>
          </a:prstGeom>
          <a:noFill/>
          <a:ln w="25400">
            <a:solidFill>
              <a:srgbClr val="00808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387" name="AutoShape 20"/>
          <p:cNvCxnSpPr>
            <a:cxnSpLocks noChangeShapeType="1"/>
            <a:stCxn id="58383" idx="6"/>
          </p:cNvCxnSpPr>
          <p:nvPr/>
        </p:nvCxnSpPr>
        <p:spPr bwMode="auto">
          <a:xfrm rot="10800000">
            <a:off x="1066800" y="5608638"/>
            <a:ext cx="673100" cy="104775"/>
          </a:xfrm>
          <a:prstGeom prst="curvedConnector3">
            <a:avLst>
              <a:gd name="adj1" fmla="val 49056"/>
            </a:avLst>
          </a:prstGeom>
          <a:noFill/>
          <a:ln w="25400">
            <a:solidFill>
              <a:srgbClr val="3399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388" name="Text Box 24"/>
          <p:cNvSpPr txBox="1">
            <a:spLocks noChangeArrowheads="1"/>
          </p:cNvSpPr>
          <p:nvPr/>
        </p:nvSpPr>
        <p:spPr bwMode="auto">
          <a:xfrm>
            <a:off x="228600" y="5105400"/>
            <a:ext cx="35052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MX" altLang="es-AR" sz="1400" i="1">
                <a:solidFill>
                  <a:srgbClr val="009900"/>
                </a:solidFill>
                <a:latin typeface="Calibri" pitchFamily="34" charset="0"/>
              </a:rPr>
              <a:t>valor asociado al estadístico mayor a</a:t>
            </a:r>
            <a:r>
              <a:rPr lang="es-MX" altLang="es-AR" sz="1400" i="1">
                <a:solidFill>
                  <a:srgbClr val="009900"/>
                </a:solidFill>
                <a:latin typeface="Symbol" pitchFamily="18" charset="2"/>
              </a:rPr>
              <a:t> a</a:t>
            </a:r>
            <a:endParaRPr lang="es-ES" altLang="es-AR" sz="1400" i="1">
              <a:solidFill>
                <a:srgbClr val="009900"/>
              </a:solidFill>
              <a:latin typeface="Symbol" pitchFamily="18" charset="2"/>
            </a:endParaRPr>
          </a:p>
        </p:txBody>
      </p:sp>
      <p:pic>
        <p:nvPicPr>
          <p:cNvPr id="9244" name="Picture 28" descr="img16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290763"/>
            <a:ext cx="4800600" cy="45672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243" name="Text Box 27"/>
          <p:cNvSpPr txBox="1">
            <a:spLocks noChangeArrowheads="1"/>
          </p:cNvSpPr>
          <p:nvPr/>
        </p:nvSpPr>
        <p:spPr bwMode="auto">
          <a:xfrm>
            <a:off x="6477000" y="2590800"/>
            <a:ext cx="26670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s-MX" altLang="es-AR" sz="1800" b="1">
                <a:solidFill>
                  <a:schemeClr val="tx2"/>
                </a:solidFill>
                <a:effectLst>
                  <a:outerShdw blurRad="38100" dist="38100" dir="2700000" algn="tl">
                    <a:srgbClr val="C0C0C0"/>
                  </a:outerShdw>
                </a:effectLst>
                <a:latin typeface="Calibri" pitchFamily="34" charset="0"/>
              </a:rPr>
              <a:t>Nivel de sig </a:t>
            </a:r>
            <a:r>
              <a:rPr lang="es-MX" altLang="es-AR" b="1">
                <a:solidFill>
                  <a:schemeClr val="tx2"/>
                </a:solidFill>
                <a:effectLst>
                  <a:outerShdw blurRad="38100" dist="38100" dir="2700000" algn="tl">
                    <a:srgbClr val="C0C0C0"/>
                  </a:outerShdw>
                </a:effectLst>
                <a:latin typeface="Symbol" pitchFamily="18" charset="2"/>
              </a:rPr>
              <a:t>a: </a:t>
            </a:r>
          </a:p>
          <a:p>
            <a:pPr algn="ctr">
              <a:spcBef>
                <a:spcPct val="50000"/>
              </a:spcBef>
              <a:defRPr/>
            </a:pPr>
            <a:r>
              <a:rPr lang="es-MX" altLang="es-AR" b="1">
                <a:solidFill>
                  <a:schemeClr val="tx2"/>
                </a:solidFill>
                <a:effectLst>
                  <a:outerShdw blurRad="38100" dist="38100" dir="2700000" algn="tl">
                    <a:srgbClr val="C0C0C0"/>
                  </a:outerShdw>
                </a:effectLst>
                <a:latin typeface="Symbol" pitchFamily="18" charset="2"/>
              </a:rPr>
              <a:t> </a:t>
            </a:r>
            <a:r>
              <a:rPr lang="es-MX" altLang="es-AR" sz="1800" b="1">
                <a:solidFill>
                  <a:schemeClr val="tx2"/>
                </a:solidFill>
                <a:effectLst>
                  <a:outerShdw blurRad="38100" dist="38100" dir="2700000" algn="tl">
                    <a:srgbClr val="C0C0C0"/>
                  </a:outerShdw>
                </a:effectLst>
                <a:latin typeface="Calibri" pitchFamily="34" charset="0"/>
              </a:rPr>
              <a:t>0,05</a:t>
            </a:r>
            <a:endParaRPr lang="es-ES" altLang="es-AR" sz="1800" b="1">
              <a:solidFill>
                <a:schemeClr val="tx2"/>
              </a:solidFill>
              <a:effectLst>
                <a:outerShdw blurRad="38100" dist="38100" dir="2700000" algn="tl">
                  <a:srgbClr val="C0C0C0"/>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235"/>
                                        </p:tgtEl>
                                        <p:attrNameLst>
                                          <p:attrName>style.visibility</p:attrName>
                                        </p:attrNameLst>
                                      </p:cBhvr>
                                      <p:to>
                                        <p:strVal val="visible"/>
                                      </p:to>
                                    </p:set>
                                    <p:anim calcmode="lin" valueType="num">
                                      <p:cBhvr additive="base">
                                        <p:cTn id="7" dur="500" fill="hold"/>
                                        <p:tgtEl>
                                          <p:spTgt spid="9235"/>
                                        </p:tgtEl>
                                        <p:attrNameLst>
                                          <p:attrName>ppt_x</p:attrName>
                                        </p:attrNameLst>
                                      </p:cBhvr>
                                      <p:tavLst>
                                        <p:tav tm="0">
                                          <p:val>
                                            <p:strVal val="0-#ppt_w/2"/>
                                          </p:val>
                                        </p:tav>
                                        <p:tav tm="100000">
                                          <p:val>
                                            <p:strVal val="#ppt_x"/>
                                          </p:val>
                                        </p:tav>
                                      </p:tavLst>
                                    </p:anim>
                                    <p:anim calcmode="lin" valueType="num">
                                      <p:cBhvr additive="base">
                                        <p:cTn id="8" dur="500" fill="hold"/>
                                        <p:tgtEl>
                                          <p:spTgt spid="923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234"/>
                                        </p:tgtEl>
                                        <p:attrNameLst>
                                          <p:attrName>style.visibility</p:attrName>
                                        </p:attrNameLst>
                                      </p:cBhvr>
                                      <p:to>
                                        <p:strVal val="visible"/>
                                      </p:to>
                                    </p:set>
                                    <p:anim calcmode="lin" valueType="num">
                                      <p:cBhvr additive="base">
                                        <p:cTn id="12" dur="500" fill="hold"/>
                                        <p:tgtEl>
                                          <p:spTgt spid="9234"/>
                                        </p:tgtEl>
                                        <p:attrNameLst>
                                          <p:attrName>ppt_x</p:attrName>
                                        </p:attrNameLst>
                                      </p:cBhvr>
                                      <p:tavLst>
                                        <p:tav tm="0">
                                          <p:val>
                                            <p:strVal val="0-#ppt_w/2"/>
                                          </p:val>
                                        </p:tav>
                                        <p:tav tm="100000">
                                          <p:val>
                                            <p:strVal val="#ppt_x"/>
                                          </p:val>
                                        </p:tav>
                                      </p:tavLst>
                                    </p:anim>
                                    <p:anim calcmode="lin" valueType="num">
                                      <p:cBhvr additive="base">
                                        <p:cTn id="13" dur="500" fill="hold"/>
                                        <p:tgtEl>
                                          <p:spTgt spid="9234"/>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9244"/>
                                        </p:tgtEl>
                                        <p:attrNameLst>
                                          <p:attrName>style.visibility</p:attrName>
                                        </p:attrNameLst>
                                      </p:cBhvr>
                                      <p:to>
                                        <p:strVal val="visible"/>
                                      </p:to>
                                    </p:set>
                                    <p:animEffect transition="in" filter="box(in)">
                                      <p:cBhvr>
                                        <p:cTn id="18" dur="500"/>
                                        <p:tgtEl>
                                          <p:spTgt spid="9244"/>
                                        </p:tgtEl>
                                      </p:cBhvr>
                                    </p:animEffect>
                                  </p:childTnLst>
                                </p:cTn>
                              </p:par>
                            </p:childTnLst>
                          </p:cTn>
                        </p:par>
                        <p:par>
                          <p:cTn id="19" fill="hold" nodeType="afterGroup">
                            <p:stCondLst>
                              <p:cond delay="500"/>
                            </p:stCondLst>
                            <p:childTnLst>
                              <p:par>
                                <p:cTn id="20" presetID="2" presetClass="entr" presetSubtype="8" fill="hold" grpId="0" nodeType="afterEffect">
                                  <p:stCondLst>
                                    <p:cond delay="0"/>
                                  </p:stCondLst>
                                  <p:childTnLst>
                                    <p:set>
                                      <p:cBhvr>
                                        <p:cTn id="21" dur="1" fill="hold">
                                          <p:stCondLst>
                                            <p:cond delay="0"/>
                                          </p:stCondLst>
                                        </p:cTn>
                                        <p:tgtEl>
                                          <p:spTgt spid="9243"/>
                                        </p:tgtEl>
                                        <p:attrNameLst>
                                          <p:attrName>style.visibility</p:attrName>
                                        </p:attrNameLst>
                                      </p:cBhvr>
                                      <p:to>
                                        <p:strVal val="visible"/>
                                      </p:to>
                                    </p:set>
                                    <p:anim calcmode="lin" valueType="num">
                                      <p:cBhvr additive="base">
                                        <p:cTn id="22" dur="500" fill="hold"/>
                                        <p:tgtEl>
                                          <p:spTgt spid="9243"/>
                                        </p:tgtEl>
                                        <p:attrNameLst>
                                          <p:attrName>ppt_x</p:attrName>
                                        </p:attrNameLst>
                                      </p:cBhvr>
                                      <p:tavLst>
                                        <p:tav tm="0">
                                          <p:val>
                                            <p:strVal val="0-#ppt_w/2"/>
                                          </p:val>
                                        </p:tav>
                                        <p:tav tm="100000">
                                          <p:val>
                                            <p:strVal val="#ppt_x"/>
                                          </p:val>
                                        </p:tav>
                                      </p:tavLst>
                                    </p:anim>
                                    <p:anim calcmode="lin" valueType="num">
                                      <p:cBhvr additive="base">
                                        <p:cTn id="23" dur="500" fill="hold"/>
                                        <p:tgtEl>
                                          <p:spTgt spid="92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4" grpId="0" animBg="1"/>
      <p:bldP spid="9243"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pPr>
              <a:defRPr/>
            </a:pPr>
            <a:r>
              <a:rPr lang="es-MX" altLang="es-AR" sz="3200" b="1">
                <a:effectLst>
                  <a:outerShdw blurRad="38100" dist="38100" dir="2700000" algn="tl">
                    <a:srgbClr val="C0C0C0"/>
                  </a:outerShdw>
                </a:effectLst>
              </a:rPr>
              <a:t>Pruebas de decisión estadística</a:t>
            </a:r>
            <a:br>
              <a:rPr lang="es-MX" altLang="es-AR" sz="3200" b="1">
                <a:effectLst>
                  <a:outerShdw blurRad="38100" dist="38100" dir="2700000" algn="tl">
                    <a:srgbClr val="C0C0C0"/>
                  </a:outerShdw>
                </a:effectLst>
              </a:rPr>
            </a:br>
            <a:r>
              <a:rPr lang="es-MX" altLang="es-AR" sz="2400" b="1">
                <a:effectLst>
                  <a:outerShdw blurRad="38100" dist="38100" dir="2700000" algn="tl">
                    <a:srgbClr val="C0C0C0"/>
                  </a:outerShdw>
                </a:effectLst>
              </a:rPr>
              <a:t>Prueba T Student</a:t>
            </a:r>
            <a:br>
              <a:rPr lang="es-ES" altLang="es-AR" sz="2400" b="1">
                <a:effectLst>
                  <a:outerShdw blurRad="38100" dist="38100" dir="2700000" algn="tl">
                    <a:srgbClr val="C0C0C0"/>
                  </a:outerShdw>
                </a:effectLst>
              </a:rPr>
            </a:br>
            <a:endParaRPr lang="es-ES" altLang="es-AR" sz="2400" b="1">
              <a:effectLst>
                <a:outerShdw blurRad="38100" dist="38100" dir="2700000" algn="tl">
                  <a:srgbClr val="C0C0C0"/>
                </a:outerShdw>
              </a:effectLst>
            </a:endParaRPr>
          </a:p>
        </p:txBody>
      </p:sp>
      <p:sp>
        <p:nvSpPr>
          <p:cNvPr id="1027" name="Text Box 3"/>
          <p:cNvSpPr txBox="1">
            <a:spLocks noChangeArrowheads="1"/>
          </p:cNvSpPr>
          <p:nvPr/>
        </p:nvSpPr>
        <p:spPr bwMode="auto">
          <a:xfrm>
            <a:off x="2722563" y="1230313"/>
            <a:ext cx="4649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s-MX" altLang="es-AR" sz="1800" b="1" dirty="0">
                <a:effectLst>
                  <a:outerShdw blurRad="38100" dist="38100" dir="2700000" algn="tl">
                    <a:srgbClr val="C0C0C0"/>
                  </a:outerShdw>
                </a:effectLst>
                <a:latin typeface="Calibri" pitchFamily="34" charset="0"/>
              </a:rPr>
              <a:t>Decisión estadística de rechazo o no  de </a:t>
            </a:r>
            <a:r>
              <a:rPr lang="es-MX" altLang="es-AR" b="1" u="sng" dirty="0">
                <a:effectLst>
                  <a:outerShdw blurRad="38100" dist="38100" dir="2700000" algn="tl">
                    <a:srgbClr val="C0C0C0"/>
                  </a:outerShdw>
                </a:effectLst>
              </a:rPr>
              <a:t>H</a:t>
            </a:r>
            <a:r>
              <a:rPr lang="es-MX" altLang="es-AR" b="1" u="sng" baseline="-25000" dirty="0">
                <a:effectLst>
                  <a:outerShdw blurRad="38100" dist="38100" dir="2700000" algn="tl">
                    <a:srgbClr val="C0C0C0"/>
                  </a:outerShdw>
                </a:effectLst>
              </a:rPr>
              <a:t>0 </a:t>
            </a:r>
            <a:endParaRPr lang="es-ES" altLang="es-AR" b="1" u="sng" baseline="-25000" dirty="0">
              <a:effectLst>
                <a:outerShdw blurRad="38100" dist="38100" dir="2700000" algn="tl">
                  <a:srgbClr val="C0C0C0"/>
                </a:outerShdw>
              </a:effectLst>
            </a:endParaRPr>
          </a:p>
        </p:txBody>
      </p:sp>
      <p:sp>
        <p:nvSpPr>
          <p:cNvPr id="59396" name="Text Box 4"/>
          <p:cNvSpPr txBox="1">
            <a:spLocks noChangeArrowheads="1"/>
          </p:cNvSpPr>
          <p:nvPr/>
        </p:nvSpPr>
        <p:spPr bwMode="auto">
          <a:xfrm>
            <a:off x="4191000" y="27432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s-AR" altLang="es-AR" sz="2400">
              <a:latin typeface="Tahoma" pitchFamily="34" charset="0"/>
            </a:endParaRPr>
          </a:p>
        </p:txBody>
      </p:sp>
      <p:sp>
        <p:nvSpPr>
          <p:cNvPr id="1029" name="Text Box 5"/>
          <p:cNvSpPr txBox="1">
            <a:spLocks noChangeArrowheads="1"/>
          </p:cNvSpPr>
          <p:nvPr/>
        </p:nvSpPr>
        <p:spPr bwMode="auto">
          <a:xfrm>
            <a:off x="4191000" y="274320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s-MX" altLang="es-AR" sz="1800" b="1">
                <a:solidFill>
                  <a:schemeClr val="tx2"/>
                </a:solidFill>
                <a:effectLst>
                  <a:outerShdw blurRad="38100" dist="38100" dir="2700000" algn="tl">
                    <a:srgbClr val="C0C0C0"/>
                  </a:outerShdw>
                </a:effectLst>
                <a:latin typeface="Calibri" pitchFamily="34" charset="0"/>
              </a:rPr>
              <a:t>Nivel de significatividad      </a:t>
            </a:r>
            <a:r>
              <a:rPr lang="es-MX" altLang="es-AR" b="1">
                <a:solidFill>
                  <a:schemeClr val="tx2"/>
                </a:solidFill>
                <a:effectLst>
                  <a:outerShdw blurRad="38100" dist="38100" dir="2700000" algn="tl">
                    <a:srgbClr val="C0C0C0"/>
                  </a:outerShdw>
                </a:effectLst>
                <a:latin typeface="Symbol" pitchFamily="18" charset="2"/>
              </a:rPr>
              <a:t>a  </a:t>
            </a:r>
            <a:r>
              <a:rPr lang="es-MX" altLang="es-AR" sz="1800" b="1">
                <a:solidFill>
                  <a:schemeClr val="tx2"/>
                </a:solidFill>
                <a:effectLst>
                  <a:outerShdw blurRad="38100" dist="38100" dir="2700000" algn="tl">
                    <a:srgbClr val="C0C0C0"/>
                  </a:outerShdw>
                </a:effectLst>
                <a:latin typeface="Calibri" pitchFamily="34" charset="0"/>
              </a:rPr>
              <a:t>0,05</a:t>
            </a:r>
            <a:endParaRPr lang="es-ES" altLang="es-AR" sz="1800" b="1">
              <a:solidFill>
                <a:schemeClr val="tx2"/>
              </a:solidFill>
              <a:effectLst>
                <a:outerShdw blurRad="38100" dist="38100" dir="2700000" algn="tl">
                  <a:srgbClr val="C0C0C0"/>
                </a:outerShdw>
              </a:effectLst>
              <a:latin typeface="Calibri" pitchFamily="34" charset="0"/>
            </a:endParaRPr>
          </a:p>
        </p:txBody>
      </p:sp>
      <p:sp>
        <p:nvSpPr>
          <p:cNvPr id="59398" name="Text Box 6"/>
          <p:cNvSpPr txBox="1">
            <a:spLocks noChangeArrowheads="1"/>
          </p:cNvSpPr>
          <p:nvPr/>
        </p:nvSpPr>
        <p:spPr bwMode="auto">
          <a:xfrm>
            <a:off x="1219200" y="5562600"/>
            <a:ext cx="670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s-AR" altLang="es-AR" sz="2400">
              <a:latin typeface="Tahoma" pitchFamily="34" charset="0"/>
            </a:endParaRPr>
          </a:p>
        </p:txBody>
      </p:sp>
      <p:sp>
        <p:nvSpPr>
          <p:cNvPr id="1031" name="Text Box 7"/>
          <p:cNvSpPr txBox="1">
            <a:spLocks noChangeArrowheads="1"/>
          </p:cNvSpPr>
          <p:nvPr/>
        </p:nvSpPr>
        <p:spPr bwMode="auto">
          <a:xfrm>
            <a:off x="2332038" y="1884363"/>
            <a:ext cx="5267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s-MX" altLang="es-AR" sz="1800" b="1" dirty="0">
                <a:solidFill>
                  <a:schemeClr val="tx2"/>
                </a:solidFill>
                <a:effectLst>
                  <a:outerShdw blurRad="38100" dist="38100" dir="2700000" algn="tl">
                    <a:srgbClr val="C0C0C0"/>
                  </a:outerShdw>
                </a:effectLst>
                <a:latin typeface="Calibri" pitchFamily="34" charset="0"/>
              </a:rPr>
              <a:t>Prueba T </a:t>
            </a:r>
            <a:r>
              <a:rPr lang="es-MX" altLang="es-AR" sz="1800" b="1" dirty="0" err="1">
                <a:solidFill>
                  <a:schemeClr val="tx2"/>
                </a:solidFill>
                <a:effectLst>
                  <a:outerShdw blurRad="38100" dist="38100" dir="2700000" algn="tl">
                    <a:srgbClr val="C0C0C0"/>
                  </a:outerShdw>
                </a:effectLst>
                <a:latin typeface="Calibri" pitchFamily="34" charset="0"/>
              </a:rPr>
              <a:t>Student</a:t>
            </a:r>
            <a:r>
              <a:rPr lang="es-MX" altLang="es-AR" sz="1800" b="1" dirty="0">
                <a:solidFill>
                  <a:schemeClr val="tx2"/>
                </a:solidFill>
                <a:effectLst>
                  <a:outerShdw blurRad="38100" dist="38100" dir="2700000" algn="tl">
                    <a:srgbClr val="C0C0C0"/>
                  </a:outerShdw>
                </a:effectLst>
                <a:latin typeface="Calibri" pitchFamily="34" charset="0"/>
              </a:rPr>
              <a:t> para dos muestras independientes</a:t>
            </a:r>
            <a:endParaRPr lang="es-ES" altLang="es-AR" sz="1800" b="1" dirty="0">
              <a:solidFill>
                <a:schemeClr val="tx2"/>
              </a:solidFill>
              <a:effectLst>
                <a:outerShdw blurRad="38100" dist="38100" dir="2700000" algn="tl">
                  <a:srgbClr val="C0C0C0"/>
                </a:outerShdw>
              </a:effectLst>
              <a:latin typeface="Calibri" pitchFamily="34" charset="0"/>
            </a:endParaRPr>
          </a:p>
        </p:txBody>
      </p:sp>
      <p:cxnSp>
        <p:nvCxnSpPr>
          <p:cNvPr id="59400" name="AutoShape 8"/>
          <p:cNvCxnSpPr>
            <a:cxnSpLocks noChangeShapeType="1"/>
          </p:cNvCxnSpPr>
          <p:nvPr/>
        </p:nvCxnSpPr>
        <p:spPr bwMode="auto">
          <a:xfrm rot="-5400000" flipH="1" flipV="1">
            <a:off x="5337969" y="1639094"/>
            <a:ext cx="327025" cy="182563"/>
          </a:xfrm>
          <a:prstGeom prst="curvedConnector4">
            <a:avLst>
              <a:gd name="adj1" fmla="val -86829"/>
              <a:gd name="adj2" fmla="val 552176"/>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01" name="AutoShape 9"/>
          <p:cNvCxnSpPr>
            <a:cxnSpLocks noChangeShapeType="1"/>
          </p:cNvCxnSpPr>
          <p:nvPr/>
        </p:nvCxnSpPr>
        <p:spPr bwMode="auto">
          <a:xfrm rot="10800000" flipH="1">
            <a:off x="228600" y="2001838"/>
            <a:ext cx="4987925" cy="3159125"/>
          </a:xfrm>
          <a:prstGeom prst="curvedConnector4">
            <a:avLst>
              <a:gd name="adj1" fmla="val -4583"/>
              <a:gd name="adj2" fmla="val 63269"/>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02" name="AutoShape 10"/>
          <p:cNvCxnSpPr>
            <a:cxnSpLocks noChangeShapeType="1"/>
          </p:cNvCxnSpPr>
          <p:nvPr/>
        </p:nvCxnSpPr>
        <p:spPr bwMode="auto">
          <a:xfrm rot="-5400000" flipH="1" flipV="1">
            <a:off x="5033963" y="1595437"/>
            <a:ext cx="325438" cy="182563"/>
          </a:xfrm>
          <a:prstGeom prst="curvedConnector4">
            <a:avLst>
              <a:gd name="adj1" fmla="val -86829"/>
              <a:gd name="adj2" fmla="val 552176"/>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940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3200"/>
            <a:ext cx="5611813"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4" name="Oval 12"/>
          <p:cNvSpPr>
            <a:spLocks noChangeArrowheads="1"/>
          </p:cNvSpPr>
          <p:nvPr/>
        </p:nvSpPr>
        <p:spPr bwMode="auto">
          <a:xfrm flipH="1">
            <a:off x="1752600" y="3505200"/>
            <a:ext cx="685800" cy="685800"/>
          </a:xfrm>
          <a:prstGeom prst="ellipse">
            <a:avLst/>
          </a:prstGeom>
          <a:noFill/>
          <a:ln w="254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AR" altLang="es-AR" sz="2400">
              <a:latin typeface="Tahoma" pitchFamily="34" charset="0"/>
            </a:endParaRPr>
          </a:p>
        </p:txBody>
      </p:sp>
      <p:sp>
        <p:nvSpPr>
          <p:cNvPr id="59405" name="Oval 13"/>
          <p:cNvSpPr>
            <a:spLocks noChangeArrowheads="1"/>
          </p:cNvSpPr>
          <p:nvPr/>
        </p:nvSpPr>
        <p:spPr bwMode="auto">
          <a:xfrm flipH="1">
            <a:off x="1066800" y="3505200"/>
            <a:ext cx="685800" cy="685800"/>
          </a:xfrm>
          <a:prstGeom prst="ellipse">
            <a:avLst/>
          </a:prstGeom>
          <a:noFill/>
          <a:ln w="254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AR" altLang="es-AR" sz="2400">
              <a:latin typeface="Tahoma" pitchFamily="34" charset="0"/>
            </a:endParaRPr>
          </a:p>
        </p:txBody>
      </p:sp>
      <p:pic>
        <p:nvPicPr>
          <p:cNvPr id="5940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95800"/>
            <a:ext cx="640080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7" name="Oval 15"/>
          <p:cNvSpPr>
            <a:spLocks noChangeArrowheads="1"/>
          </p:cNvSpPr>
          <p:nvPr/>
        </p:nvSpPr>
        <p:spPr bwMode="auto">
          <a:xfrm flipH="1">
            <a:off x="990600" y="4572000"/>
            <a:ext cx="1676400" cy="685800"/>
          </a:xfrm>
          <a:prstGeom prst="ellipse">
            <a:avLst/>
          </a:prstGeom>
          <a:noFill/>
          <a:ln w="25400">
            <a:solidFill>
              <a:schemeClr val="folHlink"/>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AR" altLang="es-AR" sz="2400">
              <a:latin typeface="Tahoma" pitchFamily="34" charset="0"/>
            </a:endParaRPr>
          </a:p>
        </p:txBody>
      </p:sp>
      <p:sp>
        <p:nvSpPr>
          <p:cNvPr id="59408" name="Oval 16"/>
          <p:cNvSpPr>
            <a:spLocks noChangeArrowheads="1"/>
          </p:cNvSpPr>
          <p:nvPr/>
        </p:nvSpPr>
        <p:spPr bwMode="auto">
          <a:xfrm flipH="1">
            <a:off x="1752600" y="5486400"/>
            <a:ext cx="914400" cy="457200"/>
          </a:xfrm>
          <a:prstGeom prst="ellipse">
            <a:avLst/>
          </a:prstGeom>
          <a:noFill/>
          <a:ln w="25400">
            <a:solidFill>
              <a:srgbClr val="339966"/>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AR" altLang="es-AR" sz="2400">
              <a:latin typeface="Tahoma" pitchFamily="34" charset="0"/>
            </a:endParaRPr>
          </a:p>
        </p:txBody>
      </p:sp>
      <p:sp>
        <p:nvSpPr>
          <p:cNvPr id="59409" name="Oval 17"/>
          <p:cNvSpPr>
            <a:spLocks noChangeArrowheads="1"/>
          </p:cNvSpPr>
          <p:nvPr/>
        </p:nvSpPr>
        <p:spPr bwMode="auto">
          <a:xfrm flipH="1">
            <a:off x="457200" y="5562600"/>
            <a:ext cx="762000" cy="457200"/>
          </a:xfrm>
          <a:prstGeom prst="ellipse">
            <a:avLst/>
          </a:prstGeom>
          <a:noFill/>
          <a:ln w="25400">
            <a:solidFill>
              <a:srgbClr val="339966"/>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AR" altLang="es-AR" sz="2400">
              <a:latin typeface="Tahoma" pitchFamily="34" charset="0"/>
            </a:endParaRPr>
          </a:p>
        </p:txBody>
      </p:sp>
      <p:sp>
        <p:nvSpPr>
          <p:cNvPr id="1042" name="Oval 18"/>
          <p:cNvSpPr>
            <a:spLocks noChangeArrowheads="1"/>
          </p:cNvSpPr>
          <p:nvPr/>
        </p:nvSpPr>
        <p:spPr bwMode="auto">
          <a:xfrm>
            <a:off x="3657600" y="5562600"/>
            <a:ext cx="533400" cy="457200"/>
          </a:xfrm>
          <a:prstGeom prst="ellipse">
            <a:avLst/>
          </a:prstGeom>
          <a:noFill/>
          <a:ln w="25400">
            <a:solidFill>
              <a:srgbClr val="0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AR" altLang="es-AR" sz="2400">
              <a:latin typeface="Tahoma" pitchFamily="34" charset="0"/>
            </a:endParaRPr>
          </a:p>
        </p:txBody>
      </p:sp>
      <p:cxnSp>
        <p:nvCxnSpPr>
          <p:cNvPr id="1043" name="AutoShape 19"/>
          <p:cNvCxnSpPr>
            <a:cxnSpLocks noChangeShapeType="1"/>
            <a:stCxn id="59409" idx="3"/>
            <a:endCxn id="1042" idx="3"/>
          </p:cNvCxnSpPr>
          <p:nvPr/>
        </p:nvCxnSpPr>
        <p:spPr bwMode="auto">
          <a:xfrm rot="16200000" flipH="1">
            <a:off x="2420144" y="4650582"/>
            <a:ext cx="1587" cy="2628900"/>
          </a:xfrm>
          <a:prstGeom prst="curvedConnector3">
            <a:avLst>
              <a:gd name="adj1" fmla="val 17900000"/>
            </a:avLst>
          </a:prstGeom>
          <a:noFill/>
          <a:ln w="25400">
            <a:solidFill>
              <a:srgbClr val="00808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12" name="AutoShape 20"/>
          <p:cNvCxnSpPr>
            <a:cxnSpLocks noChangeShapeType="1"/>
            <a:stCxn id="59408" idx="6"/>
          </p:cNvCxnSpPr>
          <p:nvPr/>
        </p:nvCxnSpPr>
        <p:spPr bwMode="auto">
          <a:xfrm rot="10800000">
            <a:off x="1066800" y="5608638"/>
            <a:ext cx="673100" cy="104775"/>
          </a:xfrm>
          <a:prstGeom prst="curvedConnector3">
            <a:avLst>
              <a:gd name="adj1" fmla="val 49056"/>
            </a:avLst>
          </a:prstGeom>
          <a:noFill/>
          <a:ln w="25400">
            <a:solidFill>
              <a:srgbClr val="3399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5" name="AutoShape 21"/>
          <p:cNvCxnSpPr>
            <a:cxnSpLocks noChangeShapeType="1"/>
            <a:stCxn id="1042" idx="6"/>
          </p:cNvCxnSpPr>
          <p:nvPr/>
        </p:nvCxnSpPr>
        <p:spPr bwMode="auto">
          <a:xfrm flipV="1">
            <a:off x="4203700" y="4178300"/>
            <a:ext cx="1524000" cy="1612900"/>
          </a:xfrm>
          <a:prstGeom prst="curvedConnector4">
            <a:avLst>
              <a:gd name="adj1" fmla="val 31667"/>
              <a:gd name="adj2" fmla="val 141731"/>
            </a:avLst>
          </a:prstGeom>
          <a:noFill/>
          <a:ln w="25400">
            <a:solidFill>
              <a:srgbClr val="00808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6" name="Text Box 22"/>
          <p:cNvSpPr txBox="1">
            <a:spLocks noChangeArrowheads="1"/>
          </p:cNvSpPr>
          <p:nvPr/>
        </p:nvSpPr>
        <p:spPr bwMode="auto">
          <a:xfrm>
            <a:off x="5334000" y="4191000"/>
            <a:ext cx="3810000" cy="22431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s-MX" altLang="es-AR" sz="1800">
                <a:solidFill>
                  <a:schemeClr val="tx2"/>
                </a:solidFill>
                <a:latin typeface="Calibri" pitchFamily="34" charset="0"/>
              </a:rPr>
              <a:t>Puedo rechazar la</a:t>
            </a:r>
            <a:r>
              <a:rPr lang="es-MX" altLang="es-AR"/>
              <a:t> </a:t>
            </a:r>
            <a:r>
              <a:rPr lang="es-MX" altLang="es-AR" u="sng"/>
              <a:t>H</a:t>
            </a:r>
            <a:r>
              <a:rPr lang="es-MX" altLang="es-AR" u="sng" baseline="-25000"/>
              <a:t>0 </a:t>
            </a:r>
            <a:r>
              <a:rPr lang="es-MX" altLang="es-AR" sz="1800">
                <a:solidFill>
                  <a:schemeClr val="tx2"/>
                </a:solidFill>
                <a:latin typeface="Calibri" pitchFamily="34" charset="0"/>
              </a:rPr>
              <a:t>ya que las diferencias entre la subpoblación de mujeres y la subpoblación de varones son estadísticamente significativas a nivel de significatividad 0,05</a:t>
            </a:r>
            <a:endParaRPr lang="es-ES" altLang="es-AR" sz="1800">
              <a:solidFill>
                <a:schemeClr val="tx2"/>
              </a:solidFill>
              <a:latin typeface="Calibri" pitchFamily="34" charset="0"/>
            </a:endParaRPr>
          </a:p>
          <a:p>
            <a:pPr>
              <a:spcBef>
                <a:spcPct val="50000"/>
              </a:spcBef>
              <a:defRPr/>
            </a:pPr>
            <a:r>
              <a:rPr lang="es-MX" altLang="es-AR" sz="1800" b="1">
                <a:solidFill>
                  <a:schemeClr val="tx2"/>
                </a:solidFill>
                <a:effectLst>
                  <a:outerShdw blurRad="38100" dist="38100" dir="2700000" algn="tl">
                    <a:srgbClr val="C0C0C0"/>
                  </a:outerShdw>
                </a:effectLst>
                <a:latin typeface="Calibri" pitchFamily="34" charset="0"/>
              </a:rPr>
              <a:t> </a:t>
            </a:r>
            <a:endParaRPr lang="es-ES" altLang="es-AR" sz="1800" b="1">
              <a:solidFill>
                <a:schemeClr val="tx2"/>
              </a:solidFill>
              <a:effectLst>
                <a:outerShdw blurRad="38100" dist="38100" dir="2700000" algn="tl">
                  <a:srgbClr val="C0C0C0"/>
                </a:outerShdw>
              </a:effectLst>
              <a:latin typeface="Calibri" pitchFamily="34" charset="0"/>
            </a:endParaRPr>
          </a:p>
        </p:txBody>
      </p:sp>
      <p:sp>
        <p:nvSpPr>
          <p:cNvPr id="1047" name="Oval 23"/>
          <p:cNvSpPr>
            <a:spLocks noChangeArrowheads="1"/>
          </p:cNvSpPr>
          <p:nvPr/>
        </p:nvSpPr>
        <p:spPr bwMode="auto">
          <a:xfrm flipH="1">
            <a:off x="5410200" y="3733800"/>
            <a:ext cx="3733800" cy="3124200"/>
          </a:xfrm>
          <a:prstGeom prst="ellipse">
            <a:avLst/>
          </a:prstGeom>
          <a:noFill/>
          <a:ln w="25400">
            <a:solidFill>
              <a:srgbClr val="00808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AR" altLang="es-AR" sz="2400">
              <a:latin typeface="Tahoma" pitchFamily="34" charset="0"/>
            </a:endParaRPr>
          </a:p>
        </p:txBody>
      </p:sp>
      <p:sp>
        <p:nvSpPr>
          <p:cNvPr id="59416" name="Text Box 24"/>
          <p:cNvSpPr txBox="1">
            <a:spLocks noChangeArrowheads="1"/>
          </p:cNvSpPr>
          <p:nvPr/>
        </p:nvSpPr>
        <p:spPr bwMode="auto">
          <a:xfrm>
            <a:off x="228600" y="5105400"/>
            <a:ext cx="35052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MX" altLang="es-AR" sz="1400" i="1">
                <a:solidFill>
                  <a:srgbClr val="009900"/>
                </a:solidFill>
                <a:latin typeface="Calibri" pitchFamily="34" charset="0"/>
              </a:rPr>
              <a:t>valor asociado al estadístico mayor a</a:t>
            </a:r>
            <a:r>
              <a:rPr lang="es-MX" altLang="es-AR" sz="1400" i="1">
                <a:solidFill>
                  <a:srgbClr val="009900"/>
                </a:solidFill>
                <a:latin typeface="Symbol" pitchFamily="18" charset="2"/>
              </a:rPr>
              <a:t> a</a:t>
            </a:r>
            <a:endParaRPr lang="es-ES" altLang="es-AR" sz="1400" i="1">
              <a:solidFill>
                <a:srgbClr val="009900"/>
              </a:solidFill>
              <a:latin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43"/>
                                        </p:tgtEl>
                                        <p:attrNameLst>
                                          <p:attrName>style.visibility</p:attrName>
                                        </p:attrNameLst>
                                      </p:cBhvr>
                                      <p:to>
                                        <p:strVal val="visible"/>
                                      </p:to>
                                    </p:set>
                                    <p:anim calcmode="lin" valueType="num">
                                      <p:cBhvr additive="base">
                                        <p:cTn id="7" dur="500" fill="hold"/>
                                        <p:tgtEl>
                                          <p:spTgt spid="1043"/>
                                        </p:tgtEl>
                                        <p:attrNameLst>
                                          <p:attrName>ppt_x</p:attrName>
                                        </p:attrNameLst>
                                      </p:cBhvr>
                                      <p:tavLst>
                                        <p:tav tm="0">
                                          <p:val>
                                            <p:strVal val="0-#ppt_w/2"/>
                                          </p:val>
                                        </p:tav>
                                        <p:tav tm="100000">
                                          <p:val>
                                            <p:strVal val="#ppt_x"/>
                                          </p:val>
                                        </p:tav>
                                      </p:tavLst>
                                    </p:anim>
                                    <p:anim calcmode="lin" valueType="num">
                                      <p:cBhvr additive="base">
                                        <p:cTn id="8" dur="500" fill="hold"/>
                                        <p:tgtEl>
                                          <p:spTgt spid="104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42"/>
                                        </p:tgtEl>
                                        <p:attrNameLst>
                                          <p:attrName>style.visibility</p:attrName>
                                        </p:attrNameLst>
                                      </p:cBhvr>
                                      <p:to>
                                        <p:strVal val="visible"/>
                                      </p:to>
                                    </p:set>
                                    <p:anim calcmode="lin" valueType="num">
                                      <p:cBhvr additive="base">
                                        <p:cTn id="12" dur="500" fill="hold"/>
                                        <p:tgtEl>
                                          <p:spTgt spid="1042"/>
                                        </p:tgtEl>
                                        <p:attrNameLst>
                                          <p:attrName>ppt_x</p:attrName>
                                        </p:attrNameLst>
                                      </p:cBhvr>
                                      <p:tavLst>
                                        <p:tav tm="0">
                                          <p:val>
                                            <p:strVal val="0-#ppt_w/2"/>
                                          </p:val>
                                        </p:tav>
                                        <p:tav tm="100000">
                                          <p:val>
                                            <p:strVal val="#ppt_x"/>
                                          </p:val>
                                        </p:tav>
                                      </p:tavLst>
                                    </p:anim>
                                    <p:anim calcmode="lin" valueType="num">
                                      <p:cBhvr additive="base">
                                        <p:cTn id="13" dur="500" fill="hold"/>
                                        <p:tgtEl>
                                          <p:spTgt spid="104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46"/>
                                        </p:tgtEl>
                                        <p:attrNameLst>
                                          <p:attrName>style.visibility</p:attrName>
                                        </p:attrNameLst>
                                      </p:cBhvr>
                                      <p:to>
                                        <p:strVal val="visible"/>
                                      </p:to>
                                    </p:set>
                                    <p:anim calcmode="lin" valueType="num">
                                      <p:cBhvr additive="base">
                                        <p:cTn id="18" dur="500" fill="hold"/>
                                        <p:tgtEl>
                                          <p:spTgt spid="1046"/>
                                        </p:tgtEl>
                                        <p:attrNameLst>
                                          <p:attrName>ppt_x</p:attrName>
                                        </p:attrNameLst>
                                      </p:cBhvr>
                                      <p:tavLst>
                                        <p:tav tm="0">
                                          <p:val>
                                            <p:strVal val="0-#ppt_w/2"/>
                                          </p:val>
                                        </p:tav>
                                        <p:tav tm="100000">
                                          <p:val>
                                            <p:strVal val="#ppt_x"/>
                                          </p:val>
                                        </p:tav>
                                      </p:tavLst>
                                    </p:anim>
                                    <p:anim calcmode="lin" valueType="num">
                                      <p:cBhvr additive="base">
                                        <p:cTn id="19" dur="500" fill="hold"/>
                                        <p:tgtEl>
                                          <p:spTgt spid="1046"/>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1047"/>
                                        </p:tgtEl>
                                        <p:attrNameLst>
                                          <p:attrName>style.visibility</p:attrName>
                                        </p:attrNameLst>
                                      </p:cBhvr>
                                      <p:to>
                                        <p:strVal val="visible"/>
                                      </p:to>
                                    </p:set>
                                    <p:anim calcmode="lin" valueType="num">
                                      <p:cBhvr additive="base">
                                        <p:cTn id="23" dur="500" fill="hold"/>
                                        <p:tgtEl>
                                          <p:spTgt spid="1047"/>
                                        </p:tgtEl>
                                        <p:attrNameLst>
                                          <p:attrName>ppt_x</p:attrName>
                                        </p:attrNameLst>
                                      </p:cBhvr>
                                      <p:tavLst>
                                        <p:tav tm="0">
                                          <p:val>
                                            <p:strVal val="0-#ppt_w/2"/>
                                          </p:val>
                                        </p:tav>
                                        <p:tav tm="100000">
                                          <p:val>
                                            <p:strVal val="#ppt_x"/>
                                          </p:val>
                                        </p:tav>
                                      </p:tavLst>
                                    </p:anim>
                                    <p:anim calcmode="lin" valueType="num">
                                      <p:cBhvr additive="base">
                                        <p:cTn id="24" dur="500" fill="hold"/>
                                        <p:tgtEl>
                                          <p:spTgt spid="1047"/>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1000"/>
                            </p:stCondLst>
                            <p:childTnLst>
                              <p:par>
                                <p:cTn id="26" presetID="2" presetClass="entr" presetSubtype="8" fill="hold" nodeType="afterEffect">
                                  <p:stCondLst>
                                    <p:cond delay="0"/>
                                  </p:stCondLst>
                                  <p:childTnLst>
                                    <p:set>
                                      <p:cBhvr>
                                        <p:cTn id="27" dur="1" fill="hold">
                                          <p:stCondLst>
                                            <p:cond delay="0"/>
                                          </p:stCondLst>
                                        </p:cTn>
                                        <p:tgtEl>
                                          <p:spTgt spid="1045"/>
                                        </p:tgtEl>
                                        <p:attrNameLst>
                                          <p:attrName>style.visibility</p:attrName>
                                        </p:attrNameLst>
                                      </p:cBhvr>
                                      <p:to>
                                        <p:strVal val="visible"/>
                                      </p:to>
                                    </p:set>
                                    <p:anim calcmode="lin" valueType="num">
                                      <p:cBhvr additive="base">
                                        <p:cTn id="28" dur="500" fill="hold"/>
                                        <p:tgtEl>
                                          <p:spTgt spid="1045"/>
                                        </p:tgtEl>
                                        <p:attrNameLst>
                                          <p:attrName>ppt_x</p:attrName>
                                        </p:attrNameLst>
                                      </p:cBhvr>
                                      <p:tavLst>
                                        <p:tav tm="0">
                                          <p:val>
                                            <p:strVal val="0-#ppt_w/2"/>
                                          </p:val>
                                        </p:tav>
                                        <p:tav tm="100000">
                                          <p:val>
                                            <p:strVal val="#ppt_x"/>
                                          </p:val>
                                        </p:tav>
                                      </p:tavLst>
                                    </p:anim>
                                    <p:anim calcmode="lin" valueType="num">
                                      <p:cBhvr additive="base">
                                        <p:cTn id="29" dur="500" fill="hold"/>
                                        <p:tgtEl>
                                          <p:spTgt spid="10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2" grpId="0" animBg="1"/>
      <p:bldP spid="1046" grpId="0" animBg="1" autoUpdateAnimBg="0"/>
      <p:bldP spid="1047"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827088" y="476250"/>
            <a:ext cx="7561262" cy="615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s-ES" altLang="es-AR" sz="2400" b="1">
                <a:solidFill>
                  <a:srgbClr val="000000"/>
                </a:solidFill>
                <a:cs typeface="+mn-cs"/>
              </a:rPr>
              <a:t>DISTRIBUCIÓN CHI-CUADRADO</a:t>
            </a:r>
          </a:p>
          <a:p>
            <a:pPr eaLnBrk="1" hangingPunct="1">
              <a:spcBef>
                <a:spcPct val="50000"/>
              </a:spcBef>
              <a:buFontTx/>
              <a:buNone/>
            </a:pPr>
            <a:endParaRPr lang="es-ES" altLang="es-AR" sz="2400" b="1">
              <a:solidFill>
                <a:srgbClr val="000000"/>
              </a:solidFill>
              <a:cs typeface="+mn-cs"/>
            </a:endParaRPr>
          </a:p>
          <a:p>
            <a:pPr eaLnBrk="1" hangingPunct="1">
              <a:spcBef>
                <a:spcPct val="50000"/>
              </a:spcBef>
              <a:buFontTx/>
              <a:buNone/>
            </a:pPr>
            <a:r>
              <a:rPr lang="es-ES" altLang="es-AR" sz="2400">
                <a:solidFill>
                  <a:srgbClr val="000000"/>
                </a:solidFill>
                <a:cs typeface="+mn-cs"/>
              </a:rPr>
              <a:t>-Nunca adopta valores menores de 0</a:t>
            </a:r>
          </a:p>
          <a:p>
            <a:pPr eaLnBrk="1" hangingPunct="1">
              <a:spcBef>
                <a:spcPct val="50000"/>
              </a:spcBef>
              <a:buFontTx/>
              <a:buNone/>
            </a:pPr>
            <a:r>
              <a:rPr lang="es-ES" altLang="es-AR" sz="2400">
                <a:solidFill>
                  <a:srgbClr val="000000"/>
                </a:solidFill>
                <a:cs typeface="+mn-cs"/>
              </a:rPr>
              <a:t>-Es asimétrica positiva</a:t>
            </a:r>
          </a:p>
          <a:p>
            <a:pPr algn="just" eaLnBrk="1" hangingPunct="1">
              <a:spcBef>
                <a:spcPct val="50000"/>
              </a:spcBef>
              <a:buFontTx/>
              <a:buNone/>
            </a:pPr>
            <a:r>
              <a:rPr lang="es-ES" altLang="es-AR" sz="2400">
                <a:solidFill>
                  <a:srgbClr val="000000"/>
                </a:solidFill>
                <a:cs typeface="+mn-cs"/>
              </a:rPr>
              <a:t>-Es en realidad una familia de curvas, en función de los llamados “grados de libertad”. Es decir, hay una distribución chi-cuadrado con 1 gl, una distribución chi-cuadrado con 2 gl, etc. (Nota: Los grados de libertad son siempre números positivos.)</a:t>
            </a:r>
          </a:p>
          <a:p>
            <a:pPr algn="just" eaLnBrk="1" hangingPunct="1">
              <a:spcBef>
                <a:spcPct val="50000"/>
              </a:spcBef>
              <a:buFontTx/>
              <a:buNone/>
            </a:pPr>
            <a:r>
              <a:rPr lang="es-ES" altLang="es-AR" sz="2000">
                <a:solidFill>
                  <a:srgbClr val="000000"/>
                </a:solidFill>
                <a:cs typeface="+mn-cs"/>
              </a:rPr>
              <a:t>-A medida que aumentan los grados de libertad, la distribución se hace más y más simétrica.</a:t>
            </a:r>
          </a:p>
          <a:p>
            <a:pPr eaLnBrk="1" hangingPunct="1">
              <a:spcBef>
                <a:spcPct val="50000"/>
              </a:spcBef>
              <a:buFontTx/>
              <a:buNone/>
            </a:pPr>
            <a:endParaRPr lang="es-ES" altLang="es-AR" sz="2000">
              <a:solidFill>
                <a:srgbClr val="000000"/>
              </a:solidFill>
              <a:cs typeface="+mn-cs"/>
            </a:endParaRPr>
          </a:p>
          <a:p>
            <a:pPr algn="just" eaLnBrk="1" hangingPunct="1">
              <a:spcBef>
                <a:spcPct val="50000"/>
              </a:spcBef>
              <a:buFontTx/>
              <a:buNone/>
            </a:pPr>
            <a:r>
              <a:rPr lang="es-ES" altLang="es-AR" sz="2000">
                <a:solidFill>
                  <a:srgbClr val="000000"/>
                </a:solidFill>
                <a:cs typeface="+mn-cs"/>
              </a:rPr>
              <a:t>Se usa para pruebas de bondad de ajuste (para comparar las puntuaciones predichas con las observadas), entre otras.</a:t>
            </a:r>
          </a:p>
        </p:txBody>
      </p:sp>
      <p:graphicFrame>
        <p:nvGraphicFramePr>
          <p:cNvPr id="55299" name="Object 5"/>
          <p:cNvGraphicFramePr>
            <a:graphicFrameLocks noChangeAspect="1"/>
          </p:cNvGraphicFramePr>
          <p:nvPr/>
        </p:nvGraphicFramePr>
        <p:xfrm>
          <a:off x="6875463" y="981075"/>
          <a:ext cx="641350" cy="720725"/>
        </p:xfrm>
        <a:graphic>
          <a:graphicData uri="http://schemas.openxmlformats.org/presentationml/2006/ole">
            <mc:AlternateContent xmlns:mc="http://schemas.openxmlformats.org/markup-compatibility/2006">
              <mc:Choice xmlns:v="urn:schemas-microsoft-com:vml" Requires="v">
                <p:oleObj name="Equation" r:id="rId2" imgW="203112" imgH="228501" progId="Equation.DSMT4">
                  <p:embed/>
                </p:oleObj>
              </mc:Choice>
              <mc:Fallback>
                <p:oleObj name="Equation" r:id="rId2" imgW="203112" imgH="228501" progId="Equation.DSMT4">
                  <p:embed/>
                  <p:pic>
                    <p:nvPicPr>
                      <p:cNvPr id="55299"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463" y="981075"/>
                        <a:ext cx="64135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64787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323850" y="908050"/>
            <a:ext cx="8280400"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s-ES" altLang="es-AR" sz="2400" b="1">
                <a:solidFill>
                  <a:srgbClr val="000000"/>
                </a:solidFill>
                <a:cs typeface="+mn-cs"/>
              </a:rPr>
              <a:t>DISTRIBUCIÓN F DE FISHER </a:t>
            </a:r>
          </a:p>
          <a:p>
            <a:pPr algn="ctr" eaLnBrk="1" hangingPunct="1">
              <a:spcBef>
                <a:spcPct val="50000"/>
              </a:spcBef>
              <a:buFontTx/>
              <a:buNone/>
            </a:pPr>
            <a:r>
              <a:rPr lang="es-ES" altLang="es-AR" sz="1800" b="1">
                <a:solidFill>
                  <a:srgbClr val="000000"/>
                </a:solidFill>
                <a:cs typeface="+mn-cs"/>
              </a:rPr>
              <a:t>(“F de Snedecor”)</a:t>
            </a:r>
          </a:p>
          <a:p>
            <a:pPr eaLnBrk="1" hangingPunct="1">
              <a:spcBef>
                <a:spcPct val="50000"/>
              </a:spcBef>
              <a:buFontTx/>
              <a:buNone/>
            </a:pPr>
            <a:endParaRPr lang="es-ES" altLang="es-AR" sz="1800" b="1">
              <a:solidFill>
                <a:srgbClr val="000000"/>
              </a:solidFill>
              <a:cs typeface="+mn-cs"/>
            </a:endParaRPr>
          </a:p>
          <a:p>
            <a:pPr eaLnBrk="1" hangingPunct="1">
              <a:spcBef>
                <a:spcPct val="0"/>
              </a:spcBef>
              <a:buFontTx/>
              <a:buNone/>
            </a:pPr>
            <a:r>
              <a:rPr lang="es-ES" altLang="es-AR" sz="2400">
                <a:solidFill>
                  <a:srgbClr val="000000"/>
                </a:solidFill>
                <a:cs typeface="+mn-cs"/>
              </a:rPr>
              <a:t>-Nunca adopta valores menores de 0</a:t>
            </a:r>
          </a:p>
          <a:p>
            <a:pPr eaLnBrk="1" hangingPunct="1">
              <a:spcBef>
                <a:spcPct val="0"/>
              </a:spcBef>
              <a:buFontTx/>
              <a:buNone/>
            </a:pPr>
            <a:r>
              <a:rPr lang="es-ES" altLang="es-AR" sz="2400">
                <a:solidFill>
                  <a:srgbClr val="000000"/>
                </a:solidFill>
                <a:cs typeface="+mn-cs"/>
              </a:rPr>
              <a:t>-Es asimétrica positiva</a:t>
            </a:r>
          </a:p>
          <a:p>
            <a:pPr algn="just" eaLnBrk="1" hangingPunct="1">
              <a:spcBef>
                <a:spcPct val="0"/>
              </a:spcBef>
              <a:buFontTx/>
              <a:buNone/>
            </a:pPr>
            <a:r>
              <a:rPr lang="es-ES" altLang="es-AR" sz="2400">
                <a:solidFill>
                  <a:srgbClr val="000000"/>
                </a:solidFill>
                <a:cs typeface="+mn-cs"/>
              </a:rPr>
              <a:t>-Es en realidad una familia de curvas, en función de los llamados “grados de libertad” del numerador y del denominador. Es decir, hay una F de Fisher con1 gl en el numerador y 10 gl en el denominador, etc.</a:t>
            </a:r>
          </a:p>
          <a:p>
            <a:pPr algn="just" eaLnBrk="1" hangingPunct="1">
              <a:spcBef>
                <a:spcPct val="50000"/>
              </a:spcBef>
              <a:buFontTx/>
              <a:buNone/>
            </a:pPr>
            <a:r>
              <a:rPr lang="es-ES" altLang="es-AR" sz="2400">
                <a:solidFill>
                  <a:srgbClr val="000000"/>
                </a:solidFill>
                <a:cs typeface="+mn-cs"/>
              </a:rPr>
              <a:t>-(Se puede demostrar que la distribución F equivale a una razón entre dos chi-cuadrados; de ahí que hablemos en el caso de F de grados de libertad en el numerador y en el denominador.)</a:t>
            </a:r>
          </a:p>
          <a:p>
            <a:pPr eaLnBrk="1" hangingPunct="1">
              <a:spcBef>
                <a:spcPct val="50000"/>
              </a:spcBef>
              <a:buFontTx/>
              <a:buNone/>
            </a:pPr>
            <a:r>
              <a:rPr lang="es-ES" altLang="es-AR" sz="2400">
                <a:solidFill>
                  <a:srgbClr val="000000"/>
                </a:solidFill>
                <a:cs typeface="+mn-cs"/>
              </a:rPr>
              <a:t>(Empleo: Análisis de Varianza –ANOVA- entre otros)</a:t>
            </a:r>
          </a:p>
        </p:txBody>
      </p:sp>
    </p:spTree>
    <p:extLst>
      <p:ext uri="{BB962C8B-B14F-4D97-AF65-F5344CB8AC3E}">
        <p14:creationId xmlns:p14="http://schemas.microsoft.com/office/powerpoint/2010/main" val="1207974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594384" y="2348880"/>
            <a:ext cx="8131175" cy="1815882"/>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spcBef>
                <a:spcPct val="0"/>
              </a:spcBef>
              <a:buClrTx/>
              <a:buSzTx/>
              <a:buFontTx/>
              <a:buNone/>
            </a:pPr>
            <a:r>
              <a:rPr lang="es-AR" altLang="es-AR" sz="2800" b="1" dirty="0"/>
              <a:t> </a:t>
            </a:r>
          </a:p>
          <a:p>
            <a:pPr algn="ctr" eaLnBrk="1" hangingPunct="1">
              <a:spcBef>
                <a:spcPct val="0"/>
              </a:spcBef>
              <a:buClrTx/>
              <a:buSzTx/>
              <a:buFont typeface="Wingdings" pitchFamily="2" charset="2"/>
              <a:buNone/>
            </a:pPr>
            <a:r>
              <a:rPr lang="es-MX" altLang="es-AR" sz="2800" b="1" dirty="0"/>
              <a:t>EJEMPLOS DE APLICACIÓN: INTERVALOS DE CONFIANZA Y PRUEBAS DE HIPÓTESIS</a:t>
            </a:r>
            <a:endParaRPr lang="es-AR" altLang="es-AR" sz="2800" b="1" dirty="0"/>
          </a:p>
          <a:p>
            <a:pPr algn="ctr" eaLnBrk="1" hangingPunct="1">
              <a:spcBef>
                <a:spcPct val="0"/>
              </a:spcBef>
              <a:buClrTx/>
              <a:buSzTx/>
              <a:buFontTx/>
              <a:buNone/>
            </a:pPr>
            <a:r>
              <a:rPr lang="es-AR" altLang="es-AR" sz="2800" b="1" dirty="0"/>
              <a:t> </a:t>
            </a:r>
          </a:p>
        </p:txBody>
      </p:sp>
      <p:sp>
        <p:nvSpPr>
          <p:cNvPr id="14339" name="Rectangle 7"/>
          <p:cNvSpPr>
            <a:spLocks noChangeArrowheads="1"/>
          </p:cNvSpPr>
          <p:nvPr/>
        </p:nvSpPr>
        <p:spPr bwMode="auto">
          <a:xfrm>
            <a:off x="2124075" y="981075"/>
            <a:ext cx="58324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100000"/>
              </a:spcBef>
              <a:buClrTx/>
              <a:buSzTx/>
              <a:buFontTx/>
              <a:buNone/>
            </a:pPr>
            <a:r>
              <a:rPr lang="es-MX" altLang="es-AR" sz="2800" b="1" dirty="0"/>
              <a:t>SEMINARIO DE POSGRADO</a:t>
            </a:r>
          </a:p>
        </p:txBody>
      </p:sp>
    </p:spTree>
    <p:extLst>
      <p:ext uri="{BB962C8B-B14F-4D97-AF65-F5344CB8AC3E}">
        <p14:creationId xmlns:p14="http://schemas.microsoft.com/office/powerpoint/2010/main" val="72960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ext Box 5"/>
          <p:cNvSpPr txBox="1">
            <a:spLocks noChangeArrowheads="1"/>
          </p:cNvSpPr>
          <p:nvPr/>
        </p:nvSpPr>
        <p:spPr bwMode="auto">
          <a:xfrm>
            <a:off x="395288" y="1052513"/>
            <a:ext cx="8488362" cy="5740033"/>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just" eaLnBrk="1" hangingPunct="1">
              <a:spcBef>
                <a:spcPct val="0"/>
              </a:spcBef>
              <a:spcAft>
                <a:spcPts val="600"/>
              </a:spcAft>
              <a:buClrTx/>
              <a:buSzTx/>
              <a:buFontTx/>
              <a:buNone/>
            </a:pPr>
            <a:r>
              <a:rPr lang="es-AR" altLang="es-AR" sz="2100" b="1" dirty="0">
                <a:solidFill>
                  <a:srgbClr val="000000"/>
                </a:solidFill>
              </a:rPr>
              <a:t>En la teoría de la probabilidad, bajo el término genérico de LEY DE LOS GRANDES NÚMEROS se describe el comportamiento del promedio de una sucesión de mediciones aleatorias conforme aumenta el número de ensayos. En la medida que aumenten estos, el promedio de las mediciones convergerá a la esperanza de la variable aleatoria involucrada (ejemplo de caras y cecas de una moneda). </a:t>
            </a:r>
          </a:p>
          <a:p>
            <a:pPr algn="just" eaLnBrk="1" hangingPunct="1">
              <a:spcBef>
                <a:spcPct val="0"/>
              </a:spcBef>
              <a:spcAft>
                <a:spcPts val="600"/>
              </a:spcAft>
              <a:buClrTx/>
              <a:buSzTx/>
              <a:buFontTx/>
              <a:buNone/>
            </a:pPr>
            <a:r>
              <a:rPr lang="es-AR" altLang="es-AR" sz="2100" b="1" dirty="0">
                <a:solidFill>
                  <a:srgbClr val="000000"/>
                </a:solidFill>
              </a:rPr>
              <a:t>La frase "ley de los grandes números" es también usada ocasionalmente para referirse al principio de que la probabilidad de que un evento posible (incluso poco probable) ocurra al menos una vez en el marco de una serie de ensayos, se incrementa con el número de eventos que contenga la serie. </a:t>
            </a:r>
          </a:p>
          <a:p>
            <a:pPr algn="just" eaLnBrk="1" hangingPunct="1">
              <a:spcBef>
                <a:spcPct val="0"/>
              </a:spcBef>
              <a:spcAft>
                <a:spcPts val="600"/>
              </a:spcAft>
              <a:buClrTx/>
              <a:buSzTx/>
              <a:buFontTx/>
              <a:buNone/>
            </a:pPr>
            <a:r>
              <a:rPr lang="es-AR" altLang="es-AR" sz="2100" b="1" dirty="0">
                <a:solidFill>
                  <a:srgbClr val="000000"/>
                </a:solidFill>
              </a:rPr>
              <a:t>Por ejemplo, la probabilidad de que un individuo gane la lotería es bastante baja; sin embargo, la probabilidad de que alguien gane la lotería es bastante alta, suponiendo que suficientes personas comprasen los boletos de lotería</a:t>
            </a:r>
            <a:r>
              <a:rPr lang="es-MX" altLang="es-AR" sz="2100" b="1" dirty="0">
                <a:solidFill>
                  <a:srgbClr val="000000"/>
                </a:solidFill>
              </a:rPr>
              <a:t>.</a:t>
            </a:r>
          </a:p>
        </p:txBody>
      </p:sp>
      <p:sp>
        <p:nvSpPr>
          <p:cNvPr id="35843" name="Rectangle 7"/>
          <p:cNvSpPr>
            <a:spLocks noChangeArrowheads="1"/>
          </p:cNvSpPr>
          <p:nvPr/>
        </p:nvSpPr>
        <p:spPr bwMode="auto">
          <a:xfrm>
            <a:off x="2124075" y="404813"/>
            <a:ext cx="58324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100000"/>
              </a:spcBef>
              <a:buClrTx/>
              <a:buSzTx/>
              <a:buFontTx/>
              <a:buNone/>
            </a:pPr>
            <a:r>
              <a:rPr lang="es-MX" altLang="es-AR" sz="2800" b="1">
                <a:solidFill>
                  <a:srgbClr val="000000"/>
                </a:solidFill>
              </a:rPr>
              <a:t>SEMINARIO DE POSGRADO</a:t>
            </a:r>
          </a:p>
        </p:txBody>
      </p:sp>
    </p:spTree>
    <p:extLst>
      <p:ext uri="{BB962C8B-B14F-4D97-AF65-F5344CB8AC3E}">
        <p14:creationId xmlns:p14="http://schemas.microsoft.com/office/powerpoint/2010/main" val="1257991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Las preguntas de la inferencia estadística</a:t>
            </a:r>
          </a:p>
        </p:txBody>
      </p:sp>
      <p:sp>
        <p:nvSpPr>
          <p:cNvPr id="19"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20"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AutoShape 2" descr="Resultado de imagen para logo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6" name="AutoShape 4" descr="Resultado de imagen para logo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7" name="AutoShape 6" descr="Resultado de imagen para logo twit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22" name="24 CuadroTexto"/>
          <p:cNvSpPr txBox="1"/>
          <p:nvPr/>
        </p:nvSpPr>
        <p:spPr>
          <a:xfrm>
            <a:off x="307974" y="1106219"/>
            <a:ext cx="8642351" cy="4031873"/>
          </a:xfrm>
          <a:prstGeom prst="rect">
            <a:avLst/>
          </a:prstGeom>
          <a:noFill/>
        </p:spPr>
        <p:txBody>
          <a:bodyPr wrap="square" rtlCol="0">
            <a:spAutoFit/>
          </a:bodyPr>
          <a:lstStyle/>
          <a:p>
            <a:pPr marL="285750" indent="-285750" algn="just">
              <a:buFont typeface="Arial" panose="020B0604020202020204" pitchFamily="34" charset="0"/>
              <a:buChar char="•"/>
            </a:pPr>
            <a:r>
              <a:rPr lang="es-AR" sz="1600" dirty="0">
                <a:latin typeface="Cambria" panose="02040503050406030204" pitchFamily="18" charset="0"/>
              </a:rPr>
              <a:t>Con todo lo que desarrollamos hasta acá, estamos preparados/as para abordar los elementos fundamentales de la inferencia estadística desde un punto de vista </a:t>
            </a:r>
            <a:r>
              <a:rPr lang="es-AR" sz="1600" b="1" dirty="0">
                <a:latin typeface="Cambria" panose="02040503050406030204" pitchFamily="18" charset="0"/>
              </a:rPr>
              <a:t>aplicado</a:t>
            </a:r>
            <a:r>
              <a:rPr lang="es-AR" sz="1600" dirty="0">
                <a:latin typeface="Cambria" panose="02040503050406030204" pitchFamily="18" charset="0"/>
              </a:rPr>
              <a:t>.</a:t>
            </a:r>
          </a:p>
          <a:p>
            <a:pPr marL="285750" indent="-285750" algn="just">
              <a:buFont typeface="Arial" panose="020B0604020202020204" pitchFamily="34" charset="0"/>
              <a:buChar char="•"/>
            </a:pPr>
            <a:endParaRPr lang="es-AR" sz="1600" dirty="0">
              <a:latin typeface="Cambria" panose="02040503050406030204" pitchFamily="18" charset="0"/>
            </a:endParaRPr>
          </a:p>
          <a:p>
            <a:pPr marL="285750" indent="-285750" algn="just">
              <a:buFont typeface="Arial" panose="020B0604020202020204" pitchFamily="34" charset="0"/>
              <a:buChar char="•"/>
            </a:pPr>
            <a:r>
              <a:rPr lang="es-AR" sz="1600" dirty="0">
                <a:latin typeface="Cambria" panose="02040503050406030204" pitchFamily="18" charset="0"/>
              </a:rPr>
              <a:t>En estadística inferencial solemos hacer dos tipos de preguntas (</a:t>
            </a:r>
            <a:r>
              <a:rPr lang="es-AR" sz="1600" dirty="0" err="1">
                <a:latin typeface="Cambria" panose="02040503050406030204" pitchFamily="18" charset="0"/>
              </a:rPr>
              <a:t>Richtey</a:t>
            </a:r>
            <a:r>
              <a:rPr lang="es-AR" sz="1600" dirty="0">
                <a:latin typeface="Cambria" panose="02040503050406030204" pitchFamily="18" charset="0"/>
              </a:rPr>
              <a:t>, 2002) que requieren dos procedimientos diferentes que veremos a continuación.</a:t>
            </a:r>
          </a:p>
          <a:p>
            <a:pPr marL="285750" indent="-285750" algn="just">
              <a:buFont typeface="Arial" panose="020B0604020202020204" pitchFamily="34" charset="0"/>
              <a:buChar char="•"/>
            </a:pPr>
            <a:endParaRPr lang="es-AR" sz="1600" i="1" dirty="0">
              <a:latin typeface="Cambria" panose="02040503050406030204" pitchFamily="18" charset="0"/>
            </a:endParaRPr>
          </a:p>
          <a:p>
            <a:pPr marL="742950" lvl="1" indent="-285750" algn="just">
              <a:buFont typeface="Arial" panose="020B0604020202020204" pitchFamily="34" charset="0"/>
              <a:buChar char="•"/>
            </a:pPr>
            <a:r>
              <a:rPr lang="es-AR" sz="1600" dirty="0">
                <a:latin typeface="Cambria" panose="02040503050406030204" pitchFamily="18" charset="0"/>
              </a:rPr>
              <a:t>Conociendo un dato obtenido a partir de una muestra aleatoria (por ejemplo, el promedio de calificaciones de una muestra de estudiantes o el porcentaje de aprobación del gobierno nacional): ¿cuál es el valor del verdadero dato poblacional? La inferencia requiere calcular un </a:t>
            </a:r>
            <a:r>
              <a:rPr lang="es-AR" sz="1600" b="1" i="1" dirty="0">
                <a:solidFill>
                  <a:srgbClr val="2A8A85"/>
                </a:solidFill>
                <a:latin typeface="Cambria" panose="02040503050406030204" pitchFamily="18" charset="0"/>
              </a:rPr>
              <a:t>intervalo de confianza</a:t>
            </a:r>
            <a:r>
              <a:rPr lang="es-AR" sz="1600" dirty="0">
                <a:latin typeface="Cambria" panose="02040503050406030204" pitchFamily="18" charset="0"/>
              </a:rPr>
              <a:t>. </a:t>
            </a:r>
          </a:p>
          <a:p>
            <a:pPr marL="742950" lvl="1" indent="-285750" algn="just">
              <a:buFont typeface="Arial" panose="020B0604020202020204" pitchFamily="34" charset="0"/>
              <a:buChar char="•"/>
            </a:pPr>
            <a:endParaRPr lang="es-AR" sz="1600" i="1" dirty="0">
              <a:latin typeface="Cambria" panose="02040503050406030204" pitchFamily="18" charset="0"/>
            </a:endParaRPr>
          </a:p>
          <a:p>
            <a:pPr marL="742950" lvl="1" indent="-285750" algn="just">
              <a:buFont typeface="Arial" panose="020B0604020202020204" pitchFamily="34" charset="0"/>
              <a:buChar char="•"/>
            </a:pPr>
            <a:r>
              <a:rPr lang="es-AR" sz="1600" dirty="0">
                <a:latin typeface="Cambria" panose="02040503050406030204" pitchFamily="18" charset="0"/>
              </a:rPr>
              <a:t>Otro tipo de preguntas es: ¿cuán probable es que el dato poblacional sea igual a un valor específico? Por ejemplo: si en una muestra encontramos que varones y mujeres tienen el mismo salario promedio, ¿cuán probable es que esa diferencia=0 sea “real” en la población y no un efecto del muestreo? La inferencia requiere implementar un </a:t>
            </a:r>
            <a:r>
              <a:rPr lang="es-AR" sz="1600" b="1" i="1" dirty="0">
                <a:solidFill>
                  <a:srgbClr val="2A8A85"/>
                </a:solidFill>
                <a:latin typeface="Cambria" panose="02040503050406030204" pitchFamily="18" charset="0"/>
              </a:rPr>
              <a:t>test de hipótesis</a:t>
            </a:r>
            <a:r>
              <a:rPr lang="es-AR" sz="1600" dirty="0">
                <a:latin typeface="Cambria" panose="02040503050406030204" pitchFamily="18" charset="0"/>
              </a:rPr>
              <a:t> o prueba de decisión estadística.</a:t>
            </a:r>
          </a:p>
        </p:txBody>
      </p:sp>
    </p:spTree>
    <p:extLst>
      <p:ext uri="{BB962C8B-B14F-4D97-AF65-F5344CB8AC3E}">
        <p14:creationId xmlns:p14="http://schemas.microsoft.com/office/powerpoint/2010/main" val="3526138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Intervalos de confianza: ejemplo 1</a:t>
            </a:r>
          </a:p>
        </p:txBody>
      </p:sp>
      <p:sp>
        <p:nvSpPr>
          <p:cNvPr id="19"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20"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AutoShape 2" descr="Resultado de imagen para logo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6" name="AutoShape 4" descr="Resultado de imagen para logo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7" name="AutoShape 6" descr="Resultado de imagen para logo twit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mc:AlternateContent xmlns:mc="http://schemas.openxmlformats.org/markup-compatibility/2006" xmlns:a14="http://schemas.microsoft.com/office/drawing/2010/main">
        <mc:Choice Requires="a14">
          <p:sp>
            <p:nvSpPr>
              <p:cNvPr id="22" name="24 CuadroTexto"/>
              <p:cNvSpPr txBox="1"/>
              <p:nvPr/>
            </p:nvSpPr>
            <p:spPr>
              <a:xfrm>
                <a:off x="307975" y="1106219"/>
                <a:ext cx="8585200" cy="5755422"/>
              </a:xfrm>
              <a:prstGeom prst="rect">
                <a:avLst/>
              </a:prstGeom>
              <a:noFill/>
            </p:spPr>
            <p:txBody>
              <a:bodyPr wrap="square" rtlCol="0">
                <a:spAutoFit/>
              </a:bodyPr>
              <a:lstStyle/>
              <a:p>
                <a:pPr marL="285750" indent="-285750" algn="just">
                  <a:buFont typeface="Wingdings" panose="05000000000000000000" pitchFamily="2" charset="2"/>
                  <a:buChar char="§"/>
                </a:pPr>
                <a:r>
                  <a:rPr lang="es-AR" altLang="es-AR" sz="1600" dirty="0">
                    <a:latin typeface="Cambria" panose="02040503050406030204" pitchFamily="18" charset="0"/>
                    <a:ea typeface="Cambria" panose="02040503050406030204" pitchFamily="18" charset="0"/>
                    <a:cs typeface="Calibri" panose="020F0502020204030204" pitchFamily="34" charset="0"/>
                  </a:rPr>
                  <a:t>Una empresa ha tomado una muestra aleatoria de su universo de clientes y ha realizado una encuesta a 5.000 casos (el archivo es </a:t>
                </a:r>
                <a:r>
                  <a:rPr lang="es-AR" altLang="es-AR" sz="1600" i="1" dirty="0" err="1">
                    <a:latin typeface="Cambria" panose="02040503050406030204" pitchFamily="18" charset="0"/>
                    <a:ea typeface="Cambria" panose="02040503050406030204" pitchFamily="18" charset="0"/>
                    <a:cs typeface="Calibri" panose="020F0502020204030204" pitchFamily="34" charset="0"/>
                  </a:rPr>
                  <a:t>customer_dbase.sav</a:t>
                </a:r>
                <a:r>
                  <a:rPr lang="es-AR" altLang="es-AR" sz="1600" dirty="0">
                    <a:latin typeface="Cambria" panose="02040503050406030204" pitchFamily="18" charset="0"/>
                    <a:ea typeface="Cambria" panose="02040503050406030204" pitchFamily="18" charset="0"/>
                    <a:cs typeface="Calibri" panose="020F0502020204030204" pitchFamily="34" charset="0"/>
                  </a:rPr>
                  <a:t>). </a:t>
                </a:r>
              </a:p>
              <a:p>
                <a:pPr marL="285750" indent="-285750" algn="just">
                  <a:buFont typeface="Wingdings" panose="05000000000000000000" pitchFamily="2" charset="2"/>
                  <a:buChar char="§"/>
                </a:pPr>
                <a:endParaRPr lang="es-AR" altLang="es-AR" sz="1600" dirty="0">
                  <a:latin typeface="Cambria" panose="02040503050406030204" pitchFamily="18" charset="0"/>
                  <a:ea typeface="Cambria" panose="02040503050406030204" pitchFamily="18" charset="0"/>
                  <a:cs typeface="Calibri" panose="020F0502020204030204" pitchFamily="34" charset="0"/>
                </a:endParaRPr>
              </a:p>
              <a:p>
                <a:pPr marL="285750" indent="-285750" algn="just">
                  <a:buFont typeface="Wingdings" panose="05000000000000000000" pitchFamily="2" charset="2"/>
                  <a:buChar char="§"/>
                </a:pPr>
                <a:r>
                  <a:rPr lang="es-AR" altLang="es-AR" sz="1600" dirty="0">
                    <a:latin typeface="Cambria" panose="02040503050406030204" pitchFamily="18" charset="0"/>
                    <a:ea typeface="Cambria" panose="02040503050406030204" pitchFamily="18" charset="0"/>
                    <a:cs typeface="Calibri" panose="020F0502020204030204" pitchFamily="34" charset="0"/>
                  </a:rPr>
                  <a:t>Se informa que el promedio de años de educación de los encuestados (</a:t>
                </a:r>
                <a14:m>
                  <m:oMath xmlns:m="http://schemas.openxmlformats.org/officeDocument/2006/math">
                    <m:acc>
                      <m:accPr>
                        <m:chr m:val="̅"/>
                        <m:ctrlPr>
                          <a:rPr lang="es-MX" altLang="es-AR" sz="1600" i="1" dirty="0">
                            <a:latin typeface="Cambria Math" panose="02040503050406030204" pitchFamily="18" charset="0"/>
                            <a:ea typeface="Cambria" panose="02040503050406030204" pitchFamily="18" charset="0"/>
                            <a:cs typeface="Calibri" panose="020F0502020204030204" pitchFamily="34" charset="0"/>
                          </a:rPr>
                        </m:ctrlPr>
                      </m:accPr>
                      <m:e>
                        <m:r>
                          <a:rPr lang="es-AR" altLang="es-AR" sz="1600" i="1" dirty="0">
                            <a:latin typeface="Cambria Math" panose="02040503050406030204" pitchFamily="18" charset="0"/>
                            <a:ea typeface="Cambria" panose="02040503050406030204" pitchFamily="18" charset="0"/>
                            <a:cs typeface="Calibri" panose="020F0502020204030204" pitchFamily="34" charset="0"/>
                          </a:rPr>
                          <m:t>𝑥</m:t>
                        </m:r>
                      </m:e>
                    </m:acc>
                  </m:oMath>
                </a14:m>
                <a:r>
                  <a:rPr lang="es-AR" altLang="es-AR" sz="1600" dirty="0">
                    <a:latin typeface="Cambria" panose="02040503050406030204" pitchFamily="18" charset="0"/>
                    <a:ea typeface="Cambria" panose="02040503050406030204" pitchFamily="18" charset="0"/>
                    <a:cs typeface="Calibri" panose="020F0502020204030204" pitchFamily="34" charset="0"/>
                  </a:rPr>
                  <a:t>) es 14,54 años y s=3,28. Deseamos reportar el valor en el cual fluctúa el verdadero valor poblacional con un 95% de confianza. Esto equivale a decir: 95% de las medias </a:t>
                </a:r>
                <a:r>
                  <a:rPr lang="es-AR" altLang="es-AR" sz="1600" dirty="0" err="1">
                    <a:latin typeface="Cambria" panose="02040503050406030204" pitchFamily="18" charset="0"/>
                    <a:ea typeface="Cambria" panose="02040503050406030204" pitchFamily="18" charset="0"/>
                    <a:cs typeface="Calibri" panose="020F0502020204030204" pitchFamily="34" charset="0"/>
                  </a:rPr>
                  <a:t>muestrales</a:t>
                </a:r>
                <a:r>
                  <a:rPr lang="es-AR" altLang="es-AR" sz="1600" dirty="0">
                    <a:latin typeface="Cambria" panose="02040503050406030204" pitchFamily="18" charset="0"/>
                    <a:ea typeface="Cambria" panose="02040503050406030204" pitchFamily="18" charset="0"/>
                    <a:cs typeface="Calibri" panose="020F0502020204030204" pitchFamily="34" charset="0"/>
                  </a:rPr>
                  <a:t> se ubican a ± 1,96 errores típicos del parámetro verdadero; por lo tanto, </a:t>
                </a:r>
                <a:r>
                  <a:rPr lang="es-AR" altLang="es-AR" sz="1600" i="1" dirty="0">
                    <a:latin typeface="Cambria" panose="02040503050406030204" pitchFamily="18" charset="0"/>
                    <a:ea typeface="Cambria" panose="02040503050406030204" pitchFamily="18" charset="0"/>
                    <a:cs typeface="Calibri" panose="020F0502020204030204" pitchFamily="34" charset="0"/>
                  </a:rPr>
                  <a:t>si tomamos sólo una muestra, hay 95% de probabilidad de que la media de esta muestra caiga dentro de ± 1,96 error estándar del parámetro, cualquiera sea éste.</a:t>
                </a:r>
              </a:p>
              <a:p>
                <a:pPr marL="285750" indent="-285750" algn="just">
                  <a:buFont typeface="Wingdings" panose="05000000000000000000" pitchFamily="2" charset="2"/>
                  <a:buChar char="ü"/>
                </a:pPr>
                <a:endParaRPr lang="es-AR" altLang="es-AR" sz="1600" dirty="0">
                  <a:latin typeface="Cambria" panose="02040503050406030204" pitchFamily="18" charset="0"/>
                  <a:ea typeface="Cambria" panose="02040503050406030204" pitchFamily="18" charset="0"/>
                  <a:cs typeface="Calibri" panose="020F0502020204030204" pitchFamily="34" charset="0"/>
                </a:endParaRPr>
              </a:p>
              <a:p>
                <a:pPr marL="285750" indent="-285750" algn="just">
                  <a:buFont typeface="Wingdings" panose="05000000000000000000" pitchFamily="2" charset="2"/>
                  <a:buChar char="§"/>
                </a:pPr>
                <a:r>
                  <a:rPr lang="es-AR" altLang="es-AR" sz="1600" dirty="0">
                    <a:latin typeface="Cambria" panose="02040503050406030204" pitchFamily="18" charset="0"/>
                    <a:ea typeface="Cambria" panose="02040503050406030204" pitchFamily="18" charset="0"/>
                    <a:cs typeface="Calibri" panose="020F0502020204030204" pitchFamily="34" charset="0"/>
                  </a:rPr>
                  <a:t>Usamos la fórmula de cálculo del </a:t>
                </a:r>
                <a:r>
                  <a:rPr lang="es-AR" altLang="es-AR" sz="1600" b="1" dirty="0">
                    <a:latin typeface="Cambria" panose="02040503050406030204" pitchFamily="18" charset="0"/>
                    <a:ea typeface="Cambria" panose="02040503050406030204" pitchFamily="18" charset="0"/>
                    <a:cs typeface="Calibri" panose="020F0502020204030204" pitchFamily="34" charset="0"/>
                  </a:rPr>
                  <a:t>error estándar de la media:</a:t>
                </a:r>
              </a:p>
              <a:p>
                <a:pPr marL="285750" indent="-285750" algn="just">
                  <a:buFont typeface="Wingdings" panose="05000000000000000000" pitchFamily="2" charset="2"/>
                  <a:buChar char="§"/>
                </a:pPr>
                <a:endParaRPr lang="es-AR" altLang="es-AR" sz="1600" dirty="0">
                  <a:latin typeface="Cambria" panose="02040503050406030204" pitchFamily="18" charset="0"/>
                  <a:ea typeface="Cambria" panose="02040503050406030204" pitchFamily="18" charset="0"/>
                  <a:cs typeface="Calibri" panose="020F0502020204030204" pitchFamily="34" charset="0"/>
                </a:endParaRPr>
              </a:p>
              <a:p>
                <a:pPr algn="just"/>
                <a:r>
                  <a:rPr lang="es-MX" altLang="es-AR" sz="1600" dirty="0">
                    <a:latin typeface="Cambria" panose="02040503050406030204" pitchFamily="18" charset="0"/>
                    <a:ea typeface="Cambria" panose="02040503050406030204" pitchFamily="18" charset="0"/>
                  </a:rPr>
                  <a:t>			</a:t>
                </a:r>
                <a:r>
                  <a:rPr lang="es-MX" altLang="es-AR" sz="1600" dirty="0">
                    <a:latin typeface="Cambria" panose="02040503050406030204" pitchFamily="18" charset="0"/>
                    <a:ea typeface="Cambria" panose="02040503050406030204" pitchFamily="18" charset="0"/>
                    <a:cs typeface="Calibri" panose="020F0502020204030204" pitchFamily="34" charset="0"/>
                  </a:rPr>
                  <a:t>	</a:t>
                </a:r>
                <a14:m>
                  <m:oMath xmlns:m="http://schemas.openxmlformats.org/officeDocument/2006/math">
                    <m:acc>
                      <m:accPr>
                        <m:chr m:val="̅"/>
                        <m:ctrlPr>
                          <a:rPr lang="es-MX" altLang="es-AR" sz="1600" i="1" dirty="0" smtClean="0">
                            <a:latin typeface="Cambria Math" panose="02040503050406030204" pitchFamily="18" charset="0"/>
                            <a:ea typeface="Cambria" panose="02040503050406030204" pitchFamily="18" charset="0"/>
                            <a:cs typeface="Calibri" panose="020F0502020204030204" pitchFamily="34" charset="0"/>
                          </a:rPr>
                        </m:ctrlPr>
                      </m:accPr>
                      <m:e>
                        <m:r>
                          <a:rPr lang="es-AR" altLang="es-AR" sz="1600" b="0" i="1" dirty="0" smtClean="0">
                            <a:latin typeface="Cambria Math" panose="02040503050406030204" pitchFamily="18" charset="0"/>
                            <a:ea typeface="Cambria" panose="02040503050406030204" pitchFamily="18" charset="0"/>
                            <a:cs typeface="Calibri" panose="020F0502020204030204" pitchFamily="34" charset="0"/>
                          </a:rPr>
                          <m:t>𝑥</m:t>
                        </m:r>
                      </m:e>
                    </m:acc>
                  </m:oMath>
                </a14:m>
                <a:r>
                  <a:rPr lang="es-MX" altLang="es-AR" sz="1600" dirty="0">
                    <a:latin typeface="Cambria" panose="02040503050406030204" pitchFamily="18" charset="0"/>
                    <a:ea typeface="Cambria" panose="02040503050406030204" pitchFamily="18" charset="0"/>
                    <a:cs typeface="Calibri" panose="020F0502020204030204" pitchFamily="34" charset="0"/>
                  </a:rPr>
                  <a:t> </a:t>
                </a:r>
                <a:r>
                  <a:rPr lang="es-AR" altLang="es-AR" sz="1600" dirty="0">
                    <a:latin typeface="Cambria" panose="02040503050406030204" pitchFamily="18" charset="0"/>
                    <a:ea typeface="Cambria" panose="02040503050406030204" pitchFamily="18" charset="0"/>
                    <a:cs typeface="Calibri" panose="020F0502020204030204" pitchFamily="34" charset="0"/>
                  </a:rPr>
                  <a:t>±  (</a:t>
                </a:r>
                <a:r>
                  <a:rPr lang="es-MX" altLang="es-AR" sz="1600" dirty="0">
                    <a:latin typeface="Cambria" panose="02040503050406030204" pitchFamily="18" charset="0"/>
                    <a:ea typeface="Cambria" panose="02040503050406030204" pitchFamily="18" charset="0"/>
                    <a:cs typeface="Calibri" panose="020F0502020204030204" pitchFamily="34" charset="0"/>
                  </a:rPr>
                  <a:t>1,96) * </a:t>
                </a:r>
                <a:r>
                  <a:rPr lang="el-GR" altLang="es-AR" sz="1600" dirty="0">
                    <a:latin typeface="Cambria" panose="02040503050406030204" pitchFamily="18" charset="0"/>
                    <a:ea typeface="Cambria" panose="02040503050406030204" pitchFamily="18" charset="0"/>
                    <a:cs typeface="Calibri" panose="020F0502020204030204" pitchFamily="34" charset="0"/>
                  </a:rPr>
                  <a:t>σ</a:t>
                </a:r>
                <a:r>
                  <a:rPr lang="es-ES" altLang="es-AR" sz="1600" baseline="-25000" dirty="0">
                    <a:latin typeface="Cambria" panose="02040503050406030204" pitchFamily="18" charset="0"/>
                    <a:ea typeface="Cambria" panose="02040503050406030204" pitchFamily="18" charset="0"/>
                    <a:cs typeface="Calibri" panose="020F0502020204030204" pitchFamily="34" charset="0"/>
                  </a:rPr>
                  <a:t>Ẋ</a:t>
                </a:r>
              </a:p>
              <a:p>
                <a:pPr algn="just"/>
                <a:r>
                  <a:rPr lang="es-AR" altLang="es-AR" sz="1600" dirty="0">
                    <a:latin typeface="Cambria" panose="02040503050406030204" pitchFamily="18" charset="0"/>
                    <a:ea typeface="Cambria" panose="02040503050406030204" pitchFamily="18" charset="0"/>
                    <a:cs typeface="Calibri" panose="020F0502020204030204" pitchFamily="34" charset="0"/>
                  </a:rPr>
                  <a:t>		Donde, </a:t>
                </a:r>
              </a:p>
              <a:p>
                <a:pPr marL="285750" indent="-285750" algn="just">
                  <a:buFont typeface="Wingdings" panose="05000000000000000000" pitchFamily="2" charset="2"/>
                  <a:buChar char="ü"/>
                </a:pPr>
                <a:endParaRPr lang="es-AR" altLang="es-AR" sz="1600" dirty="0">
                  <a:latin typeface="Cambria" panose="02040503050406030204" pitchFamily="18" charset="0"/>
                  <a:ea typeface="Cambria" panose="02040503050406030204" pitchFamily="18" charset="0"/>
                  <a:cs typeface="Calibri" panose="020F0502020204030204" pitchFamily="34" charset="0"/>
                </a:endParaRPr>
              </a:p>
              <a:p>
                <a:pPr marL="285750" indent="-285750" algn="just">
                  <a:buFont typeface="Wingdings" panose="05000000000000000000" pitchFamily="2" charset="2"/>
                  <a:buChar char="ü"/>
                </a:pPr>
                <a:endParaRPr lang="es-AR" altLang="es-AR" sz="1600" dirty="0">
                  <a:latin typeface="Cambria" panose="02040503050406030204" pitchFamily="18" charset="0"/>
                  <a:ea typeface="Cambria" panose="02040503050406030204" pitchFamily="18" charset="0"/>
                  <a:cs typeface="Calibri" panose="020F0502020204030204" pitchFamily="34" charset="0"/>
                </a:endParaRPr>
              </a:p>
              <a:p>
                <a:pPr marL="285750" indent="-285750" algn="just">
                  <a:buFont typeface="Wingdings" panose="05000000000000000000" pitchFamily="2" charset="2"/>
                  <a:buChar char="§"/>
                </a:pPr>
                <a:endParaRPr lang="es-AR" altLang="es-AR" sz="1600" dirty="0">
                  <a:latin typeface="Cambria" panose="02040503050406030204" pitchFamily="18" charset="0"/>
                  <a:ea typeface="Cambria" panose="02040503050406030204" pitchFamily="18" charset="0"/>
                  <a:cs typeface="Calibri" panose="020F0502020204030204" pitchFamily="34" charset="0"/>
                </a:endParaRPr>
              </a:p>
              <a:p>
                <a:pPr algn="ctr"/>
                <a14:m>
                  <m:oMath xmlns:m="http://schemas.openxmlformats.org/officeDocument/2006/math">
                    <m:r>
                      <a:rPr lang="es-AR" altLang="es-AR" sz="1600" b="0" i="1" dirty="0" smtClean="0">
                        <a:latin typeface="Cambria Math" panose="02040503050406030204" pitchFamily="18" charset="0"/>
                        <a:ea typeface="Cambria" panose="02040503050406030204" pitchFamily="18" charset="0"/>
                        <a:cs typeface="Calibri" panose="020F0502020204030204" pitchFamily="34" charset="0"/>
                      </a:rPr>
                      <m:t>14,54</m:t>
                    </m:r>
                  </m:oMath>
                </a14:m>
                <a:r>
                  <a:rPr lang="es-MX" altLang="es-AR" sz="1600" dirty="0">
                    <a:latin typeface="Cambria" panose="02040503050406030204" pitchFamily="18" charset="0"/>
                    <a:ea typeface="Cambria" panose="02040503050406030204" pitchFamily="18" charset="0"/>
                    <a:cs typeface="Calibri" panose="020F0502020204030204" pitchFamily="34" charset="0"/>
                  </a:rPr>
                  <a:t> </a:t>
                </a:r>
                <a:r>
                  <a:rPr lang="es-AR" altLang="es-AR" sz="1600" dirty="0">
                    <a:latin typeface="Cambria" panose="02040503050406030204" pitchFamily="18" charset="0"/>
                    <a:ea typeface="Cambria" panose="02040503050406030204" pitchFamily="18" charset="0"/>
                    <a:cs typeface="Calibri" panose="020F0502020204030204" pitchFamily="34" charset="0"/>
                  </a:rPr>
                  <a:t>±  (</a:t>
                </a:r>
                <a:r>
                  <a:rPr lang="es-MX" altLang="es-AR" sz="1600" dirty="0">
                    <a:latin typeface="Cambria" panose="02040503050406030204" pitchFamily="18" charset="0"/>
                    <a:ea typeface="Cambria" panose="02040503050406030204" pitchFamily="18" charset="0"/>
                    <a:cs typeface="Calibri" panose="020F0502020204030204" pitchFamily="34" charset="0"/>
                  </a:rPr>
                  <a:t>1,96) * </a:t>
                </a:r>
                <a:r>
                  <a:rPr lang="es-AR" altLang="es-AR" sz="1600" dirty="0">
                    <a:latin typeface="Cambria" panose="02040503050406030204" pitchFamily="18" charset="0"/>
                    <a:ea typeface="Cambria" panose="02040503050406030204" pitchFamily="18" charset="0"/>
                    <a:cs typeface="Calibri" panose="020F0502020204030204" pitchFamily="34" charset="0"/>
                  </a:rPr>
                  <a:t>0,0464=(14,45, 14,63)</a:t>
                </a:r>
                <a:endParaRPr lang="es-ES" altLang="es-AR" sz="1600" baseline="-25000" dirty="0">
                  <a:latin typeface="Cambria" panose="02040503050406030204" pitchFamily="18" charset="0"/>
                  <a:ea typeface="Cambria" panose="02040503050406030204" pitchFamily="18" charset="0"/>
                  <a:cs typeface="Calibri" panose="020F0502020204030204" pitchFamily="34" charset="0"/>
                </a:endParaRPr>
              </a:p>
              <a:p>
                <a:pPr marL="285750" indent="-285750" algn="just">
                  <a:buFont typeface="Wingdings" panose="05000000000000000000" pitchFamily="2" charset="2"/>
                  <a:buChar char="§"/>
                </a:pPr>
                <a:endParaRPr lang="es-AR" altLang="es-AR" sz="1600" dirty="0">
                  <a:latin typeface="Cambria" panose="02040503050406030204" pitchFamily="18" charset="0"/>
                  <a:ea typeface="Cambria" panose="02040503050406030204" pitchFamily="18" charset="0"/>
                  <a:cs typeface="Calibri" panose="020F0502020204030204" pitchFamily="34" charset="0"/>
                </a:endParaRPr>
              </a:p>
              <a:p>
                <a:pPr marL="285750" indent="-285750" algn="just">
                  <a:buFont typeface="Wingdings" panose="05000000000000000000" pitchFamily="2" charset="2"/>
                  <a:buChar char="§"/>
                </a:pPr>
                <a:r>
                  <a:rPr lang="es-AR" altLang="es-AR" sz="1600" dirty="0">
                    <a:latin typeface="Cambria" panose="02040503050406030204" pitchFamily="18" charset="0"/>
                    <a:ea typeface="Cambria" panose="02040503050406030204" pitchFamily="18" charset="0"/>
                    <a:cs typeface="Calibri" panose="020F0502020204030204" pitchFamily="34" charset="0"/>
                  </a:rPr>
                  <a:t>Podemos interpretar esto diciendo: con un 95% de confianza, el promedio de años de educación de la población de clientes fluctúa entre: 14,54 ± 1,96*0,0464, es decir: </a:t>
                </a:r>
                <a:r>
                  <a:rPr lang="es-AR" altLang="es-AR" sz="1600" b="1" dirty="0">
                    <a:latin typeface="Cambria" panose="02040503050406030204" pitchFamily="18" charset="0"/>
                    <a:ea typeface="Cambria" panose="02040503050406030204" pitchFamily="18" charset="0"/>
                    <a:cs typeface="Calibri" panose="020F0502020204030204" pitchFamily="34" charset="0"/>
                  </a:rPr>
                  <a:t>entre 14,45 y 14,63 años.</a:t>
                </a:r>
              </a:p>
              <a:p>
                <a:pPr algn="just"/>
                <a:endParaRPr lang="es-AR" sz="1600" dirty="0">
                  <a:latin typeface="Cambria" panose="02040503050406030204" pitchFamily="18" charset="0"/>
                  <a:ea typeface="Cambria" panose="02040503050406030204" pitchFamily="18" charset="0"/>
                </a:endParaRPr>
              </a:p>
            </p:txBody>
          </p:sp>
        </mc:Choice>
        <mc:Fallback xmlns="">
          <p:sp>
            <p:nvSpPr>
              <p:cNvPr id="22" name="24 CuadroTexto"/>
              <p:cNvSpPr txBox="1">
                <a:spLocks noRot="1" noChangeAspect="1" noMove="1" noResize="1" noEditPoints="1" noAdjustHandles="1" noChangeArrowheads="1" noChangeShapeType="1" noTextEdit="1"/>
              </p:cNvSpPr>
              <p:nvPr/>
            </p:nvSpPr>
            <p:spPr>
              <a:xfrm>
                <a:off x="307975" y="1106219"/>
                <a:ext cx="8585200" cy="5755422"/>
              </a:xfrm>
              <a:prstGeom prst="rect">
                <a:avLst/>
              </a:prstGeom>
              <a:blipFill>
                <a:blip r:embed="rId3"/>
                <a:stretch>
                  <a:fillRect l="-284" t="-423" r="-355"/>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D154D1FF-1716-49E8-AA70-9489BC3211F7}"/>
                  </a:ext>
                </a:extLst>
              </p:cNvPr>
              <p:cNvSpPr txBox="1"/>
              <p:nvPr/>
            </p:nvSpPr>
            <p:spPr>
              <a:xfrm>
                <a:off x="2725124" y="4627069"/>
                <a:ext cx="1359780" cy="46609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chemeClr val="tx1"/>
                              </a:solidFill>
                              <a:latin typeface="Cambria Math" panose="02040503050406030204" pitchFamily="18" charset="0"/>
                            </a:rPr>
                          </m:ctrlPr>
                        </m:sSubPr>
                        <m:e>
                          <m:r>
                            <a:rPr lang="es-AR" sz="1600" b="0" i="1" smtClean="0">
                              <a:solidFill>
                                <a:schemeClr val="tx1"/>
                              </a:solidFill>
                              <a:latin typeface="Cambria Math" panose="02040503050406030204" pitchFamily="18" charset="0"/>
                              <a:ea typeface="Cambria Math" panose="02040503050406030204" pitchFamily="18" charset="0"/>
                            </a:rPr>
                            <m:t>𝜎</m:t>
                          </m:r>
                        </m:e>
                        <m:sub>
                          <m:r>
                            <a:rPr lang="en-US" sz="1600" i="1">
                              <a:solidFill>
                                <a:schemeClr val="tx1"/>
                              </a:solidFill>
                              <a:latin typeface="Cambria Math" panose="02040503050406030204" pitchFamily="18" charset="0"/>
                            </a:rPr>
                            <m:t>Ẋ</m:t>
                          </m:r>
                        </m:sub>
                      </m:sSub>
                      <m:r>
                        <a:rPr lang="en-US" sz="1600" i="1" smtClean="0">
                          <a:solidFill>
                            <a:schemeClr val="tx1"/>
                          </a:solidFill>
                          <a:latin typeface="Cambria Math" panose="02040503050406030204" pitchFamily="18" charset="0"/>
                        </a:rPr>
                        <m:t>=</m:t>
                      </m:r>
                      <m:f>
                        <m:fPr>
                          <m:ctrlPr>
                            <a:rPr lang="en-US" sz="1600" i="1" smtClean="0">
                              <a:solidFill>
                                <a:schemeClr val="tx1"/>
                              </a:solidFill>
                              <a:latin typeface="Cambria Math" panose="02040503050406030204" pitchFamily="18" charset="0"/>
                            </a:rPr>
                          </m:ctrlPr>
                        </m:fPr>
                        <m:num>
                          <m:r>
                            <a:rPr lang="en-US" sz="1600" i="1" smtClean="0">
                              <a:solidFill>
                                <a:schemeClr val="tx1"/>
                              </a:solidFill>
                              <a:latin typeface="Cambria Math" panose="02040503050406030204" pitchFamily="18" charset="0"/>
                              <a:ea typeface="Cambria Math" panose="02040503050406030204" pitchFamily="18" charset="0"/>
                            </a:rPr>
                            <m:t>𝜎</m:t>
                          </m:r>
                        </m:num>
                        <m:den>
                          <m:rad>
                            <m:radPr>
                              <m:degHide m:val="on"/>
                              <m:ctrlPr>
                                <a:rPr lang="en-US" sz="1600" i="1" smtClean="0">
                                  <a:solidFill>
                                    <a:schemeClr val="tx1"/>
                                  </a:solidFill>
                                  <a:latin typeface="Cambria Math" panose="02040503050406030204" pitchFamily="18" charset="0"/>
                                </a:rPr>
                              </m:ctrlPr>
                            </m:radPr>
                            <m:deg/>
                            <m:e>
                              <m:r>
                                <a:rPr lang="es-AR" sz="1600" b="0" i="1" smtClean="0">
                                  <a:solidFill>
                                    <a:schemeClr val="tx1"/>
                                  </a:solidFill>
                                  <a:latin typeface="Cambria Math" panose="02040503050406030204" pitchFamily="18" charset="0"/>
                                </a:rPr>
                                <m:t>𝑛</m:t>
                              </m:r>
                            </m:e>
                          </m:rad>
                        </m:den>
                      </m:f>
                    </m:oMath>
                  </m:oMathPara>
                </a14:m>
                <a:endParaRPr lang="es-AR" sz="1600" dirty="0">
                  <a:solidFill>
                    <a:schemeClr val="tx1"/>
                  </a:solidFill>
                </a:endParaRPr>
              </a:p>
            </p:txBody>
          </p:sp>
        </mc:Choice>
        <mc:Fallback xmlns="">
          <p:sp>
            <p:nvSpPr>
              <p:cNvPr id="14" name="CuadroTexto 13">
                <a:extLst>
                  <a:ext uri="{FF2B5EF4-FFF2-40B4-BE49-F238E27FC236}">
                    <a16:creationId xmlns:a16="http://schemas.microsoft.com/office/drawing/2014/main" id="{D154D1FF-1716-49E8-AA70-9489BC3211F7}"/>
                  </a:ext>
                </a:extLst>
              </p:cNvPr>
              <p:cNvSpPr txBox="1">
                <a:spLocks noRot="1" noChangeAspect="1" noMove="1" noResize="1" noEditPoints="1" noAdjustHandles="1" noChangeArrowheads="1" noChangeShapeType="1" noTextEdit="1"/>
              </p:cNvSpPr>
              <p:nvPr/>
            </p:nvSpPr>
            <p:spPr>
              <a:xfrm>
                <a:off x="2725124" y="4627069"/>
                <a:ext cx="1359780" cy="466090"/>
              </a:xfrm>
              <a:prstGeom prst="rect">
                <a:avLst/>
              </a:prstGeom>
              <a:blipFill>
                <a:blip r:embed="rId4"/>
                <a:stretch>
                  <a:fillRect b="-3947"/>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186D6AAF-BA53-437D-AA02-356D8C5C6CE3}"/>
                  </a:ext>
                </a:extLst>
              </p:cNvPr>
              <p:cNvSpPr txBox="1"/>
              <p:nvPr/>
            </p:nvSpPr>
            <p:spPr>
              <a:xfrm>
                <a:off x="3560645" y="4605782"/>
                <a:ext cx="2079859" cy="50866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m:t>
                          </m:r>
                          <m:r>
                            <a:rPr lang="es-AR" sz="1600" b="0" i="1" smtClean="0">
                              <a:solidFill>
                                <a:schemeClr val="tx1"/>
                              </a:solidFill>
                              <a:latin typeface="Cambria Math" panose="02040503050406030204" pitchFamily="18" charset="0"/>
                              <a:ea typeface="Cambria Math" panose="02040503050406030204" pitchFamily="18" charset="0"/>
                            </a:rPr>
                            <m:t>𝜎</m:t>
                          </m:r>
                        </m:e>
                        <m:sub>
                          <m:r>
                            <a:rPr lang="en-US" sz="1600" i="1">
                              <a:solidFill>
                                <a:schemeClr val="tx1"/>
                              </a:solidFill>
                              <a:latin typeface="Cambria Math" panose="02040503050406030204" pitchFamily="18" charset="0"/>
                            </a:rPr>
                            <m:t>Ẋ</m:t>
                          </m:r>
                        </m:sub>
                      </m:sSub>
                      <m:r>
                        <a:rPr lang="en-US" sz="1600" i="1" smtClean="0">
                          <a:solidFill>
                            <a:schemeClr val="tx1"/>
                          </a:solidFill>
                          <a:latin typeface="Cambria Math" panose="02040503050406030204" pitchFamily="18" charset="0"/>
                        </a:rPr>
                        <m:t>=</m:t>
                      </m:r>
                      <m:f>
                        <m:fPr>
                          <m:ctrlPr>
                            <a:rPr lang="en-US" sz="1600" i="1" smtClean="0">
                              <a:solidFill>
                                <a:schemeClr val="tx1"/>
                              </a:solidFill>
                              <a:latin typeface="Cambria Math" panose="02040503050406030204" pitchFamily="18" charset="0"/>
                            </a:rPr>
                          </m:ctrlPr>
                        </m:fPr>
                        <m:num>
                          <m:r>
                            <a:rPr lang="es-AR" sz="1600" b="0" i="1" smtClean="0">
                              <a:solidFill>
                                <a:schemeClr val="tx1"/>
                              </a:solidFill>
                              <a:latin typeface="Cambria Math" panose="02040503050406030204" pitchFamily="18" charset="0"/>
                            </a:rPr>
                            <m:t>3,28</m:t>
                          </m:r>
                        </m:num>
                        <m:den>
                          <m:rad>
                            <m:radPr>
                              <m:degHide m:val="on"/>
                              <m:ctrlPr>
                                <a:rPr lang="en-US" sz="1600" i="1" smtClean="0">
                                  <a:solidFill>
                                    <a:schemeClr val="tx1"/>
                                  </a:solidFill>
                                  <a:latin typeface="Cambria Math" panose="02040503050406030204" pitchFamily="18" charset="0"/>
                                </a:rPr>
                              </m:ctrlPr>
                            </m:radPr>
                            <m:deg/>
                            <m:e>
                              <m:r>
                                <a:rPr lang="es-AR" sz="1600" b="0" i="1" smtClean="0">
                                  <a:solidFill>
                                    <a:schemeClr val="tx1"/>
                                  </a:solidFill>
                                  <a:latin typeface="Cambria Math" panose="02040503050406030204" pitchFamily="18" charset="0"/>
                                </a:rPr>
                                <m:t>5000</m:t>
                              </m:r>
                            </m:e>
                          </m:rad>
                        </m:den>
                      </m:f>
                    </m:oMath>
                  </m:oMathPara>
                </a14:m>
                <a:endParaRPr lang="es-AR" sz="1600" dirty="0">
                  <a:solidFill>
                    <a:schemeClr val="tx1"/>
                  </a:solidFill>
                </a:endParaRPr>
              </a:p>
            </p:txBody>
          </p:sp>
        </mc:Choice>
        <mc:Fallback xmlns="">
          <p:sp>
            <p:nvSpPr>
              <p:cNvPr id="16" name="CuadroTexto 15">
                <a:extLst>
                  <a:ext uri="{FF2B5EF4-FFF2-40B4-BE49-F238E27FC236}">
                    <a16:creationId xmlns:a16="http://schemas.microsoft.com/office/drawing/2014/main" id="{186D6AAF-BA53-437D-AA02-356D8C5C6CE3}"/>
                  </a:ext>
                </a:extLst>
              </p:cNvPr>
              <p:cNvSpPr txBox="1">
                <a:spLocks noRot="1" noChangeAspect="1" noMove="1" noResize="1" noEditPoints="1" noAdjustHandles="1" noChangeArrowheads="1" noChangeShapeType="1" noTextEdit="1"/>
              </p:cNvSpPr>
              <p:nvPr/>
            </p:nvSpPr>
            <p:spPr>
              <a:xfrm>
                <a:off x="3560645" y="4605782"/>
                <a:ext cx="2079859" cy="508665"/>
              </a:xfrm>
              <a:prstGeom prst="rect">
                <a:avLst/>
              </a:prstGeom>
              <a:blipFill>
                <a:blip r:embed="rId5"/>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3C954EB8-6012-4367-9F82-231D9E188AC4}"/>
                  </a:ext>
                </a:extLst>
              </p:cNvPr>
              <p:cNvSpPr txBox="1"/>
              <p:nvPr/>
            </p:nvSpPr>
            <p:spPr>
              <a:xfrm>
                <a:off x="4978964" y="4737003"/>
                <a:ext cx="2079859"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m:t>
                          </m:r>
                          <m:r>
                            <a:rPr lang="es-AR" sz="1600" b="0" i="1" smtClean="0">
                              <a:solidFill>
                                <a:schemeClr val="tx1"/>
                              </a:solidFill>
                              <a:latin typeface="Cambria Math" panose="02040503050406030204" pitchFamily="18" charset="0"/>
                              <a:ea typeface="Cambria Math" panose="02040503050406030204" pitchFamily="18" charset="0"/>
                            </a:rPr>
                            <m:t>𝜎</m:t>
                          </m:r>
                        </m:e>
                        <m:sub>
                          <m:r>
                            <a:rPr lang="en-US" sz="1600" i="1">
                              <a:solidFill>
                                <a:schemeClr val="tx1"/>
                              </a:solidFill>
                              <a:latin typeface="Cambria Math" panose="02040503050406030204" pitchFamily="18" charset="0"/>
                            </a:rPr>
                            <m:t>Ẋ</m:t>
                          </m:r>
                        </m:sub>
                      </m:sSub>
                      <m:r>
                        <a:rPr lang="en-US" sz="1600" i="1" smtClean="0">
                          <a:solidFill>
                            <a:schemeClr val="tx1"/>
                          </a:solidFill>
                          <a:latin typeface="Cambria Math" panose="02040503050406030204" pitchFamily="18" charset="0"/>
                        </a:rPr>
                        <m:t>=</m:t>
                      </m:r>
                      <m:r>
                        <a:rPr lang="es-AR" sz="1600" i="1" smtClean="0">
                          <a:solidFill>
                            <a:schemeClr val="tx1"/>
                          </a:solidFill>
                          <a:latin typeface="Cambria Math" panose="02040503050406030204" pitchFamily="18" charset="0"/>
                        </a:rPr>
                        <m:t>0</m:t>
                      </m:r>
                      <m:r>
                        <a:rPr lang="es-AR" sz="1600" b="0" i="1" smtClean="0">
                          <a:solidFill>
                            <a:schemeClr val="tx1"/>
                          </a:solidFill>
                          <a:latin typeface="Cambria Math" panose="02040503050406030204" pitchFamily="18" charset="0"/>
                        </a:rPr>
                        <m:t>,0464</m:t>
                      </m:r>
                    </m:oMath>
                  </m:oMathPara>
                </a14:m>
                <a:endParaRPr lang="es-AR" sz="1600" dirty="0">
                  <a:solidFill>
                    <a:schemeClr val="tx1"/>
                  </a:solidFill>
                </a:endParaRPr>
              </a:p>
            </p:txBody>
          </p:sp>
        </mc:Choice>
        <mc:Fallback xmlns="">
          <p:sp>
            <p:nvSpPr>
              <p:cNvPr id="17" name="CuadroTexto 16">
                <a:extLst>
                  <a:ext uri="{FF2B5EF4-FFF2-40B4-BE49-F238E27FC236}">
                    <a16:creationId xmlns:a16="http://schemas.microsoft.com/office/drawing/2014/main" id="{3C954EB8-6012-4367-9F82-231D9E188AC4}"/>
                  </a:ext>
                </a:extLst>
              </p:cNvPr>
              <p:cNvSpPr txBox="1">
                <a:spLocks noRot="1" noChangeAspect="1" noMove="1" noResize="1" noEditPoints="1" noAdjustHandles="1" noChangeArrowheads="1" noChangeShapeType="1" noTextEdit="1"/>
              </p:cNvSpPr>
              <p:nvPr/>
            </p:nvSpPr>
            <p:spPr>
              <a:xfrm>
                <a:off x="4978964" y="4737003"/>
                <a:ext cx="2079859" cy="246221"/>
              </a:xfrm>
              <a:prstGeom prst="rect">
                <a:avLst/>
              </a:prstGeom>
              <a:blipFill>
                <a:blip r:embed="rId6"/>
                <a:stretch>
                  <a:fillRect b="-25000"/>
                </a:stretch>
              </a:blipFill>
            </p:spPr>
            <p:txBody>
              <a:bodyPr/>
              <a:lstStyle/>
              <a:p>
                <a:r>
                  <a:rPr lang="es-AR">
                    <a:noFill/>
                  </a:rPr>
                  <a:t> </a:t>
                </a:r>
              </a:p>
            </p:txBody>
          </p:sp>
        </mc:Fallback>
      </mc:AlternateContent>
    </p:spTree>
    <p:extLst>
      <p:ext uri="{BB962C8B-B14F-4D97-AF65-F5344CB8AC3E}">
        <p14:creationId xmlns:p14="http://schemas.microsoft.com/office/powerpoint/2010/main" val="3023105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Intervalos de confianza: ejemplo 1 en SPSS</a:t>
            </a:r>
          </a:p>
        </p:txBody>
      </p:sp>
      <p:sp>
        <p:nvSpPr>
          <p:cNvPr id="19"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20"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AutoShape 2" descr="Resultado de imagen para logo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6" name="AutoShape 4" descr="Resultado de imagen para logo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7" name="AutoShape 6" descr="Resultado de imagen para logo twit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pic>
        <p:nvPicPr>
          <p:cNvPr id="2" name="Imagen 1"/>
          <p:cNvPicPr>
            <a:picLocks noChangeAspect="1"/>
          </p:cNvPicPr>
          <p:nvPr/>
        </p:nvPicPr>
        <p:blipFill rotWithShape="1">
          <a:blip r:embed="rId3"/>
          <a:srcRect l="13776" t="1000" r="55906" b="29001"/>
          <a:stretch/>
        </p:blipFill>
        <p:spPr>
          <a:xfrm>
            <a:off x="460375" y="1154229"/>
            <a:ext cx="3622560" cy="4704623"/>
          </a:xfrm>
          <a:prstGeom prst="rect">
            <a:avLst/>
          </a:prstGeom>
        </p:spPr>
      </p:pic>
      <p:pic>
        <p:nvPicPr>
          <p:cNvPr id="5" name="Imagen 4"/>
          <p:cNvPicPr>
            <a:picLocks noChangeAspect="1"/>
          </p:cNvPicPr>
          <p:nvPr/>
        </p:nvPicPr>
        <p:blipFill>
          <a:blip r:embed="rId4"/>
          <a:stretch>
            <a:fillRect/>
          </a:stretch>
        </p:blipFill>
        <p:spPr>
          <a:xfrm>
            <a:off x="2699792" y="2348411"/>
            <a:ext cx="6026265" cy="3668950"/>
          </a:xfrm>
          <a:prstGeom prst="rect">
            <a:avLst/>
          </a:prstGeom>
          <a:effectLst>
            <a:outerShdw blurRad="50800" dist="38100" dir="8100000" algn="tr" rotWithShape="0">
              <a:prstClr val="black">
                <a:alpha val="40000"/>
              </a:prstClr>
            </a:outerShdw>
          </a:effectLst>
        </p:spPr>
      </p:pic>
      <p:cxnSp>
        <p:nvCxnSpPr>
          <p:cNvPr id="18" name="AutoShape 50"/>
          <p:cNvCxnSpPr>
            <a:cxnSpLocks noChangeShapeType="1"/>
          </p:cNvCxnSpPr>
          <p:nvPr/>
        </p:nvCxnSpPr>
        <p:spPr bwMode="auto">
          <a:xfrm flipV="1">
            <a:off x="3905136" y="4365104"/>
            <a:ext cx="2066129" cy="1659582"/>
          </a:xfrm>
          <a:prstGeom prst="curvedConnector3">
            <a:avLst>
              <a:gd name="adj1" fmla="val 100158"/>
            </a:avLst>
          </a:prstGeom>
          <a:ln w="28575">
            <a:headEnd/>
            <a:tailEnd type="triangle" w="med" len="med"/>
          </a:ln>
        </p:spPr>
        <p:style>
          <a:lnRef idx="1">
            <a:schemeClr val="accent2"/>
          </a:lnRef>
          <a:fillRef idx="0">
            <a:schemeClr val="accent2"/>
          </a:fillRef>
          <a:effectRef idx="0">
            <a:schemeClr val="accent2"/>
          </a:effectRef>
          <a:fontRef idx="minor">
            <a:schemeClr val="tx1"/>
          </a:fontRef>
        </p:style>
      </p:cxnSp>
      <p:sp>
        <p:nvSpPr>
          <p:cNvPr id="23" name="Text Box 46"/>
          <p:cNvSpPr txBox="1">
            <a:spLocks noChangeArrowheads="1"/>
          </p:cNvSpPr>
          <p:nvPr/>
        </p:nvSpPr>
        <p:spPr bwMode="auto">
          <a:xfrm>
            <a:off x="2239261" y="2936054"/>
            <a:ext cx="2252297" cy="430887"/>
          </a:xfrm>
          <a:prstGeom prst="rect">
            <a:avLst/>
          </a:prstGeom>
          <a:solidFill>
            <a:schemeClr val="bg1"/>
          </a:solidFill>
          <a:ln w="12700" algn="ctr">
            <a:solidFill>
              <a:srgbClr val="C00000"/>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100" b="1" dirty="0">
                <a:latin typeface="Cambria" panose="02040503050406030204" pitchFamily="18" charset="0"/>
                <a:ea typeface="Cambria" panose="02040503050406030204" pitchFamily="18" charset="0"/>
              </a:rPr>
              <a:t>1. Arrastrar la variable que nos interesa caracterizar </a:t>
            </a:r>
          </a:p>
        </p:txBody>
      </p:sp>
      <p:sp>
        <p:nvSpPr>
          <p:cNvPr id="25" name="Text Box 46"/>
          <p:cNvSpPr txBox="1">
            <a:spLocks noChangeArrowheads="1"/>
          </p:cNvSpPr>
          <p:nvPr/>
        </p:nvSpPr>
        <p:spPr bwMode="auto">
          <a:xfrm>
            <a:off x="615816" y="5391956"/>
            <a:ext cx="1635649" cy="430887"/>
          </a:xfrm>
          <a:prstGeom prst="rect">
            <a:avLst/>
          </a:prstGeom>
          <a:solidFill>
            <a:schemeClr val="bg1"/>
          </a:solidFill>
          <a:ln w="12700" algn="ctr">
            <a:solidFill>
              <a:srgbClr val="C00000"/>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100" b="1" dirty="0">
                <a:latin typeface="Cambria" panose="02040503050406030204" pitchFamily="18" charset="0"/>
                <a:ea typeface="Cambria" panose="02040503050406030204" pitchFamily="18" charset="0"/>
              </a:rPr>
              <a:t>2. Estadísticas de resumen</a:t>
            </a:r>
          </a:p>
        </p:txBody>
      </p:sp>
      <p:cxnSp>
        <p:nvCxnSpPr>
          <p:cNvPr id="24" name="AutoShape 50"/>
          <p:cNvCxnSpPr>
            <a:cxnSpLocks noChangeShapeType="1"/>
          </p:cNvCxnSpPr>
          <p:nvPr/>
        </p:nvCxnSpPr>
        <p:spPr bwMode="auto">
          <a:xfrm>
            <a:off x="2251465" y="5658581"/>
            <a:ext cx="520335" cy="328525"/>
          </a:xfrm>
          <a:prstGeom prst="curvedConnector3">
            <a:avLst>
              <a:gd name="adj1" fmla="val 50000"/>
            </a:avLst>
          </a:prstGeom>
          <a:ln w="28575">
            <a:headEnd/>
            <a:tailEnd type="triangle" w="med" len="med"/>
          </a:ln>
        </p:spPr>
        <p:style>
          <a:lnRef idx="1">
            <a:schemeClr val="accent2"/>
          </a:lnRef>
          <a:fillRef idx="0">
            <a:schemeClr val="accent2"/>
          </a:fillRef>
          <a:effectRef idx="0">
            <a:schemeClr val="accent2"/>
          </a:effectRef>
          <a:fontRef idx="minor">
            <a:schemeClr val="tx1"/>
          </a:fontRef>
        </p:style>
      </p:cxnSp>
      <p:cxnSp>
        <p:nvCxnSpPr>
          <p:cNvPr id="29" name="Conector recto de flecha 28"/>
          <p:cNvCxnSpPr/>
          <p:nvPr/>
        </p:nvCxnSpPr>
        <p:spPr>
          <a:xfrm>
            <a:off x="3275856" y="3506540"/>
            <a:ext cx="629280" cy="923091"/>
          </a:xfrm>
          <a:prstGeom prst="straightConnector1">
            <a:avLst/>
          </a:prstGeom>
          <a:ln w="762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33" name="Text Box 46"/>
          <p:cNvSpPr txBox="1">
            <a:spLocks noChangeArrowheads="1"/>
          </p:cNvSpPr>
          <p:nvPr/>
        </p:nvSpPr>
        <p:spPr bwMode="auto">
          <a:xfrm>
            <a:off x="2752707" y="5867646"/>
            <a:ext cx="1152429" cy="261610"/>
          </a:xfrm>
          <a:prstGeom prst="rect">
            <a:avLst/>
          </a:prstGeom>
          <a:noFill/>
          <a:ln w="28575" algn="ctr">
            <a:solidFill>
              <a:srgbClr val="C00000"/>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endParaRPr lang="es-ES" altLang="es-AR" sz="1100" b="1" dirty="0">
              <a:latin typeface="Cambria" panose="02040503050406030204" pitchFamily="18" charset="0"/>
              <a:ea typeface="Cambria" panose="02040503050406030204" pitchFamily="18" charset="0"/>
            </a:endParaRPr>
          </a:p>
        </p:txBody>
      </p:sp>
      <p:sp>
        <p:nvSpPr>
          <p:cNvPr id="37" name="Text Box 46"/>
          <p:cNvSpPr txBox="1">
            <a:spLocks noChangeArrowheads="1"/>
          </p:cNvSpPr>
          <p:nvPr/>
        </p:nvSpPr>
        <p:spPr bwMode="auto">
          <a:xfrm>
            <a:off x="5396024" y="2321154"/>
            <a:ext cx="1635649" cy="430887"/>
          </a:xfrm>
          <a:prstGeom prst="rect">
            <a:avLst/>
          </a:prstGeom>
          <a:solidFill>
            <a:schemeClr val="bg1"/>
          </a:solidFill>
          <a:ln w="12700" algn="ctr">
            <a:solidFill>
              <a:srgbClr val="C00000"/>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100" b="1" dirty="0">
                <a:latin typeface="Cambria" panose="02040503050406030204" pitchFamily="18" charset="0"/>
                <a:ea typeface="Cambria" panose="02040503050406030204" pitchFamily="18" charset="0"/>
              </a:rPr>
              <a:t>3. Agregar CL inferior y superior para media </a:t>
            </a:r>
          </a:p>
        </p:txBody>
      </p:sp>
      <p:sp>
        <p:nvSpPr>
          <p:cNvPr id="38" name="Text Box 46"/>
          <p:cNvSpPr txBox="1">
            <a:spLocks noChangeArrowheads="1"/>
          </p:cNvSpPr>
          <p:nvPr/>
        </p:nvSpPr>
        <p:spPr bwMode="auto">
          <a:xfrm>
            <a:off x="6804249" y="3747145"/>
            <a:ext cx="216024" cy="261610"/>
          </a:xfrm>
          <a:prstGeom prst="rect">
            <a:avLst/>
          </a:prstGeom>
          <a:noFill/>
          <a:ln w="28575" algn="ctr">
            <a:solidFill>
              <a:srgbClr val="C00000"/>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endParaRPr lang="es-ES" altLang="es-AR" sz="1100" b="1" dirty="0">
              <a:latin typeface="Cambria" panose="02040503050406030204" pitchFamily="18" charset="0"/>
              <a:ea typeface="Cambria" panose="02040503050406030204" pitchFamily="18" charset="0"/>
            </a:endParaRPr>
          </a:p>
        </p:txBody>
      </p:sp>
      <p:cxnSp>
        <p:nvCxnSpPr>
          <p:cNvPr id="39" name="AutoShape 50"/>
          <p:cNvCxnSpPr>
            <a:cxnSpLocks noChangeShapeType="1"/>
            <a:endCxn id="38" idx="0"/>
          </p:cNvCxnSpPr>
          <p:nvPr/>
        </p:nvCxnSpPr>
        <p:spPr bwMode="auto">
          <a:xfrm rot="16200000" flipH="1">
            <a:off x="6093800" y="2928684"/>
            <a:ext cx="995104" cy="641817"/>
          </a:xfrm>
          <a:prstGeom prst="curvedConnector3">
            <a:avLst>
              <a:gd name="adj1" fmla="val 50000"/>
            </a:avLst>
          </a:prstGeom>
          <a:ln w="28575">
            <a:headEnd/>
            <a:tailEnd type="triangl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23306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Intervalos de confianza: ejemplo 1 en SPSS</a:t>
            </a:r>
          </a:p>
        </p:txBody>
      </p:sp>
      <p:sp>
        <p:nvSpPr>
          <p:cNvPr id="19"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20"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AutoShape 2" descr="Resultado de imagen para logo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6" name="AutoShape 4" descr="Resultado de imagen para logo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7" name="AutoShape 6" descr="Resultado de imagen para logo twit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pic>
        <p:nvPicPr>
          <p:cNvPr id="12" name="Imagen 11"/>
          <p:cNvPicPr>
            <a:picLocks noChangeAspect="1"/>
          </p:cNvPicPr>
          <p:nvPr/>
        </p:nvPicPr>
        <p:blipFill>
          <a:blip r:embed="rId3"/>
          <a:stretch>
            <a:fillRect/>
          </a:stretch>
        </p:blipFill>
        <p:spPr>
          <a:xfrm>
            <a:off x="310282" y="1570545"/>
            <a:ext cx="2879888" cy="777200"/>
          </a:xfrm>
          <a:prstGeom prst="rect">
            <a:avLst/>
          </a:prstGeom>
        </p:spPr>
      </p:pic>
      <p:sp>
        <p:nvSpPr>
          <p:cNvPr id="26" name="Text Box 46"/>
          <p:cNvSpPr txBox="1">
            <a:spLocks noChangeArrowheads="1"/>
          </p:cNvSpPr>
          <p:nvPr/>
        </p:nvSpPr>
        <p:spPr bwMode="auto">
          <a:xfrm>
            <a:off x="2307" y="1186431"/>
            <a:ext cx="3690987" cy="261610"/>
          </a:xfrm>
          <a:prstGeom prst="rect">
            <a:avLst/>
          </a:prstGeom>
          <a:solidFill>
            <a:schemeClr val="bg1"/>
          </a:solidFill>
          <a:ln w="12700" algn="ctr">
            <a:no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100" b="1" dirty="0">
                <a:latin typeface="Cambria" panose="02040503050406030204" pitchFamily="18" charset="0"/>
                <a:ea typeface="Cambria" panose="02040503050406030204" pitchFamily="18" charset="0"/>
              </a:rPr>
              <a:t>1. Obtendremos un resultado como el siguiente:</a:t>
            </a:r>
          </a:p>
        </p:txBody>
      </p:sp>
      <p:sp>
        <p:nvSpPr>
          <p:cNvPr id="27" name="Text Box 46"/>
          <p:cNvSpPr txBox="1">
            <a:spLocks noChangeArrowheads="1"/>
          </p:cNvSpPr>
          <p:nvPr/>
        </p:nvSpPr>
        <p:spPr bwMode="auto">
          <a:xfrm>
            <a:off x="3491880" y="1186431"/>
            <a:ext cx="3690987" cy="430887"/>
          </a:xfrm>
          <a:prstGeom prst="rect">
            <a:avLst/>
          </a:prstGeom>
          <a:solidFill>
            <a:schemeClr val="bg1"/>
          </a:solidFill>
          <a:ln w="12700" algn="ctr">
            <a:no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s-ES" altLang="es-AR" sz="1100" dirty="0">
                <a:latin typeface="Cambria" panose="02040503050406030204" pitchFamily="18" charset="0"/>
                <a:ea typeface="Cambria" panose="02040503050406030204" pitchFamily="18" charset="0"/>
              </a:rPr>
              <a:t>Que nos indica, justamente, el intervalo de confianza en el que se sitúa la media poblacional</a:t>
            </a:r>
          </a:p>
        </p:txBody>
      </p:sp>
      <p:pic>
        <p:nvPicPr>
          <p:cNvPr id="13" name="Imagen 12"/>
          <p:cNvPicPr>
            <a:picLocks noChangeAspect="1"/>
          </p:cNvPicPr>
          <p:nvPr/>
        </p:nvPicPr>
        <p:blipFill rotWithShape="1">
          <a:blip r:embed="rId4"/>
          <a:srcRect b="6739"/>
          <a:stretch/>
        </p:blipFill>
        <p:spPr>
          <a:xfrm>
            <a:off x="272529" y="2769220"/>
            <a:ext cx="6746354" cy="2459980"/>
          </a:xfrm>
          <a:prstGeom prst="rect">
            <a:avLst/>
          </a:prstGeom>
        </p:spPr>
      </p:pic>
      <p:sp>
        <p:nvSpPr>
          <p:cNvPr id="30" name="Text Box 46"/>
          <p:cNvSpPr txBox="1">
            <a:spLocks noChangeArrowheads="1"/>
          </p:cNvSpPr>
          <p:nvPr/>
        </p:nvSpPr>
        <p:spPr bwMode="auto">
          <a:xfrm>
            <a:off x="0" y="2470249"/>
            <a:ext cx="6934951" cy="261610"/>
          </a:xfrm>
          <a:prstGeom prst="rect">
            <a:avLst/>
          </a:prstGeom>
          <a:solidFill>
            <a:schemeClr val="bg1"/>
          </a:solidFill>
          <a:ln w="12700" algn="ctr">
            <a:no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100" b="1" dirty="0">
                <a:latin typeface="Cambria" panose="02040503050406030204" pitchFamily="18" charset="0"/>
                <a:ea typeface="Cambria" panose="02040503050406030204" pitchFamily="18" charset="0"/>
              </a:rPr>
              <a:t>2. Otra opción es, desde frecuencias, en “Estadísticos”, solicitar: media y error estándar de la media</a:t>
            </a:r>
          </a:p>
        </p:txBody>
      </p:sp>
      <p:pic>
        <p:nvPicPr>
          <p:cNvPr id="21" name="Imagen 20"/>
          <p:cNvPicPr>
            <a:picLocks noChangeAspect="1"/>
          </p:cNvPicPr>
          <p:nvPr/>
        </p:nvPicPr>
        <p:blipFill>
          <a:blip r:embed="rId5"/>
          <a:stretch>
            <a:fillRect/>
          </a:stretch>
        </p:blipFill>
        <p:spPr>
          <a:xfrm>
            <a:off x="352437" y="5300176"/>
            <a:ext cx="2004877" cy="1369184"/>
          </a:xfrm>
          <a:prstGeom prst="rect">
            <a:avLst/>
          </a:prstGeom>
        </p:spPr>
      </p:pic>
      <mc:AlternateContent xmlns:mc="http://schemas.openxmlformats.org/markup-compatibility/2006" xmlns:a14="http://schemas.microsoft.com/office/drawing/2010/main">
        <mc:Choice Requires="a14">
          <p:sp>
            <p:nvSpPr>
              <p:cNvPr id="28" name="Rectángulo 27"/>
              <p:cNvSpPr/>
              <p:nvPr/>
            </p:nvSpPr>
            <p:spPr>
              <a:xfrm>
                <a:off x="2339752" y="5957000"/>
                <a:ext cx="4054315" cy="369332"/>
              </a:xfrm>
              <a:prstGeom prst="rect">
                <a:avLst/>
              </a:prstGeom>
            </p:spPr>
            <p:txBody>
              <a:bodyPr wrap="none">
                <a:spAutoFit/>
              </a:bodyPr>
              <a:lstStyle/>
              <a:p>
                <a:pPr algn="ctr"/>
                <a14:m>
                  <m:oMath xmlns:m="http://schemas.openxmlformats.org/officeDocument/2006/math">
                    <m:r>
                      <a:rPr lang="es-AR" altLang="es-AR" i="1" dirty="0">
                        <a:latin typeface="Cambria Math" panose="02040503050406030204" pitchFamily="18" charset="0"/>
                        <a:ea typeface="Cambria" panose="02040503050406030204" pitchFamily="18" charset="0"/>
                        <a:cs typeface="Calibri" panose="020F0502020204030204" pitchFamily="34" charset="0"/>
                      </a:rPr>
                      <m:t>14,54</m:t>
                    </m:r>
                  </m:oMath>
                </a14:m>
                <a:r>
                  <a:rPr lang="es-MX" altLang="es-AR" dirty="0">
                    <a:latin typeface="Cambria" panose="02040503050406030204" pitchFamily="18" charset="0"/>
                    <a:ea typeface="Cambria" panose="02040503050406030204" pitchFamily="18" charset="0"/>
                    <a:cs typeface="Calibri" panose="020F0502020204030204" pitchFamily="34" charset="0"/>
                  </a:rPr>
                  <a:t> </a:t>
                </a:r>
                <a:r>
                  <a:rPr lang="es-AR" altLang="es-AR" dirty="0">
                    <a:latin typeface="Cambria" panose="02040503050406030204" pitchFamily="18" charset="0"/>
                    <a:ea typeface="Cambria" panose="02040503050406030204" pitchFamily="18" charset="0"/>
                    <a:cs typeface="Calibri" panose="020F0502020204030204" pitchFamily="34" charset="0"/>
                  </a:rPr>
                  <a:t>±  (</a:t>
                </a:r>
                <a:r>
                  <a:rPr lang="es-MX" altLang="es-AR" dirty="0">
                    <a:latin typeface="Cambria" panose="02040503050406030204" pitchFamily="18" charset="0"/>
                    <a:ea typeface="Cambria" panose="02040503050406030204" pitchFamily="18" charset="0"/>
                    <a:cs typeface="Calibri" panose="020F0502020204030204" pitchFamily="34" charset="0"/>
                  </a:rPr>
                  <a:t>1,96) * </a:t>
                </a:r>
                <a:r>
                  <a:rPr lang="es-AR" altLang="es-AR" dirty="0">
                    <a:latin typeface="Cambria" panose="02040503050406030204" pitchFamily="18" charset="0"/>
                    <a:ea typeface="Cambria" panose="02040503050406030204" pitchFamily="18" charset="0"/>
                    <a:cs typeface="Calibri" panose="020F0502020204030204" pitchFamily="34" charset="0"/>
                  </a:rPr>
                  <a:t>0,046=(14,45, 14,63)</a:t>
                </a:r>
                <a:endParaRPr lang="es-ES" altLang="es-AR" baseline="-25000" dirty="0">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28" name="Rectángulo 27"/>
              <p:cNvSpPr>
                <a:spLocks noRot="1" noChangeAspect="1" noMove="1" noResize="1" noEditPoints="1" noAdjustHandles="1" noChangeArrowheads="1" noChangeShapeType="1" noTextEdit="1"/>
              </p:cNvSpPr>
              <p:nvPr/>
            </p:nvSpPr>
            <p:spPr>
              <a:xfrm>
                <a:off x="2339752" y="5957000"/>
                <a:ext cx="4054315" cy="369332"/>
              </a:xfrm>
              <a:prstGeom prst="rect">
                <a:avLst/>
              </a:prstGeom>
              <a:blipFill>
                <a:blip r:embed="rId6"/>
                <a:stretch>
                  <a:fillRect t="-9836" b="-22951"/>
                </a:stretch>
              </a:blipFill>
            </p:spPr>
            <p:txBody>
              <a:bodyPr/>
              <a:lstStyle/>
              <a:p>
                <a:r>
                  <a:rPr lang="es-AR">
                    <a:noFill/>
                  </a:rPr>
                  <a:t> </a:t>
                </a:r>
              </a:p>
            </p:txBody>
          </p:sp>
        </mc:Fallback>
      </mc:AlternateContent>
      <p:sp>
        <p:nvSpPr>
          <p:cNvPr id="36" name="Text Box 46"/>
          <p:cNvSpPr txBox="1">
            <a:spLocks noChangeArrowheads="1"/>
          </p:cNvSpPr>
          <p:nvPr/>
        </p:nvSpPr>
        <p:spPr bwMode="auto">
          <a:xfrm>
            <a:off x="1736162" y="6230411"/>
            <a:ext cx="595157" cy="229941"/>
          </a:xfrm>
          <a:prstGeom prst="ellipse">
            <a:avLst/>
          </a:prstGeom>
          <a:noFill/>
          <a:ln w="28575" algn="ctr">
            <a:solidFill>
              <a:srgbClr val="C00000"/>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endParaRPr lang="es-ES" altLang="es-AR" sz="11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47613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Intervalos de confianza: ejemplo 2</a:t>
            </a:r>
          </a:p>
        </p:txBody>
      </p:sp>
      <p:sp>
        <p:nvSpPr>
          <p:cNvPr id="19"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20"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AutoShape 2" descr="Resultado de imagen para logo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6" name="AutoShape 4" descr="Resultado de imagen para logo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7" name="AutoShape 6" descr="Resultado de imagen para logo twit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mc:AlternateContent xmlns:mc="http://schemas.openxmlformats.org/markup-compatibility/2006" xmlns:a14="http://schemas.microsoft.com/office/drawing/2010/main">
        <mc:Choice Requires="a14">
          <p:sp>
            <p:nvSpPr>
              <p:cNvPr id="22" name="24 CuadroTexto"/>
              <p:cNvSpPr txBox="1"/>
              <p:nvPr/>
            </p:nvSpPr>
            <p:spPr>
              <a:xfrm>
                <a:off x="307975" y="1106219"/>
                <a:ext cx="8585200" cy="4298421"/>
              </a:xfrm>
              <a:prstGeom prst="rect">
                <a:avLst/>
              </a:prstGeom>
              <a:noFill/>
            </p:spPr>
            <p:txBody>
              <a:bodyPr wrap="square" rtlCol="0">
                <a:spAutoFit/>
              </a:bodyPr>
              <a:lstStyle/>
              <a:p>
                <a:pPr marL="285750" indent="-285750" algn="just">
                  <a:buFont typeface="Arial" panose="020B0604020202020204" pitchFamily="34" charset="0"/>
                  <a:buChar char="•"/>
                </a:pPr>
                <a:r>
                  <a:rPr lang="es-AR" altLang="es-AR" sz="1600" dirty="0">
                    <a:solidFill>
                      <a:schemeClr val="tx1"/>
                    </a:solidFill>
                    <a:latin typeface="Cambria" panose="02040503050406030204" pitchFamily="18" charset="0"/>
                    <a:ea typeface="Cambria" panose="02040503050406030204" pitchFamily="18" charset="0"/>
                    <a:cs typeface="Calibri" panose="020F0502020204030204" pitchFamily="34" charset="0"/>
                  </a:rPr>
                  <a:t>La misma encuesta nos indica que 34,7% de los clientes tienen una orientación política “moderada”. </a:t>
                </a:r>
              </a:p>
              <a:p>
                <a:pPr marL="285750" indent="-285750" algn="just">
                  <a:buFont typeface="Arial" panose="020B0604020202020204" pitchFamily="34" charset="0"/>
                  <a:buChar char="•"/>
                </a:pPr>
                <a:endParaRPr lang="es-AR" altLang="es-AR" sz="1600" dirty="0">
                  <a:solidFill>
                    <a:schemeClr val="tx1"/>
                  </a:solidFill>
                  <a:latin typeface="Cambria" panose="02040503050406030204" pitchFamily="18" charset="0"/>
                  <a:ea typeface="Cambria" panose="02040503050406030204" pitchFamily="18" charset="0"/>
                  <a:cs typeface="Calibri" panose="020F0502020204030204" pitchFamily="34" charset="0"/>
                </a:endParaRPr>
              </a:p>
              <a:p>
                <a:pPr marL="285750" indent="-285750" algn="just">
                  <a:buFont typeface="Arial" panose="020B0604020202020204" pitchFamily="34" charset="0"/>
                  <a:buChar char="•"/>
                </a:pPr>
                <a:r>
                  <a:rPr lang="es-AR" altLang="es-AR" sz="1600" dirty="0">
                    <a:solidFill>
                      <a:schemeClr val="tx1"/>
                    </a:solidFill>
                    <a:latin typeface="Cambria" panose="02040503050406030204" pitchFamily="18" charset="0"/>
                    <a:ea typeface="Cambria" panose="02040503050406030204" pitchFamily="18" charset="0"/>
                    <a:cs typeface="Calibri" panose="020F0502020204030204" pitchFamily="34" charset="0"/>
                  </a:rPr>
                  <a:t>Deseamos reportar el valor en el cual fluctúa el verdadero valor poblacional con un 95% de confianza. Esto es decir que existe 95% de probabilidad o chances de que la proporción </a:t>
                </a:r>
                <a:r>
                  <a:rPr lang="es-AR" altLang="es-AR" sz="1600" dirty="0" err="1">
                    <a:solidFill>
                      <a:schemeClr val="tx1"/>
                    </a:solidFill>
                    <a:latin typeface="Cambria" panose="02040503050406030204" pitchFamily="18" charset="0"/>
                    <a:ea typeface="Cambria" panose="02040503050406030204" pitchFamily="18" charset="0"/>
                    <a:cs typeface="Calibri" panose="020F0502020204030204" pitchFamily="34" charset="0"/>
                  </a:rPr>
                  <a:t>muestral</a:t>
                </a:r>
                <a:r>
                  <a:rPr lang="es-AR" altLang="es-AR" sz="1600" dirty="0">
                    <a:solidFill>
                      <a:schemeClr val="tx1"/>
                    </a:solidFill>
                    <a:latin typeface="Cambria" panose="02040503050406030204" pitchFamily="18" charset="0"/>
                    <a:ea typeface="Cambria" panose="02040503050406030204" pitchFamily="18" charset="0"/>
                    <a:cs typeface="Calibri" panose="020F0502020204030204" pitchFamily="34" charset="0"/>
                  </a:rPr>
                  <a:t> esté a ± 1,96 errores estándares del parámetro verdadero.</a:t>
                </a:r>
              </a:p>
              <a:p>
                <a:pPr marL="285750" indent="-285750" algn="just">
                  <a:buFont typeface="Arial" panose="020B0604020202020204" pitchFamily="34" charset="0"/>
                  <a:buChar char="•"/>
                </a:pPr>
                <a:endParaRPr lang="es-AR" altLang="es-AR" sz="1600" dirty="0">
                  <a:solidFill>
                    <a:schemeClr val="tx1"/>
                  </a:solidFill>
                  <a:latin typeface="Cambria" panose="02040503050406030204" pitchFamily="18" charset="0"/>
                  <a:ea typeface="Cambria" panose="02040503050406030204" pitchFamily="18" charset="0"/>
                  <a:cs typeface="Calibri" panose="020F0502020204030204" pitchFamily="34" charset="0"/>
                </a:endParaRPr>
              </a:p>
              <a:p>
                <a:pPr marL="285750" indent="-285750" algn="just">
                  <a:buFont typeface="Arial" panose="020B0604020202020204" pitchFamily="34" charset="0"/>
                  <a:buChar char="•"/>
                </a:pPr>
                <a:r>
                  <a:rPr lang="es-AR" altLang="es-AR" sz="1600" dirty="0">
                    <a:solidFill>
                      <a:schemeClr val="tx1"/>
                    </a:solidFill>
                    <a:latin typeface="Cambria" panose="02040503050406030204" pitchFamily="18" charset="0"/>
                    <a:ea typeface="Cambria" panose="02040503050406030204" pitchFamily="18" charset="0"/>
                    <a:cs typeface="Calibri" panose="020F0502020204030204" pitchFamily="34" charset="0"/>
                  </a:rPr>
                  <a:t>Usamos la fórmula de cálculo del </a:t>
                </a:r>
                <a:r>
                  <a:rPr lang="es-AR" altLang="es-AR" sz="1600" b="1" dirty="0">
                    <a:solidFill>
                      <a:schemeClr val="tx1"/>
                    </a:solidFill>
                    <a:latin typeface="Cambria" panose="02040503050406030204" pitchFamily="18" charset="0"/>
                    <a:ea typeface="Cambria" panose="02040503050406030204" pitchFamily="18" charset="0"/>
                    <a:cs typeface="Calibri" panose="020F0502020204030204" pitchFamily="34" charset="0"/>
                  </a:rPr>
                  <a:t>error estándar de la proporción:</a:t>
                </a:r>
                <a:endParaRPr lang="es-AR" altLang="es-AR" sz="1600" dirty="0">
                  <a:solidFill>
                    <a:schemeClr val="tx1"/>
                  </a:solidFill>
                  <a:latin typeface="Cambria" panose="02040503050406030204" pitchFamily="18" charset="0"/>
                  <a:ea typeface="Cambria" panose="02040503050406030204" pitchFamily="18" charset="0"/>
                  <a:cs typeface="Calibri" panose="020F0502020204030204" pitchFamily="34" charset="0"/>
                </a:endParaRPr>
              </a:p>
              <a:p>
                <a:pPr algn="just"/>
                <a:r>
                  <a:rPr lang="es-MX" altLang="es-AR" sz="1600" dirty="0">
                    <a:solidFill>
                      <a:schemeClr val="tx1"/>
                    </a:solidFill>
                    <a:latin typeface="Cambria" panose="02040503050406030204" pitchFamily="18" charset="0"/>
                    <a:ea typeface="Cambria" panose="02040503050406030204" pitchFamily="18" charset="0"/>
                  </a:rPr>
                  <a:t>			</a:t>
                </a:r>
                <a:r>
                  <a:rPr lang="es-MX" altLang="es-AR" sz="1600" dirty="0">
                    <a:solidFill>
                      <a:schemeClr val="tx1"/>
                    </a:solidFill>
                    <a:latin typeface="Cambria" panose="02040503050406030204" pitchFamily="18" charset="0"/>
                    <a:ea typeface="Cambria" panose="02040503050406030204" pitchFamily="18" charset="0"/>
                    <a:cs typeface="Calibri" panose="020F0502020204030204" pitchFamily="34" charset="0"/>
                  </a:rPr>
                  <a:t>	</a:t>
                </a:r>
              </a:p>
              <a:p>
                <a:pPr algn="ctr"/>
                <a:r>
                  <a:rPr lang="es-MX" altLang="es-AR" sz="1600" dirty="0">
                    <a:solidFill>
                      <a:schemeClr val="tx1"/>
                    </a:solidFill>
                    <a:latin typeface="Cambria" panose="02040503050406030204" pitchFamily="18" charset="0"/>
                    <a:ea typeface="Cambria" panose="02040503050406030204" pitchFamily="18" charset="0"/>
                    <a:cs typeface="Calibri" panose="020F0502020204030204" pitchFamily="34" charset="0"/>
                  </a:rPr>
                  <a:t>p </a:t>
                </a:r>
                <a:r>
                  <a:rPr lang="es-AR" altLang="es-AR" sz="16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s-MX" altLang="es-AR" sz="1600" dirty="0">
                    <a:solidFill>
                      <a:schemeClr val="tx1"/>
                    </a:solidFill>
                    <a:latin typeface="Cambria" panose="02040503050406030204" pitchFamily="18" charset="0"/>
                    <a:ea typeface="Cambria" panose="02040503050406030204" pitchFamily="18" charset="0"/>
                    <a:cs typeface="Calibri" panose="020F0502020204030204" pitchFamily="34" charset="0"/>
                  </a:rPr>
                  <a:t>1,96 * </a:t>
                </a:r>
                <a:r>
                  <a:rPr lang="el-GR" altLang="es-AR" sz="1600" dirty="0">
                    <a:solidFill>
                      <a:schemeClr val="tx1"/>
                    </a:solidFill>
                    <a:latin typeface="Cambria" panose="02040503050406030204" pitchFamily="18" charset="0"/>
                    <a:ea typeface="Cambria" panose="02040503050406030204" pitchFamily="18" charset="0"/>
                    <a:cs typeface="Calibri" panose="020F0502020204030204" pitchFamily="34" charset="0"/>
                  </a:rPr>
                  <a:t>σ</a:t>
                </a:r>
                <a:r>
                  <a:rPr lang="es-ES" altLang="es-AR" sz="1600" baseline="-25000" dirty="0">
                    <a:solidFill>
                      <a:schemeClr val="tx1"/>
                    </a:solidFill>
                    <a:latin typeface="Cambria" panose="02040503050406030204" pitchFamily="18" charset="0"/>
                    <a:ea typeface="Cambria" panose="02040503050406030204" pitchFamily="18" charset="0"/>
                    <a:cs typeface="Calibri" panose="020F0502020204030204" pitchFamily="34" charset="0"/>
                  </a:rPr>
                  <a:t>p</a:t>
                </a:r>
              </a:p>
              <a:p>
                <a:pPr algn="just"/>
                <a:endParaRPr lang="es-ES" altLang="es-AR" sz="1600" dirty="0">
                  <a:solidFill>
                    <a:schemeClr val="tx1"/>
                  </a:solidFill>
                  <a:latin typeface="Cambria" panose="02040503050406030204" pitchFamily="18" charset="0"/>
                  <a:ea typeface="Cambria" panose="02040503050406030204" pitchFamily="18" charset="0"/>
                  <a:cs typeface="Calibri" panose="020F0502020204030204" pitchFamily="34" charset="0"/>
                </a:endParaRPr>
              </a:p>
              <a:p>
                <a:pPr algn="just"/>
                <a:r>
                  <a:rPr lang="es-AR" altLang="es-AR" sz="1600" dirty="0">
                    <a:solidFill>
                      <a:schemeClr val="tx1"/>
                    </a:solidFill>
                    <a:latin typeface="Cambria" panose="02040503050406030204" pitchFamily="18" charset="0"/>
                    <a:ea typeface="Cambria" panose="02040503050406030204" pitchFamily="18" charset="0"/>
                    <a:cs typeface="Calibri" panose="020F0502020204030204" pitchFamily="34" charset="0"/>
                  </a:rPr>
                  <a:t>		Donde, </a:t>
                </a:r>
                <a14:m>
                  <m:oMath xmlns:m="http://schemas.openxmlformats.org/officeDocument/2006/math">
                    <m:sSub>
                      <m:sSubPr>
                        <m:ctrlPr>
                          <a:rPr lang="es-AR" altLang="es-AR" sz="1600" i="1">
                            <a:solidFill>
                              <a:schemeClr val="tx1"/>
                            </a:solidFill>
                            <a:latin typeface="Cambria Math" panose="02040503050406030204" pitchFamily="18" charset="0"/>
                            <a:cs typeface="Calibri" panose="020F0502020204030204" pitchFamily="34" charset="0"/>
                          </a:rPr>
                        </m:ctrlPr>
                      </m:sSubPr>
                      <m:e>
                        <m:r>
                          <a:rPr lang="es-AR" altLang="es-AR" sz="1600" i="1">
                            <a:solidFill>
                              <a:schemeClr val="tx1"/>
                            </a:solidFill>
                            <a:latin typeface="Cambria Math" panose="02040503050406030204" pitchFamily="18" charset="0"/>
                            <a:ea typeface="Cambria Math" panose="02040503050406030204" pitchFamily="18" charset="0"/>
                            <a:cs typeface="Calibri" panose="020F0502020204030204" pitchFamily="34" charset="0"/>
                          </a:rPr>
                          <m:t>𝜎</m:t>
                        </m:r>
                      </m:e>
                      <m:sub>
                        <m:r>
                          <m:rPr>
                            <m:nor/>
                          </m:rPr>
                          <a:rPr lang="es-AR" altLang="es-AR" sz="1600" baseline="-25000" dirty="0">
                            <a:solidFill>
                              <a:schemeClr val="tx1"/>
                            </a:solidFill>
                            <a:latin typeface="Cambria" panose="02040503050406030204" pitchFamily="18" charset="0"/>
                            <a:ea typeface="Cambria" panose="02040503050406030204" pitchFamily="18" charset="0"/>
                          </a:rPr>
                          <m:t>p</m:t>
                        </m:r>
                      </m:sub>
                    </m:sSub>
                    <m:r>
                      <a:rPr lang="es-AR" altLang="es-AR" sz="1600" i="1">
                        <a:solidFill>
                          <a:schemeClr val="tx1"/>
                        </a:solidFill>
                        <a:latin typeface="Cambria Math" panose="02040503050406030204" pitchFamily="18" charset="0"/>
                        <a:cs typeface="Calibri" panose="020F0502020204030204" pitchFamily="34" charset="0"/>
                      </a:rPr>
                      <m:t>=</m:t>
                    </m:r>
                    <m:rad>
                      <m:radPr>
                        <m:degHide m:val="on"/>
                        <m:ctrlPr>
                          <a:rPr lang="es-AR" altLang="es-AR" sz="1600" i="1">
                            <a:solidFill>
                              <a:schemeClr val="tx1"/>
                            </a:solidFill>
                            <a:latin typeface="Cambria Math" panose="02040503050406030204" pitchFamily="18" charset="0"/>
                            <a:cs typeface="Calibri" panose="020F0502020204030204" pitchFamily="34" charset="0"/>
                          </a:rPr>
                        </m:ctrlPr>
                      </m:radPr>
                      <m:deg/>
                      <m:e>
                        <m:f>
                          <m:fPr>
                            <m:ctrlPr>
                              <a:rPr lang="es-AR" altLang="es-AR" sz="1600" i="1">
                                <a:solidFill>
                                  <a:schemeClr val="tx1"/>
                                </a:solidFill>
                                <a:latin typeface="Cambria Math" panose="02040503050406030204" pitchFamily="18" charset="0"/>
                                <a:cs typeface="Calibri" panose="020F0502020204030204" pitchFamily="34" charset="0"/>
                              </a:rPr>
                            </m:ctrlPr>
                          </m:fPr>
                          <m:num>
                            <m:r>
                              <a:rPr lang="es-AR" altLang="es-AR" sz="1600" i="1">
                                <a:solidFill>
                                  <a:schemeClr val="tx1"/>
                                </a:solidFill>
                                <a:latin typeface="Cambria Math" panose="02040503050406030204" pitchFamily="18" charset="0"/>
                                <a:cs typeface="Calibri" panose="020F0502020204030204" pitchFamily="34" charset="0"/>
                              </a:rPr>
                              <m:t>𝑝</m:t>
                            </m:r>
                            <m:r>
                              <a:rPr lang="es-AR" altLang="es-AR" sz="1600" i="1">
                                <a:solidFill>
                                  <a:schemeClr val="tx1"/>
                                </a:solidFill>
                                <a:latin typeface="Cambria Math" panose="02040503050406030204" pitchFamily="18" charset="0"/>
                                <a:cs typeface="Calibri" panose="020F0502020204030204" pitchFamily="34" charset="0"/>
                              </a:rPr>
                              <m:t>∗</m:t>
                            </m:r>
                            <m:r>
                              <a:rPr lang="es-AR" altLang="es-AR" sz="1600" i="1">
                                <a:solidFill>
                                  <a:schemeClr val="tx1"/>
                                </a:solidFill>
                                <a:latin typeface="Cambria Math" panose="02040503050406030204" pitchFamily="18" charset="0"/>
                                <a:cs typeface="Calibri" panose="020F0502020204030204" pitchFamily="34" charset="0"/>
                              </a:rPr>
                              <m:t>𝑞</m:t>
                            </m:r>
                          </m:num>
                          <m:den>
                            <m:r>
                              <a:rPr lang="es-AR" altLang="es-AR" sz="1600" b="0" i="1" smtClean="0">
                                <a:solidFill>
                                  <a:schemeClr val="tx1"/>
                                </a:solidFill>
                                <a:latin typeface="Cambria Math" panose="02040503050406030204" pitchFamily="18" charset="0"/>
                                <a:cs typeface="Calibri" panose="020F0502020204030204" pitchFamily="34" charset="0"/>
                              </a:rPr>
                              <m:t>𝑛</m:t>
                            </m:r>
                          </m:den>
                        </m:f>
                      </m:e>
                    </m:rad>
                    <m:r>
                      <a:rPr lang="es-AR" altLang="es-AR" sz="1600">
                        <a:solidFill>
                          <a:schemeClr val="tx1"/>
                        </a:solidFill>
                        <a:latin typeface="Cambria Math" panose="02040503050406030204" pitchFamily="18" charset="0"/>
                        <a:cs typeface="Calibri" panose="020F0502020204030204" pitchFamily="34" charset="0"/>
                      </a:rPr>
                      <m:t>, </m:t>
                    </m:r>
                    <m:r>
                      <m:rPr>
                        <m:sty m:val="p"/>
                      </m:rPr>
                      <a:rPr lang="es-AR" altLang="es-AR" sz="1600">
                        <a:solidFill>
                          <a:schemeClr val="tx1"/>
                        </a:solidFill>
                        <a:latin typeface="Cambria Math" panose="02040503050406030204" pitchFamily="18" charset="0"/>
                        <a:cs typeface="Calibri" panose="020F0502020204030204" pitchFamily="34" charset="0"/>
                      </a:rPr>
                      <m:t>es</m:t>
                    </m:r>
                    <m:r>
                      <a:rPr lang="es-AR" altLang="es-AR" sz="1600">
                        <a:solidFill>
                          <a:schemeClr val="tx1"/>
                        </a:solidFill>
                        <a:latin typeface="Cambria Math" panose="02040503050406030204" pitchFamily="18" charset="0"/>
                        <a:cs typeface="Calibri" panose="020F0502020204030204" pitchFamily="34" charset="0"/>
                      </a:rPr>
                      <m:t> </m:t>
                    </m:r>
                    <m:r>
                      <m:rPr>
                        <m:sty m:val="p"/>
                      </m:rPr>
                      <a:rPr lang="es-AR" altLang="es-AR" sz="1600">
                        <a:solidFill>
                          <a:schemeClr val="tx1"/>
                        </a:solidFill>
                        <a:latin typeface="Cambria Math" panose="02040503050406030204" pitchFamily="18" charset="0"/>
                        <a:cs typeface="Calibri" panose="020F0502020204030204" pitchFamily="34" charset="0"/>
                      </a:rPr>
                      <m:t>decir</m:t>
                    </m:r>
                    <m:r>
                      <a:rPr lang="es-AR" altLang="es-AR" sz="1600">
                        <a:solidFill>
                          <a:schemeClr val="tx1"/>
                        </a:solidFill>
                        <a:latin typeface="Cambria Math" panose="02040503050406030204" pitchFamily="18" charset="0"/>
                        <a:cs typeface="Calibri" panose="020F0502020204030204" pitchFamily="34" charset="0"/>
                      </a:rPr>
                      <m:t>:</m:t>
                    </m:r>
                    <m:sSub>
                      <m:sSubPr>
                        <m:ctrlPr>
                          <a:rPr lang="es-AR" altLang="es-AR" sz="1600" i="1">
                            <a:solidFill>
                              <a:schemeClr val="tx1"/>
                            </a:solidFill>
                            <a:latin typeface="Cambria Math" panose="02040503050406030204" pitchFamily="18" charset="0"/>
                            <a:cs typeface="Calibri" panose="020F0502020204030204" pitchFamily="34" charset="0"/>
                          </a:rPr>
                        </m:ctrlPr>
                      </m:sSubPr>
                      <m:e>
                        <m:r>
                          <a:rPr lang="es-AR" altLang="es-AR" sz="1600" i="1">
                            <a:solidFill>
                              <a:schemeClr val="tx1"/>
                            </a:solidFill>
                            <a:latin typeface="Cambria Math" panose="02040503050406030204" pitchFamily="18" charset="0"/>
                            <a:cs typeface="Calibri" panose="020F0502020204030204" pitchFamily="34" charset="0"/>
                          </a:rPr>
                          <m:t> </m:t>
                        </m:r>
                        <m:r>
                          <a:rPr lang="es-AR" altLang="es-AR" sz="1600" i="1">
                            <a:solidFill>
                              <a:schemeClr val="tx1"/>
                            </a:solidFill>
                            <a:latin typeface="Cambria Math" panose="02040503050406030204" pitchFamily="18" charset="0"/>
                            <a:ea typeface="Cambria Math" panose="02040503050406030204" pitchFamily="18" charset="0"/>
                            <a:cs typeface="Calibri" panose="020F0502020204030204" pitchFamily="34" charset="0"/>
                          </a:rPr>
                          <m:t>𝜎</m:t>
                        </m:r>
                      </m:e>
                      <m:sub>
                        <m:r>
                          <m:rPr>
                            <m:nor/>
                          </m:rPr>
                          <a:rPr lang="es-AR" altLang="es-AR" sz="1600" baseline="-25000" dirty="0">
                            <a:solidFill>
                              <a:schemeClr val="tx1"/>
                            </a:solidFill>
                            <a:latin typeface="Cambria" panose="02040503050406030204" pitchFamily="18" charset="0"/>
                            <a:ea typeface="Cambria" panose="02040503050406030204" pitchFamily="18" charset="0"/>
                          </a:rPr>
                          <m:t>p</m:t>
                        </m:r>
                      </m:sub>
                    </m:sSub>
                    <m:r>
                      <a:rPr lang="es-AR" altLang="es-AR" sz="1600" i="1">
                        <a:solidFill>
                          <a:schemeClr val="tx1"/>
                        </a:solidFill>
                        <a:latin typeface="Cambria Math" panose="02040503050406030204" pitchFamily="18" charset="0"/>
                        <a:cs typeface="Calibri" panose="020F0502020204030204" pitchFamily="34" charset="0"/>
                      </a:rPr>
                      <m:t>=</m:t>
                    </m:r>
                    <m:rad>
                      <m:radPr>
                        <m:degHide m:val="on"/>
                        <m:ctrlPr>
                          <a:rPr lang="es-AR" altLang="es-AR" sz="1600" i="1">
                            <a:solidFill>
                              <a:schemeClr val="tx1"/>
                            </a:solidFill>
                            <a:latin typeface="Cambria Math" panose="02040503050406030204" pitchFamily="18" charset="0"/>
                            <a:cs typeface="Calibri" panose="020F0502020204030204" pitchFamily="34" charset="0"/>
                          </a:rPr>
                        </m:ctrlPr>
                      </m:radPr>
                      <m:deg/>
                      <m:e>
                        <m:f>
                          <m:fPr>
                            <m:ctrlPr>
                              <a:rPr lang="es-AR" altLang="es-AR" sz="1600" i="1">
                                <a:solidFill>
                                  <a:schemeClr val="tx1"/>
                                </a:solidFill>
                                <a:latin typeface="Cambria Math" panose="02040503050406030204" pitchFamily="18" charset="0"/>
                                <a:cs typeface="Calibri" panose="020F0502020204030204" pitchFamily="34" charset="0"/>
                              </a:rPr>
                            </m:ctrlPr>
                          </m:fPr>
                          <m:num>
                            <m:r>
                              <a:rPr lang="es-AR" altLang="es-AR" sz="1600" i="1">
                                <a:solidFill>
                                  <a:schemeClr val="tx1"/>
                                </a:solidFill>
                                <a:latin typeface="Cambria Math" panose="02040503050406030204" pitchFamily="18" charset="0"/>
                                <a:cs typeface="Calibri" panose="020F0502020204030204" pitchFamily="34" charset="0"/>
                              </a:rPr>
                              <m:t>0,</m:t>
                            </m:r>
                            <m:r>
                              <a:rPr lang="es-AR" altLang="es-AR" sz="1600" b="0" i="1" smtClean="0">
                                <a:solidFill>
                                  <a:schemeClr val="tx1"/>
                                </a:solidFill>
                                <a:latin typeface="Cambria Math" panose="02040503050406030204" pitchFamily="18" charset="0"/>
                                <a:cs typeface="Calibri" panose="020F0502020204030204" pitchFamily="34" charset="0"/>
                              </a:rPr>
                              <m:t>347</m:t>
                            </m:r>
                            <m:r>
                              <a:rPr lang="es-AR" altLang="es-AR" sz="1600" i="1">
                                <a:solidFill>
                                  <a:schemeClr val="tx1"/>
                                </a:solidFill>
                                <a:latin typeface="Cambria Math" panose="02040503050406030204" pitchFamily="18" charset="0"/>
                                <a:cs typeface="Calibri" panose="020F0502020204030204" pitchFamily="34" charset="0"/>
                              </a:rPr>
                              <m:t>∗0,</m:t>
                            </m:r>
                            <m:r>
                              <a:rPr lang="es-AR" altLang="es-AR" sz="1600" b="0" i="1" smtClean="0">
                                <a:solidFill>
                                  <a:schemeClr val="tx1"/>
                                </a:solidFill>
                                <a:latin typeface="Cambria Math" panose="02040503050406030204" pitchFamily="18" charset="0"/>
                                <a:cs typeface="Calibri" panose="020F0502020204030204" pitchFamily="34" charset="0"/>
                              </a:rPr>
                              <m:t>653</m:t>
                            </m:r>
                          </m:num>
                          <m:den>
                            <m:r>
                              <a:rPr lang="es-AR" altLang="es-AR" sz="1600" b="0" i="1" smtClean="0">
                                <a:solidFill>
                                  <a:schemeClr val="tx1"/>
                                </a:solidFill>
                                <a:latin typeface="Cambria Math" panose="02040503050406030204" pitchFamily="18" charset="0"/>
                                <a:cs typeface="Calibri" panose="020F0502020204030204" pitchFamily="34" charset="0"/>
                              </a:rPr>
                              <m:t>5</m:t>
                            </m:r>
                            <m:r>
                              <a:rPr lang="es-AR" altLang="es-AR" sz="1600" i="1">
                                <a:solidFill>
                                  <a:schemeClr val="tx1"/>
                                </a:solidFill>
                                <a:latin typeface="Cambria Math" panose="02040503050406030204" pitchFamily="18" charset="0"/>
                                <a:cs typeface="Calibri" panose="020F0502020204030204" pitchFamily="34" charset="0"/>
                              </a:rPr>
                              <m:t>000</m:t>
                            </m:r>
                          </m:den>
                        </m:f>
                      </m:e>
                    </m:rad>
                  </m:oMath>
                </a14:m>
                <a:r>
                  <a:rPr lang="es-AR" altLang="es-AR" sz="1600" dirty="0">
                    <a:solidFill>
                      <a:schemeClr val="tx1"/>
                    </a:solidFill>
                    <a:latin typeface="Cambria" panose="02040503050406030204" pitchFamily="18" charset="0"/>
                    <a:ea typeface="Cambria" panose="02040503050406030204" pitchFamily="18" charset="0"/>
                    <a:cs typeface="Calibri" panose="020F0502020204030204" pitchFamily="34" charset="0"/>
                  </a:rPr>
                  <a:t> = 0,007</a:t>
                </a:r>
              </a:p>
              <a:p>
                <a:pPr marL="285750" indent="-285750" algn="just">
                  <a:buFont typeface="Wingdings" panose="05000000000000000000" pitchFamily="2" charset="2"/>
                  <a:buChar char="ü"/>
                </a:pPr>
                <a:endParaRPr lang="es-AR" altLang="es-AR" sz="1600" dirty="0">
                  <a:solidFill>
                    <a:schemeClr val="tx1"/>
                  </a:solidFill>
                  <a:latin typeface="Cambria" panose="02040503050406030204" pitchFamily="18" charset="0"/>
                  <a:ea typeface="Cambria" panose="02040503050406030204" pitchFamily="18" charset="0"/>
                  <a:cs typeface="Calibri" panose="020F0502020204030204" pitchFamily="34" charset="0"/>
                </a:endParaRPr>
              </a:p>
              <a:p>
                <a:pPr marL="285750" indent="-285750" algn="just">
                  <a:buFont typeface="Arial" panose="020B0604020202020204" pitchFamily="34" charset="0"/>
                  <a:buChar char="•"/>
                </a:pPr>
                <a:r>
                  <a:rPr lang="es-AR" altLang="es-AR" sz="1600" dirty="0">
                    <a:solidFill>
                      <a:schemeClr val="tx1"/>
                    </a:solidFill>
                    <a:latin typeface="Cambria" panose="02040503050406030204" pitchFamily="18" charset="0"/>
                    <a:ea typeface="Cambria" panose="02040503050406030204" pitchFamily="18" charset="0"/>
                    <a:cs typeface="Calibri" panose="020F0502020204030204" pitchFamily="34" charset="0"/>
                  </a:rPr>
                  <a:t>Podemos interpretar esto diciendo: con un 95% el verdadero valor poblacional estará entre: 0,347 ± 1,96*0,007, es decir: entre 36% y 33,4%</a:t>
                </a:r>
              </a:p>
              <a:p>
                <a:pPr algn="just"/>
                <a:endParaRPr lang="es-AR" sz="1600" dirty="0">
                  <a:solidFill>
                    <a:schemeClr val="tx1"/>
                  </a:solidFill>
                  <a:latin typeface="Cambria" panose="02040503050406030204" pitchFamily="18" charset="0"/>
                  <a:ea typeface="Cambria" panose="02040503050406030204" pitchFamily="18" charset="0"/>
                </a:endParaRPr>
              </a:p>
            </p:txBody>
          </p:sp>
        </mc:Choice>
        <mc:Fallback xmlns="">
          <p:sp>
            <p:nvSpPr>
              <p:cNvPr id="22" name="24 CuadroTexto"/>
              <p:cNvSpPr txBox="1">
                <a:spLocks noRot="1" noChangeAspect="1" noMove="1" noResize="1" noEditPoints="1" noAdjustHandles="1" noChangeArrowheads="1" noChangeShapeType="1" noTextEdit="1"/>
              </p:cNvSpPr>
              <p:nvPr/>
            </p:nvSpPr>
            <p:spPr>
              <a:xfrm>
                <a:off x="307975" y="1106219"/>
                <a:ext cx="8585200" cy="4298421"/>
              </a:xfrm>
              <a:prstGeom prst="rect">
                <a:avLst/>
              </a:prstGeom>
              <a:blipFill>
                <a:blip r:embed="rId3"/>
                <a:stretch>
                  <a:fillRect l="-284" t="-567" r="-355"/>
                </a:stretch>
              </a:blipFill>
            </p:spPr>
            <p:txBody>
              <a:bodyPr/>
              <a:lstStyle/>
              <a:p>
                <a:r>
                  <a:rPr lang="es-AR">
                    <a:noFill/>
                  </a:rPr>
                  <a:t> </a:t>
                </a:r>
              </a:p>
            </p:txBody>
          </p:sp>
        </mc:Fallback>
      </mc:AlternateContent>
    </p:spTree>
    <p:extLst>
      <p:ext uri="{BB962C8B-B14F-4D97-AF65-F5344CB8AC3E}">
        <p14:creationId xmlns:p14="http://schemas.microsoft.com/office/powerpoint/2010/main" val="1919556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Intervalos de confianza: ejemplo 2 en SPSS</a:t>
            </a:r>
          </a:p>
        </p:txBody>
      </p:sp>
      <p:sp>
        <p:nvSpPr>
          <p:cNvPr id="19"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20"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AutoShape 2" descr="Resultado de imagen para logo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6" name="AutoShape 4" descr="Resultado de imagen para logo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7" name="AutoShape 6" descr="Resultado de imagen para logo twit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pic>
        <p:nvPicPr>
          <p:cNvPr id="2" name="Imagen 1"/>
          <p:cNvPicPr>
            <a:picLocks noChangeAspect="1"/>
          </p:cNvPicPr>
          <p:nvPr/>
        </p:nvPicPr>
        <p:blipFill rotWithShape="1">
          <a:blip r:embed="rId3"/>
          <a:srcRect l="13776" t="1000" r="55906" b="29001"/>
          <a:stretch/>
        </p:blipFill>
        <p:spPr>
          <a:xfrm>
            <a:off x="460375" y="1154229"/>
            <a:ext cx="3622560" cy="4704623"/>
          </a:xfrm>
          <a:prstGeom prst="rect">
            <a:avLst/>
          </a:prstGeom>
        </p:spPr>
      </p:pic>
      <p:pic>
        <p:nvPicPr>
          <p:cNvPr id="13" name="Imagen 12"/>
          <p:cNvPicPr>
            <a:picLocks noChangeAspect="1"/>
          </p:cNvPicPr>
          <p:nvPr/>
        </p:nvPicPr>
        <p:blipFill>
          <a:blip r:embed="rId4"/>
          <a:stretch>
            <a:fillRect/>
          </a:stretch>
        </p:blipFill>
        <p:spPr>
          <a:xfrm>
            <a:off x="2096024" y="2752040"/>
            <a:ext cx="6998469" cy="3830571"/>
          </a:xfrm>
          <a:prstGeom prst="rect">
            <a:avLst/>
          </a:prstGeom>
        </p:spPr>
      </p:pic>
      <p:sp>
        <p:nvSpPr>
          <p:cNvPr id="38" name="Text Box 46"/>
          <p:cNvSpPr txBox="1">
            <a:spLocks noChangeArrowheads="1"/>
          </p:cNvSpPr>
          <p:nvPr/>
        </p:nvSpPr>
        <p:spPr bwMode="auto">
          <a:xfrm>
            <a:off x="5199398" y="3599378"/>
            <a:ext cx="1244810" cy="333677"/>
          </a:xfrm>
          <a:prstGeom prst="rect">
            <a:avLst/>
          </a:prstGeom>
          <a:noFill/>
          <a:ln w="28575" algn="ctr">
            <a:solidFill>
              <a:srgbClr val="C00000"/>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endParaRPr lang="es-ES" altLang="es-AR" sz="1100" b="1" dirty="0">
              <a:latin typeface="Cambria" panose="02040503050406030204" pitchFamily="18" charset="0"/>
              <a:ea typeface="Cambria" panose="02040503050406030204" pitchFamily="18" charset="0"/>
            </a:endParaRPr>
          </a:p>
        </p:txBody>
      </p:sp>
      <p:sp>
        <p:nvSpPr>
          <p:cNvPr id="23" name="Text Box 46"/>
          <p:cNvSpPr txBox="1">
            <a:spLocks noChangeArrowheads="1"/>
          </p:cNvSpPr>
          <p:nvPr/>
        </p:nvSpPr>
        <p:spPr bwMode="auto">
          <a:xfrm>
            <a:off x="302228" y="4040249"/>
            <a:ext cx="2252297" cy="430887"/>
          </a:xfrm>
          <a:prstGeom prst="rect">
            <a:avLst/>
          </a:prstGeom>
          <a:solidFill>
            <a:schemeClr val="bg1"/>
          </a:solidFill>
          <a:ln w="12700" algn="ctr">
            <a:solidFill>
              <a:srgbClr val="C00000"/>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100" b="1" dirty="0">
                <a:latin typeface="Cambria" panose="02040503050406030204" pitchFamily="18" charset="0"/>
                <a:ea typeface="Cambria" panose="02040503050406030204" pitchFamily="18" charset="0"/>
              </a:rPr>
              <a:t>1. Arrastrar la variable que nos interesa caracterizar </a:t>
            </a:r>
          </a:p>
        </p:txBody>
      </p:sp>
      <p:sp>
        <p:nvSpPr>
          <p:cNvPr id="25" name="Text Box 46"/>
          <p:cNvSpPr txBox="1">
            <a:spLocks noChangeArrowheads="1"/>
          </p:cNvSpPr>
          <p:nvPr/>
        </p:nvSpPr>
        <p:spPr bwMode="auto">
          <a:xfrm>
            <a:off x="263478" y="5194895"/>
            <a:ext cx="1635649" cy="430887"/>
          </a:xfrm>
          <a:prstGeom prst="rect">
            <a:avLst/>
          </a:prstGeom>
          <a:solidFill>
            <a:schemeClr val="bg1"/>
          </a:solidFill>
          <a:ln w="12700" algn="ctr">
            <a:solidFill>
              <a:srgbClr val="C00000"/>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100" b="1" dirty="0">
                <a:latin typeface="Cambria" panose="02040503050406030204" pitchFamily="18" charset="0"/>
                <a:ea typeface="Cambria" panose="02040503050406030204" pitchFamily="18" charset="0"/>
              </a:rPr>
              <a:t>2. Estadísticas de resumen</a:t>
            </a:r>
          </a:p>
        </p:txBody>
      </p:sp>
      <p:cxnSp>
        <p:nvCxnSpPr>
          <p:cNvPr id="24" name="AutoShape 50"/>
          <p:cNvCxnSpPr>
            <a:cxnSpLocks noChangeShapeType="1"/>
            <a:endCxn id="33" idx="0"/>
          </p:cNvCxnSpPr>
          <p:nvPr/>
        </p:nvCxnSpPr>
        <p:spPr bwMode="auto">
          <a:xfrm>
            <a:off x="1960704" y="5493523"/>
            <a:ext cx="655399" cy="361982"/>
          </a:xfrm>
          <a:prstGeom prst="curvedConnector2">
            <a:avLst/>
          </a:prstGeom>
          <a:ln w="28575">
            <a:headEnd/>
            <a:tailEnd type="triangle" w="med" len="med"/>
          </a:ln>
        </p:spPr>
        <p:style>
          <a:lnRef idx="1">
            <a:schemeClr val="accent2"/>
          </a:lnRef>
          <a:fillRef idx="0">
            <a:schemeClr val="accent2"/>
          </a:fillRef>
          <a:effectRef idx="0">
            <a:schemeClr val="accent2"/>
          </a:effectRef>
          <a:fontRef idx="minor">
            <a:schemeClr val="tx1"/>
          </a:fontRef>
        </p:style>
      </p:cxnSp>
      <p:cxnSp>
        <p:nvCxnSpPr>
          <p:cNvPr id="29" name="Conector recto de flecha 28"/>
          <p:cNvCxnSpPr/>
          <p:nvPr/>
        </p:nvCxnSpPr>
        <p:spPr>
          <a:xfrm flipV="1">
            <a:off x="2616103" y="4667325"/>
            <a:ext cx="514637" cy="98898"/>
          </a:xfrm>
          <a:prstGeom prst="straightConnector1">
            <a:avLst/>
          </a:prstGeom>
          <a:ln w="762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33" name="Text Box 46"/>
          <p:cNvSpPr txBox="1">
            <a:spLocks noChangeArrowheads="1"/>
          </p:cNvSpPr>
          <p:nvPr/>
        </p:nvSpPr>
        <p:spPr bwMode="auto">
          <a:xfrm>
            <a:off x="2039888" y="5855505"/>
            <a:ext cx="1152429" cy="261610"/>
          </a:xfrm>
          <a:prstGeom prst="rect">
            <a:avLst/>
          </a:prstGeom>
          <a:noFill/>
          <a:ln w="28575" algn="ctr">
            <a:solidFill>
              <a:srgbClr val="C00000"/>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endParaRPr lang="es-ES" altLang="es-AR" sz="1100" b="1" dirty="0">
              <a:latin typeface="Cambria" panose="02040503050406030204" pitchFamily="18" charset="0"/>
              <a:ea typeface="Cambria" panose="02040503050406030204" pitchFamily="18" charset="0"/>
            </a:endParaRPr>
          </a:p>
        </p:txBody>
      </p:sp>
      <p:sp>
        <p:nvSpPr>
          <p:cNvPr id="37" name="Text Box 46"/>
          <p:cNvSpPr txBox="1">
            <a:spLocks noChangeArrowheads="1"/>
          </p:cNvSpPr>
          <p:nvPr/>
        </p:nvSpPr>
        <p:spPr bwMode="auto">
          <a:xfrm>
            <a:off x="5396024" y="2321154"/>
            <a:ext cx="2416336" cy="430887"/>
          </a:xfrm>
          <a:prstGeom prst="rect">
            <a:avLst/>
          </a:prstGeom>
          <a:solidFill>
            <a:schemeClr val="bg1"/>
          </a:solidFill>
          <a:ln w="12700" algn="ctr">
            <a:solidFill>
              <a:srgbClr val="C00000"/>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100" b="1" dirty="0">
                <a:latin typeface="Cambria" panose="02040503050406030204" pitchFamily="18" charset="0"/>
                <a:ea typeface="Cambria" panose="02040503050406030204" pitchFamily="18" charset="0"/>
              </a:rPr>
              <a:t>3. Agregar CL inferior y superior % de columna y el % de columna</a:t>
            </a:r>
          </a:p>
        </p:txBody>
      </p:sp>
      <p:cxnSp>
        <p:nvCxnSpPr>
          <p:cNvPr id="39" name="AutoShape 50"/>
          <p:cNvCxnSpPr>
            <a:cxnSpLocks noChangeShapeType="1"/>
          </p:cNvCxnSpPr>
          <p:nvPr/>
        </p:nvCxnSpPr>
        <p:spPr bwMode="auto">
          <a:xfrm rot="5400000">
            <a:off x="5755869" y="2817974"/>
            <a:ext cx="889597" cy="757727"/>
          </a:xfrm>
          <a:prstGeom prst="curvedConnector3">
            <a:avLst>
              <a:gd name="adj1" fmla="val 50000"/>
            </a:avLst>
          </a:prstGeom>
          <a:ln w="28575">
            <a:headEnd/>
            <a:tailEnd type="triangle" w="med" len="med"/>
          </a:ln>
        </p:spPr>
        <p:style>
          <a:lnRef idx="1">
            <a:schemeClr val="accent2"/>
          </a:lnRef>
          <a:fillRef idx="0">
            <a:schemeClr val="accent2"/>
          </a:fillRef>
          <a:effectRef idx="0">
            <a:schemeClr val="accent2"/>
          </a:effectRef>
          <a:fontRef idx="minor">
            <a:schemeClr val="tx1"/>
          </a:fontRef>
        </p:style>
      </p:cxnSp>
      <p:sp>
        <p:nvSpPr>
          <p:cNvPr id="30" name="Text Box 46"/>
          <p:cNvSpPr txBox="1">
            <a:spLocks noChangeArrowheads="1"/>
          </p:cNvSpPr>
          <p:nvPr/>
        </p:nvSpPr>
        <p:spPr bwMode="auto">
          <a:xfrm>
            <a:off x="6508241" y="3304286"/>
            <a:ext cx="228314" cy="288471"/>
          </a:xfrm>
          <a:prstGeom prst="rect">
            <a:avLst/>
          </a:prstGeom>
          <a:noFill/>
          <a:ln w="28575" algn="ctr">
            <a:solidFill>
              <a:srgbClr val="C00000"/>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endParaRPr lang="es-ES" altLang="es-AR" sz="1100" b="1" dirty="0">
              <a:latin typeface="Cambria" panose="02040503050406030204" pitchFamily="18" charset="0"/>
              <a:ea typeface="Cambria" panose="02040503050406030204" pitchFamily="18" charset="0"/>
            </a:endParaRPr>
          </a:p>
        </p:txBody>
      </p:sp>
      <p:sp>
        <p:nvSpPr>
          <p:cNvPr id="31" name="Text Box 46"/>
          <p:cNvSpPr txBox="1">
            <a:spLocks noChangeArrowheads="1"/>
          </p:cNvSpPr>
          <p:nvPr/>
        </p:nvSpPr>
        <p:spPr bwMode="auto">
          <a:xfrm>
            <a:off x="5297679" y="5939118"/>
            <a:ext cx="595157" cy="229941"/>
          </a:xfrm>
          <a:prstGeom prst="ellipse">
            <a:avLst/>
          </a:prstGeom>
          <a:noFill/>
          <a:ln w="28575" algn="ctr">
            <a:solidFill>
              <a:srgbClr val="C00000"/>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endParaRPr lang="es-ES" altLang="es-AR" sz="1100" b="1" dirty="0">
              <a:latin typeface="Cambria" panose="02040503050406030204" pitchFamily="18" charset="0"/>
              <a:ea typeface="Cambria" panose="02040503050406030204" pitchFamily="18" charset="0"/>
            </a:endParaRPr>
          </a:p>
        </p:txBody>
      </p:sp>
      <p:sp>
        <p:nvSpPr>
          <p:cNvPr id="32" name="Text Box 46"/>
          <p:cNvSpPr txBox="1">
            <a:spLocks noChangeArrowheads="1"/>
          </p:cNvSpPr>
          <p:nvPr/>
        </p:nvSpPr>
        <p:spPr bwMode="auto">
          <a:xfrm>
            <a:off x="5948972" y="5686228"/>
            <a:ext cx="2416336" cy="430887"/>
          </a:xfrm>
          <a:prstGeom prst="rect">
            <a:avLst/>
          </a:prstGeom>
          <a:solidFill>
            <a:schemeClr val="bg1"/>
          </a:solidFill>
          <a:ln w="12700" algn="ctr">
            <a:solidFill>
              <a:srgbClr val="C00000"/>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100" b="1" dirty="0">
                <a:latin typeface="Cambria" panose="02040503050406030204" pitchFamily="18" charset="0"/>
                <a:ea typeface="Cambria" panose="02040503050406030204" pitchFamily="18" charset="0"/>
              </a:rPr>
              <a:t>4. Si deseamos reportar otro intervalo y no el del 95%</a:t>
            </a:r>
          </a:p>
        </p:txBody>
      </p:sp>
    </p:spTree>
    <p:extLst>
      <p:ext uri="{BB962C8B-B14F-4D97-AF65-F5344CB8AC3E}">
        <p14:creationId xmlns:p14="http://schemas.microsoft.com/office/powerpoint/2010/main" val="2182596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Intervalos de confianza: ejemplo 1 en SPSS</a:t>
            </a:r>
          </a:p>
        </p:txBody>
      </p:sp>
      <p:sp>
        <p:nvSpPr>
          <p:cNvPr id="19"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20"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AutoShape 2" descr="Resultado de imagen para logo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6" name="AutoShape 4" descr="Resultado de imagen para logo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7" name="AutoShape 6" descr="Resultado de imagen para logo twit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26" name="Text Box 46"/>
          <p:cNvSpPr txBox="1">
            <a:spLocks noChangeArrowheads="1"/>
          </p:cNvSpPr>
          <p:nvPr/>
        </p:nvSpPr>
        <p:spPr bwMode="auto">
          <a:xfrm>
            <a:off x="152779" y="1203259"/>
            <a:ext cx="7450013" cy="307777"/>
          </a:xfrm>
          <a:prstGeom prst="rect">
            <a:avLst/>
          </a:prstGeom>
          <a:solidFill>
            <a:schemeClr val="bg1"/>
          </a:solidFill>
          <a:ln w="12700" algn="ctr">
            <a:no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s-ES" altLang="es-AR" sz="1400" b="1" dirty="0">
                <a:latin typeface="Cambria" panose="02040503050406030204" pitchFamily="18" charset="0"/>
                <a:ea typeface="Cambria" panose="02040503050406030204" pitchFamily="18" charset="0"/>
              </a:rPr>
              <a:t>1. Obtendremos un resultado como el siguiente:</a:t>
            </a:r>
          </a:p>
        </p:txBody>
      </p:sp>
      <p:sp>
        <p:nvSpPr>
          <p:cNvPr id="27" name="Text Box 46"/>
          <p:cNvSpPr txBox="1">
            <a:spLocks noChangeArrowheads="1"/>
          </p:cNvSpPr>
          <p:nvPr/>
        </p:nvSpPr>
        <p:spPr bwMode="auto">
          <a:xfrm>
            <a:off x="152779" y="4797152"/>
            <a:ext cx="8585200" cy="307777"/>
          </a:xfrm>
          <a:prstGeom prst="rect">
            <a:avLst/>
          </a:prstGeom>
          <a:solidFill>
            <a:schemeClr val="bg1"/>
          </a:solidFill>
          <a:ln w="12700" algn="ctr">
            <a:no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s-ES" altLang="es-AR" sz="1400" dirty="0">
                <a:latin typeface="Cambria" panose="02040503050406030204" pitchFamily="18" charset="0"/>
                <a:ea typeface="Cambria" panose="02040503050406030204" pitchFamily="18" charset="0"/>
              </a:rPr>
              <a:t>Que nos indica, justamente, el intervalo de confianza en el que se sitúa la proporción poblacional.</a:t>
            </a:r>
          </a:p>
        </p:txBody>
      </p:sp>
      <p:pic>
        <p:nvPicPr>
          <p:cNvPr id="2" name="Imagen 1"/>
          <p:cNvPicPr>
            <a:picLocks noChangeAspect="1"/>
          </p:cNvPicPr>
          <p:nvPr/>
        </p:nvPicPr>
        <p:blipFill>
          <a:blip r:embed="rId3"/>
          <a:stretch>
            <a:fillRect/>
          </a:stretch>
        </p:blipFill>
        <p:spPr>
          <a:xfrm>
            <a:off x="1691680" y="1499767"/>
            <a:ext cx="6134100" cy="3133725"/>
          </a:xfrm>
          <a:prstGeom prst="rect">
            <a:avLst/>
          </a:prstGeom>
        </p:spPr>
      </p:pic>
      <p:sp>
        <p:nvSpPr>
          <p:cNvPr id="22" name="Text Box 46"/>
          <p:cNvSpPr txBox="1">
            <a:spLocks noChangeArrowheads="1"/>
          </p:cNvSpPr>
          <p:nvPr/>
        </p:nvSpPr>
        <p:spPr bwMode="auto">
          <a:xfrm>
            <a:off x="3327190" y="3251495"/>
            <a:ext cx="4275602" cy="333677"/>
          </a:xfrm>
          <a:prstGeom prst="rect">
            <a:avLst/>
          </a:prstGeom>
          <a:noFill/>
          <a:ln w="28575" algn="ctr">
            <a:solidFill>
              <a:srgbClr val="C00000"/>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endParaRPr lang="es-ES" altLang="es-AR" sz="11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08248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7 CuadroTexto">
            <a:extLst>
              <a:ext uri="{FF2B5EF4-FFF2-40B4-BE49-F238E27FC236}">
                <a16:creationId xmlns:a16="http://schemas.microsoft.com/office/drawing/2014/main" id="{E84494C5-4A70-4A36-A6EF-7941657316CF}"/>
              </a:ext>
            </a:extLst>
          </p:cNvPr>
          <p:cNvSpPr txBox="1">
            <a:spLocks noChangeArrowheads="1"/>
          </p:cNvSpPr>
          <p:nvPr/>
        </p:nvSpPr>
        <p:spPr bwMode="auto">
          <a:xfrm>
            <a:off x="457200" y="1052736"/>
            <a:ext cx="84352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Wingdings" panose="05000000000000000000" pitchFamily="2" charset="2"/>
              <a:buChar char="§"/>
            </a:pPr>
            <a:r>
              <a:rPr lang="es-AR" altLang="es-AR" sz="1600" dirty="0">
                <a:latin typeface="Cambria" panose="02040503050406030204" pitchFamily="18" charset="0"/>
                <a:ea typeface="Cambria" panose="02040503050406030204" pitchFamily="18" charset="0"/>
                <a:cs typeface="Calibri" panose="020F0502020204030204" pitchFamily="34" charset="0"/>
              </a:rPr>
              <a:t>A partir de lo anterior, tenemos todos los elementos para calcular el tamaño de una muestra, según la siguiente expresión:</a:t>
            </a:r>
          </a:p>
        </p:txBody>
      </p:sp>
      <p:sp>
        <p:nvSpPr>
          <p:cNvPr id="4" name="7 CuadroTexto">
            <a:extLst>
              <a:ext uri="{FF2B5EF4-FFF2-40B4-BE49-F238E27FC236}">
                <a16:creationId xmlns:a16="http://schemas.microsoft.com/office/drawing/2014/main" id="{4C4BBEA7-CC6E-4041-9926-BC7EC29AF9E4}"/>
              </a:ext>
            </a:extLst>
          </p:cNvPr>
          <p:cNvSpPr txBox="1">
            <a:spLocks noChangeArrowheads="1"/>
          </p:cNvSpPr>
          <p:nvPr/>
        </p:nvSpPr>
        <p:spPr bwMode="auto">
          <a:xfrm>
            <a:off x="457200" y="2548381"/>
            <a:ext cx="8435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Wingdings" panose="05000000000000000000" pitchFamily="2" charset="2"/>
              <a:buChar char="§"/>
            </a:pPr>
            <a:r>
              <a:rPr lang="es-AR" altLang="es-AR" sz="1600" dirty="0">
                <a:latin typeface="Cambria" panose="02040503050406030204" pitchFamily="18" charset="0"/>
                <a:ea typeface="Cambria" panose="02040503050406030204" pitchFamily="18" charset="0"/>
                <a:cs typeface="Calibri" panose="020F0502020204030204" pitchFamily="34" charset="0"/>
              </a:rPr>
              <a:t>Donde </a:t>
            </a:r>
            <a:r>
              <a:rPr lang="es-AR" altLang="es-AR" sz="1600" b="1" dirty="0">
                <a:latin typeface="Cambria" panose="02040503050406030204" pitchFamily="18" charset="0"/>
                <a:ea typeface="Cambria" panose="02040503050406030204" pitchFamily="18" charset="0"/>
                <a:cs typeface="Calibri" panose="020F0502020204030204" pitchFamily="34" charset="0"/>
              </a:rPr>
              <a:t>n </a:t>
            </a:r>
            <a:r>
              <a:rPr lang="es-AR" altLang="es-AR" sz="1600" dirty="0">
                <a:latin typeface="Cambria" panose="02040503050406030204" pitchFamily="18" charset="0"/>
                <a:ea typeface="Cambria" panose="02040503050406030204" pitchFamily="18" charset="0"/>
                <a:cs typeface="Calibri" panose="020F0502020204030204" pitchFamily="34" charset="0"/>
              </a:rPr>
              <a:t>denota el tamaño de la muestra, </a:t>
            </a:r>
            <a:r>
              <a:rPr lang="es-AR" altLang="es-AR" sz="1600" b="1" dirty="0">
                <a:latin typeface="Cambria" panose="02040503050406030204" pitchFamily="18" charset="0"/>
                <a:ea typeface="Cambria" panose="02040503050406030204" pitchFamily="18" charset="0"/>
                <a:cs typeface="Calibri" panose="020F0502020204030204" pitchFamily="34" charset="0"/>
              </a:rPr>
              <a:t>z </a:t>
            </a:r>
            <a:r>
              <a:rPr lang="es-AR" altLang="es-AR" sz="1600" dirty="0">
                <a:latin typeface="Cambria" panose="02040503050406030204" pitchFamily="18" charset="0"/>
                <a:ea typeface="Cambria" panose="02040503050406030204" pitchFamily="18" charset="0"/>
                <a:cs typeface="Calibri" panose="020F0502020204030204" pitchFamily="34" charset="0"/>
              </a:rPr>
              <a:t>es el valor de la puntuación </a:t>
            </a:r>
            <a:r>
              <a:rPr lang="es-AR" altLang="es-AR" sz="1600" i="1" dirty="0">
                <a:latin typeface="Cambria" panose="02040503050406030204" pitchFamily="18" charset="0"/>
                <a:ea typeface="Cambria" panose="02040503050406030204" pitchFamily="18" charset="0"/>
                <a:cs typeface="Calibri" panose="020F0502020204030204" pitchFamily="34" charset="0"/>
              </a:rPr>
              <a:t>z</a:t>
            </a:r>
            <a:r>
              <a:rPr lang="es-AR" altLang="es-AR" sz="1600" dirty="0">
                <a:latin typeface="Cambria" panose="02040503050406030204" pitchFamily="18" charset="0"/>
                <a:ea typeface="Cambria" panose="02040503050406030204" pitchFamily="18" charset="0"/>
                <a:cs typeface="Calibri" panose="020F0502020204030204" pitchFamily="34" charset="0"/>
              </a:rPr>
              <a:t> que se corresponde con el nivel de confianza y significancia que buscamos, </a:t>
            </a:r>
            <a:r>
              <a:rPr lang="es-AR" altLang="es-AR" sz="1600" b="1" dirty="0">
                <a:latin typeface="Cambria" panose="02040503050406030204" pitchFamily="18" charset="0"/>
                <a:ea typeface="Cambria" panose="02040503050406030204" pitchFamily="18" charset="0"/>
                <a:cs typeface="Calibri" panose="020F0502020204030204" pitchFamily="34" charset="0"/>
              </a:rPr>
              <a:t>p </a:t>
            </a:r>
            <a:r>
              <a:rPr lang="es-AR" altLang="es-AR" sz="1600" dirty="0">
                <a:latin typeface="Cambria" panose="02040503050406030204" pitchFamily="18" charset="0"/>
                <a:ea typeface="Cambria" panose="02040503050406030204" pitchFamily="18" charset="0"/>
                <a:cs typeface="Calibri" panose="020F0502020204030204" pitchFamily="34" charset="0"/>
              </a:rPr>
              <a:t>es la estimación correspondiente</a:t>
            </a:r>
            <a:r>
              <a:rPr lang="es-AR" altLang="es-AR" sz="1600" b="1" dirty="0">
                <a:latin typeface="Cambria" panose="02040503050406030204" pitchFamily="18" charset="0"/>
                <a:ea typeface="Cambria" panose="02040503050406030204" pitchFamily="18" charset="0"/>
                <a:cs typeface="Calibri" panose="020F0502020204030204" pitchFamily="34" charset="0"/>
              </a:rPr>
              <a:t> </a:t>
            </a:r>
            <a:r>
              <a:rPr lang="es-AR" altLang="es-AR" sz="1600" dirty="0">
                <a:latin typeface="Cambria" panose="02040503050406030204" pitchFamily="18" charset="0"/>
                <a:ea typeface="Cambria" panose="02040503050406030204" pitchFamily="18" charset="0"/>
                <a:cs typeface="Calibri" panose="020F0502020204030204" pitchFamily="34" charset="0"/>
              </a:rPr>
              <a:t>a una de las categorías de la variable y </a:t>
            </a:r>
            <a:r>
              <a:rPr lang="es-AR" altLang="es-AR" sz="1600" b="1" dirty="0">
                <a:latin typeface="Cambria" panose="02040503050406030204" pitchFamily="18" charset="0"/>
                <a:ea typeface="Cambria" panose="02040503050406030204" pitchFamily="18" charset="0"/>
                <a:cs typeface="Calibri" panose="020F0502020204030204" pitchFamily="34" charset="0"/>
              </a:rPr>
              <a:t>q</a:t>
            </a:r>
            <a:r>
              <a:rPr lang="es-AR" altLang="es-AR" sz="1600" dirty="0">
                <a:latin typeface="Cambria" panose="02040503050406030204" pitchFamily="18" charset="0"/>
                <a:ea typeface="Cambria" panose="02040503050406030204" pitchFamily="18" charset="0"/>
                <a:cs typeface="Calibri" panose="020F0502020204030204" pitchFamily="34" charset="0"/>
              </a:rPr>
              <a:t> es la otra categoría, mientras que </a:t>
            </a:r>
            <a:r>
              <a:rPr lang="es-AR" altLang="es-AR" sz="1600" b="1" dirty="0">
                <a:latin typeface="Cambria" panose="02040503050406030204" pitchFamily="18" charset="0"/>
                <a:ea typeface="Cambria" panose="02040503050406030204" pitchFamily="18" charset="0"/>
                <a:cs typeface="Calibri" panose="020F0502020204030204" pitchFamily="34" charset="0"/>
              </a:rPr>
              <a:t>d</a:t>
            </a:r>
            <a:r>
              <a:rPr lang="es-AR" altLang="es-AR" sz="1600" dirty="0">
                <a:latin typeface="Cambria" panose="02040503050406030204" pitchFamily="18" charset="0"/>
                <a:ea typeface="Cambria" panose="02040503050406030204" pitchFamily="18" charset="0"/>
                <a:cs typeface="Calibri" panose="020F0502020204030204" pitchFamily="34" charset="0"/>
              </a:rPr>
              <a:t> es el nivel de precisión (en porcentaje). </a:t>
            </a:r>
          </a:p>
        </p:txBody>
      </p:sp>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3B53086F-B2BA-4702-9EDB-008696F91B22}"/>
                  </a:ext>
                </a:extLst>
              </p:cNvPr>
              <p:cNvSpPr txBox="1"/>
              <p:nvPr/>
            </p:nvSpPr>
            <p:spPr>
              <a:xfrm>
                <a:off x="3455067" y="1835014"/>
                <a:ext cx="1668918" cy="5726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solidFill>
                            <a:schemeClr val="tx1"/>
                          </a:solidFill>
                          <a:latin typeface="Cambria Math" panose="02040503050406030204" pitchFamily="18" charset="0"/>
                        </a:rPr>
                        <m:t>𝑛</m:t>
                      </m:r>
                      <m:r>
                        <a:rPr lang="en-US" i="1" smtClean="0">
                          <a:solidFill>
                            <a:schemeClr val="tx1"/>
                          </a:solidFill>
                          <a:latin typeface="Cambria Math" panose="02040503050406030204" pitchFamily="18" charset="0"/>
                        </a:rPr>
                        <m:t>=</m:t>
                      </m:r>
                      <m:f>
                        <m:fPr>
                          <m:ctrlPr>
                            <a:rPr lang="en-US" i="1" smtClean="0">
                              <a:solidFill>
                                <a:schemeClr val="tx1"/>
                              </a:solidFill>
                              <a:latin typeface="Cambria Math" panose="02040503050406030204" pitchFamily="18" charset="0"/>
                            </a:rPr>
                          </m:ctrlPr>
                        </m:fPr>
                        <m:num>
                          <m:d>
                            <m:dPr>
                              <m:ctrlPr>
                                <a:rPr lang="es-ES" b="0" i="1" smtClean="0">
                                  <a:solidFill>
                                    <a:schemeClr val="tx1"/>
                                  </a:solidFill>
                                  <a:latin typeface="Cambria Math" panose="02040503050406030204" pitchFamily="18" charset="0"/>
                                </a:rPr>
                              </m:ctrlPr>
                            </m:dPr>
                            <m:e>
                              <m:r>
                                <a:rPr lang="es-ES" b="0" i="1" smtClean="0">
                                  <a:solidFill>
                                    <a:schemeClr val="tx1"/>
                                  </a:solidFill>
                                  <a:latin typeface="Cambria Math" panose="02040503050406030204" pitchFamily="18" charset="0"/>
                                </a:rPr>
                                <m:t>𝑝</m:t>
                              </m:r>
                              <m:r>
                                <a:rPr lang="es-ES" b="0" i="1" smtClean="0">
                                  <a:solidFill>
                                    <a:schemeClr val="tx1"/>
                                  </a:solidFill>
                                  <a:latin typeface="Cambria Math" panose="02040503050406030204" pitchFamily="18" charset="0"/>
                                </a:rPr>
                                <m:t>∗</m:t>
                              </m:r>
                              <m:r>
                                <a:rPr lang="es-ES" b="0" i="1" smtClean="0">
                                  <a:solidFill>
                                    <a:schemeClr val="tx1"/>
                                  </a:solidFill>
                                  <a:latin typeface="Cambria Math" panose="02040503050406030204" pitchFamily="18" charset="0"/>
                                </a:rPr>
                                <m:t>𝑞</m:t>
                              </m:r>
                            </m:e>
                          </m:d>
                          <m:r>
                            <a:rPr lang="es-ES" b="0" i="1" smtClean="0">
                              <a:solidFill>
                                <a:schemeClr val="tx1"/>
                              </a:solidFill>
                              <a:latin typeface="Cambria Math" panose="02040503050406030204" pitchFamily="18" charset="0"/>
                            </a:rPr>
                            <m:t>∗ </m:t>
                          </m:r>
                          <m:sSup>
                            <m:sSupPr>
                              <m:ctrlPr>
                                <a:rPr lang="es-ES" b="0" i="1" smtClean="0">
                                  <a:solidFill>
                                    <a:schemeClr val="tx1"/>
                                  </a:solidFill>
                                  <a:latin typeface="Cambria Math" panose="02040503050406030204" pitchFamily="18" charset="0"/>
                                </a:rPr>
                              </m:ctrlPr>
                            </m:sSupPr>
                            <m:e>
                              <m:r>
                                <a:rPr lang="es-ES" b="0" i="1" smtClean="0">
                                  <a:solidFill>
                                    <a:schemeClr val="tx1"/>
                                  </a:solidFill>
                                  <a:latin typeface="Cambria Math" panose="02040503050406030204" pitchFamily="18" charset="0"/>
                                </a:rPr>
                                <m:t>𝑧</m:t>
                              </m:r>
                            </m:e>
                            <m:sup>
                              <m:r>
                                <a:rPr lang="es-ES" b="0" i="1" smtClean="0">
                                  <a:solidFill>
                                    <a:schemeClr val="tx1"/>
                                  </a:solidFill>
                                  <a:latin typeface="Cambria Math" panose="02040503050406030204" pitchFamily="18" charset="0"/>
                                </a:rPr>
                                <m:t>2</m:t>
                              </m:r>
                            </m:sup>
                          </m:sSup>
                        </m:num>
                        <m:den>
                          <m:sSup>
                            <m:sSupPr>
                              <m:ctrlPr>
                                <a:rPr lang="en-US" i="1" smtClean="0">
                                  <a:solidFill>
                                    <a:schemeClr val="tx1"/>
                                  </a:solidFill>
                                  <a:latin typeface="Cambria Math" panose="02040503050406030204" pitchFamily="18" charset="0"/>
                                </a:rPr>
                              </m:ctrlPr>
                            </m:sSupPr>
                            <m:e>
                              <m:r>
                                <a:rPr lang="es-ES" b="0" i="1" smtClean="0">
                                  <a:solidFill>
                                    <a:schemeClr val="tx1"/>
                                  </a:solidFill>
                                  <a:latin typeface="Cambria Math" panose="02040503050406030204" pitchFamily="18" charset="0"/>
                                </a:rPr>
                                <m:t>𝑑</m:t>
                              </m:r>
                            </m:e>
                            <m:sup>
                              <m:r>
                                <a:rPr lang="es-ES" b="0" i="1" smtClean="0">
                                  <a:solidFill>
                                    <a:schemeClr val="tx1"/>
                                  </a:solidFill>
                                  <a:latin typeface="Cambria Math" panose="02040503050406030204" pitchFamily="18" charset="0"/>
                                </a:rPr>
                                <m:t>2</m:t>
                              </m:r>
                            </m:sup>
                          </m:sSup>
                        </m:den>
                      </m:f>
                    </m:oMath>
                  </m:oMathPara>
                </a14:m>
                <a:endParaRPr lang="es-AR" dirty="0">
                  <a:solidFill>
                    <a:schemeClr val="tx1"/>
                  </a:solidFill>
                </a:endParaRPr>
              </a:p>
            </p:txBody>
          </p:sp>
        </mc:Choice>
        <mc:Fallback xmlns="">
          <p:sp>
            <p:nvSpPr>
              <p:cNvPr id="2" name="CuadroTexto 1">
                <a:extLst>
                  <a:ext uri="{FF2B5EF4-FFF2-40B4-BE49-F238E27FC236}">
                    <a16:creationId xmlns:a16="http://schemas.microsoft.com/office/drawing/2014/main" id="{3B53086F-B2BA-4702-9EDB-008696F91B22}"/>
                  </a:ext>
                </a:extLst>
              </p:cNvPr>
              <p:cNvSpPr txBox="1">
                <a:spLocks noRot="1" noChangeAspect="1" noMove="1" noResize="1" noEditPoints="1" noAdjustHandles="1" noChangeArrowheads="1" noChangeShapeType="1" noTextEdit="1"/>
              </p:cNvSpPr>
              <p:nvPr/>
            </p:nvSpPr>
            <p:spPr>
              <a:xfrm>
                <a:off x="3455067" y="1835014"/>
                <a:ext cx="1668918" cy="572657"/>
              </a:xfrm>
              <a:prstGeom prst="rect">
                <a:avLst/>
              </a:prstGeom>
              <a:blipFill>
                <a:blip r:embed="rId3"/>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7E577CC2-E764-4E4D-9681-93E605E0E5B9}"/>
                  </a:ext>
                </a:extLst>
              </p:cNvPr>
              <p:cNvSpPr txBox="1"/>
              <p:nvPr/>
            </p:nvSpPr>
            <p:spPr>
              <a:xfrm>
                <a:off x="2320362" y="4810203"/>
                <a:ext cx="2773131" cy="6049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solidFill>
                            <a:schemeClr val="tx1"/>
                          </a:solidFill>
                          <a:latin typeface="Cambria Math" panose="02040503050406030204" pitchFamily="18" charset="0"/>
                        </a:rPr>
                        <m:t>𝑛</m:t>
                      </m:r>
                      <m:r>
                        <a:rPr lang="en-US" i="1" smtClean="0">
                          <a:solidFill>
                            <a:schemeClr val="tx1"/>
                          </a:solidFill>
                          <a:latin typeface="Cambria Math" panose="02040503050406030204" pitchFamily="18" charset="0"/>
                        </a:rPr>
                        <m:t>=</m:t>
                      </m:r>
                      <m:f>
                        <m:fPr>
                          <m:ctrlPr>
                            <a:rPr lang="en-US" i="1" smtClean="0">
                              <a:solidFill>
                                <a:schemeClr val="tx1"/>
                              </a:solidFill>
                              <a:latin typeface="Cambria Math" panose="02040503050406030204" pitchFamily="18" charset="0"/>
                            </a:rPr>
                          </m:ctrlPr>
                        </m:fPr>
                        <m:num>
                          <m:d>
                            <m:dPr>
                              <m:ctrlPr>
                                <a:rPr lang="es-ES" b="0" i="1" smtClean="0">
                                  <a:solidFill>
                                    <a:schemeClr val="tx1"/>
                                  </a:solidFill>
                                  <a:latin typeface="Cambria Math" panose="02040503050406030204" pitchFamily="18" charset="0"/>
                                </a:rPr>
                              </m:ctrlPr>
                            </m:dPr>
                            <m:e>
                              <m:r>
                                <a:rPr lang="es-ES" b="0" i="1" smtClean="0">
                                  <a:solidFill>
                                    <a:schemeClr val="tx1"/>
                                  </a:solidFill>
                                  <a:latin typeface="Cambria Math" panose="02040503050406030204" pitchFamily="18" charset="0"/>
                                </a:rPr>
                                <m:t>0,50∗0,50</m:t>
                              </m:r>
                            </m:e>
                          </m:d>
                          <m:r>
                            <a:rPr lang="es-ES" b="0" i="1" smtClean="0">
                              <a:solidFill>
                                <a:schemeClr val="tx1"/>
                              </a:solidFill>
                              <a:latin typeface="Cambria Math" panose="02040503050406030204" pitchFamily="18" charset="0"/>
                            </a:rPr>
                            <m:t>∗ </m:t>
                          </m:r>
                          <m:sSup>
                            <m:sSupPr>
                              <m:ctrlPr>
                                <a:rPr lang="es-ES" b="0" i="1" smtClean="0">
                                  <a:solidFill>
                                    <a:schemeClr val="tx1"/>
                                  </a:solidFill>
                                  <a:latin typeface="Cambria Math" panose="02040503050406030204" pitchFamily="18" charset="0"/>
                                </a:rPr>
                              </m:ctrlPr>
                            </m:sSupPr>
                            <m:e>
                              <m:r>
                                <a:rPr lang="es-ES" b="0" i="1" smtClean="0">
                                  <a:solidFill>
                                    <a:schemeClr val="tx1"/>
                                  </a:solidFill>
                                  <a:latin typeface="Cambria Math" panose="02040503050406030204" pitchFamily="18" charset="0"/>
                                </a:rPr>
                                <m:t>(1,96)</m:t>
                              </m:r>
                            </m:e>
                            <m:sup>
                              <m:r>
                                <a:rPr lang="es-ES" b="0" i="1" smtClean="0">
                                  <a:solidFill>
                                    <a:schemeClr val="tx1"/>
                                  </a:solidFill>
                                  <a:latin typeface="Cambria Math" panose="02040503050406030204" pitchFamily="18" charset="0"/>
                                </a:rPr>
                                <m:t>2</m:t>
                              </m:r>
                            </m:sup>
                          </m:sSup>
                        </m:num>
                        <m:den>
                          <m:sSup>
                            <m:sSupPr>
                              <m:ctrlPr>
                                <a:rPr lang="en-US" i="1" smtClean="0">
                                  <a:solidFill>
                                    <a:schemeClr val="tx1"/>
                                  </a:solidFill>
                                  <a:latin typeface="Cambria Math" panose="02040503050406030204" pitchFamily="18" charset="0"/>
                                </a:rPr>
                              </m:ctrlPr>
                            </m:sSupPr>
                            <m:e>
                              <m:r>
                                <a:rPr lang="es-ES" b="0" i="1" smtClean="0">
                                  <a:solidFill>
                                    <a:schemeClr val="tx1"/>
                                  </a:solidFill>
                                  <a:latin typeface="Cambria Math" panose="02040503050406030204" pitchFamily="18" charset="0"/>
                                </a:rPr>
                                <m:t>(0,03)</m:t>
                              </m:r>
                            </m:e>
                            <m:sup>
                              <m:r>
                                <a:rPr lang="es-ES" b="0" i="1" smtClean="0">
                                  <a:solidFill>
                                    <a:schemeClr val="tx1"/>
                                  </a:solidFill>
                                  <a:latin typeface="Cambria Math" panose="02040503050406030204" pitchFamily="18" charset="0"/>
                                </a:rPr>
                                <m:t>2</m:t>
                              </m:r>
                            </m:sup>
                          </m:sSup>
                        </m:den>
                      </m:f>
                    </m:oMath>
                  </m:oMathPara>
                </a14:m>
                <a:endParaRPr lang="es-AR" dirty="0">
                  <a:solidFill>
                    <a:schemeClr val="tx1"/>
                  </a:solidFill>
                </a:endParaRPr>
              </a:p>
            </p:txBody>
          </p:sp>
        </mc:Choice>
        <mc:Fallback xmlns="">
          <p:sp>
            <p:nvSpPr>
              <p:cNvPr id="7" name="CuadroTexto 6">
                <a:extLst>
                  <a:ext uri="{FF2B5EF4-FFF2-40B4-BE49-F238E27FC236}">
                    <a16:creationId xmlns:a16="http://schemas.microsoft.com/office/drawing/2014/main" id="{7E577CC2-E764-4E4D-9681-93E605E0E5B9}"/>
                  </a:ext>
                </a:extLst>
              </p:cNvPr>
              <p:cNvSpPr txBox="1">
                <a:spLocks noRot="1" noChangeAspect="1" noMove="1" noResize="1" noEditPoints="1" noAdjustHandles="1" noChangeArrowheads="1" noChangeShapeType="1" noTextEdit="1"/>
              </p:cNvSpPr>
              <p:nvPr/>
            </p:nvSpPr>
            <p:spPr>
              <a:xfrm>
                <a:off x="2320362" y="4810203"/>
                <a:ext cx="2773131" cy="604974"/>
              </a:xfrm>
              <a:prstGeom prst="rect">
                <a:avLst/>
              </a:prstGeom>
              <a:blipFill>
                <a:blip r:embed="rId4"/>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FEC525C2-F345-4D06-BE9A-59AE57074008}"/>
                  </a:ext>
                </a:extLst>
              </p:cNvPr>
              <p:cNvSpPr txBox="1"/>
              <p:nvPr/>
            </p:nvSpPr>
            <p:spPr>
              <a:xfrm>
                <a:off x="5123985" y="4941168"/>
                <a:ext cx="22088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m:t>
                      </m:r>
                      <m:r>
                        <a:rPr lang="es-ES" i="1" smtClean="0">
                          <a:solidFill>
                            <a:schemeClr val="tx1"/>
                          </a:solidFill>
                          <a:latin typeface="Cambria Math" panose="02040503050406030204" pitchFamily="18" charset="0"/>
                        </a:rPr>
                        <m:t>1</m:t>
                      </m:r>
                      <m:r>
                        <a:rPr lang="es-ES" b="0" i="1" smtClean="0">
                          <a:solidFill>
                            <a:schemeClr val="tx1"/>
                          </a:solidFill>
                          <a:latin typeface="Cambria Math" panose="02040503050406030204" pitchFamily="18" charset="0"/>
                        </a:rPr>
                        <m:t>.067 </m:t>
                      </m:r>
                      <m:r>
                        <a:rPr lang="es-ES" b="0" i="1" smtClean="0">
                          <a:solidFill>
                            <a:schemeClr val="tx1"/>
                          </a:solidFill>
                          <a:latin typeface="Cambria Math" panose="02040503050406030204" pitchFamily="18" charset="0"/>
                        </a:rPr>
                        <m:t>𝑒𝑛𝑐𝑢𝑒𝑠𝑡𝑎𝑑𝑜𝑠</m:t>
                      </m:r>
                    </m:oMath>
                  </m:oMathPara>
                </a14:m>
                <a:endParaRPr lang="es-AR" dirty="0">
                  <a:solidFill>
                    <a:schemeClr val="tx1"/>
                  </a:solidFill>
                </a:endParaRPr>
              </a:p>
            </p:txBody>
          </p:sp>
        </mc:Choice>
        <mc:Fallback xmlns="">
          <p:sp>
            <p:nvSpPr>
              <p:cNvPr id="8" name="CuadroTexto 7">
                <a:extLst>
                  <a:ext uri="{FF2B5EF4-FFF2-40B4-BE49-F238E27FC236}">
                    <a16:creationId xmlns:a16="http://schemas.microsoft.com/office/drawing/2014/main" id="{FEC525C2-F345-4D06-BE9A-59AE57074008}"/>
                  </a:ext>
                </a:extLst>
              </p:cNvPr>
              <p:cNvSpPr txBox="1">
                <a:spLocks noRot="1" noChangeAspect="1" noMove="1" noResize="1" noEditPoints="1" noAdjustHandles="1" noChangeArrowheads="1" noChangeShapeType="1" noTextEdit="1"/>
              </p:cNvSpPr>
              <p:nvPr/>
            </p:nvSpPr>
            <p:spPr>
              <a:xfrm>
                <a:off x="5123985" y="4941168"/>
                <a:ext cx="2208874" cy="276999"/>
              </a:xfrm>
              <a:prstGeom prst="rect">
                <a:avLst/>
              </a:prstGeom>
              <a:blipFill>
                <a:blip r:embed="rId5"/>
                <a:stretch>
                  <a:fillRect l="-552" r="-2210" b="-8889"/>
                </a:stretch>
              </a:blipFill>
            </p:spPr>
            <p:txBody>
              <a:bodyPr/>
              <a:lstStyle/>
              <a:p>
                <a:r>
                  <a:rPr lang="es-AR">
                    <a:noFill/>
                  </a:rPr>
                  <a:t> </a:t>
                </a:r>
              </a:p>
            </p:txBody>
          </p:sp>
        </mc:Fallback>
      </mc:AlternateContent>
      <p:sp>
        <p:nvSpPr>
          <p:cNvPr id="9" name="7 CuadroTexto">
            <a:extLst>
              <a:ext uri="{FF2B5EF4-FFF2-40B4-BE49-F238E27FC236}">
                <a16:creationId xmlns:a16="http://schemas.microsoft.com/office/drawing/2014/main" id="{871914FC-5EB0-4DA0-8935-1B842860BCC0}"/>
              </a:ext>
            </a:extLst>
          </p:cNvPr>
          <p:cNvSpPr txBox="1">
            <a:spLocks noChangeArrowheads="1"/>
          </p:cNvSpPr>
          <p:nvPr/>
        </p:nvSpPr>
        <p:spPr bwMode="auto">
          <a:xfrm>
            <a:off x="457200" y="3796461"/>
            <a:ext cx="84352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Wingdings" panose="05000000000000000000" pitchFamily="2" charset="2"/>
              <a:buChar char="§"/>
            </a:pPr>
            <a:r>
              <a:rPr lang="es-AR" altLang="es-AR" sz="1600" b="1" u="sng" dirty="0">
                <a:latin typeface="Cambria" panose="02040503050406030204" pitchFamily="18" charset="0"/>
                <a:ea typeface="Cambria" panose="02040503050406030204" pitchFamily="18" charset="0"/>
                <a:cs typeface="Calibri" panose="020F0502020204030204" pitchFamily="34" charset="0"/>
              </a:rPr>
              <a:t>Ejemplo:</a:t>
            </a:r>
            <a:r>
              <a:rPr lang="es-AR" altLang="es-AR" sz="1600" b="1" dirty="0">
                <a:latin typeface="Cambria" panose="02040503050406030204" pitchFamily="18" charset="0"/>
                <a:ea typeface="Cambria" panose="02040503050406030204" pitchFamily="18" charset="0"/>
                <a:cs typeface="Calibri" panose="020F0502020204030204" pitchFamily="34" charset="0"/>
              </a:rPr>
              <a:t> </a:t>
            </a:r>
            <a:r>
              <a:rPr lang="es-AR" altLang="es-AR" sz="1600" dirty="0">
                <a:latin typeface="Cambria" panose="02040503050406030204" pitchFamily="18" charset="0"/>
                <a:ea typeface="Cambria" panose="02040503050406030204" pitchFamily="18" charset="0"/>
                <a:cs typeface="Calibri" panose="020F0502020204030204" pitchFamily="34" charset="0"/>
              </a:rPr>
              <a:t>con un nivel de confianza de 95%, z=1,96. Para la estimación de una proporción de 50% y con un error aceptable de 3%, tenemos: </a:t>
            </a:r>
          </a:p>
        </p:txBody>
      </p:sp>
      <p:sp>
        <p:nvSpPr>
          <p:cNvPr id="12"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El tamaño de la muestra</a:t>
            </a:r>
          </a:p>
        </p:txBody>
      </p:sp>
      <p:sp>
        <p:nvSpPr>
          <p:cNvPr id="13"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15"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994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Test de hipótesis</a:t>
            </a:r>
          </a:p>
        </p:txBody>
      </p:sp>
      <p:sp>
        <p:nvSpPr>
          <p:cNvPr id="19"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20"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AutoShape 2" descr="Resultado de imagen para logo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6" name="AutoShape 4" descr="Resultado de imagen para logo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7" name="AutoShape 6" descr="Resultado de imagen para logo twit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mc:AlternateContent xmlns:mc="http://schemas.openxmlformats.org/markup-compatibility/2006" xmlns:a14="http://schemas.microsoft.com/office/drawing/2010/main">
        <mc:Choice Requires="a14">
          <p:sp>
            <p:nvSpPr>
              <p:cNvPr id="10" name="7 CuadroTexto">
                <a:extLst>
                  <a:ext uri="{FF2B5EF4-FFF2-40B4-BE49-F238E27FC236}">
                    <a16:creationId xmlns:a16="http://schemas.microsoft.com/office/drawing/2014/main" id="{E84494C5-4A70-4A36-A6EF-7941657316CF}"/>
                  </a:ext>
                </a:extLst>
              </p:cNvPr>
              <p:cNvSpPr txBox="1">
                <a:spLocks noChangeArrowheads="1"/>
              </p:cNvSpPr>
              <p:nvPr/>
            </p:nvSpPr>
            <p:spPr bwMode="auto">
              <a:xfrm>
                <a:off x="457200" y="1052736"/>
                <a:ext cx="8435280" cy="5509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Wingdings" panose="05000000000000000000" pitchFamily="2" charset="2"/>
                  <a:buChar char="§"/>
                </a:pPr>
                <a:r>
                  <a:rPr lang="es-AR" altLang="es-AR" sz="1600" dirty="0">
                    <a:latin typeface="Cambria" panose="02040503050406030204" pitchFamily="18" charset="0"/>
                    <a:ea typeface="Cambria" panose="02040503050406030204" pitchFamily="18" charset="0"/>
                    <a:cs typeface="Calibri" panose="020F0502020204030204" pitchFamily="34" charset="0"/>
                  </a:rPr>
                  <a:t>El otro tipo de problemas que abordamos en la estadística inferencial tiene que ver con el testeo de hipótesis. Apelamos a este procedimiento cuando queremos inferir un enunciado </a:t>
                </a:r>
                <a:r>
                  <a:rPr lang="es-AR" altLang="es-AR" sz="1600" i="1" dirty="0">
                    <a:latin typeface="Cambria" panose="02040503050406030204" pitchFamily="18" charset="0"/>
                    <a:ea typeface="Cambria" panose="02040503050406030204" pitchFamily="18" charset="0"/>
                    <a:cs typeface="Calibri" panose="020F0502020204030204" pitchFamily="34" charset="0"/>
                  </a:rPr>
                  <a:t>poblacional</a:t>
                </a:r>
                <a:r>
                  <a:rPr lang="es-AR" altLang="es-AR" sz="1600" dirty="0">
                    <a:latin typeface="Cambria" panose="02040503050406030204" pitchFamily="18" charset="0"/>
                    <a:ea typeface="Cambria" panose="02040503050406030204" pitchFamily="18" charset="0"/>
                    <a:cs typeface="Calibri" panose="020F0502020204030204" pitchFamily="34" charset="0"/>
                  </a:rPr>
                  <a:t> a partir de una </a:t>
                </a:r>
                <a:r>
                  <a:rPr lang="es-AR" altLang="es-AR" sz="1600" i="1" dirty="0">
                    <a:latin typeface="Cambria" panose="02040503050406030204" pitchFamily="18" charset="0"/>
                    <a:ea typeface="Cambria" panose="02040503050406030204" pitchFamily="18" charset="0"/>
                    <a:cs typeface="Calibri" panose="020F0502020204030204" pitchFamily="34" charset="0"/>
                  </a:rPr>
                  <a:t>muestra</a:t>
                </a:r>
                <a:r>
                  <a:rPr lang="es-AR" altLang="es-AR" sz="1600" dirty="0">
                    <a:latin typeface="Cambria" panose="02040503050406030204" pitchFamily="18" charset="0"/>
                    <a:ea typeface="Cambria" panose="02040503050406030204" pitchFamily="18" charset="0"/>
                    <a:cs typeface="Calibri" panose="020F0502020204030204" pitchFamily="34" charset="0"/>
                  </a:rPr>
                  <a:t>. “El contraste mide la probabilidad de que un determinado resultado (…) realizado en la muestra (…) sea fruto del azar y no significativo para extrapolarlo al conjunto de la población, o, por el contrario, el resultado sea significativo y generalizable a la población a la que se refiere”.</a:t>
                </a:r>
              </a:p>
              <a:p>
                <a:pPr marL="285750" indent="-285750" algn="just">
                  <a:buFont typeface="Wingdings" panose="05000000000000000000" pitchFamily="2" charset="2"/>
                  <a:buChar char="§"/>
                </a:pPr>
                <a:endParaRPr lang="es-AR" altLang="es-AR" sz="1600" dirty="0">
                  <a:latin typeface="Cambria" panose="02040503050406030204" pitchFamily="18" charset="0"/>
                  <a:ea typeface="Cambria" panose="02040503050406030204" pitchFamily="18" charset="0"/>
                  <a:cs typeface="Calibri" panose="020F0502020204030204" pitchFamily="34" charset="0"/>
                </a:endParaRPr>
              </a:p>
              <a:p>
                <a:pPr marL="285750" indent="-285750" algn="just">
                  <a:buFont typeface="Wingdings" panose="05000000000000000000" pitchFamily="2" charset="2"/>
                  <a:buChar char="§"/>
                </a:pPr>
                <a:r>
                  <a:rPr lang="es-AR" altLang="es-AR" sz="1600" dirty="0">
                    <a:latin typeface="Cambria" panose="02040503050406030204" pitchFamily="18" charset="0"/>
                    <a:ea typeface="Cambria" panose="02040503050406030204" pitchFamily="18" charset="0"/>
                    <a:cs typeface="Calibri" panose="020F0502020204030204" pitchFamily="34" charset="0"/>
                  </a:rPr>
                  <a:t>Por eso, en el testeo de hipótesis, siempre tenemos dos componentes:</a:t>
                </a:r>
              </a:p>
              <a:p>
                <a:pPr marL="1028700" lvl="1" algn="just">
                  <a:buFont typeface="Wingdings" panose="05000000000000000000" pitchFamily="2" charset="2"/>
                  <a:buChar char="§"/>
                </a:pPr>
                <a:r>
                  <a:rPr lang="es-AR" altLang="es-AR" sz="1600" dirty="0">
                    <a:latin typeface="Cambria" panose="02040503050406030204" pitchFamily="18" charset="0"/>
                    <a:ea typeface="Cambria" panose="02040503050406030204" pitchFamily="18" charset="0"/>
                    <a:cs typeface="Calibri" panose="020F0502020204030204" pitchFamily="34" charset="0"/>
                  </a:rPr>
                  <a:t>La </a:t>
                </a:r>
                <a:r>
                  <a:rPr lang="es-AR" altLang="es-AR" sz="1600" b="1" i="1" dirty="0">
                    <a:solidFill>
                      <a:srgbClr val="2A8A85"/>
                    </a:solidFill>
                    <a:latin typeface="Cambria" panose="02040503050406030204" pitchFamily="18" charset="0"/>
                    <a:ea typeface="Cambria" panose="02040503050406030204" pitchFamily="18" charset="0"/>
                    <a:cs typeface="Calibri" panose="020F0502020204030204" pitchFamily="34" charset="0"/>
                  </a:rPr>
                  <a:t>hipótesis nula </a:t>
                </a:r>
                <a14:m>
                  <m:oMath xmlns:m="http://schemas.openxmlformats.org/officeDocument/2006/math">
                    <m:sSub>
                      <m:sSubPr>
                        <m:ctrlPr>
                          <a:rPr lang="es-AR" altLang="es-AR" sz="1600" b="1" i="1" smtClean="0">
                            <a:solidFill>
                              <a:srgbClr val="2A8A85"/>
                            </a:solidFill>
                            <a:latin typeface="Cambria Math" panose="02040503050406030204" pitchFamily="18" charset="0"/>
                            <a:ea typeface="Cambria" panose="02040503050406030204" pitchFamily="18" charset="0"/>
                            <a:cs typeface="Calibri" panose="020F0502020204030204" pitchFamily="34" charset="0"/>
                          </a:rPr>
                        </m:ctrlPr>
                      </m:sSubPr>
                      <m:e>
                        <m:r>
                          <a:rPr lang="es-AR" altLang="es-AR" sz="1600" b="1" i="1" smtClean="0">
                            <a:solidFill>
                              <a:srgbClr val="2A8A85"/>
                            </a:solidFill>
                            <a:latin typeface="Cambria Math" panose="02040503050406030204" pitchFamily="18" charset="0"/>
                            <a:ea typeface="Cambria" panose="02040503050406030204" pitchFamily="18" charset="0"/>
                            <a:cs typeface="Calibri" panose="020F0502020204030204" pitchFamily="34" charset="0"/>
                          </a:rPr>
                          <m:t>𝑯</m:t>
                        </m:r>
                      </m:e>
                      <m:sub>
                        <m:r>
                          <a:rPr lang="es-AR" altLang="es-AR" sz="1600" b="1" i="1" smtClean="0">
                            <a:solidFill>
                              <a:srgbClr val="2A8A85"/>
                            </a:solidFill>
                            <a:latin typeface="Cambria Math" panose="02040503050406030204" pitchFamily="18" charset="0"/>
                            <a:ea typeface="Cambria" panose="02040503050406030204" pitchFamily="18" charset="0"/>
                            <a:cs typeface="Calibri" panose="020F0502020204030204" pitchFamily="34" charset="0"/>
                          </a:rPr>
                          <m:t>𝟎</m:t>
                        </m:r>
                      </m:sub>
                    </m:sSub>
                  </m:oMath>
                </a14:m>
                <a:r>
                  <a:rPr lang="es-AR" altLang="es-AR" sz="1600" dirty="0">
                    <a:latin typeface="Cambria" panose="02040503050406030204" pitchFamily="18" charset="0"/>
                    <a:ea typeface="Cambria" panose="02040503050406030204" pitchFamily="18" charset="0"/>
                    <a:cs typeface="Calibri" panose="020F0502020204030204" pitchFamily="34" charset="0"/>
                  </a:rPr>
                  <a:t> es aquella que afirma una cierta característica.</a:t>
                </a:r>
              </a:p>
              <a:p>
                <a:pPr marL="1028700" lvl="1" algn="just">
                  <a:buFont typeface="Wingdings" panose="05000000000000000000" pitchFamily="2" charset="2"/>
                  <a:buChar char="§"/>
                </a:pPr>
                <a:r>
                  <a:rPr lang="es-AR" altLang="es-AR" sz="1600" dirty="0">
                    <a:latin typeface="Cambria" panose="02040503050406030204" pitchFamily="18" charset="0"/>
                    <a:ea typeface="Cambria" panose="02040503050406030204" pitchFamily="18" charset="0"/>
                    <a:cs typeface="Calibri" panose="020F0502020204030204" pitchFamily="34" charset="0"/>
                  </a:rPr>
                  <a:t>La </a:t>
                </a:r>
                <a:r>
                  <a:rPr lang="es-AR" altLang="es-AR" sz="1600" b="1" i="1" dirty="0">
                    <a:solidFill>
                      <a:srgbClr val="2A8A85"/>
                    </a:solidFill>
                    <a:latin typeface="Cambria" panose="02040503050406030204" pitchFamily="18" charset="0"/>
                    <a:ea typeface="Cambria" panose="02040503050406030204" pitchFamily="18" charset="0"/>
                    <a:cs typeface="Calibri" panose="020F0502020204030204" pitchFamily="34" charset="0"/>
                  </a:rPr>
                  <a:t>hipótesis alternativa </a:t>
                </a:r>
                <a14:m>
                  <m:oMath xmlns:m="http://schemas.openxmlformats.org/officeDocument/2006/math">
                    <m:sSub>
                      <m:sSubPr>
                        <m:ctrlPr>
                          <a:rPr lang="es-AR" altLang="es-AR" sz="1600" b="1" i="1">
                            <a:solidFill>
                              <a:srgbClr val="2A8A85"/>
                            </a:solidFill>
                            <a:latin typeface="Cambria Math" panose="02040503050406030204" pitchFamily="18" charset="0"/>
                            <a:ea typeface="Cambria" panose="02040503050406030204" pitchFamily="18" charset="0"/>
                            <a:cs typeface="Calibri" panose="020F0502020204030204" pitchFamily="34" charset="0"/>
                          </a:rPr>
                        </m:ctrlPr>
                      </m:sSubPr>
                      <m:e>
                        <m:r>
                          <a:rPr lang="es-AR" altLang="es-AR" sz="1600" b="1" i="1">
                            <a:solidFill>
                              <a:srgbClr val="2A8A85"/>
                            </a:solidFill>
                            <a:latin typeface="Cambria Math" panose="02040503050406030204" pitchFamily="18" charset="0"/>
                            <a:ea typeface="Cambria" panose="02040503050406030204" pitchFamily="18" charset="0"/>
                            <a:cs typeface="Calibri" panose="020F0502020204030204" pitchFamily="34" charset="0"/>
                          </a:rPr>
                          <m:t>𝑯</m:t>
                        </m:r>
                      </m:e>
                      <m:sub>
                        <m:r>
                          <a:rPr lang="es-AR" altLang="es-AR" sz="1600" b="1" i="1" smtClean="0">
                            <a:solidFill>
                              <a:srgbClr val="2A8A85"/>
                            </a:solidFill>
                            <a:latin typeface="Cambria Math" panose="02040503050406030204" pitchFamily="18" charset="0"/>
                            <a:ea typeface="Cambria" panose="02040503050406030204" pitchFamily="18" charset="0"/>
                            <a:cs typeface="Calibri" panose="020F0502020204030204" pitchFamily="34" charset="0"/>
                          </a:rPr>
                          <m:t>𝑨</m:t>
                        </m:r>
                      </m:sub>
                    </m:sSub>
                  </m:oMath>
                </a14:m>
                <a:r>
                  <a:rPr lang="es-AR" altLang="es-AR" sz="1600" dirty="0">
                    <a:latin typeface="Cambria" panose="02040503050406030204" pitchFamily="18" charset="0"/>
                    <a:ea typeface="Cambria" panose="02040503050406030204" pitchFamily="18" charset="0"/>
                    <a:cs typeface="Calibri" panose="020F0502020204030204" pitchFamily="34" charset="0"/>
                  </a:rPr>
                  <a:t> es aquella que niega la hipótesis nula.</a:t>
                </a:r>
              </a:p>
              <a:p>
                <a:pPr marL="1028700" lvl="1" algn="just">
                  <a:buFont typeface="Wingdings" panose="05000000000000000000" pitchFamily="2" charset="2"/>
                  <a:buChar char="§"/>
                </a:pPr>
                <a:endParaRPr lang="es-AR" altLang="es-AR" sz="1600" dirty="0">
                  <a:latin typeface="Cambria" panose="02040503050406030204" pitchFamily="18" charset="0"/>
                  <a:ea typeface="Cambria" panose="02040503050406030204" pitchFamily="18" charset="0"/>
                  <a:cs typeface="Calibri" panose="020F0502020204030204" pitchFamily="34" charset="0"/>
                </a:endParaRPr>
              </a:p>
              <a:p>
                <a:pPr marL="269875" lvl="1" indent="-269875" algn="just">
                  <a:buFont typeface="Wingdings" panose="05000000000000000000" pitchFamily="2" charset="2"/>
                  <a:buChar char="§"/>
                </a:pPr>
                <a:r>
                  <a:rPr lang="es-AR" altLang="es-AR" sz="1600" dirty="0">
                    <a:latin typeface="Cambria" panose="02040503050406030204" pitchFamily="18" charset="0"/>
                    <a:ea typeface="Cambria" panose="02040503050406030204" pitchFamily="18" charset="0"/>
                    <a:cs typeface="Calibri" panose="020F0502020204030204" pitchFamily="34" charset="0"/>
                  </a:rPr>
                  <a:t>El testeo de hipótesis consiste en decidir si podemos rechazar o no la hipótesis nula. Esta decisión se toma en términos de probabilidad, lo que se denomina </a:t>
                </a:r>
                <a:r>
                  <a:rPr lang="es-AR" altLang="es-AR" sz="1600" b="1" i="1" dirty="0">
                    <a:solidFill>
                      <a:srgbClr val="2A8A85"/>
                    </a:solidFill>
                    <a:latin typeface="Cambria" panose="02040503050406030204" pitchFamily="18" charset="0"/>
                    <a:ea typeface="Cambria" panose="02040503050406030204" pitchFamily="18" charset="0"/>
                    <a:cs typeface="Calibri" panose="020F0502020204030204" pitchFamily="34" charset="0"/>
                  </a:rPr>
                  <a:t>nivel de significación (</a:t>
                </a:r>
                <a:r>
                  <a:rPr lang="el-GR" altLang="es-AR" sz="1600" b="1" i="1" dirty="0">
                    <a:solidFill>
                      <a:srgbClr val="2A8A85"/>
                    </a:solidFill>
                    <a:latin typeface="Cambria" panose="02040503050406030204" pitchFamily="18" charset="0"/>
                    <a:ea typeface="Cambria" panose="02040503050406030204" pitchFamily="18" charset="0"/>
                    <a:cs typeface="Calibri" panose="020F0502020204030204" pitchFamily="34" charset="0"/>
                  </a:rPr>
                  <a:t>α</a:t>
                </a:r>
                <a:r>
                  <a:rPr lang="es-AR" altLang="es-AR" sz="1600" b="1" i="1" dirty="0">
                    <a:solidFill>
                      <a:srgbClr val="2A8A85"/>
                    </a:solidFill>
                    <a:latin typeface="Cambria" panose="02040503050406030204" pitchFamily="18" charset="0"/>
                    <a:ea typeface="Cambria" panose="02040503050406030204" pitchFamily="18" charset="0"/>
                    <a:cs typeface="Calibri" panose="020F0502020204030204" pitchFamily="34" charset="0"/>
                  </a:rPr>
                  <a:t>)</a:t>
                </a:r>
                <a:r>
                  <a:rPr lang="es-AR" altLang="es-AR" sz="1600" dirty="0">
                    <a:solidFill>
                      <a:srgbClr val="2A8A85"/>
                    </a:solidFill>
                    <a:latin typeface="Cambria" panose="02040503050406030204" pitchFamily="18" charset="0"/>
                    <a:ea typeface="Cambria" panose="02040503050406030204" pitchFamily="18" charset="0"/>
                    <a:cs typeface="Calibri" panose="020F0502020204030204" pitchFamily="34" charset="0"/>
                  </a:rPr>
                  <a:t> </a:t>
                </a:r>
                <a:r>
                  <a:rPr lang="es-AR" altLang="es-AR" sz="1600" dirty="0">
                    <a:latin typeface="Cambria" panose="02040503050406030204" pitchFamily="18" charset="0"/>
                    <a:ea typeface="Cambria" panose="02040503050406030204" pitchFamily="18" charset="0"/>
                    <a:cs typeface="Calibri" panose="020F0502020204030204" pitchFamily="34" charset="0"/>
                  </a:rPr>
                  <a:t>del contraste.</a:t>
                </a:r>
              </a:p>
              <a:p>
                <a:pPr marL="269875" lvl="1" indent="-269875" algn="just">
                  <a:buFont typeface="Wingdings" panose="05000000000000000000" pitchFamily="2" charset="2"/>
                  <a:buChar char="§"/>
                </a:pPr>
                <a:endParaRPr lang="es-AR" altLang="es-AR" sz="1600" dirty="0">
                  <a:latin typeface="Cambria" panose="02040503050406030204" pitchFamily="18" charset="0"/>
                  <a:ea typeface="Cambria" panose="02040503050406030204" pitchFamily="18" charset="0"/>
                  <a:cs typeface="Calibri" panose="020F0502020204030204" pitchFamily="34" charset="0"/>
                </a:endParaRPr>
              </a:p>
              <a:p>
                <a:pPr marL="269875" lvl="1" indent="-269875" algn="just">
                  <a:buFont typeface="Wingdings" panose="05000000000000000000" pitchFamily="2" charset="2"/>
                  <a:buChar char="§"/>
                </a:pPr>
                <a:r>
                  <a:rPr lang="es-AR" altLang="es-AR" sz="1600" dirty="0">
                    <a:latin typeface="Cambria" panose="02040503050406030204" pitchFamily="18" charset="0"/>
                    <a:ea typeface="Cambria" panose="02040503050406030204" pitchFamily="18" charset="0"/>
                    <a:cs typeface="Calibri" panose="020F0502020204030204" pitchFamily="34" charset="0"/>
                  </a:rPr>
                  <a:t>Este nivel de significación mide la probabilidad de obtener un valor del estadístico menor o igual que el obtenido en la muestra si la hipótesis nula es cierta:</a:t>
                </a:r>
              </a:p>
              <a:p>
                <a:pPr marL="669925" lvl="2" indent="-269875" algn="just">
                  <a:buFont typeface="Wingdings" panose="05000000000000000000" pitchFamily="2" charset="2"/>
                  <a:buChar char="§"/>
                </a:pPr>
                <a:r>
                  <a:rPr lang="es-AR" altLang="es-AR" sz="1600" i="1" dirty="0">
                    <a:latin typeface="Cambria" panose="02040503050406030204" pitchFamily="18" charset="0"/>
                    <a:ea typeface="Cambria" panose="02040503050406030204" pitchFamily="18" charset="0"/>
                    <a:cs typeface="Calibri" panose="020F0502020204030204" pitchFamily="34" charset="0"/>
                  </a:rPr>
                  <a:t>Si supera determinado nivel –habitualmente, el 0.05 (5%)–, </a:t>
                </a:r>
                <a:r>
                  <a:rPr lang="es-AR" altLang="es-AR" sz="1600" i="1" u="sng" dirty="0">
                    <a:latin typeface="Cambria" panose="02040503050406030204" pitchFamily="18" charset="0"/>
                    <a:ea typeface="Cambria" panose="02040503050406030204" pitchFamily="18" charset="0"/>
                    <a:cs typeface="Calibri" panose="020F0502020204030204" pitchFamily="34" charset="0"/>
                  </a:rPr>
                  <a:t>aceptamos</a:t>
                </a:r>
                <a:r>
                  <a:rPr lang="es-AR" altLang="es-AR" sz="1600" i="1" dirty="0">
                    <a:latin typeface="Cambria" panose="02040503050406030204" pitchFamily="18" charset="0"/>
                    <a:ea typeface="Cambria" panose="02040503050406030204" pitchFamily="18" charset="0"/>
                    <a:cs typeface="Calibri" panose="020F0502020204030204" pitchFamily="34" charset="0"/>
                  </a:rPr>
                  <a:t> la hipótesis nula. El razonamiento es que el valor del estadístico obtenido no es lo suficientemente improbable. </a:t>
                </a:r>
              </a:p>
              <a:p>
                <a:pPr marL="669925" lvl="2" indent="-269875" algn="just">
                  <a:buFont typeface="Wingdings" panose="05000000000000000000" pitchFamily="2" charset="2"/>
                  <a:buChar char="§"/>
                </a:pPr>
                <a:r>
                  <a:rPr lang="es-AR" altLang="es-AR" sz="1600" i="1" dirty="0">
                    <a:latin typeface="Cambria" panose="02040503050406030204" pitchFamily="18" charset="0"/>
                    <a:ea typeface="Cambria" panose="02040503050406030204" pitchFamily="18" charset="0"/>
                    <a:cs typeface="Calibri" panose="020F0502020204030204" pitchFamily="34" charset="0"/>
                  </a:rPr>
                  <a:t>En cambio, si es menor o igual a dicho nivel, </a:t>
                </a:r>
                <a:r>
                  <a:rPr lang="es-AR" altLang="es-AR" sz="1600" i="1" u="sng" dirty="0">
                    <a:latin typeface="Cambria" panose="02040503050406030204" pitchFamily="18" charset="0"/>
                    <a:ea typeface="Cambria" panose="02040503050406030204" pitchFamily="18" charset="0"/>
                    <a:cs typeface="Calibri" panose="020F0502020204030204" pitchFamily="34" charset="0"/>
                  </a:rPr>
                  <a:t>rechazamos</a:t>
                </a:r>
                <a:r>
                  <a:rPr lang="es-AR" altLang="es-AR" sz="1600" i="1" dirty="0">
                    <a:latin typeface="Cambria" panose="02040503050406030204" pitchFamily="18" charset="0"/>
                    <a:ea typeface="Cambria" panose="02040503050406030204" pitchFamily="18" charset="0"/>
                    <a:cs typeface="Calibri" panose="020F0502020204030204" pitchFamily="34" charset="0"/>
                  </a:rPr>
                  <a:t> la hipótesis nula, porque el valor del estadístico es muy improbable. </a:t>
                </a:r>
              </a:p>
            </p:txBody>
          </p:sp>
        </mc:Choice>
        <mc:Fallback xmlns="">
          <p:sp>
            <p:nvSpPr>
              <p:cNvPr id="10" name="7 CuadroTexto">
                <a:extLst>
                  <a:ext uri="{FF2B5EF4-FFF2-40B4-BE49-F238E27FC236}">
                    <a16:creationId xmlns:a16="http://schemas.microsoft.com/office/drawing/2014/main" id="{E84494C5-4A70-4A36-A6EF-7941657316CF}"/>
                  </a:ext>
                </a:extLst>
              </p:cNvPr>
              <p:cNvSpPr txBox="1">
                <a:spLocks noRot="1" noChangeAspect="1" noMove="1" noResize="1" noEditPoints="1" noAdjustHandles="1" noChangeArrowheads="1" noChangeShapeType="1" noTextEdit="1"/>
              </p:cNvSpPr>
              <p:nvPr/>
            </p:nvSpPr>
            <p:spPr bwMode="auto">
              <a:xfrm>
                <a:off x="457200" y="1052736"/>
                <a:ext cx="8435280" cy="5509200"/>
              </a:xfrm>
              <a:prstGeom prst="rect">
                <a:avLst/>
              </a:prstGeom>
              <a:blipFill>
                <a:blip r:embed="rId3"/>
                <a:stretch>
                  <a:fillRect l="-289" t="-443" r="-361" b="-44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AR">
                    <a:noFill/>
                  </a:rPr>
                  <a:t> </a:t>
                </a:r>
              </a:p>
            </p:txBody>
          </p:sp>
        </mc:Fallback>
      </mc:AlternateContent>
    </p:spTree>
    <p:extLst>
      <p:ext uri="{BB962C8B-B14F-4D97-AF65-F5344CB8AC3E}">
        <p14:creationId xmlns:p14="http://schemas.microsoft.com/office/powerpoint/2010/main" val="34550089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Test de hipótesis</a:t>
            </a:r>
          </a:p>
        </p:txBody>
      </p:sp>
      <p:sp>
        <p:nvSpPr>
          <p:cNvPr id="19"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20"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AutoShape 2" descr="Resultado de imagen para logo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6" name="AutoShape 4" descr="Resultado de imagen para logo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7" name="AutoShape 6" descr="Resultado de imagen para logo twit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10" name="7 CuadroTexto">
            <a:extLst>
              <a:ext uri="{FF2B5EF4-FFF2-40B4-BE49-F238E27FC236}">
                <a16:creationId xmlns:a16="http://schemas.microsoft.com/office/drawing/2014/main" id="{E84494C5-4A70-4A36-A6EF-7941657316CF}"/>
              </a:ext>
            </a:extLst>
          </p:cNvPr>
          <p:cNvSpPr txBox="1">
            <a:spLocks noChangeArrowheads="1"/>
          </p:cNvSpPr>
          <p:nvPr/>
        </p:nvSpPr>
        <p:spPr bwMode="auto">
          <a:xfrm>
            <a:off x="457200" y="1052736"/>
            <a:ext cx="843528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69875" lvl="1" indent="-269875" algn="just">
              <a:buFont typeface="Wingdings" panose="05000000000000000000" pitchFamily="2" charset="2"/>
              <a:buChar char="§"/>
            </a:pPr>
            <a:r>
              <a:rPr lang="es-AR" altLang="es-AR" sz="1600" dirty="0">
                <a:latin typeface="Cambria" panose="02040503050406030204" pitchFamily="18" charset="0"/>
                <a:ea typeface="Cambria" panose="02040503050406030204" pitchFamily="18" charset="0"/>
                <a:cs typeface="Calibri" panose="020F0502020204030204" pitchFamily="34" charset="0"/>
              </a:rPr>
              <a:t>Como la decisión de rechazo se toma en términos de probabilidad, todo test de hipótesis lleva implícitos dos errores: </a:t>
            </a:r>
            <a:r>
              <a:rPr lang="es-AR" altLang="es-AR" sz="1600" i="1" dirty="0">
                <a:latin typeface="Cambria" panose="02040503050406030204" pitchFamily="18" charset="0"/>
                <a:ea typeface="Cambria" panose="02040503050406030204" pitchFamily="18" charset="0"/>
                <a:cs typeface="Calibri" panose="020F0502020204030204" pitchFamily="34" charset="0"/>
              </a:rPr>
              <a:t>el </a:t>
            </a:r>
            <a:r>
              <a:rPr lang="es-AR" altLang="es-AR" sz="1600" b="1" i="1" dirty="0">
                <a:solidFill>
                  <a:srgbClr val="2A8A85"/>
                </a:solidFill>
                <a:latin typeface="Cambria" panose="02040503050406030204" pitchFamily="18" charset="0"/>
                <a:ea typeface="Cambria" panose="02040503050406030204" pitchFamily="18" charset="0"/>
                <a:cs typeface="Calibri" panose="020F0502020204030204" pitchFamily="34" charset="0"/>
              </a:rPr>
              <a:t>error tipo I </a:t>
            </a:r>
            <a:r>
              <a:rPr lang="es-AR" altLang="es-AR" sz="1600" i="1" dirty="0">
                <a:latin typeface="Cambria" panose="02040503050406030204" pitchFamily="18" charset="0"/>
                <a:ea typeface="Cambria" panose="02040503050406030204" pitchFamily="18" charset="0"/>
                <a:cs typeface="Calibri" panose="020F0502020204030204" pitchFamily="34" charset="0"/>
              </a:rPr>
              <a:t>y el </a:t>
            </a:r>
            <a:r>
              <a:rPr lang="es-AR" altLang="es-AR" sz="1600" b="1" i="1" dirty="0">
                <a:solidFill>
                  <a:srgbClr val="2A8A85"/>
                </a:solidFill>
                <a:latin typeface="Cambria" panose="02040503050406030204" pitchFamily="18" charset="0"/>
                <a:ea typeface="Cambria" panose="02040503050406030204" pitchFamily="18" charset="0"/>
                <a:cs typeface="Calibri" panose="020F0502020204030204" pitchFamily="34" charset="0"/>
              </a:rPr>
              <a:t>error tipo II</a:t>
            </a:r>
          </a:p>
          <a:p>
            <a:pPr marL="269875" lvl="1" indent="-269875" algn="just">
              <a:buFont typeface="Wingdings" panose="05000000000000000000" pitchFamily="2" charset="2"/>
              <a:buChar char="§"/>
            </a:pPr>
            <a:endParaRPr lang="es-AR" altLang="es-AR" sz="1600" b="1" i="1" dirty="0">
              <a:solidFill>
                <a:srgbClr val="2A8A85"/>
              </a:solidFill>
              <a:latin typeface="Cambria" panose="02040503050406030204" pitchFamily="18" charset="0"/>
              <a:ea typeface="Cambria" panose="02040503050406030204" pitchFamily="18" charset="0"/>
              <a:cs typeface="Calibri" panose="020F0502020204030204" pitchFamily="34" charset="0"/>
            </a:endParaRPr>
          </a:p>
          <a:p>
            <a:pPr marL="669925" lvl="2" indent="-269875" algn="just">
              <a:buFont typeface="Wingdings" panose="05000000000000000000" pitchFamily="2" charset="2"/>
              <a:buChar char="§"/>
            </a:pPr>
            <a:r>
              <a:rPr lang="es-AR" altLang="es-AR" sz="1600" dirty="0">
                <a:latin typeface="Cambria" panose="02040503050406030204" pitchFamily="18" charset="0"/>
                <a:ea typeface="Cambria" panose="02040503050406030204" pitchFamily="18" charset="0"/>
                <a:cs typeface="Calibri" panose="020F0502020204030204" pitchFamily="34" charset="0"/>
              </a:rPr>
              <a:t>El </a:t>
            </a:r>
            <a:r>
              <a:rPr lang="es-AR" altLang="es-AR" sz="1600" b="1" i="1" dirty="0">
                <a:latin typeface="Cambria" panose="02040503050406030204" pitchFamily="18" charset="0"/>
                <a:ea typeface="Cambria" panose="02040503050406030204" pitchFamily="18" charset="0"/>
                <a:cs typeface="Calibri" panose="020F0502020204030204" pitchFamily="34" charset="0"/>
              </a:rPr>
              <a:t>error tipo I </a:t>
            </a:r>
            <a:r>
              <a:rPr lang="es-AR" altLang="es-AR" sz="1600" dirty="0">
                <a:latin typeface="Cambria" panose="02040503050406030204" pitchFamily="18" charset="0"/>
                <a:ea typeface="Cambria" panose="02040503050406030204" pitchFamily="18" charset="0"/>
                <a:cs typeface="Calibri" panose="020F0502020204030204" pitchFamily="34" charset="0"/>
              </a:rPr>
              <a:t>está asociado con el nivel de </a:t>
            </a:r>
            <a:r>
              <a:rPr lang="el-GR" altLang="es-AR" sz="1600" dirty="0">
                <a:latin typeface="Cambria" panose="02040503050406030204" pitchFamily="18" charset="0"/>
                <a:ea typeface="Cambria" panose="02040503050406030204" pitchFamily="18" charset="0"/>
                <a:cs typeface="Calibri" panose="020F0502020204030204" pitchFamily="34" charset="0"/>
              </a:rPr>
              <a:t>α</a:t>
            </a:r>
            <a:r>
              <a:rPr lang="es-AR" altLang="es-AR" sz="1600" dirty="0">
                <a:latin typeface="Cambria" panose="02040503050406030204" pitchFamily="18" charset="0"/>
                <a:ea typeface="Cambria" panose="02040503050406030204" pitchFamily="18" charset="0"/>
                <a:cs typeface="Calibri" panose="020F0502020204030204" pitchFamily="34" charset="0"/>
              </a:rPr>
              <a:t> y ocurre siempre que rechazamos la hipótesis nula siendo esta verdadera. </a:t>
            </a:r>
          </a:p>
          <a:p>
            <a:pPr marL="669925" lvl="2" indent="-269875" algn="just">
              <a:buFont typeface="Wingdings" panose="05000000000000000000" pitchFamily="2" charset="2"/>
              <a:buChar char="§"/>
            </a:pPr>
            <a:r>
              <a:rPr lang="es-AR" altLang="es-AR" sz="1600" dirty="0">
                <a:latin typeface="Cambria" panose="02040503050406030204" pitchFamily="18" charset="0"/>
                <a:ea typeface="Cambria" panose="02040503050406030204" pitchFamily="18" charset="0"/>
                <a:cs typeface="Calibri" panose="020F0502020204030204" pitchFamily="34" charset="0"/>
              </a:rPr>
              <a:t>El </a:t>
            </a:r>
            <a:r>
              <a:rPr lang="es-AR" altLang="es-AR" sz="1600" b="1" i="1" dirty="0">
                <a:latin typeface="Cambria" panose="02040503050406030204" pitchFamily="18" charset="0"/>
                <a:ea typeface="Cambria" panose="02040503050406030204" pitchFamily="18" charset="0"/>
                <a:cs typeface="Calibri" panose="020F0502020204030204" pitchFamily="34" charset="0"/>
              </a:rPr>
              <a:t>error tipo II</a:t>
            </a:r>
            <a:r>
              <a:rPr lang="es-AR" altLang="es-AR" sz="1600" dirty="0">
                <a:latin typeface="Cambria" panose="02040503050406030204" pitchFamily="18" charset="0"/>
                <a:ea typeface="Cambria" panose="02040503050406030204" pitchFamily="18" charset="0"/>
                <a:cs typeface="Calibri" panose="020F0502020204030204" pitchFamily="34" charset="0"/>
              </a:rPr>
              <a:t> está asociado al complemento, </a:t>
            </a:r>
            <a:r>
              <a:rPr lang="el-GR" altLang="es-AR" sz="1600" b="1" dirty="0">
                <a:latin typeface="Cambria" panose="02040503050406030204" pitchFamily="18" charset="0"/>
                <a:ea typeface="Cambria" panose="02040503050406030204" pitchFamily="18" charset="0"/>
                <a:cs typeface="Calibri" panose="020F0502020204030204" pitchFamily="34" charset="0"/>
              </a:rPr>
              <a:t>β</a:t>
            </a:r>
            <a:r>
              <a:rPr lang="es-AR" altLang="es-AR" sz="1600" dirty="0">
                <a:latin typeface="Cambria" panose="02040503050406030204" pitchFamily="18" charset="0"/>
                <a:ea typeface="Cambria" panose="02040503050406030204" pitchFamily="18" charset="0"/>
                <a:cs typeface="Calibri" panose="020F0502020204030204" pitchFamily="34" charset="0"/>
              </a:rPr>
              <a:t> y ocurre siempre que aceptamos la hipótesis nula siendo falsa. En términos estadísticos, </a:t>
            </a:r>
            <a:r>
              <a:rPr lang="es-AR" altLang="es-AR" sz="1600" b="1" dirty="0">
                <a:latin typeface="Cambria" panose="02040503050406030204" pitchFamily="18" charset="0"/>
                <a:ea typeface="Cambria" panose="02040503050406030204" pitchFamily="18" charset="0"/>
                <a:cs typeface="Calibri" panose="020F0502020204030204" pitchFamily="34" charset="0"/>
              </a:rPr>
              <a:t>1-</a:t>
            </a:r>
            <a:r>
              <a:rPr lang="el-GR" altLang="es-AR" sz="1600" b="1" dirty="0">
                <a:latin typeface="Cambria" panose="02040503050406030204" pitchFamily="18" charset="0"/>
                <a:ea typeface="Cambria" panose="02040503050406030204" pitchFamily="18" charset="0"/>
                <a:cs typeface="Calibri" panose="020F0502020204030204" pitchFamily="34" charset="0"/>
              </a:rPr>
              <a:t>β</a:t>
            </a:r>
            <a:r>
              <a:rPr lang="es-AR" altLang="es-AR" sz="1600" dirty="0">
                <a:latin typeface="Cambria" panose="02040503050406030204" pitchFamily="18" charset="0"/>
                <a:ea typeface="Cambria" panose="02040503050406030204" pitchFamily="18" charset="0"/>
                <a:cs typeface="Calibri" panose="020F0502020204030204" pitchFamily="34" charset="0"/>
              </a:rPr>
              <a:t> es lo que llamamos </a:t>
            </a:r>
            <a:r>
              <a:rPr lang="es-AR" altLang="es-AR" sz="1600" b="1" i="1" dirty="0">
                <a:solidFill>
                  <a:srgbClr val="2A8A85"/>
                </a:solidFill>
                <a:latin typeface="Cambria" panose="02040503050406030204" pitchFamily="18" charset="0"/>
                <a:ea typeface="Cambria" panose="02040503050406030204" pitchFamily="18" charset="0"/>
                <a:cs typeface="Calibri" panose="020F0502020204030204" pitchFamily="34" charset="0"/>
              </a:rPr>
              <a:t>potencia del test</a:t>
            </a:r>
            <a:r>
              <a:rPr lang="es-AR" altLang="es-AR" sz="1600" dirty="0">
                <a:solidFill>
                  <a:srgbClr val="2A8A85"/>
                </a:solidFill>
                <a:latin typeface="Cambria" panose="02040503050406030204" pitchFamily="18" charset="0"/>
                <a:ea typeface="Cambria" panose="02040503050406030204" pitchFamily="18" charset="0"/>
                <a:cs typeface="Calibri" panose="020F0502020204030204" pitchFamily="34" charset="0"/>
              </a:rPr>
              <a:t>.</a:t>
            </a:r>
            <a:r>
              <a:rPr lang="es-AR" altLang="es-AR" sz="1600" dirty="0">
                <a:latin typeface="Cambria" panose="02040503050406030204" pitchFamily="18" charset="0"/>
                <a:ea typeface="Cambria" panose="02040503050406030204" pitchFamily="18" charset="0"/>
                <a:cs typeface="Calibri" panose="020F0502020204030204" pitchFamily="34" charset="0"/>
              </a:rPr>
              <a:t>  </a:t>
            </a:r>
          </a:p>
        </p:txBody>
      </p:sp>
      <p:pic>
        <p:nvPicPr>
          <p:cNvPr id="2" name="Imagen 1"/>
          <p:cNvPicPr>
            <a:picLocks noChangeAspect="1"/>
          </p:cNvPicPr>
          <p:nvPr/>
        </p:nvPicPr>
        <p:blipFill>
          <a:blip r:embed="rId3"/>
          <a:stretch>
            <a:fillRect/>
          </a:stretch>
        </p:blipFill>
        <p:spPr>
          <a:xfrm>
            <a:off x="1328678" y="3027906"/>
            <a:ext cx="6388596" cy="1500618"/>
          </a:xfrm>
          <a:prstGeom prst="rect">
            <a:avLst/>
          </a:prstGeom>
        </p:spPr>
      </p:pic>
      <mc:AlternateContent xmlns:mc="http://schemas.openxmlformats.org/markup-compatibility/2006" xmlns:a14="http://schemas.microsoft.com/office/drawing/2010/main">
        <mc:Choice Requires="a14">
          <p:sp>
            <p:nvSpPr>
              <p:cNvPr id="14" name="7 CuadroTexto">
                <a:extLst>
                  <a:ext uri="{FF2B5EF4-FFF2-40B4-BE49-F238E27FC236}">
                    <a16:creationId xmlns:a16="http://schemas.microsoft.com/office/drawing/2014/main" id="{E84494C5-4A70-4A36-A6EF-7941657316CF}"/>
                  </a:ext>
                </a:extLst>
              </p:cNvPr>
              <p:cNvSpPr txBox="1">
                <a:spLocks noChangeArrowheads="1"/>
              </p:cNvSpPr>
              <p:nvPr/>
            </p:nvSpPr>
            <p:spPr bwMode="auto">
              <a:xfrm>
                <a:off x="457895" y="4579276"/>
                <a:ext cx="8435280" cy="15696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69875" lvl="1" indent="-269875" algn="just">
                  <a:buFont typeface="Wingdings" panose="05000000000000000000" pitchFamily="2" charset="2"/>
                  <a:buChar char="§"/>
                </a:pPr>
                <a:r>
                  <a:rPr lang="es-AR" altLang="es-AR" sz="1600" dirty="0">
                    <a:latin typeface="Cambria" panose="02040503050406030204" pitchFamily="18" charset="0"/>
                    <a:ea typeface="Cambria" panose="02040503050406030204" pitchFamily="18" charset="0"/>
                    <a:cs typeface="Calibri" panose="020F0502020204030204" pitchFamily="34" charset="0"/>
                  </a:rPr>
                  <a:t>Todo test de hipótesis puede esquematizarse en los siguientes pasos:</a:t>
                </a:r>
              </a:p>
              <a:p>
                <a:pPr marL="742950" lvl="2" indent="-342900" algn="just">
                  <a:buAutoNum type="arabicParenR"/>
                </a:pPr>
                <a:r>
                  <a:rPr lang="es-AR" altLang="es-AR" sz="1600" dirty="0">
                    <a:latin typeface="Cambria" panose="02040503050406030204" pitchFamily="18" charset="0"/>
                    <a:ea typeface="Cambria" panose="02040503050406030204" pitchFamily="18" charset="0"/>
                    <a:cs typeface="Calibri" panose="020F0502020204030204" pitchFamily="34" charset="0"/>
                  </a:rPr>
                  <a:t>Formular la hipótesis de trabajo </a:t>
                </a:r>
                <a14:m>
                  <m:oMath xmlns:m="http://schemas.openxmlformats.org/officeDocument/2006/math">
                    <m:sSub>
                      <m:sSubPr>
                        <m:ctrlPr>
                          <a:rPr lang="es-AR" altLang="es-AR" sz="1600" b="1" i="1">
                            <a:solidFill>
                              <a:srgbClr val="2A8A85"/>
                            </a:solidFill>
                            <a:latin typeface="Cambria Math" panose="02040503050406030204" pitchFamily="18" charset="0"/>
                            <a:ea typeface="Cambria" panose="02040503050406030204" pitchFamily="18" charset="0"/>
                            <a:cs typeface="Calibri" panose="020F0502020204030204" pitchFamily="34" charset="0"/>
                          </a:rPr>
                        </m:ctrlPr>
                      </m:sSubPr>
                      <m:e>
                        <m:r>
                          <a:rPr lang="es-AR" altLang="es-AR" sz="1600" b="1" i="1">
                            <a:solidFill>
                              <a:srgbClr val="2A8A85"/>
                            </a:solidFill>
                            <a:latin typeface="Cambria Math" panose="02040503050406030204" pitchFamily="18" charset="0"/>
                            <a:ea typeface="Cambria" panose="02040503050406030204" pitchFamily="18" charset="0"/>
                            <a:cs typeface="Calibri" panose="020F0502020204030204" pitchFamily="34" charset="0"/>
                          </a:rPr>
                          <m:t>𝑯</m:t>
                        </m:r>
                      </m:e>
                      <m:sub>
                        <m:r>
                          <a:rPr lang="es-AR" altLang="es-AR" sz="1600" b="1" i="1">
                            <a:solidFill>
                              <a:srgbClr val="2A8A85"/>
                            </a:solidFill>
                            <a:latin typeface="Cambria Math" panose="02040503050406030204" pitchFamily="18" charset="0"/>
                            <a:ea typeface="Cambria" panose="02040503050406030204" pitchFamily="18" charset="0"/>
                            <a:cs typeface="Calibri" panose="020F0502020204030204" pitchFamily="34" charset="0"/>
                          </a:rPr>
                          <m:t>𝑨</m:t>
                        </m:r>
                      </m:sub>
                    </m:sSub>
                  </m:oMath>
                </a14:m>
                <a:r>
                  <a:rPr lang="es-AR" altLang="es-AR" sz="1600" dirty="0">
                    <a:latin typeface="Cambria" panose="02040503050406030204" pitchFamily="18" charset="0"/>
                    <a:ea typeface="Cambria" panose="02040503050406030204" pitchFamily="18" charset="0"/>
                    <a:cs typeface="Calibri" panose="020F0502020204030204" pitchFamily="34" charset="0"/>
                  </a:rPr>
                  <a:t>. La formulación debe permitir establecer con claridad la </a:t>
                </a:r>
                <a14:m>
                  <m:oMath xmlns:m="http://schemas.openxmlformats.org/officeDocument/2006/math">
                    <m:sSub>
                      <m:sSubPr>
                        <m:ctrlPr>
                          <a:rPr lang="es-AR" altLang="es-AR" sz="1600" b="1" i="1">
                            <a:solidFill>
                              <a:srgbClr val="2A8A85"/>
                            </a:solidFill>
                            <a:latin typeface="Cambria Math" panose="02040503050406030204" pitchFamily="18" charset="0"/>
                            <a:ea typeface="Cambria" panose="02040503050406030204" pitchFamily="18" charset="0"/>
                            <a:cs typeface="Calibri" panose="020F0502020204030204" pitchFamily="34" charset="0"/>
                          </a:rPr>
                        </m:ctrlPr>
                      </m:sSubPr>
                      <m:e>
                        <m:r>
                          <a:rPr lang="es-AR" altLang="es-AR" sz="1600" b="1" i="1">
                            <a:solidFill>
                              <a:srgbClr val="2A8A85"/>
                            </a:solidFill>
                            <a:latin typeface="Cambria Math" panose="02040503050406030204" pitchFamily="18" charset="0"/>
                            <a:ea typeface="Cambria" panose="02040503050406030204" pitchFamily="18" charset="0"/>
                            <a:cs typeface="Calibri" panose="020F0502020204030204" pitchFamily="34" charset="0"/>
                          </a:rPr>
                          <m:t>𝑯</m:t>
                        </m:r>
                      </m:e>
                      <m:sub>
                        <m:r>
                          <a:rPr lang="es-AR" altLang="es-AR" sz="1600" b="1" i="1">
                            <a:solidFill>
                              <a:srgbClr val="2A8A85"/>
                            </a:solidFill>
                            <a:latin typeface="Cambria Math" panose="02040503050406030204" pitchFamily="18" charset="0"/>
                            <a:ea typeface="Cambria" panose="02040503050406030204" pitchFamily="18" charset="0"/>
                            <a:cs typeface="Calibri" panose="020F0502020204030204" pitchFamily="34" charset="0"/>
                          </a:rPr>
                          <m:t>𝟎</m:t>
                        </m:r>
                      </m:sub>
                    </m:sSub>
                  </m:oMath>
                </a14:m>
                <a:r>
                  <a:rPr lang="es-AR" altLang="es-AR" sz="1600" dirty="0">
                    <a:latin typeface="Cambria" panose="02040503050406030204" pitchFamily="18" charset="0"/>
                    <a:ea typeface="Cambria" panose="02040503050406030204" pitchFamily="18" charset="0"/>
                    <a:cs typeface="Calibri" panose="020F0502020204030204" pitchFamily="34" charset="0"/>
                  </a:rPr>
                  <a:t>. </a:t>
                </a:r>
              </a:p>
              <a:p>
                <a:pPr marL="742950" lvl="2" indent="-342900" algn="just">
                  <a:buAutoNum type="arabicParenR"/>
                </a:pPr>
                <a:r>
                  <a:rPr lang="es-AR" altLang="es-AR" sz="1600" dirty="0">
                    <a:latin typeface="Cambria" panose="02040503050406030204" pitchFamily="18" charset="0"/>
                    <a:ea typeface="Cambria" panose="02040503050406030204" pitchFamily="18" charset="0"/>
                    <a:cs typeface="Calibri" panose="020F0502020204030204" pitchFamily="34" charset="0"/>
                  </a:rPr>
                  <a:t>Calcular el valor del estadístico </a:t>
                </a:r>
                <a:r>
                  <a:rPr lang="es-AR" altLang="es-AR" sz="1600" dirty="0" err="1">
                    <a:latin typeface="Cambria" panose="02040503050406030204" pitchFamily="18" charset="0"/>
                    <a:ea typeface="Cambria" panose="02040503050406030204" pitchFamily="18" charset="0"/>
                    <a:cs typeface="Calibri" panose="020F0502020204030204" pitchFamily="34" charset="0"/>
                  </a:rPr>
                  <a:t>muestral</a:t>
                </a:r>
                <a:endParaRPr lang="es-AR" altLang="es-AR" sz="1600" dirty="0">
                  <a:latin typeface="Cambria" panose="02040503050406030204" pitchFamily="18" charset="0"/>
                  <a:ea typeface="Cambria" panose="02040503050406030204" pitchFamily="18" charset="0"/>
                  <a:cs typeface="Calibri" panose="020F0502020204030204" pitchFamily="34" charset="0"/>
                </a:endParaRPr>
              </a:p>
              <a:p>
                <a:pPr marL="742950" lvl="2" indent="-342900" algn="just">
                  <a:buAutoNum type="arabicParenR"/>
                </a:pPr>
                <a:r>
                  <a:rPr lang="es-AR" altLang="es-AR" sz="1600" dirty="0">
                    <a:latin typeface="Cambria" panose="02040503050406030204" pitchFamily="18" charset="0"/>
                    <a:ea typeface="Cambria" panose="02040503050406030204" pitchFamily="18" charset="0"/>
                    <a:cs typeface="Calibri" panose="020F0502020204030204" pitchFamily="34" charset="0"/>
                  </a:rPr>
                  <a:t>Determinar la significación</a:t>
                </a:r>
              </a:p>
              <a:p>
                <a:pPr marL="742950" lvl="2" indent="-342900" algn="just">
                  <a:buAutoNum type="arabicParenR"/>
                </a:pPr>
                <a:r>
                  <a:rPr lang="es-AR" altLang="es-AR" sz="1600" dirty="0">
                    <a:latin typeface="Cambria" panose="02040503050406030204" pitchFamily="18" charset="0"/>
                    <a:ea typeface="Cambria" panose="02040503050406030204" pitchFamily="18" charset="0"/>
                    <a:cs typeface="Calibri" panose="020F0502020204030204" pitchFamily="34" charset="0"/>
                  </a:rPr>
                  <a:t>Tomar la decisión de aceptación o rechazo de </a:t>
                </a:r>
                <a14:m>
                  <m:oMath xmlns:m="http://schemas.openxmlformats.org/officeDocument/2006/math">
                    <m:sSub>
                      <m:sSubPr>
                        <m:ctrlPr>
                          <a:rPr lang="es-AR" altLang="es-AR" sz="1600" b="1" i="1">
                            <a:solidFill>
                              <a:srgbClr val="2A8A85"/>
                            </a:solidFill>
                            <a:latin typeface="Cambria Math" panose="02040503050406030204" pitchFamily="18" charset="0"/>
                            <a:ea typeface="Cambria" panose="02040503050406030204" pitchFamily="18" charset="0"/>
                            <a:cs typeface="Calibri" panose="020F0502020204030204" pitchFamily="34" charset="0"/>
                          </a:rPr>
                        </m:ctrlPr>
                      </m:sSubPr>
                      <m:e>
                        <m:r>
                          <a:rPr lang="es-AR" altLang="es-AR" sz="1600" b="1" i="1">
                            <a:solidFill>
                              <a:srgbClr val="2A8A85"/>
                            </a:solidFill>
                            <a:latin typeface="Cambria Math" panose="02040503050406030204" pitchFamily="18" charset="0"/>
                            <a:ea typeface="Cambria" panose="02040503050406030204" pitchFamily="18" charset="0"/>
                            <a:cs typeface="Calibri" panose="020F0502020204030204" pitchFamily="34" charset="0"/>
                          </a:rPr>
                          <m:t>𝑯</m:t>
                        </m:r>
                      </m:e>
                      <m:sub>
                        <m:r>
                          <a:rPr lang="es-AR" altLang="es-AR" sz="1600" b="1" i="1">
                            <a:solidFill>
                              <a:srgbClr val="2A8A85"/>
                            </a:solidFill>
                            <a:latin typeface="Cambria Math" panose="02040503050406030204" pitchFamily="18" charset="0"/>
                            <a:ea typeface="Cambria" panose="02040503050406030204" pitchFamily="18" charset="0"/>
                            <a:cs typeface="Calibri" panose="020F0502020204030204" pitchFamily="34" charset="0"/>
                          </a:rPr>
                          <m:t>𝟎</m:t>
                        </m:r>
                      </m:sub>
                    </m:sSub>
                  </m:oMath>
                </a14:m>
                <a:endParaRPr lang="es-AR" altLang="es-AR" sz="1600" dirty="0">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14" name="7 CuadroTexto">
                <a:extLst>
                  <a:ext uri="{FF2B5EF4-FFF2-40B4-BE49-F238E27FC236}">
                    <a16:creationId xmlns:a16="http://schemas.microsoft.com/office/drawing/2014/main" id="{E84494C5-4A70-4A36-A6EF-7941657316CF}"/>
                  </a:ext>
                </a:extLst>
              </p:cNvPr>
              <p:cNvSpPr txBox="1">
                <a:spLocks noRot="1" noChangeAspect="1" noMove="1" noResize="1" noEditPoints="1" noAdjustHandles="1" noChangeArrowheads="1" noChangeShapeType="1" noTextEdit="1"/>
              </p:cNvSpPr>
              <p:nvPr/>
            </p:nvSpPr>
            <p:spPr bwMode="auto">
              <a:xfrm>
                <a:off x="457895" y="4579276"/>
                <a:ext cx="8435280" cy="1569660"/>
              </a:xfrm>
              <a:prstGeom prst="rect">
                <a:avLst/>
              </a:prstGeom>
              <a:blipFill>
                <a:blip r:embed="rId4"/>
                <a:stretch>
                  <a:fillRect l="-289" t="-1550" r="-434" b="-348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AR">
                    <a:noFill/>
                  </a:rPr>
                  <a:t> </a:t>
                </a:r>
              </a:p>
            </p:txBody>
          </p:sp>
        </mc:Fallback>
      </mc:AlternateContent>
    </p:spTree>
    <p:extLst>
      <p:ext uri="{BB962C8B-B14F-4D97-AF65-F5344CB8AC3E}">
        <p14:creationId xmlns:p14="http://schemas.microsoft.com/office/powerpoint/2010/main" val="3541691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ext Box 5"/>
          <p:cNvSpPr txBox="1">
            <a:spLocks noChangeArrowheads="1"/>
          </p:cNvSpPr>
          <p:nvPr/>
        </p:nvSpPr>
        <p:spPr bwMode="auto">
          <a:xfrm>
            <a:off x="467544" y="670599"/>
            <a:ext cx="8488362" cy="6140142"/>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just" eaLnBrk="1" hangingPunct="1">
              <a:spcBef>
                <a:spcPct val="0"/>
              </a:spcBef>
              <a:spcAft>
                <a:spcPts val="600"/>
              </a:spcAft>
              <a:buClrTx/>
              <a:buSzTx/>
              <a:buFontTx/>
              <a:buNone/>
            </a:pPr>
            <a:r>
              <a:rPr lang="es-AR" altLang="es-AR" sz="2100" b="1" dirty="0">
                <a:solidFill>
                  <a:srgbClr val="000000"/>
                </a:solidFill>
              </a:rPr>
              <a:t>PARA SABER SI LOS RESULTADOS DE UNA MUESTRA DE CASOS SON REPRESENTATIVOS DE LA REALIDAD ESTUDIADA, ES IMPORTANTE CONOCER LA DISTRIBUCIÓN DE LAS MUESTRAS POSIBLES EN TORNO A LOS VALORES POBLACIONALES VERDADEROS. </a:t>
            </a:r>
          </a:p>
          <a:p>
            <a:pPr algn="just" eaLnBrk="1" hangingPunct="1">
              <a:spcBef>
                <a:spcPct val="0"/>
              </a:spcBef>
              <a:spcAft>
                <a:spcPts val="600"/>
              </a:spcAft>
              <a:buClrTx/>
              <a:buSzTx/>
              <a:buFontTx/>
              <a:buNone/>
            </a:pPr>
            <a:r>
              <a:rPr lang="es-MX" altLang="es-AR" sz="2100" b="1" dirty="0">
                <a:solidFill>
                  <a:srgbClr val="000000"/>
                </a:solidFill>
              </a:rPr>
              <a:t>EL TEOREMA DE LOS GRANDES NÚMEROS INDICA QUE LAS MUESTRAS ALEATORIAS GRANDES ARROJAN RESULTADOS QUE SE DISTRIBUYEN NORMALMENTE ALREDEDOR DE LOS VALORES POBLACIONALES. </a:t>
            </a:r>
          </a:p>
          <a:p>
            <a:pPr algn="just" eaLnBrk="1" hangingPunct="1">
              <a:spcBef>
                <a:spcPct val="0"/>
              </a:spcBef>
              <a:spcAft>
                <a:spcPts val="600"/>
              </a:spcAft>
              <a:buClrTx/>
              <a:buSzTx/>
              <a:buFontTx/>
              <a:buNone/>
            </a:pPr>
            <a:r>
              <a:rPr lang="es-MX" altLang="es-AR" sz="2100" b="1" dirty="0">
                <a:solidFill>
                  <a:srgbClr val="000000"/>
                </a:solidFill>
              </a:rPr>
              <a:t>LAS PRUEBAS ESTADÍSTICAS PARAMÉTRICAS SUPONEN QUE LA DISTRIBUCIÓN DE LA MUESTRA ES NORMAL. LOS PARÁMETROS DE LA CURVA NORMAL SE USAN PARA ATRIBUIR PROBABILIDADES A LOS RESULTADOS MUESTRALES. </a:t>
            </a:r>
          </a:p>
          <a:p>
            <a:pPr algn="just" eaLnBrk="1" hangingPunct="1">
              <a:spcBef>
                <a:spcPct val="0"/>
              </a:spcBef>
              <a:spcAft>
                <a:spcPts val="600"/>
              </a:spcAft>
              <a:buClrTx/>
              <a:buSzTx/>
              <a:buFontTx/>
              <a:buNone/>
            </a:pPr>
            <a:r>
              <a:rPr lang="es-MX" altLang="es-AR" sz="2100" b="1" dirty="0">
                <a:solidFill>
                  <a:srgbClr val="000000"/>
                </a:solidFill>
              </a:rPr>
              <a:t>LAS PRUEBAS NO-PARAMÉTRICAS, MUCHO MÁS DÉBILES E IMPERFECTAS, SE USAN CUANDO LA DISTRIBUCIÓN DE MUESTREO NO ES CONOCIDA, O SE SABE QUE NO ES NORMAL. </a:t>
            </a:r>
            <a:endParaRPr lang="es-AR" altLang="es-AR" sz="2100" b="1" dirty="0">
              <a:solidFill>
                <a:srgbClr val="000000"/>
              </a:solidFill>
            </a:endParaRPr>
          </a:p>
        </p:txBody>
      </p:sp>
      <p:sp>
        <p:nvSpPr>
          <p:cNvPr id="36867" name="Rectangle 7"/>
          <p:cNvSpPr>
            <a:spLocks noChangeArrowheads="1"/>
          </p:cNvSpPr>
          <p:nvPr/>
        </p:nvSpPr>
        <p:spPr bwMode="auto">
          <a:xfrm>
            <a:off x="1907704" y="116632"/>
            <a:ext cx="6048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100000"/>
              </a:spcBef>
              <a:buClrTx/>
              <a:buSzTx/>
              <a:buFontTx/>
              <a:buNone/>
            </a:pPr>
            <a:r>
              <a:rPr lang="es-MX" altLang="es-AR" sz="2800" b="1" dirty="0">
                <a:solidFill>
                  <a:srgbClr val="000000"/>
                </a:solidFill>
              </a:rPr>
              <a:t>LEY DE LOS GRANDES NÚMEROS</a:t>
            </a:r>
          </a:p>
        </p:txBody>
      </p:sp>
    </p:spTree>
    <p:extLst>
      <p:ext uri="{BB962C8B-B14F-4D97-AF65-F5344CB8AC3E}">
        <p14:creationId xmlns:p14="http://schemas.microsoft.com/office/powerpoint/2010/main" val="5967380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Test de hipótesis: ejemplo 1</a:t>
            </a:r>
          </a:p>
        </p:txBody>
      </p:sp>
      <p:sp>
        <p:nvSpPr>
          <p:cNvPr id="19"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20"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AutoShape 2" descr="Resultado de imagen para logo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6" name="AutoShape 4" descr="Resultado de imagen para logo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7" name="AutoShape 6" descr="Resultado de imagen para logo twit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mc:AlternateContent xmlns:mc="http://schemas.openxmlformats.org/markup-compatibility/2006" xmlns:a14="http://schemas.microsoft.com/office/drawing/2010/main">
        <mc:Choice Requires="a14">
          <p:sp>
            <p:nvSpPr>
              <p:cNvPr id="10" name="7 CuadroTexto">
                <a:extLst>
                  <a:ext uri="{FF2B5EF4-FFF2-40B4-BE49-F238E27FC236}">
                    <a16:creationId xmlns:a16="http://schemas.microsoft.com/office/drawing/2014/main" id="{E84494C5-4A70-4A36-A6EF-7941657316CF}"/>
                  </a:ext>
                </a:extLst>
              </p:cNvPr>
              <p:cNvSpPr txBox="1">
                <a:spLocks noChangeArrowheads="1"/>
              </p:cNvSpPr>
              <p:nvPr/>
            </p:nvSpPr>
            <p:spPr bwMode="auto">
              <a:xfrm>
                <a:off x="457200" y="1052736"/>
                <a:ext cx="8435280" cy="35394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1" indent="0" algn="just"/>
                <a:r>
                  <a:rPr lang="es-AR" altLang="es-AR" sz="1600" b="1" i="1" dirty="0">
                    <a:latin typeface="Cambria" panose="02040503050406030204" pitchFamily="18" charset="0"/>
                    <a:ea typeface="Cambria" panose="02040503050406030204" pitchFamily="18" charset="0"/>
                    <a:cs typeface="Calibri" panose="020F0502020204030204" pitchFamily="34" charset="0"/>
                  </a:rPr>
                  <a:t>Primer paso: formulamos la hipótesis</a:t>
                </a:r>
              </a:p>
              <a:p>
                <a:pPr marL="0" lvl="1" indent="0" algn="just"/>
                <a:endParaRPr lang="es-AR" altLang="es-AR" sz="1600" b="1" i="1" dirty="0">
                  <a:latin typeface="Cambria" panose="02040503050406030204" pitchFamily="18" charset="0"/>
                  <a:ea typeface="Cambria" panose="02040503050406030204" pitchFamily="18" charset="0"/>
                  <a:cs typeface="Calibri" panose="020F0502020204030204" pitchFamily="34" charset="0"/>
                </a:endParaRPr>
              </a:p>
              <a:p>
                <a:pPr marL="0" lvl="1" indent="0" algn="just"/>
                <a:r>
                  <a:rPr lang="es-AR" altLang="es-AR" sz="1600" dirty="0">
                    <a:latin typeface="Cambria" panose="02040503050406030204" pitchFamily="18" charset="0"/>
                    <a:ea typeface="Cambria" panose="02040503050406030204" pitchFamily="18" charset="0"/>
                    <a:cs typeface="Calibri" panose="020F0502020204030204" pitchFamily="34" charset="0"/>
                  </a:rPr>
                  <a:t>Un estudio realizado a partir de una muestra de graduados de esta Universidad (</a:t>
                </a:r>
                <a:r>
                  <a:rPr lang="es-AR" altLang="es-AR" sz="1600" i="1" dirty="0">
                    <a:latin typeface="Cambria" panose="02040503050406030204" pitchFamily="18" charset="0"/>
                    <a:ea typeface="Cambria" panose="02040503050406030204" pitchFamily="18" charset="0"/>
                    <a:cs typeface="Calibri" panose="020F0502020204030204" pitchFamily="34" charset="0"/>
                  </a:rPr>
                  <a:t>n=</a:t>
                </a:r>
                <a:r>
                  <a:rPr lang="es-AR" altLang="es-AR" sz="1600" dirty="0">
                    <a:solidFill>
                      <a:srgbClr val="00B0F0"/>
                    </a:solidFill>
                    <a:latin typeface="Cambria" panose="02040503050406030204" pitchFamily="18" charset="0"/>
                    <a:ea typeface="Cambria" panose="02040503050406030204" pitchFamily="18" charset="0"/>
                    <a:cs typeface="Calibri" panose="020F0502020204030204" pitchFamily="34" charset="0"/>
                  </a:rPr>
                  <a:t>100</a:t>
                </a:r>
                <a:r>
                  <a:rPr lang="es-AR" altLang="es-AR" sz="1600" dirty="0">
                    <a:latin typeface="Cambria" panose="02040503050406030204" pitchFamily="18" charset="0"/>
                    <a:ea typeface="Cambria" panose="02040503050406030204" pitchFamily="18" charset="0"/>
                    <a:cs typeface="Calibri" panose="020F0502020204030204" pitchFamily="34" charset="0"/>
                  </a:rPr>
                  <a:t>) nos informa que la edad promedio de graduación (</a:t>
                </a:r>
                <a14:m>
                  <m:oMath xmlns:m="http://schemas.openxmlformats.org/officeDocument/2006/math">
                    <m:acc>
                      <m:accPr>
                        <m:chr m:val="̅"/>
                        <m:ctrlPr>
                          <a:rPr lang="es-AR" altLang="es-AR" sz="1600" i="1" smtClean="0">
                            <a:latin typeface="Cambria Math" panose="02040503050406030204" pitchFamily="18" charset="0"/>
                            <a:ea typeface="Cambria" panose="02040503050406030204" pitchFamily="18" charset="0"/>
                            <a:cs typeface="Calibri" panose="020F0502020204030204" pitchFamily="34" charset="0"/>
                          </a:rPr>
                        </m:ctrlPr>
                      </m:accPr>
                      <m:e>
                        <m:r>
                          <a:rPr lang="es-AR" altLang="es-AR" sz="1600" b="0" i="1" smtClean="0">
                            <a:latin typeface="Cambria Math" panose="02040503050406030204" pitchFamily="18" charset="0"/>
                            <a:ea typeface="Cambria" panose="02040503050406030204" pitchFamily="18" charset="0"/>
                            <a:cs typeface="Calibri" panose="020F0502020204030204" pitchFamily="34" charset="0"/>
                          </a:rPr>
                          <m:t>𝑥</m:t>
                        </m:r>
                      </m:e>
                    </m:acc>
                  </m:oMath>
                </a14:m>
                <a:r>
                  <a:rPr lang="es-AR" altLang="es-AR" sz="1600" dirty="0">
                    <a:latin typeface="Cambria" panose="02040503050406030204" pitchFamily="18" charset="0"/>
                    <a:ea typeface="Cambria" panose="02040503050406030204" pitchFamily="18" charset="0"/>
                    <a:cs typeface="Calibri" panose="020F0502020204030204" pitchFamily="34" charset="0"/>
                  </a:rPr>
                  <a:t>) es </a:t>
                </a:r>
                <a:r>
                  <a:rPr lang="es-AR" altLang="es-AR" sz="1600" dirty="0">
                    <a:solidFill>
                      <a:srgbClr val="00B0F0"/>
                    </a:solidFill>
                    <a:latin typeface="Cambria" panose="02040503050406030204" pitchFamily="18" charset="0"/>
                    <a:ea typeface="Cambria" panose="02040503050406030204" pitchFamily="18" charset="0"/>
                    <a:cs typeface="Calibri" panose="020F0502020204030204" pitchFamily="34" charset="0"/>
                  </a:rPr>
                  <a:t>25 </a:t>
                </a:r>
                <a:r>
                  <a:rPr lang="es-AR" altLang="es-AR" sz="1600" dirty="0">
                    <a:latin typeface="Cambria" panose="02040503050406030204" pitchFamily="18" charset="0"/>
                    <a:ea typeface="Cambria" panose="02040503050406030204" pitchFamily="18" charset="0"/>
                    <a:cs typeface="Calibri" panose="020F0502020204030204" pitchFamily="34" charset="0"/>
                  </a:rPr>
                  <a:t>años (con desvío estándar </a:t>
                </a:r>
                <a:r>
                  <a:rPr lang="es-AR" altLang="es-AR" sz="1600" i="1" dirty="0">
                    <a:latin typeface="Cambria" panose="02040503050406030204" pitchFamily="18" charset="0"/>
                    <a:ea typeface="Cambria" panose="02040503050406030204" pitchFamily="18" charset="0"/>
                    <a:cs typeface="Calibri" panose="020F0502020204030204" pitchFamily="34" charset="0"/>
                  </a:rPr>
                  <a:t>s=</a:t>
                </a:r>
                <a:r>
                  <a:rPr lang="es-AR" altLang="es-AR" sz="1600" dirty="0">
                    <a:solidFill>
                      <a:srgbClr val="00B0F0"/>
                    </a:solidFill>
                    <a:latin typeface="Cambria" panose="02040503050406030204" pitchFamily="18" charset="0"/>
                    <a:ea typeface="Cambria" panose="02040503050406030204" pitchFamily="18" charset="0"/>
                    <a:cs typeface="Calibri" panose="020F0502020204030204" pitchFamily="34" charset="0"/>
                  </a:rPr>
                  <a:t>3</a:t>
                </a:r>
                <a:r>
                  <a:rPr lang="es-AR" altLang="es-AR" sz="1600" dirty="0">
                    <a:latin typeface="Cambria" panose="02040503050406030204" pitchFamily="18" charset="0"/>
                    <a:ea typeface="Cambria" panose="02040503050406030204" pitchFamily="18" charset="0"/>
                    <a:cs typeface="Calibri" panose="020F0502020204030204" pitchFamily="34" charset="0"/>
                  </a:rPr>
                  <a:t>)(dato </a:t>
                </a:r>
                <a:r>
                  <a:rPr lang="es-AR" altLang="es-AR" sz="1600" dirty="0" err="1">
                    <a:latin typeface="Cambria" panose="02040503050406030204" pitchFamily="18" charset="0"/>
                    <a:ea typeface="Cambria" panose="02040503050406030204" pitchFamily="18" charset="0"/>
                    <a:cs typeface="Calibri" panose="020F0502020204030204" pitchFamily="34" charset="0"/>
                  </a:rPr>
                  <a:t>muestral</a:t>
                </a:r>
                <a:r>
                  <a:rPr lang="es-AR" altLang="es-AR" sz="1600" dirty="0">
                    <a:latin typeface="Cambria" panose="02040503050406030204" pitchFamily="18" charset="0"/>
                    <a:ea typeface="Cambria" panose="02040503050406030204" pitchFamily="18" charset="0"/>
                    <a:cs typeface="Calibri" panose="020F0502020204030204" pitchFamily="34" charset="0"/>
                  </a:rPr>
                  <a:t>). Sabemos por información estatal que la edad promedio de graduación de los universitarios/as es </a:t>
                </a:r>
                <a:r>
                  <a:rPr lang="es-AR" altLang="es-AR" sz="1600" dirty="0">
                    <a:solidFill>
                      <a:srgbClr val="00B0F0"/>
                    </a:solidFill>
                    <a:latin typeface="Cambria" panose="02040503050406030204" pitchFamily="18" charset="0"/>
                    <a:ea typeface="Cambria" panose="02040503050406030204" pitchFamily="18" charset="0"/>
                    <a:cs typeface="Calibri" panose="020F0502020204030204" pitchFamily="34" charset="0"/>
                  </a:rPr>
                  <a:t>24</a:t>
                </a:r>
                <a:r>
                  <a:rPr lang="es-AR" altLang="es-AR" sz="1600" dirty="0">
                    <a:latin typeface="Cambria" panose="02040503050406030204" pitchFamily="18" charset="0"/>
                    <a:ea typeface="Cambria" panose="02040503050406030204" pitchFamily="18" charset="0"/>
                    <a:cs typeface="Calibri" panose="020F0502020204030204" pitchFamily="34" charset="0"/>
                  </a:rPr>
                  <a:t> años (dato poblacional). Queremos saber si los estudiantes de esta Universidad se gradúan a una edad distinta que la población general de universitarios/as o si la diferencia observada es una fluctuación aleatoria. Para ello, formulamos nuestra hipótesis.</a:t>
                </a:r>
              </a:p>
              <a:p>
                <a:pPr marL="0" lvl="1" indent="0" algn="just"/>
                <a:endParaRPr lang="es-AR" altLang="es-AR" sz="1600" dirty="0">
                  <a:latin typeface="Cambria" panose="02040503050406030204" pitchFamily="18" charset="0"/>
                  <a:ea typeface="Cambria" panose="02040503050406030204" pitchFamily="18" charset="0"/>
                  <a:cs typeface="Calibri" panose="020F0502020204030204" pitchFamily="34" charset="0"/>
                </a:endParaRPr>
              </a:p>
              <a:p>
                <a:pPr marL="0" lvl="1" indent="0" algn="just"/>
                <a:r>
                  <a:rPr lang="es-AR" altLang="es-AR" sz="1600" dirty="0">
                    <a:latin typeface="Cambria" panose="02040503050406030204" pitchFamily="18" charset="0"/>
                    <a:ea typeface="Cambria" panose="02040503050406030204" pitchFamily="18" charset="0"/>
                    <a:cs typeface="Calibri" panose="020F0502020204030204" pitchFamily="34" charset="0"/>
                  </a:rPr>
                  <a:t>La hipótesis nula es que ambos promedios son iguales. Lógicamente, la hipótesis alternativa plantea lo complementario. Formalizando:</a:t>
                </a:r>
              </a:p>
              <a:p>
                <a:pPr marL="0" lvl="1" indent="0" algn="just"/>
                <a:endParaRPr lang="es-AR" altLang="es-AR" sz="1600" dirty="0">
                  <a:latin typeface="Cambria" panose="02040503050406030204" pitchFamily="18" charset="0"/>
                  <a:ea typeface="Cambria" panose="02040503050406030204" pitchFamily="18" charset="0"/>
                  <a:cs typeface="Calibri" panose="020F0502020204030204" pitchFamily="34" charset="0"/>
                </a:endParaRPr>
              </a:p>
              <a:p>
                <a:pPr marL="0" lvl="1" indent="0" algn="ctr"/>
                <a14:m>
                  <m:oMath xmlns:m="http://schemas.openxmlformats.org/officeDocument/2006/math">
                    <m:sSub>
                      <m:sSubPr>
                        <m:ctrlPr>
                          <a:rPr lang="es-AR" altLang="es-AR" sz="1600" i="1" smtClean="0">
                            <a:latin typeface="Cambria Math" panose="02040503050406030204" pitchFamily="18" charset="0"/>
                            <a:ea typeface="Cambria" panose="02040503050406030204" pitchFamily="18" charset="0"/>
                            <a:cs typeface="Calibri" panose="020F0502020204030204" pitchFamily="34" charset="0"/>
                          </a:rPr>
                        </m:ctrlPr>
                      </m:sSubPr>
                      <m:e>
                        <m:r>
                          <a:rPr lang="es-AR" altLang="es-AR" sz="1600" b="0" i="1" smtClean="0">
                            <a:latin typeface="Cambria Math" panose="02040503050406030204" pitchFamily="18" charset="0"/>
                            <a:ea typeface="Cambria" panose="02040503050406030204" pitchFamily="18" charset="0"/>
                            <a:cs typeface="Calibri" panose="020F0502020204030204" pitchFamily="34" charset="0"/>
                          </a:rPr>
                          <m:t>𝐻</m:t>
                        </m:r>
                      </m:e>
                      <m:sub>
                        <m:r>
                          <a:rPr lang="es-AR" altLang="es-AR" sz="1600" b="0" i="1" smtClean="0">
                            <a:latin typeface="Cambria Math" panose="02040503050406030204" pitchFamily="18" charset="0"/>
                            <a:ea typeface="Cambria" panose="02040503050406030204" pitchFamily="18" charset="0"/>
                            <a:cs typeface="Calibri" panose="020F0502020204030204" pitchFamily="34" charset="0"/>
                          </a:rPr>
                          <m:t>0</m:t>
                        </m:r>
                      </m:sub>
                    </m:sSub>
                    <m:r>
                      <a:rPr lang="es-AR" altLang="es-AR" sz="1600" b="0" i="1" smtClean="0">
                        <a:latin typeface="Cambria Math" panose="02040503050406030204" pitchFamily="18" charset="0"/>
                        <a:ea typeface="Cambria" panose="02040503050406030204" pitchFamily="18" charset="0"/>
                        <a:cs typeface="Calibri" panose="020F0502020204030204" pitchFamily="34" charset="0"/>
                      </a:rPr>
                      <m:t>: </m:t>
                    </m:r>
                    <m:acc>
                      <m:accPr>
                        <m:chr m:val="̅"/>
                        <m:ctrlPr>
                          <a:rPr lang="es-AR" altLang="es-AR" sz="1600" b="0" i="1" smtClean="0">
                            <a:latin typeface="Cambria Math" panose="02040503050406030204" pitchFamily="18" charset="0"/>
                            <a:ea typeface="Cambria" panose="02040503050406030204" pitchFamily="18" charset="0"/>
                            <a:cs typeface="Calibri" panose="020F0502020204030204" pitchFamily="34" charset="0"/>
                          </a:rPr>
                        </m:ctrlPr>
                      </m:accPr>
                      <m:e>
                        <m:r>
                          <a:rPr lang="es-AR" altLang="es-AR" sz="1600" b="0" i="1" smtClean="0">
                            <a:latin typeface="Cambria Math" panose="02040503050406030204" pitchFamily="18" charset="0"/>
                            <a:ea typeface="Cambria" panose="02040503050406030204" pitchFamily="18" charset="0"/>
                            <a:cs typeface="Calibri" panose="020F0502020204030204" pitchFamily="34" charset="0"/>
                          </a:rPr>
                          <m:t>𝑥</m:t>
                        </m:r>
                      </m:e>
                    </m:acc>
                    <m:r>
                      <a:rPr lang="es-AR" altLang="es-AR" sz="1600" i="1">
                        <a:latin typeface="Cambria Math" panose="02040503050406030204" pitchFamily="18" charset="0"/>
                        <a:ea typeface="Cambria Math" panose="02040503050406030204" pitchFamily="18" charset="0"/>
                        <a:cs typeface="Calibri" panose="020F0502020204030204" pitchFamily="34" charset="0"/>
                      </a:rPr>
                      <m:t>=</m:t>
                    </m:r>
                    <m:r>
                      <a:rPr lang="el-GR" altLang="es-AR" sz="1600" i="1" smtClean="0">
                        <a:latin typeface="Cambria Math" panose="02040503050406030204" pitchFamily="18" charset="0"/>
                        <a:ea typeface="Cambria Math" panose="02040503050406030204" pitchFamily="18" charset="0"/>
                        <a:cs typeface="Calibri" panose="020F0502020204030204" pitchFamily="34" charset="0"/>
                      </a:rPr>
                      <m:t>𝜇</m:t>
                    </m:r>
                  </m:oMath>
                </a14:m>
                <a:r>
                  <a:rPr lang="es-AR" altLang="es-AR" sz="1600" dirty="0">
                    <a:latin typeface="Cambria" panose="02040503050406030204" pitchFamily="18" charset="0"/>
                    <a:ea typeface="Cambria" panose="02040503050406030204" pitchFamily="18" charset="0"/>
                    <a:cs typeface="Calibri" panose="020F0502020204030204" pitchFamily="34" charset="0"/>
                  </a:rPr>
                  <a:t> </a:t>
                </a:r>
              </a:p>
              <a:p>
                <a:pPr marL="0" lvl="1" indent="0" algn="ctr"/>
                <a14:m>
                  <m:oMath xmlns:m="http://schemas.openxmlformats.org/officeDocument/2006/math">
                    <m:sSub>
                      <m:sSubPr>
                        <m:ctrlPr>
                          <a:rPr lang="es-AR" altLang="es-AR" sz="1600" i="1" smtClean="0">
                            <a:latin typeface="Cambria Math" panose="02040503050406030204" pitchFamily="18" charset="0"/>
                            <a:ea typeface="Cambria" panose="02040503050406030204" pitchFamily="18" charset="0"/>
                            <a:cs typeface="Calibri" panose="020F0502020204030204" pitchFamily="34" charset="0"/>
                          </a:rPr>
                        </m:ctrlPr>
                      </m:sSubPr>
                      <m:e>
                        <m:r>
                          <a:rPr lang="es-AR" altLang="es-AR" sz="1600" i="1">
                            <a:latin typeface="Cambria Math" panose="02040503050406030204" pitchFamily="18" charset="0"/>
                            <a:ea typeface="Cambria" panose="02040503050406030204" pitchFamily="18" charset="0"/>
                            <a:cs typeface="Calibri" panose="020F0502020204030204" pitchFamily="34" charset="0"/>
                          </a:rPr>
                          <m:t>𝐻</m:t>
                        </m:r>
                      </m:e>
                      <m:sub>
                        <m:r>
                          <a:rPr lang="es-AR" altLang="es-AR" sz="1600" b="0" i="1" smtClean="0">
                            <a:latin typeface="Cambria Math" panose="02040503050406030204" pitchFamily="18" charset="0"/>
                            <a:ea typeface="Cambria" panose="02040503050406030204" pitchFamily="18" charset="0"/>
                            <a:cs typeface="Calibri" panose="020F0502020204030204" pitchFamily="34" charset="0"/>
                          </a:rPr>
                          <m:t>𝐴</m:t>
                        </m:r>
                      </m:sub>
                    </m:sSub>
                    <m:r>
                      <a:rPr lang="es-AR" altLang="es-AR" sz="1600" i="1">
                        <a:latin typeface="Cambria Math" panose="02040503050406030204" pitchFamily="18" charset="0"/>
                        <a:ea typeface="Cambria" panose="02040503050406030204" pitchFamily="18" charset="0"/>
                        <a:cs typeface="Calibri" panose="020F0502020204030204" pitchFamily="34" charset="0"/>
                      </a:rPr>
                      <m:t>: </m:t>
                    </m:r>
                    <m:acc>
                      <m:accPr>
                        <m:chr m:val="̅"/>
                        <m:ctrlPr>
                          <a:rPr lang="es-AR" altLang="es-AR" sz="1600" i="1">
                            <a:latin typeface="Cambria Math" panose="02040503050406030204" pitchFamily="18" charset="0"/>
                            <a:ea typeface="Cambria" panose="02040503050406030204" pitchFamily="18" charset="0"/>
                            <a:cs typeface="Calibri" panose="020F0502020204030204" pitchFamily="34" charset="0"/>
                          </a:rPr>
                        </m:ctrlPr>
                      </m:accPr>
                      <m:e>
                        <m:r>
                          <a:rPr lang="es-AR" altLang="es-AR" sz="1600" i="1">
                            <a:latin typeface="Cambria Math" panose="02040503050406030204" pitchFamily="18" charset="0"/>
                            <a:ea typeface="Cambria" panose="02040503050406030204" pitchFamily="18" charset="0"/>
                            <a:cs typeface="Calibri" panose="020F0502020204030204" pitchFamily="34" charset="0"/>
                          </a:rPr>
                          <m:t>𝑥</m:t>
                        </m:r>
                      </m:e>
                    </m:acc>
                    <m:r>
                      <a:rPr lang="es-AR" altLang="es-AR" sz="1600" i="1">
                        <a:latin typeface="Cambria Math" panose="02040503050406030204" pitchFamily="18" charset="0"/>
                        <a:ea typeface="Cambria Math" panose="02040503050406030204" pitchFamily="18" charset="0"/>
                        <a:cs typeface="Calibri" panose="020F0502020204030204" pitchFamily="34" charset="0"/>
                      </a:rPr>
                      <m:t>≠</m:t>
                    </m:r>
                    <m:r>
                      <a:rPr lang="el-GR" altLang="es-AR" sz="1600" i="1">
                        <a:latin typeface="Cambria Math" panose="02040503050406030204" pitchFamily="18" charset="0"/>
                        <a:ea typeface="Cambria Math" panose="02040503050406030204" pitchFamily="18" charset="0"/>
                        <a:cs typeface="Calibri" panose="020F0502020204030204" pitchFamily="34" charset="0"/>
                      </a:rPr>
                      <m:t>𝜇</m:t>
                    </m:r>
                  </m:oMath>
                </a14:m>
                <a:r>
                  <a:rPr lang="es-AR" altLang="es-AR" sz="1600" dirty="0">
                    <a:latin typeface="Cambria" panose="02040503050406030204" pitchFamily="18" charset="0"/>
                    <a:ea typeface="Cambria" panose="02040503050406030204" pitchFamily="18" charset="0"/>
                    <a:cs typeface="Calibri" panose="020F0502020204030204" pitchFamily="34" charset="0"/>
                  </a:rPr>
                  <a:t> </a:t>
                </a:r>
              </a:p>
            </p:txBody>
          </p:sp>
        </mc:Choice>
        <mc:Fallback xmlns="">
          <p:sp>
            <p:nvSpPr>
              <p:cNvPr id="10" name="7 CuadroTexto">
                <a:extLst>
                  <a:ext uri="{FF2B5EF4-FFF2-40B4-BE49-F238E27FC236}">
                    <a16:creationId xmlns:a16="http://schemas.microsoft.com/office/drawing/2014/main" id="{E84494C5-4A70-4A36-A6EF-7941657316CF}"/>
                  </a:ext>
                </a:extLst>
              </p:cNvPr>
              <p:cNvSpPr txBox="1">
                <a:spLocks noRot="1" noChangeAspect="1" noMove="1" noResize="1" noEditPoints="1" noAdjustHandles="1" noChangeArrowheads="1" noChangeShapeType="1" noTextEdit="1"/>
              </p:cNvSpPr>
              <p:nvPr/>
            </p:nvSpPr>
            <p:spPr bwMode="auto">
              <a:xfrm>
                <a:off x="457200" y="1052736"/>
                <a:ext cx="8435280" cy="3539430"/>
              </a:xfrm>
              <a:prstGeom prst="rect">
                <a:avLst/>
              </a:prstGeom>
              <a:blipFill>
                <a:blip r:embed="rId3"/>
                <a:stretch>
                  <a:fillRect l="-361" t="-690" r="-36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AR">
                    <a:noFill/>
                  </a:rPr>
                  <a:t> </a:t>
                </a:r>
              </a:p>
            </p:txBody>
          </p:sp>
        </mc:Fallback>
      </mc:AlternateContent>
      <p:sp>
        <p:nvSpPr>
          <p:cNvPr id="12" name="7 CuadroTexto">
            <a:extLst>
              <a:ext uri="{FF2B5EF4-FFF2-40B4-BE49-F238E27FC236}">
                <a16:creationId xmlns:a16="http://schemas.microsoft.com/office/drawing/2014/main" id="{E84494C5-4A70-4A36-A6EF-7941657316CF}"/>
              </a:ext>
            </a:extLst>
          </p:cNvPr>
          <p:cNvSpPr txBox="1">
            <a:spLocks noChangeArrowheads="1"/>
          </p:cNvSpPr>
          <p:nvPr/>
        </p:nvSpPr>
        <p:spPr bwMode="auto">
          <a:xfrm>
            <a:off x="429568" y="4725144"/>
            <a:ext cx="84352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1" indent="0" algn="just"/>
            <a:r>
              <a:rPr lang="es-AR" altLang="es-AR" sz="1600" dirty="0">
                <a:latin typeface="Cambria" panose="02040503050406030204" pitchFamily="18" charset="0"/>
                <a:ea typeface="Cambria" panose="02040503050406030204" pitchFamily="18" charset="0"/>
                <a:cs typeface="Calibri" panose="020F0502020204030204" pitchFamily="34" charset="0"/>
              </a:rPr>
              <a:t>Estamos formulando un contraste </a:t>
            </a:r>
            <a:r>
              <a:rPr lang="es-AR" altLang="es-AR" sz="1600" b="1" i="1" dirty="0">
                <a:latin typeface="Cambria" panose="02040503050406030204" pitchFamily="18" charset="0"/>
                <a:ea typeface="Cambria" panose="02040503050406030204" pitchFamily="18" charset="0"/>
                <a:cs typeface="Calibri" panose="020F0502020204030204" pitchFamily="34" charset="0"/>
              </a:rPr>
              <a:t>a dos colas</a:t>
            </a:r>
            <a:r>
              <a:rPr lang="es-AR" altLang="es-AR" sz="1600" dirty="0">
                <a:latin typeface="Cambria" panose="02040503050406030204" pitchFamily="18" charset="0"/>
                <a:ea typeface="Cambria" panose="02040503050406030204" pitchFamily="18" charset="0"/>
                <a:cs typeface="Calibri" panose="020F0502020204030204" pitchFamily="34" charset="0"/>
              </a:rPr>
              <a:t>. Nos da igual encontrar un resultado que sea mayor o menor, sólo buscamos que sea distinto. También podríamos plantear un contraste de </a:t>
            </a:r>
            <a:r>
              <a:rPr lang="es-AR" altLang="es-AR" sz="1600" b="1" i="1" dirty="0">
                <a:latin typeface="Cambria" panose="02040503050406030204" pitchFamily="18" charset="0"/>
                <a:ea typeface="Cambria" panose="02040503050406030204" pitchFamily="18" charset="0"/>
                <a:cs typeface="Calibri" panose="020F0502020204030204" pitchFamily="34" charset="0"/>
              </a:rPr>
              <a:t>una sola cola</a:t>
            </a:r>
            <a:r>
              <a:rPr lang="es-AR" altLang="es-AR" sz="1600" dirty="0">
                <a:latin typeface="Cambria" panose="02040503050406030204" pitchFamily="18" charset="0"/>
                <a:ea typeface="Cambria" panose="02040503050406030204" pitchFamily="18" charset="0"/>
                <a:cs typeface="Calibri" panose="020F0502020204030204" pitchFamily="34" charset="0"/>
              </a:rPr>
              <a:t>. </a:t>
            </a:r>
          </a:p>
        </p:txBody>
      </p:sp>
      <mc:AlternateContent xmlns:mc="http://schemas.openxmlformats.org/markup-compatibility/2006" xmlns:a14="http://schemas.microsoft.com/office/drawing/2010/main">
        <mc:Choice Requires="a14">
          <p:sp>
            <p:nvSpPr>
              <p:cNvPr id="2" name="Rectángulo 1"/>
              <p:cNvSpPr/>
              <p:nvPr/>
            </p:nvSpPr>
            <p:spPr>
              <a:xfrm>
                <a:off x="1331640" y="5642952"/>
                <a:ext cx="4572000" cy="584775"/>
              </a:xfrm>
              <a:prstGeom prst="rect">
                <a:avLst/>
              </a:prstGeom>
            </p:spPr>
            <p:txBody>
              <a:bodyPr>
                <a:spAutoFit/>
              </a:bodyPr>
              <a:lstStyle/>
              <a:p>
                <a:pPr marL="0" lvl="1" indent="0" algn="ctr"/>
                <a14:m>
                  <m:oMath xmlns:m="http://schemas.openxmlformats.org/officeDocument/2006/math">
                    <m:sSub>
                      <m:sSubPr>
                        <m:ctrlPr>
                          <a:rPr lang="es-AR" altLang="es-AR" sz="1600" i="1">
                            <a:latin typeface="Cambria Math" panose="02040503050406030204" pitchFamily="18" charset="0"/>
                            <a:ea typeface="Cambria" panose="02040503050406030204" pitchFamily="18" charset="0"/>
                            <a:cs typeface="Calibri" panose="020F0502020204030204" pitchFamily="34" charset="0"/>
                          </a:rPr>
                        </m:ctrlPr>
                      </m:sSubPr>
                      <m:e>
                        <m:r>
                          <a:rPr lang="es-AR" altLang="es-AR" sz="1600" i="1">
                            <a:latin typeface="Cambria Math" panose="02040503050406030204" pitchFamily="18" charset="0"/>
                            <a:ea typeface="Cambria" panose="02040503050406030204" pitchFamily="18" charset="0"/>
                            <a:cs typeface="Calibri" panose="020F0502020204030204" pitchFamily="34" charset="0"/>
                          </a:rPr>
                          <m:t>𝐻</m:t>
                        </m:r>
                      </m:e>
                      <m:sub>
                        <m:r>
                          <a:rPr lang="es-AR" altLang="es-AR" sz="1600" i="1">
                            <a:latin typeface="Cambria Math" panose="02040503050406030204" pitchFamily="18" charset="0"/>
                            <a:ea typeface="Cambria" panose="02040503050406030204" pitchFamily="18" charset="0"/>
                            <a:cs typeface="Calibri" panose="020F0502020204030204" pitchFamily="34" charset="0"/>
                          </a:rPr>
                          <m:t>0</m:t>
                        </m:r>
                      </m:sub>
                    </m:sSub>
                    <m:r>
                      <a:rPr lang="es-AR" altLang="es-AR" sz="1600" i="1">
                        <a:latin typeface="Cambria Math" panose="02040503050406030204" pitchFamily="18" charset="0"/>
                        <a:ea typeface="Cambria" panose="02040503050406030204" pitchFamily="18" charset="0"/>
                        <a:cs typeface="Calibri" panose="020F0502020204030204" pitchFamily="34" charset="0"/>
                      </a:rPr>
                      <m:t>: </m:t>
                    </m:r>
                    <m:acc>
                      <m:accPr>
                        <m:chr m:val="̅"/>
                        <m:ctrlPr>
                          <a:rPr lang="es-AR" altLang="es-AR" sz="1600" i="1">
                            <a:latin typeface="Cambria Math" panose="02040503050406030204" pitchFamily="18" charset="0"/>
                            <a:ea typeface="Cambria" panose="02040503050406030204" pitchFamily="18" charset="0"/>
                            <a:cs typeface="Calibri" panose="020F0502020204030204" pitchFamily="34" charset="0"/>
                          </a:rPr>
                        </m:ctrlPr>
                      </m:accPr>
                      <m:e>
                        <m:r>
                          <a:rPr lang="es-AR" altLang="es-AR" sz="1600" i="1">
                            <a:latin typeface="Cambria Math" panose="02040503050406030204" pitchFamily="18" charset="0"/>
                            <a:ea typeface="Cambria" panose="02040503050406030204" pitchFamily="18" charset="0"/>
                            <a:cs typeface="Calibri" panose="020F0502020204030204" pitchFamily="34" charset="0"/>
                          </a:rPr>
                          <m:t>𝑥</m:t>
                        </m:r>
                      </m:e>
                    </m:acc>
                    <m:r>
                      <a:rPr lang="es-AR" altLang="es-AR" sz="1600" i="1" smtClean="0">
                        <a:latin typeface="Cambria Math" panose="02040503050406030204" pitchFamily="18" charset="0"/>
                        <a:ea typeface="Cambria Math" panose="02040503050406030204" pitchFamily="18" charset="0"/>
                        <a:cs typeface="Calibri" panose="020F0502020204030204" pitchFamily="34" charset="0"/>
                      </a:rPr>
                      <m:t>≤</m:t>
                    </m:r>
                    <m:r>
                      <a:rPr lang="el-GR" altLang="es-AR" sz="1600" i="1">
                        <a:latin typeface="Cambria Math" panose="02040503050406030204" pitchFamily="18" charset="0"/>
                        <a:ea typeface="Cambria Math" panose="02040503050406030204" pitchFamily="18" charset="0"/>
                        <a:cs typeface="Calibri" panose="020F0502020204030204" pitchFamily="34" charset="0"/>
                      </a:rPr>
                      <m:t>𝜇</m:t>
                    </m:r>
                  </m:oMath>
                </a14:m>
                <a:r>
                  <a:rPr lang="es-AR" altLang="es-AR" sz="1600" dirty="0">
                    <a:latin typeface="Cambria" panose="02040503050406030204" pitchFamily="18" charset="0"/>
                    <a:ea typeface="Cambria" panose="02040503050406030204" pitchFamily="18" charset="0"/>
                    <a:cs typeface="Calibri" panose="020F0502020204030204" pitchFamily="34" charset="0"/>
                  </a:rPr>
                  <a:t> </a:t>
                </a:r>
              </a:p>
              <a:p>
                <a:pPr marL="0" lvl="1" indent="0" algn="ctr"/>
                <a14:m>
                  <m:oMath xmlns:m="http://schemas.openxmlformats.org/officeDocument/2006/math">
                    <m:sSub>
                      <m:sSubPr>
                        <m:ctrlPr>
                          <a:rPr lang="es-AR" altLang="es-AR" sz="1600" i="1">
                            <a:latin typeface="Cambria Math" panose="02040503050406030204" pitchFamily="18" charset="0"/>
                            <a:ea typeface="Cambria" panose="02040503050406030204" pitchFamily="18" charset="0"/>
                            <a:cs typeface="Calibri" panose="020F0502020204030204" pitchFamily="34" charset="0"/>
                          </a:rPr>
                        </m:ctrlPr>
                      </m:sSubPr>
                      <m:e>
                        <m:r>
                          <a:rPr lang="es-AR" altLang="es-AR" sz="1600" i="1">
                            <a:latin typeface="Cambria Math" panose="02040503050406030204" pitchFamily="18" charset="0"/>
                            <a:ea typeface="Cambria" panose="02040503050406030204" pitchFamily="18" charset="0"/>
                            <a:cs typeface="Calibri" panose="020F0502020204030204" pitchFamily="34" charset="0"/>
                          </a:rPr>
                          <m:t>𝐻</m:t>
                        </m:r>
                      </m:e>
                      <m:sub>
                        <m:r>
                          <a:rPr lang="es-AR" altLang="es-AR" sz="1600" i="1">
                            <a:latin typeface="Cambria Math" panose="02040503050406030204" pitchFamily="18" charset="0"/>
                            <a:ea typeface="Cambria" panose="02040503050406030204" pitchFamily="18" charset="0"/>
                            <a:cs typeface="Calibri" panose="020F0502020204030204" pitchFamily="34" charset="0"/>
                          </a:rPr>
                          <m:t>𝐴</m:t>
                        </m:r>
                      </m:sub>
                    </m:sSub>
                    <m:r>
                      <a:rPr lang="es-AR" altLang="es-AR" sz="1600" i="1">
                        <a:latin typeface="Cambria Math" panose="02040503050406030204" pitchFamily="18" charset="0"/>
                        <a:ea typeface="Cambria" panose="02040503050406030204" pitchFamily="18" charset="0"/>
                        <a:cs typeface="Calibri" panose="020F0502020204030204" pitchFamily="34" charset="0"/>
                      </a:rPr>
                      <m:t>: </m:t>
                    </m:r>
                    <m:acc>
                      <m:accPr>
                        <m:chr m:val="̅"/>
                        <m:ctrlPr>
                          <a:rPr lang="es-AR" altLang="es-AR" sz="1600" i="1">
                            <a:latin typeface="Cambria Math" panose="02040503050406030204" pitchFamily="18" charset="0"/>
                            <a:ea typeface="Cambria" panose="02040503050406030204" pitchFamily="18" charset="0"/>
                            <a:cs typeface="Calibri" panose="020F0502020204030204" pitchFamily="34" charset="0"/>
                          </a:rPr>
                        </m:ctrlPr>
                      </m:accPr>
                      <m:e>
                        <m:r>
                          <a:rPr lang="es-AR" altLang="es-AR" sz="1600" i="1">
                            <a:latin typeface="Cambria Math" panose="02040503050406030204" pitchFamily="18" charset="0"/>
                            <a:ea typeface="Cambria" panose="02040503050406030204" pitchFamily="18" charset="0"/>
                            <a:cs typeface="Calibri" panose="020F0502020204030204" pitchFamily="34" charset="0"/>
                          </a:rPr>
                          <m:t>𝑥</m:t>
                        </m:r>
                      </m:e>
                    </m:acc>
                    <m:r>
                      <a:rPr lang="es-AR" altLang="es-AR" sz="1600" i="1" smtClean="0">
                        <a:latin typeface="Cambria Math" panose="02040503050406030204" pitchFamily="18" charset="0"/>
                        <a:ea typeface="Cambria Math" panose="02040503050406030204" pitchFamily="18" charset="0"/>
                        <a:cs typeface="Calibri" panose="020F0502020204030204" pitchFamily="34" charset="0"/>
                      </a:rPr>
                      <m:t>&gt;</m:t>
                    </m:r>
                    <m:r>
                      <a:rPr lang="el-GR" altLang="es-AR" sz="1600" i="1">
                        <a:latin typeface="Cambria Math" panose="02040503050406030204" pitchFamily="18" charset="0"/>
                        <a:ea typeface="Cambria Math" panose="02040503050406030204" pitchFamily="18" charset="0"/>
                        <a:cs typeface="Calibri" panose="020F0502020204030204" pitchFamily="34" charset="0"/>
                      </a:rPr>
                      <m:t>𝜇</m:t>
                    </m:r>
                  </m:oMath>
                </a14:m>
                <a:r>
                  <a:rPr lang="es-AR" altLang="es-AR" sz="1600" dirty="0">
                    <a:latin typeface="Cambria" panose="02040503050406030204" pitchFamily="18" charset="0"/>
                    <a:ea typeface="Cambria" panose="02040503050406030204" pitchFamily="18" charset="0"/>
                    <a:cs typeface="Calibri" panose="020F0502020204030204" pitchFamily="34" charset="0"/>
                  </a:rPr>
                  <a:t> </a:t>
                </a:r>
              </a:p>
            </p:txBody>
          </p:sp>
        </mc:Choice>
        <mc:Fallback xmlns="">
          <p:sp>
            <p:nvSpPr>
              <p:cNvPr id="2" name="Rectángulo 1"/>
              <p:cNvSpPr>
                <a:spLocks noRot="1" noChangeAspect="1" noMove="1" noResize="1" noEditPoints="1" noAdjustHandles="1" noChangeArrowheads="1" noChangeShapeType="1" noTextEdit="1"/>
              </p:cNvSpPr>
              <p:nvPr/>
            </p:nvSpPr>
            <p:spPr>
              <a:xfrm>
                <a:off x="1331640" y="5642952"/>
                <a:ext cx="4572000" cy="584775"/>
              </a:xfrm>
              <a:prstGeom prst="rect">
                <a:avLst/>
              </a:prstGeom>
              <a:blipFill>
                <a:blip r:embed="rId4"/>
                <a:stretch>
                  <a:fillRect b="-1042"/>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4" name="Rectángulo 13"/>
              <p:cNvSpPr/>
              <p:nvPr/>
            </p:nvSpPr>
            <p:spPr>
              <a:xfrm>
                <a:off x="3059832" y="5642951"/>
                <a:ext cx="4572000" cy="584775"/>
              </a:xfrm>
              <a:prstGeom prst="rect">
                <a:avLst/>
              </a:prstGeom>
            </p:spPr>
            <p:txBody>
              <a:bodyPr>
                <a:spAutoFit/>
              </a:bodyPr>
              <a:lstStyle/>
              <a:p>
                <a:pPr marL="0" lvl="1" indent="0" algn="ctr"/>
                <a14:m>
                  <m:oMath xmlns:m="http://schemas.openxmlformats.org/officeDocument/2006/math">
                    <m:sSub>
                      <m:sSubPr>
                        <m:ctrlPr>
                          <a:rPr lang="es-AR" altLang="es-AR" sz="1600" i="1">
                            <a:latin typeface="Cambria Math" panose="02040503050406030204" pitchFamily="18" charset="0"/>
                            <a:ea typeface="Cambria" panose="02040503050406030204" pitchFamily="18" charset="0"/>
                            <a:cs typeface="Calibri" panose="020F0502020204030204" pitchFamily="34" charset="0"/>
                          </a:rPr>
                        </m:ctrlPr>
                      </m:sSubPr>
                      <m:e>
                        <m:r>
                          <a:rPr lang="es-AR" altLang="es-AR" sz="1600" i="1">
                            <a:latin typeface="Cambria Math" panose="02040503050406030204" pitchFamily="18" charset="0"/>
                            <a:ea typeface="Cambria" panose="02040503050406030204" pitchFamily="18" charset="0"/>
                            <a:cs typeface="Calibri" panose="020F0502020204030204" pitchFamily="34" charset="0"/>
                          </a:rPr>
                          <m:t>𝐻</m:t>
                        </m:r>
                      </m:e>
                      <m:sub>
                        <m:r>
                          <a:rPr lang="es-AR" altLang="es-AR" sz="1600" i="1">
                            <a:latin typeface="Cambria Math" panose="02040503050406030204" pitchFamily="18" charset="0"/>
                            <a:ea typeface="Cambria" panose="02040503050406030204" pitchFamily="18" charset="0"/>
                            <a:cs typeface="Calibri" panose="020F0502020204030204" pitchFamily="34" charset="0"/>
                          </a:rPr>
                          <m:t>0</m:t>
                        </m:r>
                      </m:sub>
                    </m:sSub>
                    <m:r>
                      <a:rPr lang="es-AR" altLang="es-AR" sz="1600" i="1">
                        <a:latin typeface="Cambria Math" panose="02040503050406030204" pitchFamily="18" charset="0"/>
                        <a:ea typeface="Cambria" panose="02040503050406030204" pitchFamily="18" charset="0"/>
                        <a:cs typeface="Calibri" panose="020F0502020204030204" pitchFamily="34" charset="0"/>
                      </a:rPr>
                      <m:t>: </m:t>
                    </m:r>
                    <m:acc>
                      <m:accPr>
                        <m:chr m:val="̅"/>
                        <m:ctrlPr>
                          <a:rPr lang="es-AR" altLang="es-AR" sz="1600" i="1">
                            <a:latin typeface="Cambria Math" panose="02040503050406030204" pitchFamily="18" charset="0"/>
                            <a:ea typeface="Cambria" panose="02040503050406030204" pitchFamily="18" charset="0"/>
                            <a:cs typeface="Calibri" panose="020F0502020204030204" pitchFamily="34" charset="0"/>
                          </a:rPr>
                        </m:ctrlPr>
                      </m:accPr>
                      <m:e>
                        <m:r>
                          <a:rPr lang="es-AR" altLang="es-AR" sz="1600" i="1">
                            <a:latin typeface="Cambria Math" panose="02040503050406030204" pitchFamily="18" charset="0"/>
                            <a:ea typeface="Cambria" panose="02040503050406030204" pitchFamily="18" charset="0"/>
                            <a:cs typeface="Calibri" panose="020F0502020204030204" pitchFamily="34" charset="0"/>
                          </a:rPr>
                          <m:t>𝑥</m:t>
                        </m:r>
                      </m:e>
                    </m:acc>
                    <m:r>
                      <a:rPr lang="es-AR" altLang="es-AR" sz="1600" i="1" smtClean="0">
                        <a:latin typeface="Cambria Math" panose="02040503050406030204" pitchFamily="18" charset="0"/>
                        <a:ea typeface="Cambria Math" panose="02040503050406030204" pitchFamily="18" charset="0"/>
                        <a:cs typeface="Calibri" panose="020F0502020204030204" pitchFamily="34" charset="0"/>
                      </a:rPr>
                      <m:t>≥</m:t>
                    </m:r>
                    <m:r>
                      <a:rPr lang="el-GR" altLang="es-AR" sz="1600" i="1">
                        <a:latin typeface="Cambria Math" panose="02040503050406030204" pitchFamily="18" charset="0"/>
                        <a:ea typeface="Cambria Math" panose="02040503050406030204" pitchFamily="18" charset="0"/>
                        <a:cs typeface="Calibri" panose="020F0502020204030204" pitchFamily="34" charset="0"/>
                      </a:rPr>
                      <m:t>𝜇</m:t>
                    </m:r>
                  </m:oMath>
                </a14:m>
                <a:r>
                  <a:rPr lang="es-AR" altLang="es-AR" sz="1600" dirty="0">
                    <a:latin typeface="Cambria" panose="02040503050406030204" pitchFamily="18" charset="0"/>
                    <a:ea typeface="Cambria" panose="02040503050406030204" pitchFamily="18" charset="0"/>
                    <a:cs typeface="Calibri" panose="020F0502020204030204" pitchFamily="34" charset="0"/>
                  </a:rPr>
                  <a:t> </a:t>
                </a:r>
              </a:p>
              <a:p>
                <a:pPr marL="0" lvl="1" indent="0" algn="ctr"/>
                <a14:m>
                  <m:oMath xmlns:m="http://schemas.openxmlformats.org/officeDocument/2006/math">
                    <m:sSub>
                      <m:sSubPr>
                        <m:ctrlPr>
                          <a:rPr lang="es-AR" altLang="es-AR" sz="1600" i="1">
                            <a:latin typeface="Cambria Math" panose="02040503050406030204" pitchFamily="18" charset="0"/>
                            <a:ea typeface="Cambria" panose="02040503050406030204" pitchFamily="18" charset="0"/>
                            <a:cs typeface="Calibri" panose="020F0502020204030204" pitchFamily="34" charset="0"/>
                          </a:rPr>
                        </m:ctrlPr>
                      </m:sSubPr>
                      <m:e>
                        <m:r>
                          <a:rPr lang="es-AR" altLang="es-AR" sz="1600" i="1">
                            <a:latin typeface="Cambria Math" panose="02040503050406030204" pitchFamily="18" charset="0"/>
                            <a:ea typeface="Cambria" panose="02040503050406030204" pitchFamily="18" charset="0"/>
                            <a:cs typeface="Calibri" panose="020F0502020204030204" pitchFamily="34" charset="0"/>
                          </a:rPr>
                          <m:t>𝐻</m:t>
                        </m:r>
                      </m:e>
                      <m:sub>
                        <m:r>
                          <a:rPr lang="es-AR" altLang="es-AR" sz="1600" i="1">
                            <a:latin typeface="Cambria Math" panose="02040503050406030204" pitchFamily="18" charset="0"/>
                            <a:ea typeface="Cambria" panose="02040503050406030204" pitchFamily="18" charset="0"/>
                            <a:cs typeface="Calibri" panose="020F0502020204030204" pitchFamily="34" charset="0"/>
                          </a:rPr>
                          <m:t>𝐴</m:t>
                        </m:r>
                      </m:sub>
                    </m:sSub>
                    <m:r>
                      <a:rPr lang="es-AR" altLang="es-AR" sz="1600" i="1">
                        <a:latin typeface="Cambria Math" panose="02040503050406030204" pitchFamily="18" charset="0"/>
                        <a:ea typeface="Cambria" panose="02040503050406030204" pitchFamily="18" charset="0"/>
                        <a:cs typeface="Calibri" panose="020F0502020204030204" pitchFamily="34" charset="0"/>
                      </a:rPr>
                      <m:t>: </m:t>
                    </m:r>
                    <m:acc>
                      <m:accPr>
                        <m:chr m:val="̅"/>
                        <m:ctrlPr>
                          <a:rPr lang="es-AR" altLang="es-AR" sz="1600" i="1">
                            <a:latin typeface="Cambria Math" panose="02040503050406030204" pitchFamily="18" charset="0"/>
                            <a:ea typeface="Cambria" panose="02040503050406030204" pitchFamily="18" charset="0"/>
                            <a:cs typeface="Calibri" panose="020F0502020204030204" pitchFamily="34" charset="0"/>
                          </a:rPr>
                        </m:ctrlPr>
                      </m:accPr>
                      <m:e>
                        <m:r>
                          <a:rPr lang="es-AR" altLang="es-AR" sz="1600" i="1">
                            <a:latin typeface="Cambria Math" panose="02040503050406030204" pitchFamily="18" charset="0"/>
                            <a:ea typeface="Cambria" panose="02040503050406030204" pitchFamily="18" charset="0"/>
                            <a:cs typeface="Calibri" panose="020F0502020204030204" pitchFamily="34" charset="0"/>
                          </a:rPr>
                          <m:t>𝑥</m:t>
                        </m:r>
                      </m:e>
                    </m:acc>
                    <m:r>
                      <a:rPr lang="es-AR" altLang="es-AR" sz="1600" i="1" smtClean="0">
                        <a:latin typeface="Cambria Math" panose="02040503050406030204" pitchFamily="18" charset="0"/>
                        <a:ea typeface="Cambria Math" panose="02040503050406030204" pitchFamily="18" charset="0"/>
                        <a:cs typeface="Calibri" panose="020F0502020204030204" pitchFamily="34" charset="0"/>
                      </a:rPr>
                      <m:t>&lt;</m:t>
                    </m:r>
                    <m:r>
                      <a:rPr lang="el-GR" altLang="es-AR" sz="1600" i="1">
                        <a:latin typeface="Cambria Math" panose="02040503050406030204" pitchFamily="18" charset="0"/>
                        <a:ea typeface="Cambria Math" panose="02040503050406030204" pitchFamily="18" charset="0"/>
                        <a:cs typeface="Calibri" panose="020F0502020204030204" pitchFamily="34" charset="0"/>
                      </a:rPr>
                      <m:t>𝜇</m:t>
                    </m:r>
                  </m:oMath>
                </a14:m>
                <a:r>
                  <a:rPr lang="es-AR" altLang="es-AR" sz="1600" dirty="0">
                    <a:latin typeface="Cambria" panose="02040503050406030204" pitchFamily="18" charset="0"/>
                    <a:ea typeface="Cambria" panose="02040503050406030204" pitchFamily="18" charset="0"/>
                    <a:cs typeface="Calibri" panose="020F0502020204030204" pitchFamily="34" charset="0"/>
                  </a:rPr>
                  <a:t> </a:t>
                </a:r>
              </a:p>
            </p:txBody>
          </p:sp>
        </mc:Choice>
        <mc:Fallback xmlns="">
          <p:sp>
            <p:nvSpPr>
              <p:cNvPr id="14" name="Rectángulo 13"/>
              <p:cNvSpPr>
                <a:spLocks noRot="1" noChangeAspect="1" noMove="1" noResize="1" noEditPoints="1" noAdjustHandles="1" noChangeArrowheads="1" noChangeShapeType="1" noTextEdit="1"/>
              </p:cNvSpPr>
              <p:nvPr/>
            </p:nvSpPr>
            <p:spPr>
              <a:xfrm>
                <a:off x="3059832" y="5642951"/>
                <a:ext cx="4572000" cy="584775"/>
              </a:xfrm>
              <a:prstGeom prst="rect">
                <a:avLst/>
              </a:prstGeom>
              <a:blipFill>
                <a:blip r:embed="rId5"/>
                <a:stretch>
                  <a:fillRect b="-1042"/>
                </a:stretch>
              </a:blipFill>
            </p:spPr>
            <p:txBody>
              <a:bodyPr/>
              <a:lstStyle/>
              <a:p>
                <a:r>
                  <a:rPr lang="es-AR">
                    <a:noFill/>
                  </a:rPr>
                  <a:t> </a:t>
                </a:r>
              </a:p>
            </p:txBody>
          </p:sp>
        </mc:Fallback>
      </mc:AlternateContent>
    </p:spTree>
    <p:extLst>
      <p:ext uri="{BB962C8B-B14F-4D97-AF65-F5344CB8AC3E}">
        <p14:creationId xmlns:p14="http://schemas.microsoft.com/office/powerpoint/2010/main" val="3269460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Test de hipótesis: ejemplo 1</a:t>
            </a:r>
          </a:p>
        </p:txBody>
      </p:sp>
      <p:sp>
        <p:nvSpPr>
          <p:cNvPr id="19"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20"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AutoShape 2" descr="Resultado de imagen para logo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6" name="AutoShape 4" descr="Resultado de imagen para logo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7" name="AutoShape 6" descr="Resultado de imagen para logo twit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10" name="7 CuadroTexto">
            <a:extLst>
              <a:ext uri="{FF2B5EF4-FFF2-40B4-BE49-F238E27FC236}">
                <a16:creationId xmlns:a16="http://schemas.microsoft.com/office/drawing/2014/main" id="{E84494C5-4A70-4A36-A6EF-7941657316CF}"/>
              </a:ext>
            </a:extLst>
          </p:cNvPr>
          <p:cNvSpPr txBox="1">
            <a:spLocks noChangeArrowheads="1"/>
          </p:cNvSpPr>
          <p:nvPr/>
        </p:nvSpPr>
        <p:spPr bwMode="auto">
          <a:xfrm>
            <a:off x="457200" y="1052736"/>
            <a:ext cx="843528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1" indent="0" algn="just"/>
            <a:r>
              <a:rPr lang="es-AR" altLang="es-AR" sz="1600" b="1" i="1" dirty="0">
                <a:latin typeface="Cambria" panose="02040503050406030204" pitchFamily="18" charset="0"/>
                <a:ea typeface="Cambria" panose="02040503050406030204" pitchFamily="18" charset="0"/>
                <a:cs typeface="Calibri" panose="020F0502020204030204" pitchFamily="34" charset="0"/>
              </a:rPr>
              <a:t>Segundo paso: calcular el estadístico </a:t>
            </a:r>
            <a:r>
              <a:rPr lang="es-AR" altLang="es-AR" sz="1600" b="1" i="1" dirty="0" err="1">
                <a:latin typeface="Cambria" panose="02040503050406030204" pitchFamily="18" charset="0"/>
                <a:ea typeface="Cambria" panose="02040503050406030204" pitchFamily="18" charset="0"/>
                <a:cs typeface="Calibri" panose="020F0502020204030204" pitchFamily="34" charset="0"/>
              </a:rPr>
              <a:t>muestral</a:t>
            </a:r>
            <a:endParaRPr lang="es-AR" altLang="es-AR" sz="1600" b="1" i="1" dirty="0">
              <a:latin typeface="Cambria" panose="02040503050406030204" pitchFamily="18" charset="0"/>
              <a:ea typeface="Cambria" panose="02040503050406030204" pitchFamily="18" charset="0"/>
              <a:cs typeface="Calibri" panose="020F0502020204030204" pitchFamily="34" charset="0"/>
            </a:endParaRPr>
          </a:p>
          <a:p>
            <a:pPr marL="0" lvl="1" indent="0" algn="just"/>
            <a:endParaRPr lang="es-AR" altLang="es-AR" sz="1600" b="1" i="1" dirty="0">
              <a:latin typeface="Cambria" panose="02040503050406030204" pitchFamily="18" charset="0"/>
              <a:ea typeface="Cambria" panose="02040503050406030204" pitchFamily="18" charset="0"/>
              <a:cs typeface="Calibri" panose="020F0502020204030204" pitchFamily="34" charset="0"/>
            </a:endParaRPr>
          </a:p>
          <a:p>
            <a:pPr marL="0" lvl="1" indent="0" algn="just"/>
            <a:r>
              <a:rPr lang="es-AR" altLang="es-AR" sz="1600" dirty="0">
                <a:latin typeface="Cambria" panose="02040503050406030204" pitchFamily="18" charset="0"/>
                <a:ea typeface="Cambria" panose="02040503050406030204" pitchFamily="18" charset="0"/>
                <a:cs typeface="Calibri" panose="020F0502020204030204" pitchFamily="34" charset="0"/>
              </a:rPr>
              <a:t>En todo test de hipótesis necesitamos definir la distribución del estadístico de la prueba. Cuando comparamos dos medias (aquí, la media </a:t>
            </a:r>
            <a:r>
              <a:rPr lang="es-AR" altLang="es-AR" sz="1600" dirty="0" err="1">
                <a:latin typeface="Cambria" panose="02040503050406030204" pitchFamily="18" charset="0"/>
                <a:ea typeface="Cambria" panose="02040503050406030204" pitchFamily="18" charset="0"/>
                <a:cs typeface="Calibri" panose="020F0502020204030204" pitchFamily="34" charset="0"/>
              </a:rPr>
              <a:t>muestral</a:t>
            </a:r>
            <a:r>
              <a:rPr lang="es-AR" altLang="es-AR" sz="1600" dirty="0">
                <a:latin typeface="Cambria" panose="02040503050406030204" pitchFamily="18" charset="0"/>
                <a:ea typeface="Cambria" panose="02040503050406030204" pitchFamily="18" charset="0"/>
                <a:cs typeface="Calibri" panose="020F0502020204030204" pitchFamily="34" charset="0"/>
              </a:rPr>
              <a:t> y la poblacional), el estadístico que utilizamos sigue una </a:t>
            </a:r>
            <a:r>
              <a:rPr lang="es-AR" altLang="es-AR" sz="1600" b="1" i="1" dirty="0">
                <a:latin typeface="Cambria" panose="02040503050406030204" pitchFamily="18" charset="0"/>
                <a:ea typeface="Cambria" panose="02040503050406030204" pitchFamily="18" charset="0"/>
                <a:cs typeface="Calibri" panose="020F0502020204030204" pitchFamily="34" charset="0"/>
              </a:rPr>
              <a:t>distribución normal </a:t>
            </a:r>
            <a:r>
              <a:rPr lang="es-AR" altLang="es-AR" sz="1600" dirty="0">
                <a:latin typeface="Cambria" panose="02040503050406030204" pitchFamily="18" charset="0"/>
                <a:ea typeface="Cambria" panose="02040503050406030204" pitchFamily="18" charset="0"/>
                <a:cs typeface="Calibri" panose="020F0502020204030204" pitchFamily="34" charset="0"/>
              </a:rPr>
              <a:t>(si la muestra es </a:t>
            </a:r>
            <a:r>
              <a:rPr lang="es-AR" altLang="es-AR" sz="1600" i="1" dirty="0">
                <a:latin typeface="Cambria" panose="02040503050406030204" pitchFamily="18" charset="0"/>
                <a:ea typeface="Cambria" panose="02040503050406030204" pitchFamily="18" charset="0"/>
                <a:cs typeface="Calibri" panose="020F0502020204030204" pitchFamily="34" charset="0"/>
              </a:rPr>
              <a:t>n≥</a:t>
            </a:r>
            <a:r>
              <a:rPr lang="es-AR" altLang="es-AR" sz="1600" dirty="0">
                <a:latin typeface="Cambria" panose="02040503050406030204" pitchFamily="18" charset="0"/>
                <a:ea typeface="Cambria" panose="02040503050406030204" pitchFamily="18" charset="0"/>
                <a:cs typeface="Calibri" panose="020F0502020204030204" pitchFamily="34" charset="0"/>
              </a:rPr>
              <a:t>30) o </a:t>
            </a:r>
            <a:r>
              <a:rPr lang="es-AR" altLang="es-AR" sz="1600" b="1" i="1" dirty="0">
                <a:latin typeface="Cambria" panose="02040503050406030204" pitchFamily="18" charset="0"/>
                <a:ea typeface="Cambria" panose="02040503050406030204" pitchFamily="18" charset="0"/>
                <a:cs typeface="Calibri" panose="020F0502020204030204" pitchFamily="34" charset="0"/>
              </a:rPr>
              <a:t>t de </a:t>
            </a:r>
            <a:r>
              <a:rPr lang="es-AR" altLang="es-AR" sz="1600" b="1" i="1" dirty="0" err="1">
                <a:latin typeface="Cambria" panose="02040503050406030204" pitchFamily="18" charset="0"/>
                <a:ea typeface="Cambria" panose="02040503050406030204" pitchFamily="18" charset="0"/>
                <a:cs typeface="Calibri" panose="020F0502020204030204" pitchFamily="34" charset="0"/>
              </a:rPr>
              <a:t>Student</a:t>
            </a:r>
            <a:r>
              <a:rPr lang="es-AR" altLang="es-AR" sz="1600" b="1" i="1" dirty="0">
                <a:latin typeface="Cambria" panose="02040503050406030204" pitchFamily="18" charset="0"/>
                <a:ea typeface="Cambria" panose="02040503050406030204" pitchFamily="18" charset="0"/>
                <a:cs typeface="Calibri" panose="020F0502020204030204" pitchFamily="34" charset="0"/>
              </a:rPr>
              <a:t> </a:t>
            </a:r>
            <a:r>
              <a:rPr lang="es-AR" altLang="es-AR" sz="1600" dirty="0">
                <a:latin typeface="Cambria" panose="02040503050406030204" pitchFamily="18" charset="0"/>
                <a:ea typeface="Cambria" panose="02040503050406030204" pitchFamily="18" charset="0"/>
                <a:cs typeface="Calibri" panose="020F0502020204030204" pitchFamily="34" charset="0"/>
              </a:rPr>
              <a:t>(si la muestra &lt;30). </a:t>
            </a:r>
          </a:p>
          <a:p>
            <a:pPr marL="0" lvl="1" indent="0" algn="just"/>
            <a:endParaRPr lang="es-AR" altLang="es-AR" sz="1600" dirty="0">
              <a:latin typeface="Cambria" panose="02040503050406030204" pitchFamily="18" charset="0"/>
              <a:ea typeface="Cambria" panose="02040503050406030204" pitchFamily="18" charset="0"/>
              <a:cs typeface="Calibri" panose="020F0502020204030204" pitchFamily="34" charset="0"/>
            </a:endParaRPr>
          </a:p>
          <a:p>
            <a:pPr marL="0" lvl="1" indent="0" algn="just"/>
            <a:r>
              <a:rPr lang="es-AR" altLang="es-AR" sz="1600" dirty="0">
                <a:latin typeface="Cambria" panose="02040503050406030204" pitchFamily="18" charset="0"/>
                <a:ea typeface="Cambria" panose="02040503050406030204" pitchFamily="18" charset="0"/>
                <a:cs typeface="Calibri" panose="020F0502020204030204" pitchFamily="34" charset="0"/>
              </a:rPr>
              <a:t>Aplicando lo que ya sabemos sobre curva normal, debemos evaluar cuán probable es obtener una diferencia de 1 año (25 años – 24 años). Para eso debemos estandarizar los valores en puntajes </a:t>
            </a:r>
            <a:r>
              <a:rPr lang="es-AR" altLang="es-AR" sz="1600" i="1" dirty="0">
                <a:latin typeface="Cambria" panose="02040503050406030204" pitchFamily="18" charset="0"/>
                <a:ea typeface="Cambria" panose="02040503050406030204" pitchFamily="18" charset="0"/>
                <a:cs typeface="Calibri" panose="020F0502020204030204" pitchFamily="34" charset="0"/>
              </a:rPr>
              <a:t>z.</a:t>
            </a:r>
            <a:endParaRPr lang="es-AR" altLang="es-AR" sz="1600" dirty="0">
              <a:latin typeface="Cambria" panose="02040503050406030204" pitchFamily="18" charset="0"/>
              <a:ea typeface="Cambria" panose="02040503050406030204" pitchFamily="18"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D154D1FF-1716-49E8-AA70-9489BC3211F7}"/>
                  </a:ext>
                </a:extLst>
              </p:cNvPr>
              <p:cNvSpPr txBox="1"/>
              <p:nvPr/>
            </p:nvSpPr>
            <p:spPr>
              <a:xfrm>
                <a:off x="2267744" y="3660229"/>
                <a:ext cx="4464496" cy="6865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AR" sz="1600" i="1" smtClean="0">
                          <a:solidFill>
                            <a:schemeClr val="tx1"/>
                          </a:solidFill>
                          <a:latin typeface="Cambria Math" panose="02040503050406030204" pitchFamily="18" charset="0"/>
                        </a:rPr>
                        <m:t>𝑧</m:t>
                      </m:r>
                      <m:r>
                        <a:rPr lang="en-US" sz="1600" i="1" smtClean="0">
                          <a:solidFill>
                            <a:schemeClr val="tx1"/>
                          </a:solidFill>
                          <a:latin typeface="Cambria Math" panose="02040503050406030204" pitchFamily="18" charset="0"/>
                        </a:rPr>
                        <m:t>=</m:t>
                      </m:r>
                      <m:f>
                        <m:fPr>
                          <m:ctrlPr>
                            <a:rPr lang="en-US" sz="1600" i="1" smtClean="0">
                              <a:solidFill>
                                <a:schemeClr val="tx1"/>
                              </a:solidFill>
                              <a:latin typeface="Cambria Math" panose="02040503050406030204" pitchFamily="18" charset="0"/>
                            </a:rPr>
                          </m:ctrlPr>
                        </m:fPr>
                        <m:num>
                          <m:acc>
                            <m:accPr>
                              <m:chr m:val="̅"/>
                              <m:ctrlPr>
                                <a:rPr lang="es-AR" altLang="es-AR" sz="1600" i="1">
                                  <a:latin typeface="Cambria Math" panose="02040503050406030204" pitchFamily="18" charset="0"/>
                                  <a:ea typeface="Cambria" panose="02040503050406030204" pitchFamily="18" charset="0"/>
                                  <a:cs typeface="Calibri" panose="020F0502020204030204" pitchFamily="34" charset="0"/>
                                </a:rPr>
                              </m:ctrlPr>
                            </m:accPr>
                            <m:e>
                              <m:r>
                                <a:rPr lang="es-AR" altLang="es-AR" sz="1600" i="1">
                                  <a:latin typeface="Cambria Math" panose="02040503050406030204" pitchFamily="18" charset="0"/>
                                  <a:ea typeface="Cambria" panose="02040503050406030204" pitchFamily="18" charset="0"/>
                                  <a:cs typeface="Calibri" panose="020F0502020204030204" pitchFamily="34" charset="0"/>
                                </a:rPr>
                                <m:t>𝑥</m:t>
                              </m:r>
                            </m:e>
                          </m:acc>
                          <m:r>
                            <a:rPr lang="es-AR" altLang="es-AR" sz="1600" b="0" i="1" smtClean="0">
                              <a:latin typeface="Cambria Math" panose="02040503050406030204" pitchFamily="18" charset="0"/>
                              <a:ea typeface="Cambria" panose="02040503050406030204" pitchFamily="18" charset="0"/>
                              <a:cs typeface="Calibri" panose="020F0502020204030204" pitchFamily="34" charset="0"/>
                            </a:rPr>
                            <m:t>−</m:t>
                          </m:r>
                          <m:r>
                            <m:rPr>
                              <m:sty m:val="p"/>
                            </m:rPr>
                            <a:rPr lang="el-GR" altLang="es-AR" sz="1600" b="0" i="1" smtClean="0">
                              <a:latin typeface="Cambria Math" panose="02040503050406030204" pitchFamily="18" charset="0"/>
                              <a:ea typeface="Cambria" panose="02040503050406030204" pitchFamily="18" charset="0"/>
                              <a:cs typeface="Calibri" panose="020F0502020204030204" pitchFamily="34" charset="0"/>
                            </a:rPr>
                            <m:t>μ</m:t>
                          </m:r>
                        </m:num>
                        <m:den>
                          <m:sSub>
                            <m:sSubPr>
                              <m:ctrlPr>
                                <a:rPr lang="en-US" sz="1600" i="1" smtClean="0">
                                  <a:solidFill>
                                    <a:schemeClr val="tx1"/>
                                  </a:solidFill>
                                  <a:latin typeface="Cambria Math" panose="02040503050406030204" pitchFamily="18" charset="0"/>
                                  <a:ea typeface="Cambria Math" panose="02040503050406030204" pitchFamily="18" charset="0"/>
                                </a:rPr>
                              </m:ctrlPr>
                            </m:sSubPr>
                            <m:e>
                              <m:r>
                                <a:rPr lang="en-US" sz="1600" i="1" smtClean="0">
                                  <a:solidFill>
                                    <a:schemeClr val="tx1"/>
                                  </a:solidFill>
                                  <a:latin typeface="Cambria Math" panose="02040503050406030204" pitchFamily="18" charset="0"/>
                                  <a:ea typeface="Cambria Math" panose="02040503050406030204" pitchFamily="18" charset="0"/>
                                </a:rPr>
                                <m:t>𝜎</m:t>
                              </m:r>
                            </m:e>
                            <m:sub>
                              <m:acc>
                                <m:accPr>
                                  <m:chr m:val="̅"/>
                                  <m:ctrlPr>
                                    <a:rPr lang="es-AR" altLang="es-AR" sz="1600" i="1">
                                      <a:latin typeface="Cambria Math" panose="02040503050406030204" pitchFamily="18" charset="0"/>
                                      <a:ea typeface="Cambria" panose="02040503050406030204" pitchFamily="18" charset="0"/>
                                      <a:cs typeface="Calibri" panose="020F0502020204030204" pitchFamily="34" charset="0"/>
                                    </a:rPr>
                                  </m:ctrlPr>
                                </m:accPr>
                                <m:e>
                                  <m:r>
                                    <a:rPr lang="es-AR" altLang="es-AR" sz="1600" i="1">
                                      <a:latin typeface="Cambria Math" panose="02040503050406030204" pitchFamily="18" charset="0"/>
                                      <a:ea typeface="Cambria" panose="02040503050406030204" pitchFamily="18" charset="0"/>
                                      <a:cs typeface="Calibri" panose="020F0502020204030204" pitchFamily="34" charset="0"/>
                                    </a:rPr>
                                    <m:t>𝑥</m:t>
                                  </m:r>
                                </m:e>
                              </m:acc>
                            </m:sub>
                          </m:sSub>
                        </m:den>
                      </m:f>
                      <m:r>
                        <a:rPr lang="es-AR" sz="1600" b="0" i="1" smtClean="0">
                          <a:solidFill>
                            <a:schemeClr val="tx1"/>
                          </a:solidFill>
                          <a:latin typeface="Cambria Math" panose="02040503050406030204" pitchFamily="18" charset="0"/>
                        </a:rPr>
                        <m:t>=</m:t>
                      </m:r>
                      <m:f>
                        <m:fPr>
                          <m:ctrlPr>
                            <a:rPr lang="en-US" sz="1600" i="1">
                              <a:latin typeface="Cambria Math" panose="02040503050406030204" pitchFamily="18" charset="0"/>
                            </a:rPr>
                          </m:ctrlPr>
                        </m:fPr>
                        <m:num>
                          <m:acc>
                            <m:accPr>
                              <m:chr m:val="̅"/>
                              <m:ctrlPr>
                                <a:rPr lang="es-AR" altLang="es-AR" sz="1600" i="1">
                                  <a:latin typeface="Cambria Math" panose="02040503050406030204" pitchFamily="18" charset="0"/>
                                  <a:ea typeface="Cambria" panose="02040503050406030204" pitchFamily="18" charset="0"/>
                                  <a:cs typeface="Calibri" panose="020F0502020204030204" pitchFamily="34" charset="0"/>
                                </a:rPr>
                              </m:ctrlPr>
                            </m:accPr>
                            <m:e>
                              <m:r>
                                <a:rPr lang="es-AR" altLang="es-AR" sz="1600" i="1">
                                  <a:latin typeface="Cambria Math" panose="02040503050406030204" pitchFamily="18" charset="0"/>
                                  <a:ea typeface="Cambria" panose="02040503050406030204" pitchFamily="18" charset="0"/>
                                  <a:cs typeface="Calibri" panose="020F0502020204030204" pitchFamily="34" charset="0"/>
                                </a:rPr>
                                <m:t>𝑥</m:t>
                              </m:r>
                            </m:e>
                          </m:acc>
                          <m:r>
                            <a:rPr lang="es-AR" altLang="es-AR" sz="1600" i="1">
                              <a:latin typeface="Cambria Math" panose="02040503050406030204" pitchFamily="18" charset="0"/>
                              <a:ea typeface="Cambria" panose="02040503050406030204" pitchFamily="18" charset="0"/>
                              <a:cs typeface="Calibri" panose="020F0502020204030204" pitchFamily="34" charset="0"/>
                            </a:rPr>
                            <m:t>−</m:t>
                          </m:r>
                          <m:r>
                            <m:rPr>
                              <m:sty m:val="p"/>
                            </m:rPr>
                            <a:rPr lang="el-GR" altLang="es-AR" sz="1600" i="1">
                              <a:latin typeface="Cambria Math" panose="02040503050406030204" pitchFamily="18" charset="0"/>
                              <a:ea typeface="Cambria" panose="02040503050406030204" pitchFamily="18" charset="0"/>
                              <a:cs typeface="Calibri" panose="020F0502020204030204" pitchFamily="34" charset="0"/>
                            </a:rPr>
                            <m:t>μ</m:t>
                          </m:r>
                        </m:num>
                        <m:den>
                          <m:f>
                            <m:fPr>
                              <m:type m:val="skw"/>
                              <m:ctrlPr>
                                <a:rPr lang="el-GR" altLang="es-AR" sz="1600" i="1" smtClean="0">
                                  <a:latin typeface="Cambria Math" panose="02040503050406030204" pitchFamily="18" charset="0"/>
                                  <a:ea typeface="Cambria" panose="02040503050406030204" pitchFamily="18" charset="0"/>
                                  <a:cs typeface="Calibri" panose="020F0502020204030204" pitchFamily="34" charset="0"/>
                                </a:rPr>
                              </m:ctrlPr>
                            </m:fPr>
                            <m:num>
                              <m:r>
                                <a:rPr lang="en-US" sz="1600" i="1">
                                  <a:latin typeface="Cambria Math" panose="02040503050406030204" pitchFamily="18" charset="0"/>
                                  <a:ea typeface="Cambria Math" panose="02040503050406030204" pitchFamily="18" charset="0"/>
                                </a:rPr>
                                <m:t>𝜎</m:t>
                              </m:r>
                            </m:num>
                            <m:den>
                              <m:rad>
                                <m:radPr>
                                  <m:degHide m:val="on"/>
                                  <m:ctrlPr>
                                    <a:rPr lang="el-GR" altLang="es-AR" sz="1600" i="1" smtClean="0">
                                      <a:latin typeface="Cambria Math" panose="02040503050406030204" pitchFamily="18" charset="0"/>
                                      <a:ea typeface="Cambria" panose="02040503050406030204" pitchFamily="18" charset="0"/>
                                      <a:cs typeface="Calibri" panose="020F0502020204030204" pitchFamily="34" charset="0"/>
                                    </a:rPr>
                                  </m:ctrlPr>
                                </m:radPr>
                                <m:deg/>
                                <m:e>
                                  <m:r>
                                    <a:rPr lang="es-AR" altLang="es-AR" sz="1600" b="0" i="1" smtClean="0">
                                      <a:latin typeface="Cambria Math" panose="02040503050406030204" pitchFamily="18" charset="0"/>
                                      <a:ea typeface="Cambria" panose="02040503050406030204" pitchFamily="18" charset="0"/>
                                      <a:cs typeface="Calibri" panose="020F0502020204030204" pitchFamily="34" charset="0"/>
                                    </a:rPr>
                                    <m:t>𝑛</m:t>
                                  </m:r>
                                </m:e>
                              </m:rad>
                            </m:den>
                          </m:f>
                        </m:den>
                      </m:f>
                      <m:r>
                        <a:rPr lang="es-AR" altLang="es-AR" sz="1600" b="0" i="1" smtClean="0">
                          <a:latin typeface="Cambria Math" panose="02040503050406030204" pitchFamily="18" charset="0"/>
                          <a:ea typeface="Cambria" panose="02040503050406030204" pitchFamily="18" charset="0"/>
                          <a:cs typeface="Calibri" panose="020F0502020204030204" pitchFamily="34" charset="0"/>
                        </a:rPr>
                        <m:t>=</m:t>
                      </m:r>
                      <m:f>
                        <m:fPr>
                          <m:ctrlPr>
                            <a:rPr lang="en-US" sz="1600" i="1">
                              <a:latin typeface="Cambria Math" panose="02040503050406030204" pitchFamily="18" charset="0"/>
                            </a:rPr>
                          </m:ctrlPr>
                        </m:fPr>
                        <m:num>
                          <m:r>
                            <a:rPr lang="es-AR" altLang="es-AR" sz="1600" b="0" i="1" smtClean="0">
                              <a:latin typeface="Cambria Math" panose="02040503050406030204" pitchFamily="18" charset="0"/>
                              <a:ea typeface="Cambria" panose="02040503050406030204" pitchFamily="18" charset="0"/>
                              <a:cs typeface="Calibri" panose="020F0502020204030204" pitchFamily="34" charset="0"/>
                            </a:rPr>
                            <m:t>25</m:t>
                          </m:r>
                          <m:r>
                            <a:rPr lang="es-AR" altLang="es-AR" sz="1600" i="1">
                              <a:latin typeface="Cambria Math" panose="02040503050406030204" pitchFamily="18" charset="0"/>
                              <a:ea typeface="Cambria" panose="02040503050406030204" pitchFamily="18" charset="0"/>
                              <a:cs typeface="Calibri" panose="020F0502020204030204" pitchFamily="34" charset="0"/>
                            </a:rPr>
                            <m:t>−</m:t>
                          </m:r>
                          <m:r>
                            <a:rPr lang="es-AR" altLang="es-AR" sz="1600" b="0" i="1" smtClean="0">
                              <a:latin typeface="Cambria Math" panose="02040503050406030204" pitchFamily="18" charset="0"/>
                              <a:ea typeface="Cambria" panose="02040503050406030204" pitchFamily="18" charset="0"/>
                              <a:cs typeface="Calibri" panose="020F0502020204030204" pitchFamily="34" charset="0"/>
                            </a:rPr>
                            <m:t>24</m:t>
                          </m:r>
                        </m:num>
                        <m:den>
                          <m:f>
                            <m:fPr>
                              <m:type m:val="skw"/>
                              <m:ctrlPr>
                                <a:rPr lang="el-GR" altLang="es-AR" sz="1600" i="1">
                                  <a:latin typeface="Cambria Math" panose="02040503050406030204" pitchFamily="18" charset="0"/>
                                  <a:ea typeface="Cambria" panose="02040503050406030204" pitchFamily="18" charset="0"/>
                                  <a:cs typeface="Calibri" panose="020F0502020204030204" pitchFamily="34" charset="0"/>
                                </a:rPr>
                              </m:ctrlPr>
                            </m:fPr>
                            <m:num>
                              <m:r>
                                <a:rPr lang="es-AR" altLang="es-AR" sz="1600" b="0" i="1" smtClean="0">
                                  <a:latin typeface="Cambria Math" panose="02040503050406030204" pitchFamily="18" charset="0"/>
                                  <a:ea typeface="Cambria" panose="02040503050406030204" pitchFamily="18" charset="0"/>
                                  <a:cs typeface="Calibri" panose="020F0502020204030204" pitchFamily="34" charset="0"/>
                                </a:rPr>
                                <m:t>3</m:t>
                              </m:r>
                            </m:num>
                            <m:den>
                              <m:rad>
                                <m:radPr>
                                  <m:degHide m:val="on"/>
                                  <m:ctrlPr>
                                    <a:rPr lang="el-GR" altLang="es-AR" sz="1600" i="1">
                                      <a:latin typeface="Cambria Math" panose="02040503050406030204" pitchFamily="18" charset="0"/>
                                      <a:ea typeface="Cambria" panose="02040503050406030204" pitchFamily="18" charset="0"/>
                                      <a:cs typeface="Calibri" panose="020F0502020204030204" pitchFamily="34" charset="0"/>
                                    </a:rPr>
                                  </m:ctrlPr>
                                </m:radPr>
                                <m:deg/>
                                <m:e>
                                  <m:r>
                                    <a:rPr lang="es-AR" altLang="es-AR" sz="1600" b="0" i="1" smtClean="0">
                                      <a:latin typeface="Cambria Math" panose="02040503050406030204" pitchFamily="18" charset="0"/>
                                      <a:ea typeface="Cambria" panose="02040503050406030204" pitchFamily="18" charset="0"/>
                                      <a:cs typeface="Calibri" panose="020F0502020204030204" pitchFamily="34" charset="0"/>
                                    </a:rPr>
                                    <m:t>100</m:t>
                                  </m:r>
                                </m:e>
                              </m:rad>
                            </m:den>
                          </m:f>
                        </m:den>
                      </m:f>
                      <m:r>
                        <a:rPr lang="es-AR" altLang="es-AR" sz="1600" b="0" i="1" smtClean="0">
                          <a:latin typeface="Cambria Math" panose="02040503050406030204" pitchFamily="18" charset="0"/>
                          <a:ea typeface="Cambria" panose="02040503050406030204" pitchFamily="18" charset="0"/>
                          <a:cs typeface="Calibri" panose="020F0502020204030204" pitchFamily="34" charset="0"/>
                        </a:rPr>
                        <m:t>=3,33</m:t>
                      </m:r>
                    </m:oMath>
                  </m:oMathPara>
                </a14:m>
                <a:endParaRPr lang="es-AR" sz="1600" dirty="0">
                  <a:solidFill>
                    <a:schemeClr val="tx1"/>
                  </a:solidFill>
                </a:endParaRPr>
              </a:p>
            </p:txBody>
          </p:sp>
        </mc:Choice>
        <mc:Fallback xmlns="">
          <p:sp>
            <p:nvSpPr>
              <p:cNvPr id="16" name="CuadroTexto 15">
                <a:extLst>
                  <a:ext uri="{FF2B5EF4-FFF2-40B4-BE49-F238E27FC236}">
                    <a16:creationId xmlns:a16="http://schemas.microsoft.com/office/drawing/2014/main" id="{D154D1FF-1716-49E8-AA70-9489BC3211F7}"/>
                  </a:ext>
                </a:extLst>
              </p:cNvPr>
              <p:cNvSpPr txBox="1">
                <a:spLocks noRot="1" noChangeAspect="1" noMove="1" noResize="1" noEditPoints="1" noAdjustHandles="1" noChangeArrowheads="1" noChangeShapeType="1" noTextEdit="1"/>
              </p:cNvSpPr>
              <p:nvPr/>
            </p:nvSpPr>
            <p:spPr>
              <a:xfrm>
                <a:off x="2267744" y="3660229"/>
                <a:ext cx="4464496" cy="686598"/>
              </a:xfrm>
              <a:prstGeom prst="rect">
                <a:avLst/>
              </a:prstGeom>
              <a:blipFill>
                <a:blip r:embed="rId3"/>
                <a:stretch>
                  <a:fillRect/>
                </a:stretch>
              </a:blipFill>
            </p:spPr>
            <p:txBody>
              <a:bodyPr/>
              <a:lstStyle/>
              <a:p>
                <a:r>
                  <a:rPr lang="es-AR">
                    <a:noFill/>
                  </a:rPr>
                  <a:t> </a:t>
                </a:r>
              </a:p>
            </p:txBody>
          </p:sp>
        </mc:Fallback>
      </mc:AlternateContent>
    </p:spTree>
    <p:extLst>
      <p:ext uri="{BB962C8B-B14F-4D97-AF65-F5344CB8AC3E}">
        <p14:creationId xmlns:p14="http://schemas.microsoft.com/office/powerpoint/2010/main" val="20536109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Test de hipótesis: ejemplo 1</a:t>
            </a:r>
          </a:p>
        </p:txBody>
      </p:sp>
      <p:sp>
        <p:nvSpPr>
          <p:cNvPr id="19"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20"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AutoShape 2" descr="Resultado de imagen para logo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6" name="AutoShape 4" descr="Resultado de imagen para logo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7" name="AutoShape 6" descr="Resultado de imagen para logo twit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10" name="7 CuadroTexto">
            <a:extLst>
              <a:ext uri="{FF2B5EF4-FFF2-40B4-BE49-F238E27FC236}">
                <a16:creationId xmlns:a16="http://schemas.microsoft.com/office/drawing/2014/main" id="{E84494C5-4A70-4A36-A6EF-7941657316CF}"/>
              </a:ext>
            </a:extLst>
          </p:cNvPr>
          <p:cNvSpPr txBox="1">
            <a:spLocks noChangeArrowheads="1"/>
          </p:cNvSpPr>
          <p:nvPr/>
        </p:nvSpPr>
        <p:spPr bwMode="auto">
          <a:xfrm>
            <a:off x="457200" y="1052736"/>
            <a:ext cx="843528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1" indent="0" algn="just"/>
            <a:r>
              <a:rPr lang="es-AR" altLang="es-AR" sz="1600" b="1" i="1" dirty="0">
                <a:latin typeface="Cambria" panose="02040503050406030204" pitchFamily="18" charset="0"/>
                <a:ea typeface="Cambria" panose="02040503050406030204" pitchFamily="18" charset="0"/>
                <a:cs typeface="Calibri" panose="020F0502020204030204" pitchFamily="34" charset="0"/>
              </a:rPr>
              <a:t>Tercer paso: determinación de la significación</a:t>
            </a:r>
          </a:p>
          <a:p>
            <a:pPr marL="0" lvl="1" indent="0" algn="just"/>
            <a:endParaRPr lang="es-AR" altLang="es-AR" sz="1600" b="1" i="1" dirty="0">
              <a:latin typeface="Cambria" panose="02040503050406030204" pitchFamily="18" charset="0"/>
              <a:ea typeface="Cambria" panose="02040503050406030204" pitchFamily="18" charset="0"/>
              <a:cs typeface="Calibri" panose="020F0502020204030204" pitchFamily="34" charset="0"/>
            </a:endParaRPr>
          </a:p>
          <a:p>
            <a:pPr marL="0" lvl="1" indent="0" algn="just"/>
            <a:r>
              <a:rPr lang="es-AR" altLang="es-AR" sz="1600" dirty="0">
                <a:latin typeface="Cambria" panose="02040503050406030204" pitchFamily="18" charset="0"/>
                <a:ea typeface="Cambria" panose="02040503050406030204" pitchFamily="18" charset="0"/>
                <a:cs typeface="Calibri" panose="020F0502020204030204" pitchFamily="34" charset="0"/>
              </a:rPr>
              <a:t>En esta instancia, todo lo que tenemos que hacer es consultar la Tabla de puntuación </a:t>
            </a:r>
            <a:r>
              <a:rPr lang="es-AR" altLang="es-AR" sz="1600" i="1" dirty="0">
                <a:latin typeface="Cambria" panose="02040503050406030204" pitchFamily="18" charset="0"/>
                <a:ea typeface="Cambria" panose="02040503050406030204" pitchFamily="18" charset="0"/>
                <a:cs typeface="Calibri" panose="020F0502020204030204" pitchFamily="34" charset="0"/>
              </a:rPr>
              <a:t>z </a:t>
            </a:r>
            <a:r>
              <a:rPr lang="es-AR" altLang="es-AR" sz="1600" dirty="0">
                <a:latin typeface="Cambria" panose="02040503050406030204" pitchFamily="18" charset="0"/>
                <a:ea typeface="Cambria" panose="02040503050406030204" pitchFamily="18" charset="0"/>
                <a:cs typeface="Calibri" panose="020F0502020204030204" pitchFamily="34" charset="0"/>
              </a:rPr>
              <a:t>que vimos antes. </a:t>
            </a:r>
          </a:p>
          <a:p>
            <a:pPr marL="0" lvl="1" indent="0" algn="just"/>
            <a:endParaRPr lang="es-AR" altLang="es-AR" sz="1600" dirty="0">
              <a:latin typeface="Cambria" panose="02040503050406030204" pitchFamily="18" charset="0"/>
              <a:ea typeface="Cambria" panose="02040503050406030204" pitchFamily="18" charset="0"/>
              <a:cs typeface="Calibri" panose="020F0502020204030204" pitchFamily="34" charset="0"/>
            </a:endParaRPr>
          </a:p>
          <a:p>
            <a:pPr marL="0" lvl="1" indent="0" algn="just"/>
            <a:r>
              <a:rPr lang="es-AR" altLang="es-AR" sz="1600" dirty="0">
                <a:latin typeface="Cambria" panose="02040503050406030204" pitchFamily="18" charset="0"/>
                <a:ea typeface="Cambria" panose="02040503050406030204" pitchFamily="18" charset="0"/>
                <a:cs typeface="Calibri" panose="020F0502020204030204" pitchFamily="34" charset="0"/>
              </a:rPr>
              <a:t>Apreciamos que un valor de </a:t>
            </a:r>
            <a:r>
              <a:rPr lang="es-AR" altLang="es-AR" sz="1600" i="1" dirty="0">
                <a:latin typeface="Cambria" panose="02040503050406030204" pitchFamily="18" charset="0"/>
                <a:ea typeface="Cambria" panose="02040503050406030204" pitchFamily="18" charset="0"/>
                <a:cs typeface="Calibri" panose="020F0502020204030204" pitchFamily="34" charset="0"/>
              </a:rPr>
              <a:t>z</a:t>
            </a:r>
            <a:r>
              <a:rPr lang="es-AR" altLang="es-AR" sz="1600" dirty="0">
                <a:latin typeface="Cambria" panose="02040503050406030204" pitchFamily="18" charset="0"/>
                <a:ea typeface="Cambria" panose="02040503050406030204" pitchFamily="18" charset="0"/>
                <a:cs typeface="Calibri" panose="020F0502020204030204" pitchFamily="34" charset="0"/>
              </a:rPr>
              <a:t> de 3,33 deja por debajo a 0,99957, es decir, más del 99% de los casos. En otras palabras, es muy improbable haber encontrado un valor de </a:t>
            </a:r>
            <a:r>
              <a:rPr lang="es-AR" altLang="es-AR" sz="1600" i="1" dirty="0">
                <a:latin typeface="Cambria" panose="02040503050406030204" pitchFamily="18" charset="0"/>
                <a:ea typeface="Cambria" panose="02040503050406030204" pitchFamily="18" charset="0"/>
                <a:cs typeface="Calibri" panose="020F0502020204030204" pitchFamily="34" charset="0"/>
              </a:rPr>
              <a:t>z</a:t>
            </a:r>
            <a:r>
              <a:rPr lang="es-AR" altLang="es-AR" sz="1600" dirty="0">
                <a:latin typeface="Cambria" panose="02040503050406030204" pitchFamily="18" charset="0"/>
                <a:ea typeface="Cambria" panose="02040503050406030204" pitchFamily="18" charset="0"/>
                <a:cs typeface="Calibri" panose="020F0502020204030204" pitchFamily="34" charset="0"/>
              </a:rPr>
              <a:t> de 3,33 si las dos medias fueran iguales.</a:t>
            </a:r>
          </a:p>
          <a:p>
            <a:pPr marL="0" lvl="1" indent="0" algn="just"/>
            <a:endParaRPr lang="es-AR" altLang="es-AR" sz="1600" dirty="0">
              <a:latin typeface="Cambria" panose="02040503050406030204" pitchFamily="18" charset="0"/>
              <a:ea typeface="Cambria" panose="02040503050406030204" pitchFamily="18" charset="0"/>
              <a:cs typeface="Calibri" panose="020F0502020204030204" pitchFamily="34" charset="0"/>
            </a:endParaRPr>
          </a:p>
          <a:p>
            <a:pPr marL="0" lvl="1" indent="0" algn="just"/>
            <a:r>
              <a:rPr lang="es-AR" altLang="es-AR" sz="1600" dirty="0">
                <a:latin typeface="Cambria" panose="02040503050406030204" pitchFamily="18" charset="0"/>
                <a:ea typeface="Cambria" panose="02040503050406030204" pitchFamily="18" charset="0"/>
                <a:cs typeface="Calibri" panose="020F0502020204030204" pitchFamily="34" charset="0"/>
              </a:rPr>
              <a:t>La diferencia entre 1 y este valor (0,99957) es lo que se conoce como </a:t>
            </a:r>
            <a:r>
              <a:rPr lang="es-AR" altLang="es-AR" sz="1600" b="1" i="1" dirty="0">
                <a:solidFill>
                  <a:srgbClr val="2A8A85"/>
                </a:solidFill>
                <a:latin typeface="Cambria" panose="02040503050406030204" pitchFamily="18" charset="0"/>
                <a:ea typeface="Cambria" panose="02040503050406030204" pitchFamily="18" charset="0"/>
                <a:cs typeface="Calibri" panose="020F0502020204030204" pitchFamily="34" charset="0"/>
              </a:rPr>
              <a:t>p-valor</a:t>
            </a:r>
            <a:r>
              <a:rPr lang="es-AR" altLang="es-AR" sz="1600" b="1" i="1" dirty="0">
                <a:latin typeface="Cambria" panose="02040503050406030204" pitchFamily="18" charset="0"/>
                <a:ea typeface="Cambria" panose="02040503050406030204" pitchFamily="18" charset="0"/>
                <a:cs typeface="Calibri" panose="020F0502020204030204" pitchFamily="34" charset="0"/>
              </a:rPr>
              <a:t> </a:t>
            </a:r>
            <a:r>
              <a:rPr lang="es-AR" altLang="es-AR" sz="1600" dirty="0">
                <a:latin typeface="Cambria" panose="02040503050406030204" pitchFamily="18" charset="0"/>
                <a:ea typeface="Cambria" panose="02040503050406030204" pitchFamily="18" charset="0"/>
                <a:cs typeface="Calibri" panose="020F0502020204030204" pitchFamily="34" charset="0"/>
              </a:rPr>
              <a:t>o </a:t>
            </a:r>
            <a:r>
              <a:rPr lang="es-AR" altLang="es-AR" sz="1600" b="1" i="1" dirty="0">
                <a:solidFill>
                  <a:srgbClr val="2A8A85"/>
                </a:solidFill>
                <a:latin typeface="Cambria" panose="02040503050406030204" pitchFamily="18" charset="0"/>
                <a:ea typeface="Cambria" panose="02040503050406030204" pitchFamily="18" charset="0"/>
                <a:cs typeface="Calibri" panose="020F0502020204030204" pitchFamily="34" charset="0"/>
              </a:rPr>
              <a:t>valor p</a:t>
            </a:r>
            <a:r>
              <a:rPr lang="es-AR" altLang="es-AR" sz="1600" dirty="0">
                <a:solidFill>
                  <a:srgbClr val="2A8A85"/>
                </a:solidFill>
                <a:latin typeface="Cambria" panose="02040503050406030204" pitchFamily="18" charset="0"/>
                <a:ea typeface="Cambria" panose="02040503050406030204" pitchFamily="18" charset="0"/>
                <a:cs typeface="Calibri" panose="020F0502020204030204" pitchFamily="34" charset="0"/>
              </a:rPr>
              <a:t> </a:t>
            </a:r>
            <a:r>
              <a:rPr lang="es-AR" altLang="es-AR" sz="1600" dirty="0">
                <a:latin typeface="Cambria" panose="02040503050406030204" pitchFamily="18" charset="0"/>
                <a:ea typeface="Cambria" panose="02040503050406030204" pitchFamily="18" charset="0"/>
                <a:cs typeface="Calibri" panose="020F0502020204030204" pitchFamily="34" charset="0"/>
              </a:rPr>
              <a:t>y nos indica la “rareza” (o improbabilidad) del resultado obtenido en nuestro contraste. Acá, el </a:t>
            </a:r>
            <a:r>
              <a:rPr lang="es-AR" altLang="es-AR" sz="1600" i="1" dirty="0">
                <a:latin typeface="Cambria" panose="02040503050406030204" pitchFamily="18" charset="0"/>
                <a:ea typeface="Cambria" panose="02040503050406030204" pitchFamily="18" charset="0"/>
                <a:cs typeface="Calibri" panose="020F0502020204030204" pitchFamily="34" charset="0"/>
              </a:rPr>
              <a:t>p valor</a:t>
            </a:r>
            <a:r>
              <a:rPr lang="es-AR" altLang="es-AR" sz="1600" dirty="0">
                <a:latin typeface="Cambria" panose="02040503050406030204" pitchFamily="18" charset="0"/>
                <a:ea typeface="Cambria" panose="02040503050406030204" pitchFamily="18" charset="0"/>
                <a:cs typeface="Calibri" panose="020F0502020204030204" pitchFamily="34" charset="0"/>
              </a:rPr>
              <a:t> es &lt;0,01.</a:t>
            </a:r>
          </a:p>
        </p:txBody>
      </p:sp>
    </p:spTree>
    <p:extLst>
      <p:ext uri="{BB962C8B-B14F-4D97-AF65-F5344CB8AC3E}">
        <p14:creationId xmlns:p14="http://schemas.microsoft.com/office/powerpoint/2010/main" val="23611222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Test de hipótesis: ejemplo 1</a:t>
            </a:r>
          </a:p>
        </p:txBody>
      </p:sp>
      <p:sp>
        <p:nvSpPr>
          <p:cNvPr id="19"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20"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AutoShape 2" descr="Resultado de imagen para logo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6" name="AutoShape 4" descr="Resultado de imagen para logo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7" name="AutoShape 6" descr="Resultado de imagen para logo twit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10" name="7 CuadroTexto">
            <a:extLst>
              <a:ext uri="{FF2B5EF4-FFF2-40B4-BE49-F238E27FC236}">
                <a16:creationId xmlns:a16="http://schemas.microsoft.com/office/drawing/2014/main" id="{E84494C5-4A70-4A36-A6EF-7941657316CF}"/>
              </a:ext>
            </a:extLst>
          </p:cNvPr>
          <p:cNvSpPr txBox="1">
            <a:spLocks noChangeArrowheads="1"/>
          </p:cNvSpPr>
          <p:nvPr/>
        </p:nvSpPr>
        <p:spPr bwMode="auto">
          <a:xfrm>
            <a:off x="457200" y="1052736"/>
            <a:ext cx="843528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1" indent="0" algn="just"/>
            <a:r>
              <a:rPr lang="es-AR" altLang="es-AR" sz="1600" b="1" i="1" dirty="0">
                <a:latin typeface="Cambria" panose="02040503050406030204" pitchFamily="18" charset="0"/>
                <a:ea typeface="Cambria" panose="02040503050406030204" pitchFamily="18" charset="0"/>
                <a:cs typeface="Calibri" panose="020F0502020204030204" pitchFamily="34" charset="0"/>
              </a:rPr>
              <a:t>Cuarto paso: decisión</a:t>
            </a:r>
          </a:p>
          <a:p>
            <a:pPr marL="0" lvl="1" indent="0" algn="just"/>
            <a:endParaRPr lang="es-AR" altLang="es-AR" sz="1600" b="1" i="1" dirty="0">
              <a:latin typeface="Cambria" panose="02040503050406030204" pitchFamily="18" charset="0"/>
              <a:ea typeface="Cambria" panose="02040503050406030204" pitchFamily="18" charset="0"/>
              <a:cs typeface="Calibri" panose="020F0502020204030204" pitchFamily="34" charset="0"/>
            </a:endParaRPr>
          </a:p>
          <a:p>
            <a:pPr marL="0" lvl="1" indent="0" algn="just"/>
            <a:r>
              <a:rPr lang="es-AR" altLang="es-AR" sz="1600" dirty="0">
                <a:latin typeface="Cambria" panose="02040503050406030204" pitchFamily="18" charset="0"/>
                <a:ea typeface="Cambria" panose="02040503050406030204" pitchFamily="18" charset="0"/>
                <a:cs typeface="Calibri" panose="020F0502020204030204" pitchFamily="34" charset="0"/>
              </a:rPr>
              <a:t>Lo que hacemos aquí es tomar una decisión sobre la significación del estadístico calculado. Más específicamente, lo que solemos hacer es lo siguiente:</a:t>
            </a:r>
          </a:p>
          <a:p>
            <a:pPr marL="0" lvl="1" indent="0" algn="just"/>
            <a:endParaRPr lang="es-AR" altLang="es-AR" sz="1600" dirty="0">
              <a:latin typeface="Cambria" panose="02040503050406030204" pitchFamily="18" charset="0"/>
              <a:ea typeface="Cambria" panose="02040503050406030204" pitchFamily="18" charset="0"/>
              <a:cs typeface="Calibri" panose="020F0502020204030204" pitchFamily="34" charset="0"/>
            </a:endParaRPr>
          </a:p>
          <a:p>
            <a:pPr marL="685800" lvl="2" algn="just">
              <a:buFont typeface="Arial" panose="020B0604020202020204" pitchFamily="34" charset="0"/>
              <a:buChar char="•"/>
            </a:pPr>
            <a:r>
              <a:rPr lang="es-AR" altLang="es-AR" sz="1600" dirty="0">
                <a:latin typeface="Cambria" panose="02040503050406030204" pitchFamily="18" charset="0"/>
                <a:ea typeface="Cambria" panose="02040503050406030204" pitchFamily="18" charset="0"/>
                <a:cs typeface="Calibri" panose="020F0502020204030204" pitchFamily="34" charset="0"/>
              </a:rPr>
              <a:t>Si la probabilidad obtenida es mayor o igual a 0,05, </a:t>
            </a:r>
            <a:r>
              <a:rPr lang="es-AR" altLang="es-AR" sz="1600" b="1" dirty="0">
                <a:latin typeface="Cambria" panose="02040503050406030204" pitchFamily="18" charset="0"/>
                <a:ea typeface="Cambria" panose="02040503050406030204" pitchFamily="18" charset="0"/>
                <a:cs typeface="Calibri" panose="020F0502020204030204" pitchFamily="34" charset="0"/>
              </a:rPr>
              <a:t>no puede rechazarse la hipótesis nula</a:t>
            </a:r>
            <a:r>
              <a:rPr lang="es-AR" altLang="es-AR" sz="1600" dirty="0">
                <a:latin typeface="Cambria" panose="02040503050406030204" pitchFamily="18" charset="0"/>
                <a:ea typeface="Cambria" panose="02040503050406030204" pitchFamily="18" charset="0"/>
                <a:cs typeface="Calibri" panose="020F0502020204030204" pitchFamily="34" charset="0"/>
              </a:rPr>
              <a:t> a ese nivel de significación. </a:t>
            </a:r>
          </a:p>
          <a:p>
            <a:pPr marL="685800" lvl="2" algn="just">
              <a:buFont typeface="Arial" panose="020B0604020202020204" pitchFamily="34" charset="0"/>
              <a:buChar char="•"/>
            </a:pPr>
            <a:endParaRPr lang="es-AR" altLang="es-AR" sz="1600" dirty="0">
              <a:latin typeface="Cambria" panose="02040503050406030204" pitchFamily="18" charset="0"/>
              <a:ea typeface="Cambria" panose="02040503050406030204" pitchFamily="18" charset="0"/>
              <a:cs typeface="Calibri" panose="020F0502020204030204" pitchFamily="34" charset="0"/>
            </a:endParaRPr>
          </a:p>
          <a:p>
            <a:pPr marL="685800" lvl="2" algn="just">
              <a:buFont typeface="Arial" panose="020B0604020202020204" pitchFamily="34" charset="0"/>
              <a:buChar char="•"/>
            </a:pPr>
            <a:r>
              <a:rPr lang="es-AR" altLang="es-AR" sz="1600" dirty="0">
                <a:latin typeface="Cambria" panose="02040503050406030204" pitchFamily="18" charset="0"/>
                <a:ea typeface="Cambria" panose="02040503050406030204" pitchFamily="18" charset="0"/>
                <a:cs typeface="Calibri" panose="020F0502020204030204" pitchFamily="34" charset="0"/>
              </a:rPr>
              <a:t>Si la probabilidad obtenida es menor a 0,05, </a:t>
            </a:r>
            <a:r>
              <a:rPr lang="es-AR" altLang="es-AR" sz="1600" b="1" dirty="0">
                <a:latin typeface="Cambria" panose="02040503050406030204" pitchFamily="18" charset="0"/>
                <a:ea typeface="Cambria" panose="02040503050406030204" pitchFamily="18" charset="0"/>
                <a:cs typeface="Calibri" panose="020F0502020204030204" pitchFamily="34" charset="0"/>
              </a:rPr>
              <a:t>se rechaza la hipótesis nula</a:t>
            </a:r>
            <a:r>
              <a:rPr lang="es-AR" altLang="es-AR" sz="1600" dirty="0">
                <a:latin typeface="Cambria" panose="02040503050406030204" pitchFamily="18" charset="0"/>
                <a:ea typeface="Cambria" panose="02040503050406030204" pitchFamily="18" charset="0"/>
                <a:cs typeface="Calibri" panose="020F0502020204030204" pitchFamily="34" charset="0"/>
              </a:rPr>
              <a:t> de que la media </a:t>
            </a:r>
            <a:r>
              <a:rPr lang="es-AR" altLang="es-AR" sz="1600" dirty="0" err="1">
                <a:latin typeface="Cambria" panose="02040503050406030204" pitchFamily="18" charset="0"/>
                <a:ea typeface="Cambria" panose="02040503050406030204" pitchFamily="18" charset="0"/>
                <a:cs typeface="Calibri" panose="020F0502020204030204" pitchFamily="34" charset="0"/>
              </a:rPr>
              <a:t>muestral</a:t>
            </a:r>
            <a:r>
              <a:rPr lang="es-AR" altLang="es-AR" sz="1600" dirty="0">
                <a:latin typeface="Cambria" panose="02040503050406030204" pitchFamily="18" charset="0"/>
                <a:ea typeface="Cambria" panose="02040503050406030204" pitchFamily="18" charset="0"/>
                <a:cs typeface="Calibri" panose="020F0502020204030204" pitchFamily="34" charset="0"/>
              </a:rPr>
              <a:t> y la media poblacional son iguales y se concluye aceptando la hipótesis alternativa de que las dos medias difieren. </a:t>
            </a:r>
          </a:p>
          <a:p>
            <a:pPr marL="685800" lvl="2" algn="just">
              <a:buFont typeface="Arial" panose="020B0604020202020204" pitchFamily="34" charset="0"/>
              <a:buChar char="•"/>
            </a:pPr>
            <a:endParaRPr lang="es-AR" altLang="es-AR" sz="1600" dirty="0">
              <a:latin typeface="Cambria" panose="02040503050406030204" pitchFamily="18" charset="0"/>
              <a:ea typeface="Cambria" panose="02040503050406030204" pitchFamily="18" charset="0"/>
              <a:cs typeface="Calibri" panose="020F0502020204030204" pitchFamily="34" charset="0"/>
            </a:endParaRPr>
          </a:p>
          <a:p>
            <a:pPr marL="0" lvl="2" indent="0" algn="just"/>
            <a:r>
              <a:rPr lang="es-AR" altLang="es-AR" sz="1600" dirty="0">
                <a:latin typeface="Cambria" panose="02040503050406030204" pitchFamily="18" charset="0"/>
                <a:ea typeface="Cambria" panose="02040503050406030204" pitchFamily="18" charset="0"/>
                <a:cs typeface="Calibri" panose="020F0502020204030204" pitchFamily="34" charset="0"/>
              </a:rPr>
              <a:t>En términos de nuestro ejemplo, aceptamos la hipótesis alternativa de que los estudiantes de esta Universidad se gradúan a una edad diferente a la de todos los graduados universitarios. </a:t>
            </a:r>
          </a:p>
        </p:txBody>
      </p:sp>
    </p:spTree>
    <p:extLst>
      <p:ext uri="{BB962C8B-B14F-4D97-AF65-F5344CB8AC3E}">
        <p14:creationId xmlns:p14="http://schemas.microsoft.com/office/powerpoint/2010/main" val="7353653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Test de hipótesis: ejemplo con SPSS</a:t>
            </a:r>
          </a:p>
        </p:txBody>
      </p:sp>
      <p:sp>
        <p:nvSpPr>
          <p:cNvPr id="19"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20"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AutoShape 2" descr="Resultado de imagen para logo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6" name="AutoShape 4" descr="Resultado de imagen para logo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7" name="AutoShape 6" descr="Resultado de imagen para logo twit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mc:AlternateContent xmlns:mc="http://schemas.openxmlformats.org/markup-compatibility/2006" xmlns:a14="http://schemas.microsoft.com/office/drawing/2010/main">
        <mc:Choice Requires="a14">
          <p:sp>
            <p:nvSpPr>
              <p:cNvPr id="26" name="7 CuadroTexto">
                <a:extLst>
                  <a:ext uri="{FF2B5EF4-FFF2-40B4-BE49-F238E27FC236}">
                    <a16:creationId xmlns:a16="http://schemas.microsoft.com/office/drawing/2014/main" id="{E84494C5-4A70-4A36-A6EF-7941657316CF}"/>
                  </a:ext>
                </a:extLst>
              </p:cNvPr>
              <p:cNvSpPr txBox="1">
                <a:spLocks noChangeArrowheads="1"/>
              </p:cNvSpPr>
              <p:nvPr/>
            </p:nvSpPr>
            <p:spPr bwMode="auto">
              <a:xfrm>
                <a:off x="227013" y="1066434"/>
                <a:ext cx="8666162" cy="2308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1" indent="0" algn="just"/>
                <a:r>
                  <a:rPr lang="es-AR" altLang="es-AR" sz="1600" dirty="0">
                    <a:latin typeface="Cambria" panose="02040503050406030204" pitchFamily="18" charset="0"/>
                    <a:ea typeface="Cambria" panose="02040503050406030204" pitchFamily="18" charset="0"/>
                    <a:cs typeface="Calibri" panose="020F0502020204030204" pitchFamily="34" charset="0"/>
                  </a:rPr>
                  <a:t>A partir de nuestra muestra de clientes (</a:t>
                </a:r>
                <a:r>
                  <a:rPr lang="es-AR" altLang="es-AR" sz="1600" i="1" dirty="0">
                    <a:latin typeface="Cambria" panose="02040503050406030204" pitchFamily="18" charset="0"/>
                    <a:ea typeface="Cambria" panose="02040503050406030204" pitchFamily="18" charset="0"/>
                    <a:cs typeface="Calibri" panose="020F0502020204030204" pitchFamily="34" charset="0"/>
                  </a:rPr>
                  <a:t>n</a:t>
                </a:r>
                <a:r>
                  <a:rPr lang="es-AR" altLang="es-AR" sz="1600" dirty="0">
                    <a:latin typeface="Cambria" panose="02040503050406030204" pitchFamily="18" charset="0"/>
                    <a:ea typeface="Cambria" panose="02040503050406030204" pitchFamily="18" charset="0"/>
                    <a:cs typeface="Calibri" panose="020F0502020204030204" pitchFamily="34" charset="0"/>
                  </a:rPr>
                  <a:t>=5.000 casos) sabemos que el promedio de edad de la muestra es 47,03 años. Por los datos del conjunto de clientes que tiene la compañía, sabemos que el promedio de edad es 47,5 años. ¿Podemos atribuir a una fluctuación aleatoria la diferencia observada?</a:t>
                </a:r>
              </a:p>
              <a:p>
                <a:pPr marL="0" lvl="1" indent="0" algn="just"/>
                <a:endParaRPr lang="es-AR" altLang="es-AR" sz="1600" dirty="0">
                  <a:latin typeface="Cambria" panose="02040503050406030204" pitchFamily="18" charset="0"/>
                  <a:ea typeface="Cambria" panose="02040503050406030204" pitchFamily="18" charset="0"/>
                  <a:cs typeface="Calibri" panose="020F0502020204030204" pitchFamily="34" charset="0"/>
                </a:endParaRPr>
              </a:p>
              <a:p>
                <a:pPr marL="0" lvl="1" indent="0" algn="just"/>
                <a:r>
                  <a:rPr lang="es-AR" altLang="es-AR" sz="1600" dirty="0">
                    <a:latin typeface="Cambria" panose="02040503050406030204" pitchFamily="18" charset="0"/>
                    <a:ea typeface="Cambria" panose="02040503050406030204" pitchFamily="18" charset="0"/>
                    <a:cs typeface="Calibri" panose="020F0502020204030204" pitchFamily="34" charset="0"/>
                  </a:rPr>
                  <a:t>Nuestra hipótesis nula es que ambas medias de edad coinciden. </a:t>
                </a:r>
              </a:p>
              <a:p>
                <a:pPr marL="0" lvl="1" indent="0" algn="just"/>
                <a:endParaRPr lang="es-AR" altLang="es-AR" sz="1600" dirty="0">
                  <a:latin typeface="Cambria" panose="02040503050406030204" pitchFamily="18" charset="0"/>
                  <a:ea typeface="Cambria" panose="02040503050406030204" pitchFamily="18" charset="0"/>
                  <a:cs typeface="Calibri" panose="020F0502020204030204" pitchFamily="34" charset="0"/>
                </a:endParaRPr>
              </a:p>
              <a:p>
                <a:pPr marL="0" lvl="1" indent="0" algn="ctr"/>
                <a14:m>
                  <m:oMath xmlns:m="http://schemas.openxmlformats.org/officeDocument/2006/math">
                    <m:sSub>
                      <m:sSubPr>
                        <m:ctrlPr>
                          <a:rPr lang="es-AR" altLang="es-AR" sz="1600" i="1" smtClean="0">
                            <a:latin typeface="Cambria Math" panose="02040503050406030204" pitchFamily="18" charset="0"/>
                            <a:ea typeface="Cambria" panose="02040503050406030204" pitchFamily="18" charset="0"/>
                            <a:cs typeface="Calibri" panose="020F0502020204030204" pitchFamily="34" charset="0"/>
                          </a:rPr>
                        </m:ctrlPr>
                      </m:sSubPr>
                      <m:e>
                        <m:r>
                          <a:rPr lang="es-AR" altLang="es-AR" sz="1600" b="0" i="1" smtClean="0">
                            <a:latin typeface="Cambria Math" panose="02040503050406030204" pitchFamily="18" charset="0"/>
                            <a:ea typeface="Cambria" panose="02040503050406030204" pitchFamily="18" charset="0"/>
                            <a:cs typeface="Calibri" panose="020F0502020204030204" pitchFamily="34" charset="0"/>
                          </a:rPr>
                          <m:t>𝐻</m:t>
                        </m:r>
                      </m:e>
                      <m:sub>
                        <m:r>
                          <a:rPr lang="es-AR" altLang="es-AR" sz="1600" b="0" i="1" smtClean="0">
                            <a:latin typeface="Cambria Math" panose="02040503050406030204" pitchFamily="18" charset="0"/>
                            <a:ea typeface="Cambria" panose="02040503050406030204" pitchFamily="18" charset="0"/>
                            <a:cs typeface="Calibri" panose="020F0502020204030204" pitchFamily="34" charset="0"/>
                          </a:rPr>
                          <m:t>0</m:t>
                        </m:r>
                      </m:sub>
                    </m:sSub>
                    <m:r>
                      <a:rPr lang="es-AR" altLang="es-AR" sz="1600" b="0" i="1" smtClean="0">
                        <a:latin typeface="Cambria Math" panose="02040503050406030204" pitchFamily="18" charset="0"/>
                        <a:ea typeface="Cambria" panose="02040503050406030204" pitchFamily="18" charset="0"/>
                        <a:cs typeface="Calibri" panose="020F0502020204030204" pitchFamily="34" charset="0"/>
                      </a:rPr>
                      <m:t>: </m:t>
                    </m:r>
                    <m:acc>
                      <m:accPr>
                        <m:chr m:val="̅"/>
                        <m:ctrlPr>
                          <a:rPr lang="es-AR" altLang="es-AR" sz="1600" b="0" i="1" smtClean="0">
                            <a:latin typeface="Cambria Math" panose="02040503050406030204" pitchFamily="18" charset="0"/>
                            <a:ea typeface="Cambria" panose="02040503050406030204" pitchFamily="18" charset="0"/>
                            <a:cs typeface="Calibri" panose="020F0502020204030204" pitchFamily="34" charset="0"/>
                          </a:rPr>
                        </m:ctrlPr>
                      </m:accPr>
                      <m:e>
                        <m:r>
                          <a:rPr lang="es-AR" altLang="es-AR" sz="1600" b="0" i="1" smtClean="0">
                            <a:latin typeface="Cambria Math" panose="02040503050406030204" pitchFamily="18" charset="0"/>
                            <a:ea typeface="Cambria" panose="02040503050406030204" pitchFamily="18" charset="0"/>
                            <a:cs typeface="Calibri" panose="020F0502020204030204" pitchFamily="34" charset="0"/>
                          </a:rPr>
                          <m:t>𝑥</m:t>
                        </m:r>
                      </m:e>
                    </m:acc>
                    <m:r>
                      <a:rPr lang="es-AR" altLang="es-AR" sz="1600" i="1">
                        <a:latin typeface="Cambria Math" panose="02040503050406030204" pitchFamily="18" charset="0"/>
                        <a:ea typeface="Cambria Math" panose="02040503050406030204" pitchFamily="18" charset="0"/>
                        <a:cs typeface="Calibri" panose="020F0502020204030204" pitchFamily="34" charset="0"/>
                      </a:rPr>
                      <m:t>=</m:t>
                    </m:r>
                    <m:r>
                      <a:rPr lang="el-GR" altLang="es-AR" sz="1600" i="1" smtClean="0">
                        <a:latin typeface="Cambria Math" panose="02040503050406030204" pitchFamily="18" charset="0"/>
                        <a:ea typeface="Cambria Math" panose="02040503050406030204" pitchFamily="18" charset="0"/>
                        <a:cs typeface="Calibri" panose="020F0502020204030204" pitchFamily="34" charset="0"/>
                      </a:rPr>
                      <m:t>𝜇</m:t>
                    </m:r>
                  </m:oMath>
                </a14:m>
                <a:r>
                  <a:rPr lang="es-AR" altLang="es-AR" sz="1600" dirty="0">
                    <a:latin typeface="Cambria" panose="02040503050406030204" pitchFamily="18" charset="0"/>
                    <a:ea typeface="Cambria" panose="02040503050406030204" pitchFamily="18" charset="0"/>
                    <a:cs typeface="Calibri" panose="020F0502020204030204" pitchFamily="34" charset="0"/>
                  </a:rPr>
                  <a:t> </a:t>
                </a:r>
              </a:p>
              <a:p>
                <a:pPr marL="0" lvl="1" indent="0" algn="ctr"/>
                <a14:m>
                  <m:oMath xmlns:m="http://schemas.openxmlformats.org/officeDocument/2006/math">
                    <m:sSub>
                      <m:sSubPr>
                        <m:ctrlPr>
                          <a:rPr lang="es-AR" altLang="es-AR" sz="1600" i="1" smtClean="0">
                            <a:latin typeface="Cambria Math" panose="02040503050406030204" pitchFamily="18" charset="0"/>
                            <a:ea typeface="Cambria" panose="02040503050406030204" pitchFamily="18" charset="0"/>
                            <a:cs typeface="Calibri" panose="020F0502020204030204" pitchFamily="34" charset="0"/>
                          </a:rPr>
                        </m:ctrlPr>
                      </m:sSubPr>
                      <m:e>
                        <m:r>
                          <a:rPr lang="es-AR" altLang="es-AR" sz="1600" i="1">
                            <a:latin typeface="Cambria Math" panose="02040503050406030204" pitchFamily="18" charset="0"/>
                            <a:ea typeface="Cambria" panose="02040503050406030204" pitchFamily="18" charset="0"/>
                            <a:cs typeface="Calibri" panose="020F0502020204030204" pitchFamily="34" charset="0"/>
                          </a:rPr>
                          <m:t>𝐻</m:t>
                        </m:r>
                      </m:e>
                      <m:sub>
                        <m:r>
                          <a:rPr lang="es-AR" altLang="es-AR" sz="1600" b="0" i="1" smtClean="0">
                            <a:latin typeface="Cambria Math" panose="02040503050406030204" pitchFamily="18" charset="0"/>
                            <a:ea typeface="Cambria" panose="02040503050406030204" pitchFamily="18" charset="0"/>
                            <a:cs typeface="Calibri" panose="020F0502020204030204" pitchFamily="34" charset="0"/>
                          </a:rPr>
                          <m:t>𝐴</m:t>
                        </m:r>
                      </m:sub>
                    </m:sSub>
                    <m:r>
                      <a:rPr lang="es-AR" altLang="es-AR" sz="1600" i="1">
                        <a:latin typeface="Cambria Math" panose="02040503050406030204" pitchFamily="18" charset="0"/>
                        <a:ea typeface="Cambria" panose="02040503050406030204" pitchFamily="18" charset="0"/>
                        <a:cs typeface="Calibri" panose="020F0502020204030204" pitchFamily="34" charset="0"/>
                      </a:rPr>
                      <m:t>: </m:t>
                    </m:r>
                    <m:acc>
                      <m:accPr>
                        <m:chr m:val="̅"/>
                        <m:ctrlPr>
                          <a:rPr lang="es-AR" altLang="es-AR" sz="1600" i="1">
                            <a:latin typeface="Cambria Math" panose="02040503050406030204" pitchFamily="18" charset="0"/>
                            <a:ea typeface="Cambria" panose="02040503050406030204" pitchFamily="18" charset="0"/>
                            <a:cs typeface="Calibri" panose="020F0502020204030204" pitchFamily="34" charset="0"/>
                          </a:rPr>
                        </m:ctrlPr>
                      </m:accPr>
                      <m:e>
                        <m:r>
                          <a:rPr lang="es-AR" altLang="es-AR" sz="1600" i="1">
                            <a:latin typeface="Cambria Math" panose="02040503050406030204" pitchFamily="18" charset="0"/>
                            <a:ea typeface="Cambria" panose="02040503050406030204" pitchFamily="18" charset="0"/>
                            <a:cs typeface="Calibri" panose="020F0502020204030204" pitchFamily="34" charset="0"/>
                          </a:rPr>
                          <m:t>𝑥</m:t>
                        </m:r>
                      </m:e>
                    </m:acc>
                    <m:r>
                      <a:rPr lang="es-AR" altLang="es-AR" sz="1600" i="1">
                        <a:latin typeface="Cambria Math" panose="02040503050406030204" pitchFamily="18" charset="0"/>
                        <a:ea typeface="Cambria Math" panose="02040503050406030204" pitchFamily="18" charset="0"/>
                        <a:cs typeface="Calibri" panose="020F0502020204030204" pitchFamily="34" charset="0"/>
                      </a:rPr>
                      <m:t>≠</m:t>
                    </m:r>
                    <m:r>
                      <a:rPr lang="el-GR" altLang="es-AR" sz="1600" i="1">
                        <a:latin typeface="Cambria Math" panose="02040503050406030204" pitchFamily="18" charset="0"/>
                        <a:ea typeface="Cambria Math" panose="02040503050406030204" pitchFamily="18" charset="0"/>
                        <a:cs typeface="Calibri" panose="020F0502020204030204" pitchFamily="34" charset="0"/>
                      </a:rPr>
                      <m:t>𝜇</m:t>
                    </m:r>
                  </m:oMath>
                </a14:m>
                <a:r>
                  <a:rPr lang="es-AR" altLang="es-AR" sz="1600" dirty="0">
                    <a:latin typeface="Cambria" panose="02040503050406030204" pitchFamily="18" charset="0"/>
                    <a:ea typeface="Cambria" panose="02040503050406030204" pitchFamily="18" charset="0"/>
                    <a:cs typeface="Calibri" panose="020F0502020204030204" pitchFamily="34" charset="0"/>
                  </a:rPr>
                  <a:t> </a:t>
                </a:r>
              </a:p>
            </p:txBody>
          </p:sp>
        </mc:Choice>
        <mc:Fallback xmlns="">
          <p:sp>
            <p:nvSpPr>
              <p:cNvPr id="26" name="7 CuadroTexto">
                <a:extLst>
                  <a:ext uri="{FF2B5EF4-FFF2-40B4-BE49-F238E27FC236}">
                    <a16:creationId xmlns:a16="http://schemas.microsoft.com/office/drawing/2014/main" id="{E84494C5-4A70-4A36-A6EF-7941657316CF}"/>
                  </a:ext>
                </a:extLst>
              </p:cNvPr>
              <p:cNvSpPr txBox="1">
                <a:spLocks noRot="1" noChangeAspect="1" noMove="1" noResize="1" noEditPoints="1" noAdjustHandles="1" noChangeArrowheads="1" noChangeShapeType="1" noTextEdit="1"/>
              </p:cNvSpPr>
              <p:nvPr/>
            </p:nvSpPr>
            <p:spPr bwMode="auto">
              <a:xfrm>
                <a:off x="227013" y="1066434"/>
                <a:ext cx="8666162" cy="2308324"/>
              </a:xfrm>
              <a:prstGeom prst="rect">
                <a:avLst/>
              </a:prstGeom>
              <a:blipFill>
                <a:blip r:embed="rId3"/>
                <a:stretch>
                  <a:fillRect l="-352" t="-1055" r="-35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AR">
                    <a:noFill/>
                  </a:rPr>
                  <a:t> </a:t>
                </a:r>
              </a:p>
            </p:txBody>
          </p:sp>
        </mc:Fallback>
      </mc:AlternateContent>
    </p:spTree>
    <p:extLst>
      <p:ext uri="{BB962C8B-B14F-4D97-AF65-F5344CB8AC3E}">
        <p14:creationId xmlns:p14="http://schemas.microsoft.com/office/powerpoint/2010/main" val="9028036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Test de hipótesis: ejemplo 1 con SPSS</a:t>
            </a:r>
          </a:p>
        </p:txBody>
      </p:sp>
      <p:sp>
        <p:nvSpPr>
          <p:cNvPr id="19"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20"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AutoShape 2" descr="Resultado de imagen para logo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6" name="AutoShape 4" descr="Resultado de imagen para logo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7" name="AutoShape 6" descr="Resultado de imagen para logo twit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pic>
        <p:nvPicPr>
          <p:cNvPr id="2" name="Imagen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5977" y="1115283"/>
            <a:ext cx="3744416" cy="4145774"/>
          </a:xfrm>
          <a:prstGeom prst="rect">
            <a:avLst/>
          </a:prstGeom>
          <a:effectLst>
            <a:outerShdw blurRad="50800" dist="50800" dir="5400000" sx="47000" sy="47000" algn="ctr" rotWithShape="0">
              <a:srgbClr val="000000">
                <a:alpha val="91000"/>
              </a:srgbClr>
            </a:outerShdw>
          </a:effectLst>
        </p:spPr>
      </p:pic>
      <p:pic>
        <p:nvPicPr>
          <p:cNvPr id="5" name="Imagen 4"/>
          <p:cNvPicPr>
            <a:picLocks noChangeAspect="1"/>
          </p:cNvPicPr>
          <p:nvPr/>
        </p:nvPicPr>
        <p:blipFill>
          <a:blip r:embed="rId4"/>
          <a:stretch>
            <a:fillRect/>
          </a:stretch>
        </p:blipFill>
        <p:spPr>
          <a:xfrm>
            <a:off x="3992934" y="1115283"/>
            <a:ext cx="3960440" cy="2059113"/>
          </a:xfrm>
          <a:prstGeom prst="rect">
            <a:avLst/>
          </a:prstGeom>
          <a:effectLst>
            <a:outerShdw blurRad="50800" dist="38100" dir="8100000" sx="102000" sy="102000" algn="tr" rotWithShape="0">
              <a:prstClr val="black">
                <a:alpha val="40000"/>
              </a:prstClr>
            </a:outerShdw>
          </a:effectLst>
        </p:spPr>
      </p:pic>
      <p:sp>
        <p:nvSpPr>
          <p:cNvPr id="14" name="Text Box 46"/>
          <p:cNvSpPr txBox="1">
            <a:spLocks noChangeArrowheads="1"/>
          </p:cNvSpPr>
          <p:nvPr/>
        </p:nvSpPr>
        <p:spPr bwMode="auto">
          <a:xfrm>
            <a:off x="6300192" y="2636912"/>
            <a:ext cx="595157" cy="229941"/>
          </a:xfrm>
          <a:prstGeom prst="ellipse">
            <a:avLst/>
          </a:prstGeom>
          <a:noFill/>
          <a:ln w="28575" algn="ctr">
            <a:solidFill>
              <a:srgbClr val="C00000"/>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endParaRPr lang="es-ES" altLang="es-AR" sz="1100" b="1" dirty="0">
              <a:latin typeface="Cambria" panose="02040503050406030204" pitchFamily="18" charset="0"/>
              <a:ea typeface="Cambria" panose="02040503050406030204" pitchFamily="18" charset="0"/>
            </a:endParaRPr>
          </a:p>
        </p:txBody>
      </p:sp>
      <p:pic>
        <p:nvPicPr>
          <p:cNvPr id="9" name="Imagen 8"/>
          <p:cNvPicPr>
            <a:picLocks noChangeAspect="1"/>
          </p:cNvPicPr>
          <p:nvPr/>
        </p:nvPicPr>
        <p:blipFill>
          <a:blip r:embed="rId5"/>
          <a:stretch>
            <a:fillRect/>
          </a:stretch>
        </p:blipFill>
        <p:spPr>
          <a:xfrm>
            <a:off x="4572000" y="3683604"/>
            <a:ext cx="4371975" cy="904875"/>
          </a:xfrm>
          <a:prstGeom prst="rect">
            <a:avLst/>
          </a:prstGeom>
        </p:spPr>
      </p:pic>
      <p:pic>
        <p:nvPicPr>
          <p:cNvPr id="10" name="Imagen 9"/>
          <p:cNvPicPr>
            <a:picLocks noChangeAspect="1"/>
          </p:cNvPicPr>
          <p:nvPr/>
        </p:nvPicPr>
        <p:blipFill>
          <a:blip r:embed="rId6"/>
          <a:stretch>
            <a:fillRect/>
          </a:stretch>
        </p:blipFill>
        <p:spPr>
          <a:xfrm>
            <a:off x="2766045" y="4762366"/>
            <a:ext cx="6191250" cy="1304925"/>
          </a:xfrm>
          <a:prstGeom prst="rect">
            <a:avLst/>
          </a:prstGeom>
        </p:spPr>
      </p:pic>
      <p:sp>
        <p:nvSpPr>
          <p:cNvPr id="18" name="Text Box 46"/>
          <p:cNvSpPr txBox="1">
            <a:spLocks noChangeArrowheads="1"/>
          </p:cNvSpPr>
          <p:nvPr/>
        </p:nvSpPr>
        <p:spPr bwMode="auto">
          <a:xfrm>
            <a:off x="3111327" y="6136263"/>
            <a:ext cx="5832648" cy="600164"/>
          </a:xfrm>
          <a:prstGeom prst="rect">
            <a:avLst/>
          </a:prstGeom>
          <a:solidFill>
            <a:schemeClr val="bg1"/>
          </a:solidFill>
          <a:ln w="12700" algn="ctr">
            <a:solidFill>
              <a:srgbClr val="C00000"/>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100" b="1" dirty="0">
                <a:latin typeface="Cambria" panose="02040503050406030204" pitchFamily="18" charset="0"/>
                <a:ea typeface="Cambria" panose="02040503050406030204" pitchFamily="18" charset="0"/>
              </a:rPr>
              <a:t>Como el </a:t>
            </a:r>
            <a:r>
              <a:rPr lang="es-ES" altLang="es-AR" sz="1100" b="1" i="1" dirty="0">
                <a:latin typeface="Cambria" panose="02040503050406030204" pitchFamily="18" charset="0"/>
                <a:ea typeface="Cambria" panose="02040503050406030204" pitchFamily="18" charset="0"/>
              </a:rPr>
              <a:t>p-valor</a:t>
            </a:r>
            <a:r>
              <a:rPr lang="es-ES" altLang="es-AR" sz="1100" b="1" dirty="0">
                <a:latin typeface="Cambria" panose="02040503050406030204" pitchFamily="18" charset="0"/>
                <a:ea typeface="Cambria" panose="02040503050406030204" pitchFamily="18" charset="0"/>
              </a:rPr>
              <a:t> es 0,059 y es &gt;0,05 </a:t>
            </a:r>
            <a:r>
              <a:rPr lang="es-ES" altLang="es-AR" sz="1100" b="1" dirty="0">
                <a:latin typeface="Cambria" panose="02040503050406030204" pitchFamily="18" charset="0"/>
                <a:ea typeface="Cambria" panose="02040503050406030204" pitchFamily="18" charset="0"/>
                <a:sym typeface="Wingdings" panose="05000000000000000000" pitchFamily="2" charset="2"/>
              </a:rPr>
              <a:t> No podemos descartar la hipótesis nula. Podemos asumir que los integrantes de nuestra muestra tienen el mismo promedio de edad que el conjunto de la población</a:t>
            </a:r>
            <a:r>
              <a:rPr lang="es-ES" altLang="es-AR" sz="1100" b="1" dirty="0">
                <a:latin typeface="Cambria" panose="02040503050406030204" pitchFamily="18" charset="0"/>
                <a:ea typeface="Cambria" panose="02040503050406030204" pitchFamily="18" charset="0"/>
              </a:rPr>
              <a:t>  </a:t>
            </a:r>
          </a:p>
        </p:txBody>
      </p:sp>
      <p:sp>
        <p:nvSpPr>
          <p:cNvPr id="21" name="Text Box 46"/>
          <p:cNvSpPr txBox="1">
            <a:spLocks noChangeArrowheads="1"/>
          </p:cNvSpPr>
          <p:nvPr/>
        </p:nvSpPr>
        <p:spPr bwMode="auto">
          <a:xfrm>
            <a:off x="5564091" y="5766841"/>
            <a:ext cx="595157" cy="229941"/>
          </a:xfrm>
          <a:prstGeom prst="ellipse">
            <a:avLst/>
          </a:prstGeom>
          <a:noFill/>
          <a:ln w="28575" algn="ctr">
            <a:solidFill>
              <a:srgbClr val="C00000"/>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endParaRPr lang="es-ES" altLang="es-AR" sz="11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53476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7"/>
          <p:cNvSpPr>
            <a:spLocks noChangeArrowheads="1"/>
          </p:cNvSpPr>
          <p:nvPr/>
        </p:nvSpPr>
        <p:spPr bwMode="auto">
          <a:xfrm>
            <a:off x="1763713" y="454025"/>
            <a:ext cx="60483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100000"/>
              </a:spcBef>
              <a:buClrTx/>
              <a:buSzTx/>
              <a:buFontTx/>
              <a:buNone/>
            </a:pPr>
            <a:r>
              <a:rPr lang="es-MX" altLang="es-AR" sz="2800" b="1">
                <a:solidFill>
                  <a:srgbClr val="000000"/>
                </a:solidFill>
              </a:rPr>
              <a:t>TEOREMA DEL LÍMITE CENTRAL</a:t>
            </a:r>
          </a:p>
        </p:txBody>
      </p:sp>
      <p:sp>
        <p:nvSpPr>
          <p:cNvPr id="2" name="1 Rectángulo"/>
          <p:cNvSpPr/>
          <p:nvPr/>
        </p:nvSpPr>
        <p:spPr>
          <a:xfrm>
            <a:off x="395288" y="1220788"/>
            <a:ext cx="8118475" cy="4524375"/>
          </a:xfrm>
          <a:prstGeom prst="rect">
            <a:avLst/>
          </a:prstGeom>
        </p:spPr>
        <p:txBody>
          <a:bodyPr>
            <a:spAutoFit/>
          </a:bodyPr>
          <a:lstStyle/>
          <a:p>
            <a:pPr algn="just">
              <a:spcBef>
                <a:spcPct val="50000"/>
              </a:spcBef>
              <a:defRPr/>
            </a:pPr>
            <a:r>
              <a:rPr lang="es-AR" sz="3600" b="1" dirty="0">
                <a:solidFill>
                  <a:srgbClr val="333399"/>
                </a:solidFill>
                <a:effectLst>
                  <a:outerShdw blurRad="38100" dist="38100" dir="2700000" algn="tl">
                    <a:srgbClr val="000000">
                      <a:alpha val="43137"/>
                    </a:srgbClr>
                  </a:outerShdw>
                </a:effectLst>
                <a:latin typeface="Calibri" pitchFamily="34" charset="0"/>
                <a:cs typeface="+mn-cs"/>
              </a:rPr>
              <a:t>Si se obtienen de una población repetidas muestras al azar de un tamaño n, las medias de esas muestras acabarán por distribuirse normalmente con una media equivalente a la de la población, aunque con un desvío estándar menor al poblacional (dividido por la raíz cuadrada del tamaño muestral). </a:t>
            </a:r>
          </a:p>
        </p:txBody>
      </p:sp>
    </p:spTree>
    <p:extLst>
      <p:ext uri="{BB962C8B-B14F-4D97-AF65-F5344CB8AC3E}">
        <p14:creationId xmlns:p14="http://schemas.microsoft.com/office/powerpoint/2010/main" val="2308405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8867" name="Rectangle 3"/>
          <p:cNvSpPr>
            <a:spLocks noChangeArrowheads="1"/>
          </p:cNvSpPr>
          <p:nvPr/>
        </p:nvSpPr>
        <p:spPr bwMode="auto">
          <a:xfrm>
            <a:off x="468313" y="1196975"/>
            <a:ext cx="8262937"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just" eaLnBrk="0" hangingPunct="0">
              <a:spcBef>
                <a:spcPct val="50000"/>
              </a:spcBef>
              <a:defRPr/>
            </a:pPr>
            <a:r>
              <a:rPr lang="es-CR" altLang="es-AR" sz="2000" b="1" dirty="0">
                <a:solidFill>
                  <a:srgbClr val="333399"/>
                </a:solidFill>
                <a:effectLst>
                  <a:outerShdw blurRad="38100" dist="38100" dir="2700000" algn="tl">
                    <a:srgbClr val="000000">
                      <a:alpha val="43137"/>
                    </a:srgbClr>
                  </a:outerShdw>
                </a:effectLst>
                <a:latin typeface="+mn-lt"/>
                <a:cs typeface="Times New Roman" pitchFamily="18" charset="0"/>
              </a:rPr>
              <a:t>Si se toman sucesivas muestras aleatorias de tamaño n de una población que puede ser o no normal, la distribución de probabilidad de esas muestras, conforme n se vuelve grande, se aproxima a una distribución normal con:</a:t>
            </a:r>
            <a:endParaRPr lang="es-CR" altLang="es-AR" sz="2400" b="1" dirty="0">
              <a:solidFill>
                <a:srgbClr val="333399"/>
              </a:solidFill>
              <a:effectLst>
                <a:outerShdw blurRad="38100" dist="38100" dir="2700000" algn="tl">
                  <a:srgbClr val="000000">
                    <a:alpha val="43137"/>
                  </a:srgbClr>
                </a:outerShdw>
              </a:effectLst>
              <a:latin typeface="+mn-lt"/>
              <a:cs typeface="Times New Roman" pitchFamily="18" charset="0"/>
            </a:endParaRPr>
          </a:p>
          <a:p>
            <a:pPr algn="just" eaLnBrk="0" hangingPunct="0">
              <a:spcBef>
                <a:spcPct val="50000"/>
              </a:spcBef>
              <a:buFontTx/>
              <a:buChar char="•"/>
              <a:defRPr/>
            </a:pPr>
            <a:endParaRPr lang="es-CR" altLang="es-AR" sz="2400" b="1" dirty="0">
              <a:solidFill>
                <a:srgbClr val="333399"/>
              </a:solidFill>
              <a:effectLst>
                <a:outerShdw blurRad="38100" dist="38100" dir="2700000" algn="tl">
                  <a:srgbClr val="000000">
                    <a:alpha val="43137"/>
                  </a:srgbClr>
                </a:outerShdw>
              </a:effectLst>
              <a:latin typeface="Calibri" pitchFamily="34" charset="0"/>
              <a:cs typeface="Times New Roman" pitchFamily="18" charset="0"/>
            </a:endParaRPr>
          </a:p>
        </p:txBody>
      </p:sp>
      <p:grpSp>
        <p:nvGrpSpPr>
          <p:cNvPr id="38916" name="Group 19"/>
          <p:cNvGrpSpPr>
            <a:grpSpLocks/>
          </p:cNvGrpSpPr>
          <p:nvPr/>
        </p:nvGrpSpPr>
        <p:grpSpPr bwMode="auto">
          <a:xfrm>
            <a:off x="3203848" y="2858292"/>
            <a:ext cx="3529013" cy="2217738"/>
            <a:chOff x="748" y="2342"/>
            <a:chExt cx="2223" cy="1397"/>
          </a:xfrm>
        </p:grpSpPr>
        <p:sp>
          <p:nvSpPr>
            <p:cNvPr id="548870" name="Line 6"/>
            <p:cNvSpPr>
              <a:spLocks noChangeShapeType="1"/>
            </p:cNvSpPr>
            <p:nvPr/>
          </p:nvSpPr>
          <p:spPr bwMode="auto">
            <a:xfrm>
              <a:off x="748" y="3430"/>
              <a:ext cx="22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defRPr/>
              </a:pPr>
              <a:endParaRPr lang="es-AR" b="1">
                <a:solidFill>
                  <a:srgbClr val="333399"/>
                </a:solidFill>
                <a:effectLst>
                  <a:outerShdw blurRad="38100" dist="38100" dir="2700000" algn="tl">
                    <a:srgbClr val="000000">
                      <a:alpha val="43137"/>
                    </a:srgbClr>
                  </a:outerShdw>
                </a:effectLst>
                <a:latin typeface="Calibri" pitchFamily="34" charset="0"/>
                <a:cs typeface="+mn-cs"/>
              </a:endParaRPr>
            </a:p>
          </p:txBody>
        </p:sp>
        <p:sp>
          <p:nvSpPr>
            <p:cNvPr id="548871" name="Freeform 7"/>
            <p:cNvSpPr>
              <a:spLocks/>
            </p:cNvSpPr>
            <p:nvPr/>
          </p:nvSpPr>
          <p:spPr bwMode="auto">
            <a:xfrm>
              <a:off x="793" y="2471"/>
              <a:ext cx="2132" cy="823"/>
            </a:xfrm>
            <a:custGeom>
              <a:avLst/>
              <a:gdLst>
                <a:gd name="T0" fmla="*/ 0 w 2087"/>
                <a:gd name="T1" fmla="*/ 823 h 823"/>
                <a:gd name="T2" fmla="*/ 590 w 2087"/>
                <a:gd name="T3" fmla="*/ 506 h 823"/>
                <a:gd name="T4" fmla="*/ 1044 w 2087"/>
                <a:gd name="T5" fmla="*/ 7 h 823"/>
                <a:gd name="T6" fmla="*/ 1543 w 2087"/>
                <a:gd name="T7" fmla="*/ 551 h 823"/>
                <a:gd name="T8" fmla="*/ 2087 w 2087"/>
                <a:gd name="T9" fmla="*/ 823 h 823"/>
              </a:gdLst>
              <a:ahLst/>
              <a:cxnLst>
                <a:cxn ang="0">
                  <a:pos x="T0" y="T1"/>
                </a:cxn>
                <a:cxn ang="0">
                  <a:pos x="T2" y="T3"/>
                </a:cxn>
                <a:cxn ang="0">
                  <a:pos x="T4" y="T5"/>
                </a:cxn>
                <a:cxn ang="0">
                  <a:pos x="T6" y="T7"/>
                </a:cxn>
                <a:cxn ang="0">
                  <a:pos x="T8" y="T9"/>
                </a:cxn>
              </a:cxnLst>
              <a:rect l="0" t="0" r="r" b="b"/>
              <a:pathLst>
                <a:path w="2087" h="823">
                  <a:moveTo>
                    <a:pt x="0" y="823"/>
                  </a:moveTo>
                  <a:cubicBezTo>
                    <a:pt x="208" y="732"/>
                    <a:pt x="416" y="642"/>
                    <a:pt x="590" y="506"/>
                  </a:cubicBezTo>
                  <a:cubicBezTo>
                    <a:pt x="764" y="370"/>
                    <a:pt x="885" y="0"/>
                    <a:pt x="1044" y="7"/>
                  </a:cubicBezTo>
                  <a:cubicBezTo>
                    <a:pt x="1203" y="14"/>
                    <a:pt x="1369" y="415"/>
                    <a:pt x="1543" y="551"/>
                  </a:cubicBezTo>
                  <a:cubicBezTo>
                    <a:pt x="1717" y="687"/>
                    <a:pt x="1996" y="778"/>
                    <a:pt x="2087" y="82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defRPr/>
              </a:pPr>
              <a:endParaRPr lang="es-AR" b="1">
                <a:solidFill>
                  <a:srgbClr val="333399"/>
                </a:solidFill>
                <a:effectLst>
                  <a:outerShdw blurRad="38100" dist="38100" dir="2700000" algn="tl">
                    <a:srgbClr val="000000">
                      <a:alpha val="43137"/>
                    </a:srgbClr>
                  </a:outerShdw>
                </a:effectLst>
                <a:latin typeface="Calibri" pitchFamily="34" charset="0"/>
                <a:cs typeface="+mn-cs"/>
              </a:endParaRPr>
            </a:p>
          </p:txBody>
        </p:sp>
        <p:sp>
          <p:nvSpPr>
            <p:cNvPr id="548872" name="Freeform 8"/>
            <p:cNvSpPr>
              <a:spLocks/>
            </p:cNvSpPr>
            <p:nvPr/>
          </p:nvSpPr>
          <p:spPr bwMode="auto">
            <a:xfrm>
              <a:off x="1429" y="2478"/>
              <a:ext cx="862" cy="816"/>
            </a:xfrm>
            <a:custGeom>
              <a:avLst/>
              <a:gdLst>
                <a:gd name="T0" fmla="*/ 0 w 2087"/>
                <a:gd name="T1" fmla="*/ 823 h 823"/>
                <a:gd name="T2" fmla="*/ 590 w 2087"/>
                <a:gd name="T3" fmla="*/ 506 h 823"/>
                <a:gd name="T4" fmla="*/ 1044 w 2087"/>
                <a:gd name="T5" fmla="*/ 7 h 823"/>
                <a:gd name="T6" fmla="*/ 1543 w 2087"/>
                <a:gd name="T7" fmla="*/ 551 h 823"/>
                <a:gd name="T8" fmla="*/ 2087 w 2087"/>
                <a:gd name="T9" fmla="*/ 823 h 823"/>
              </a:gdLst>
              <a:ahLst/>
              <a:cxnLst>
                <a:cxn ang="0">
                  <a:pos x="T0" y="T1"/>
                </a:cxn>
                <a:cxn ang="0">
                  <a:pos x="T2" y="T3"/>
                </a:cxn>
                <a:cxn ang="0">
                  <a:pos x="T4" y="T5"/>
                </a:cxn>
                <a:cxn ang="0">
                  <a:pos x="T6" y="T7"/>
                </a:cxn>
                <a:cxn ang="0">
                  <a:pos x="T8" y="T9"/>
                </a:cxn>
              </a:cxnLst>
              <a:rect l="0" t="0" r="r" b="b"/>
              <a:pathLst>
                <a:path w="2087" h="823">
                  <a:moveTo>
                    <a:pt x="0" y="823"/>
                  </a:moveTo>
                  <a:cubicBezTo>
                    <a:pt x="208" y="732"/>
                    <a:pt x="416" y="642"/>
                    <a:pt x="590" y="506"/>
                  </a:cubicBezTo>
                  <a:cubicBezTo>
                    <a:pt x="764" y="370"/>
                    <a:pt x="885" y="0"/>
                    <a:pt x="1044" y="7"/>
                  </a:cubicBezTo>
                  <a:cubicBezTo>
                    <a:pt x="1203" y="14"/>
                    <a:pt x="1369" y="415"/>
                    <a:pt x="1543" y="551"/>
                  </a:cubicBezTo>
                  <a:cubicBezTo>
                    <a:pt x="1717" y="687"/>
                    <a:pt x="1996" y="778"/>
                    <a:pt x="2087" y="82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defRPr/>
              </a:pPr>
              <a:endParaRPr lang="es-AR" b="1">
                <a:solidFill>
                  <a:srgbClr val="333399"/>
                </a:solidFill>
                <a:effectLst>
                  <a:outerShdw blurRad="38100" dist="38100" dir="2700000" algn="tl">
                    <a:srgbClr val="000000">
                      <a:alpha val="43137"/>
                    </a:srgbClr>
                  </a:outerShdw>
                </a:effectLst>
                <a:latin typeface="Calibri" pitchFamily="34" charset="0"/>
                <a:cs typeface="+mn-cs"/>
              </a:endParaRPr>
            </a:p>
          </p:txBody>
        </p:sp>
        <p:sp>
          <p:nvSpPr>
            <p:cNvPr id="548873" name="Line 9"/>
            <p:cNvSpPr>
              <a:spLocks noChangeShapeType="1"/>
            </p:cNvSpPr>
            <p:nvPr/>
          </p:nvSpPr>
          <p:spPr bwMode="auto">
            <a:xfrm>
              <a:off x="1837" y="2342"/>
              <a:ext cx="0" cy="1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defRPr/>
              </a:pPr>
              <a:endParaRPr lang="es-AR" b="1">
                <a:solidFill>
                  <a:srgbClr val="333399"/>
                </a:solidFill>
                <a:effectLst>
                  <a:outerShdw blurRad="38100" dist="38100" dir="2700000" algn="tl">
                    <a:srgbClr val="000000">
                      <a:alpha val="43137"/>
                    </a:srgbClr>
                  </a:outerShdw>
                </a:effectLst>
                <a:latin typeface="Calibri" pitchFamily="34" charset="0"/>
                <a:cs typeface="+mn-cs"/>
              </a:endParaRPr>
            </a:p>
          </p:txBody>
        </p:sp>
        <p:graphicFrame>
          <p:nvGraphicFramePr>
            <p:cNvPr id="38923" name="Object 11"/>
            <p:cNvGraphicFramePr>
              <a:graphicFrameLocks noChangeAspect="1"/>
            </p:cNvGraphicFramePr>
            <p:nvPr/>
          </p:nvGraphicFramePr>
          <p:xfrm>
            <a:off x="1610" y="3475"/>
            <a:ext cx="499" cy="264"/>
          </p:xfrm>
          <a:graphic>
            <a:graphicData uri="http://schemas.openxmlformats.org/presentationml/2006/ole">
              <mc:AlternateContent xmlns:mc="http://schemas.openxmlformats.org/markup-compatibility/2006">
                <mc:Choice xmlns:v="urn:schemas-microsoft-com:vml" Requires="v">
                  <p:oleObj name="Equation" r:id="rId2" imgW="457200" imgH="241300" progId="Equation.3">
                    <p:embed/>
                  </p:oleObj>
                </mc:Choice>
                <mc:Fallback>
                  <p:oleObj name="Equation" r:id="rId2" imgW="457200" imgH="241300" progId="Equation.3">
                    <p:embed/>
                    <p:pic>
                      <p:nvPicPr>
                        <p:cNvPr id="38923" name="Objec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0" y="3475"/>
                          <a:ext cx="499" cy="264"/>
                        </a:xfrm>
                        <a:prstGeom prst="rect">
                          <a:avLst/>
                        </a:prstGeom>
                        <a:solidFill>
                          <a:srgbClr val="FF993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24" name="Object 15"/>
            <p:cNvGraphicFramePr>
              <a:graphicFrameLocks noChangeAspect="1"/>
            </p:cNvGraphicFramePr>
            <p:nvPr/>
          </p:nvGraphicFramePr>
          <p:xfrm>
            <a:off x="2562" y="2886"/>
            <a:ext cx="229" cy="210"/>
          </p:xfrm>
          <a:graphic>
            <a:graphicData uri="http://schemas.openxmlformats.org/presentationml/2006/ole">
              <mc:AlternateContent xmlns:mc="http://schemas.openxmlformats.org/markup-compatibility/2006">
                <mc:Choice xmlns:v="urn:schemas-microsoft-com:vml" Requires="v">
                  <p:oleObj name="Equation" r:id="rId4" imgW="152334" imgH="139639" progId="Equation.3">
                    <p:embed/>
                  </p:oleObj>
                </mc:Choice>
                <mc:Fallback>
                  <p:oleObj name="Equation" r:id="rId4" imgW="152334" imgH="139639" progId="Equation.3">
                    <p:embed/>
                    <p:pic>
                      <p:nvPicPr>
                        <p:cNvPr id="38924"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2" y="2886"/>
                          <a:ext cx="229" cy="210"/>
                        </a:xfrm>
                        <a:prstGeom prst="rect">
                          <a:avLst/>
                        </a:prstGeom>
                        <a:solidFill>
                          <a:srgbClr val="FF993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25" name="Object 16"/>
            <p:cNvGraphicFramePr>
              <a:graphicFrameLocks noChangeAspect="1"/>
            </p:cNvGraphicFramePr>
            <p:nvPr/>
          </p:nvGraphicFramePr>
          <p:xfrm>
            <a:off x="1020" y="2614"/>
            <a:ext cx="275" cy="348"/>
          </p:xfrm>
          <a:graphic>
            <a:graphicData uri="http://schemas.openxmlformats.org/presentationml/2006/ole">
              <mc:AlternateContent xmlns:mc="http://schemas.openxmlformats.org/markup-compatibility/2006">
                <mc:Choice xmlns:v="urn:schemas-microsoft-com:vml" Requires="v">
                  <p:oleObj name="Equation" r:id="rId6" imgW="190417" imgH="241195" progId="Equation.3">
                    <p:embed/>
                  </p:oleObj>
                </mc:Choice>
                <mc:Fallback>
                  <p:oleObj name="Equation" r:id="rId6" imgW="190417" imgH="241195" progId="Equation.3">
                    <p:embed/>
                    <p:pic>
                      <p:nvPicPr>
                        <p:cNvPr id="38925"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0" y="2614"/>
                          <a:ext cx="275" cy="348"/>
                        </a:xfrm>
                        <a:prstGeom prst="rect">
                          <a:avLst/>
                        </a:prstGeom>
                        <a:solidFill>
                          <a:srgbClr val="FF993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8881" name="Line 17"/>
            <p:cNvSpPr>
              <a:spLocks noChangeShapeType="1"/>
            </p:cNvSpPr>
            <p:nvPr/>
          </p:nvSpPr>
          <p:spPr bwMode="auto">
            <a:xfrm>
              <a:off x="1292" y="2750"/>
              <a:ext cx="318" cy="31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defRPr/>
              </a:pPr>
              <a:endParaRPr lang="es-AR" b="1">
                <a:solidFill>
                  <a:srgbClr val="333399"/>
                </a:solidFill>
                <a:effectLst>
                  <a:outerShdw blurRad="38100" dist="38100" dir="2700000" algn="tl">
                    <a:srgbClr val="000000">
                      <a:alpha val="43137"/>
                    </a:srgbClr>
                  </a:outerShdw>
                </a:effectLst>
                <a:latin typeface="Calibri" pitchFamily="34" charset="0"/>
                <a:cs typeface="+mn-cs"/>
              </a:endParaRPr>
            </a:p>
          </p:txBody>
        </p:sp>
        <p:sp>
          <p:nvSpPr>
            <p:cNvPr id="548882" name="Line 18"/>
            <p:cNvSpPr>
              <a:spLocks noChangeShapeType="1"/>
            </p:cNvSpPr>
            <p:nvPr/>
          </p:nvSpPr>
          <p:spPr bwMode="auto">
            <a:xfrm flipH="1">
              <a:off x="2381" y="2976"/>
              <a:ext cx="136" cy="4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defRPr/>
              </a:pPr>
              <a:endParaRPr lang="es-AR" b="1">
                <a:solidFill>
                  <a:srgbClr val="333399"/>
                </a:solidFill>
                <a:effectLst>
                  <a:outerShdw blurRad="38100" dist="38100" dir="2700000" algn="tl">
                    <a:srgbClr val="000000">
                      <a:alpha val="43137"/>
                    </a:srgbClr>
                  </a:outerShdw>
                </a:effectLst>
                <a:latin typeface="Calibri" pitchFamily="34" charset="0"/>
                <a:cs typeface="+mn-cs"/>
              </a:endParaRPr>
            </a:p>
          </p:txBody>
        </p:sp>
      </p:grpSp>
      <p:sp>
        <p:nvSpPr>
          <p:cNvPr id="38917" name="Rectangle 7"/>
          <p:cNvSpPr>
            <a:spLocks noChangeArrowheads="1"/>
          </p:cNvSpPr>
          <p:nvPr/>
        </p:nvSpPr>
        <p:spPr bwMode="auto">
          <a:xfrm>
            <a:off x="1763713" y="454025"/>
            <a:ext cx="60483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100000"/>
              </a:spcBef>
              <a:buClrTx/>
              <a:buSzTx/>
              <a:buFontTx/>
              <a:buNone/>
            </a:pPr>
            <a:r>
              <a:rPr lang="es-MX" altLang="es-AR" sz="2800" b="1">
                <a:solidFill>
                  <a:srgbClr val="000000"/>
                </a:solidFill>
              </a:rPr>
              <a:t>TEOREMA DEL LÍMITE CENTRAL</a:t>
            </a:r>
          </a:p>
        </p:txBody>
      </p:sp>
      <p:sp>
        <p:nvSpPr>
          <p:cNvPr id="38918" name="1 Rectángulo"/>
          <p:cNvSpPr>
            <a:spLocks noChangeArrowheads="1"/>
          </p:cNvSpPr>
          <p:nvPr/>
        </p:nvSpPr>
        <p:spPr bwMode="auto">
          <a:xfrm>
            <a:off x="395288" y="5589588"/>
            <a:ext cx="82359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just" eaLnBrk="0" hangingPunct="0">
              <a:spcBef>
                <a:spcPct val="50000"/>
              </a:spcBef>
            </a:pPr>
            <a:r>
              <a:rPr lang="es-AR" altLang="es-AR" sz="2000" b="1" dirty="0">
                <a:solidFill>
                  <a:srgbClr val="333399"/>
                </a:solidFill>
              </a:rPr>
              <a:t>Conforme aumenta el número de muestras o el n de las mismas, las diferencias estandarizadas convergen a una variable aleatoria normal estándar sin importar la distribución subyacente de las variables aleatorias. </a:t>
            </a:r>
          </a:p>
        </p:txBody>
      </p:sp>
    </p:spTree>
    <p:extLst>
      <p:ext uri="{BB962C8B-B14F-4D97-AF65-F5344CB8AC3E}">
        <p14:creationId xmlns:p14="http://schemas.microsoft.com/office/powerpoint/2010/main" val="128993481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7"/>
          <p:cNvSpPr>
            <a:spLocks noChangeArrowheads="1"/>
          </p:cNvSpPr>
          <p:nvPr/>
        </p:nvSpPr>
        <p:spPr bwMode="auto">
          <a:xfrm>
            <a:off x="1763713" y="454025"/>
            <a:ext cx="60483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100000"/>
              </a:spcBef>
              <a:buClrTx/>
              <a:buSzTx/>
              <a:buFontTx/>
              <a:buNone/>
            </a:pPr>
            <a:r>
              <a:rPr lang="es-MX" altLang="es-AR" sz="2800" b="1">
                <a:solidFill>
                  <a:srgbClr val="000000"/>
                </a:solidFill>
              </a:rPr>
              <a:t>TEOREMA DEL LÍMITE CENTRAL</a:t>
            </a:r>
          </a:p>
        </p:txBody>
      </p:sp>
      <p:sp>
        <p:nvSpPr>
          <p:cNvPr id="7" name="Rectangle 3"/>
          <p:cNvSpPr txBox="1">
            <a:spLocks noChangeArrowheads="1"/>
          </p:cNvSpPr>
          <p:nvPr/>
        </p:nvSpPr>
        <p:spPr bwMode="auto">
          <a:xfrm>
            <a:off x="276225" y="1196975"/>
            <a:ext cx="8640763" cy="367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algn="just" eaLnBrk="0" hangingPunct="0">
              <a:spcBef>
                <a:spcPct val="50000"/>
              </a:spcBef>
              <a:buClr>
                <a:srgbClr val="3333CC"/>
              </a:buClr>
              <a:defRPr/>
            </a:pPr>
            <a:r>
              <a:rPr lang="es-ES_tradnl" sz="2400" b="1" dirty="0">
                <a:solidFill>
                  <a:srgbClr val="333399"/>
                </a:solidFill>
                <a:effectLst>
                  <a:outerShdw blurRad="38100" dist="38100" dir="2700000" algn="tl">
                    <a:srgbClr val="000000">
                      <a:alpha val="43137"/>
                    </a:srgbClr>
                  </a:outerShdw>
                </a:effectLst>
                <a:cs typeface="Times New Roman" pitchFamily="18" charset="0"/>
              </a:rPr>
              <a:t>La distribución de las medias de las muestras tiende a la normalidad independientemente de la forma de la distribución poblacional de la que sean obtenidas. </a:t>
            </a:r>
          </a:p>
          <a:p>
            <a:pPr algn="just" eaLnBrk="0" hangingPunct="0">
              <a:spcBef>
                <a:spcPct val="50000"/>
              </a:spcBef>
              <a:buClr>
                <a:srgbClr val="3333CC"/>
              </a:buClr>
              <a:defRPr/>
            </a:pPr>
            <a:r>
              <a:rPr lang="es-ES_tradnl" sz="2400" b="1" dirty="0">
                <a:solidFill>
                  <a:srgbClr val="333399"/>
                </a:solidFill>
                <a:effectLst>
                  <a:outerShdw blurRad="38100" dist="38100" dir="2700000" algn="tl">
                    <a:srgbClr val="000000">
                      <a:alpha val="43137"/>
                    </a:srgbClr>
                  </a:outerShdw>
                </a:effectLst>
                <a:cs typeface="Times New Roman" pitchFamily="18" charset="0"/>
              </a:rPr>
              <a:t>Debido a lo anterior la dispersión de las medias es menor que para los datos individuales.</a:t>
            </a:r>
          </a:p>
          <a:p>
            <a:pPr algn="just" eaLnBrk="0" hangingPunct="0">
              <a:spcBef>
                <a:spcPct val="50000"/>
              </a:spcBef>
              <a:buClr>
                <a:srgbClr val="3333CC"/>
              </a:buClr>
              <a:defRPr/>
            </a:pPr>
            <a:r>
              <a:rPr lang="es-ES_tradnl" sz="2400" b="1" dirty="0">
                <a:solidFill>
                  <a:srgbClr val="333399"/>
                </a:solidFill>
                <a:effectLst>
                  <a:outerShdw blurRad="38100" dist="38100" dir="2700000" algn="tl">
                    <a:srgbClr val="000000">
                      <a:alpha val="43137"/>
                    </a:srgbClr>
                  </a:outerShdw>
                </a:effectLst>
                <a:cs typeface="Times New Roman" pitchFamily="18" charset="0"/>
              </a:rPr>
              <a:t>Para las medias muestrales, el error estándar de la media se relaciona con la desviación estándar de la población como sigue: </a:t>
            </a:r>
            <a:endParaRPr lang="es-ES_tradnl" kern="0" dirty="0">
              <a:solidFill>
                <a:srgbClr val="FFFFFF"/>
              </a:solidFill>
            </a:endParaRPr>
          </a:p>
          <a:p>
            <a:pPr>
              <a:buClr>
                <a:srgbClr val="3333CC"/>
              </a:buClr>
              <a:defRPr/>
            </a:pPr>
            <a:endParaRPr lang="es-ES_tradnl" kern="0" dirty="0">
              <a:solidFill>
                <a:srgbClr val="FFFFFF"/>
              </a:solidFill>
            </a:endParaRPr>
          </a:p>
          <a:p>
            <a:pPr>
              <a:buClr>
                <a:srgbClr val="3333CC"/>
              </a:buClr>
              <a:buFont typeface="Wingdings" pitchFamily="2" charset="2"/>
              <a:buNone/>
              <a:defRPr/>
            </a:pPr>
            <a:endParaRPr lang="es-MX" kern="0" dirty="0">
              <a:solidFill>
                <a:srgbClr val="FFFFFF"/>
              </a:solidFill>
            </a:endParaRPr>
          </a:p>
        </p:txBody>
      </p:sp>
      <p:graphicFrame>
        <p:nvGraphicFramePr>
          <p:cNvPr id="39940" name="2 Objeto"/>
          <p:cNvGraphicFramePr>
            <a:graphicFrameLocks noGrp="1" noChangeAspect="1"/>
          </p:cNvGraphicFramePr>
          <p:nvPr/>
        </p:nvGraphicFramePr>
        <p:xfrm>
          <a:off x="3059113" y="4786313"/>
          <a:ext cx="2881312" cy="1671637"/>
        </p:xfrm>
        <a:graphic>
          <a:graphicData uri="http://schemas.openxmlformats.org/presentationml/2006/ole">
            <mc:AlternateContent xmlns:mc="http://schemas.openxmlformats.org/markup-compatibility/2006">
              <mc:Choice xmlns:v="urn:schemas-microsoft-com:vml" Requires="v">
                <p:oleObj name="Equation" r:id="rId2" imgW="571252" imgH="418918" progId="">
                  <p:embed/>
                </p:oleObj>
              </mc:Choice>
              <mc:Fallback>
                <p:oleObj name="Equation" r:id="rId2" imgW="571252" imgH="418918" progId="">
                  <p:embed/>
                  <p:pic>
                    <p:nvPicPr>
                      <p:cNvPr id="39940" name="2 Objeto"/>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4786313"/>
                        <a:ext cx="2881312" cy="167163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23202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pPr>
            <a:fld id="{3CDF5780-8441-43C6-B154-B7568C9C3462}" type="slidenum">
              <a:rPr lang="es-ES" altLang="es-AR" smtClean="0">
                <a:solidFill>
                  <a:srgbClr val="FFFF00"/>
                </a:solidFill>
              </a:rPr>
              <a:pPr fontAlgn="base">
                <a:spcBef>
                  <a:spcPct val="0"/>
                </a:spcBef>
                <a:spcAft>
                  <a:spcPct val="0"/>
                </a:spcAft>
              </a:pPr>
              <a:t>8</a:t>
            </a:fld>
            <a:endParaRPr lang="es-ES" altLang="es-AR">
              <a:solidFill>
                <a:srgbClr val="FFFF00"/>
              </a:solidFill>
            </a:endParaRPr>
          </a:p>
        </p:txBody>
      </p:sp>
      <p:sp>
        <p:nvSpPr>
          <p:cNvPr id="20485" name="Rectangle 3"/>
          <p:cNvSpPr>
            <a:spLocks noGrp="1" noChangeArrowheads="1"/>
          </p:cNvSpPr>
          <p:nvPr>
            <p:ph type="body" idx="1"/>
          </p:nvPr>
        </p:nvSpPr>
        <p:spPr>
          <a:xfrm>
            <a:off x="323528" y="650516"/>
            <a:ext cx="8312471" cy="4074628"/>
          </a:xfrm>
        </p:spPr>
        <p:txBody>
          <a:bodyPr lIns="90478" tIns="44445" rIns="90478" bIns="44445"/>
          <a:lstStyle/>
          <a:p>
            <a:pPr marL="0" indent="0" algn="just" eaLnBrk="1" hangingPunct="1">
              <a:buFont typeface="Wingdings" pitchFamily="2" charset="2"/>
              <a:buNone/>
              <a:defRPr/>
            </a:pPr>
            <a:r>
              <a:rPr lang="es-ES_tradnl" b="1" kern="1200" dirty="0">
                <a:solidFill>
                  <a:schemeClr val="tx2"/>
                </a:solidFill>
                <a:effectLst>
                  <a:outerShdw blurRad="38100" dist="38100" dir="2700000" algn="tl">
                    <a:srgbClr val="000000">
                      <a:alpha val="43137"/>
                    </a:srgbClr>
                  </a:outerShdw>
                </a:effectLst>
                <a:latin typeface="+mj-lt"/>
                <a:cs typeface="Times New Roman" pitchFamily="18" charset="0"/>
              </a:rPr>
              <a:t>Por ejemplo los 300 datos (cuyo valor se encuentra entre los valores de 1 a 9 años de escolaridad) pueden estar distribuidos como </a:t>
            </a:r>
            <a:r>
              <a:rPr lang="es-ES_tradnl" sz="1800" dirty="0">
                <a:solidFill>
                  <a:schemeClr val="bg1"/>
                </a:solidFill>
              </a:rPr>
              <a:t>sigue:</a:t>
            </a:r>
          </a:p>
        </p:txBody>
      </p:sp>
      <p:graphicFrame>
        <p:nvGraphicFramePr>
          <p:cNvPr id="41988" name="Object 4"/>
          <p:cNvGraphicFramePr>
            <a:graphicFrameLocks noChangeAspect="1"/>
          </p:cNvGraphicFramePr>
          <p:nvPr>
            <p:extLst>
              <p:ext uri="{D42A27DB-BD31-4B8C-83A1-F6EECF244321}">
                <p14:modId xmlns:p14="http://schemas.microsoft.com/office/powerpoint/2010/main" val="551388136"/>
              </p:ext>
            </p:extLst>
          </p:nvPr>
        </p:nvGraphicFramePr>
        <p:xfrm>
          <a:off x="264208" y="2753219"/>
          <a:ext cx="8431109" cy="3456003"/>
        </p:xfrm>
        <a:graphic>
          <a:graphicData uri="http://schemas.openxmlformats.org/presentationml/2006/ole">
            <mc:AlternateContent xmlns:mc="http://schemas.openxmlformats.org/markup-compatibility/2006">
              <mc:Choice xmlns:v="urn:schemas-microsoft-com:vml" Requires="v">
                <p:oleObj name="Gráfico" r:id="rId2" imgW="4572000" imgH="3047845" progId="MSGraph.Chart.8">
                  <p:embed followColorScheme="full"/>
                </p:oleObj>
              </mc:Choice>
              <mc:Fallback>
                <p:oleObj name="Gráfico" r:id="rId2" imgW="4572000" imgH="3047845" progId="MSGraph.Chart.8">
                  <p:embed followColorScheme="full"/>
                  <p:pic>
                    <p:nvPicPr>
                      <p:cNvPr id="41988"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208" y="2753219"/>
                        <a:ext cx="8431109" cy="3456003"/>
                      </a:xfrm>
                      <a:prstGeom prst="rect">
                        <a:avLst/>
                      </a:prstGeom>
                      <a:solidFill>
                        <a:schemeClr val="bg1"/>
                      </a:solidFill>
                      <a:ln>
                        <a:noFill/>
                      </a:ln>
                    </p:spPr>
                  </p:pic>
                </p:oleObj>
              </mc:Fallback>
            </mc:AlternateContent>
          </a:graphicData>
        </a:graphic>
      </p:graphicFrame>
      <p:sp>
        <p:nvSpPr>
          <p:cNvPr id="41989" name="Rectangle 7"/>
          <p:cNvSpPr>
            <a:spLocks noChangeArrowheads="1"/>
          </p:cNvSpPr>
          <p:nvPr/>
        </p:nvSpPr>
        <p:spPr bwMode="auto">
          <a:xfrm>
            <a:off x="1712912" y="156548"/>
            <a:ext cx="60483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FF00"/>
              </a:buClr>
              <a:buSzPct val="60000"/>
              <a:buFont typeface="Wingdings" pitchFamily="2" charset="2"/>
              <a:buChar char="n"/>
              <a:defRPr sz="2400">
                <a:solidFill>
                  <a:srgbClr val="FFFF00"/>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200">
                <a:solidFill>
                  <a:schemeClr val="bg1"/>
                </a:solidFill>
                <a:latin typeface="Tahoma" pitchFamily="34" charset="0"/>
              </a:defRPr>
            </a:lvl2pPr>
            <a:lvl3pPr marL="1143000" indent="-228600" eaLnBrk="0" hangingPunct="0">
              <a:spcBef>
                <a:spcPct val="20000"/>
              </a:spcBef>
              <a:buClr>
                <a:srgbClr val="33CC33"/>
              </a:buClr>
              <a:buSzPct val="50000"/>
              <a:buFont typeface="Wingdings" pitchFamily="2" charset="2"/>
              <a:buChar char="n"/>
              <a:defRPr sz="2400">
                <a:solidFill>
                  <a:schemeClr val="bg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bg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bg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bg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bg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bg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bg1"/>
                </a:solidFill>
                <a:latin typeface="Tahoma" pitchFamily="34" charset="0"/>
              </a:defRPr>
            </a:lvl9pPr>
          </a:lstStyle>
          <a:p>
            <a:pPr eaLnBrk="1" hangingPunct="1">
              <a:spcBef>
                <a:spcPct val="100000"/>
              </a:spcBef>
              <a:buClrTx/>
              <a:buSzTx/>
              <a:buFontTx/>
              <a:buNone/>
            </a:pPr>
            <a:r>
              <a:rPr lang="es-MX" altLang="es-AR" sz="2800" b="1" dirty="0">
                <a:solidFill>
                  <a:srgbClr val="000000"/>
                </a:solidFill>
              </a:rPr>
              <a:t>TEOREMA DEL LÍMITE CENTRAL</a:t>
            </a:r>
          </a:p>
        </p:txBody>
      </p:sp>
    </p:spTree>
    <p:extLst>
      <p:ext uri="{BB962C8B-B14F-4D97-AF65-F5344CB8AC3E}">
        <p14:creationId xmlns:p14="http://schemas.microsoft.com/office/powerpoint/2010/main" val="403303550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fontAlgn="base">
              <a:spcBef>
                <a:spcPct val="0"/>
              </a:spcBef>
              <a:spcAft>
                <a:spcPct val="0"/>
              </a:spcAft>
            </a:pPr>
            <a:fld id="{54D35458-8545-4FF5-A58B-91D90668F2E0}" type="slidenum">
              <a:rPr lang="es-ES" altLang="es-AR" smtClean="0">
                <a:solidFill>
                  <a:srgbClr val="FFFF00"/>
                </a:solidFill>
              </a:rPr>
              <a:pPr fontAlgn="base">
                <a:spcBef>
                  <a:spcPct val="0"/>
                </a:spcBef>
                <a:spcAft>
                  <a:spcPct val="0"/>
                </a:spcAft>
              </a:pPr>
              <a:t>9</a:t>
            </a:fld>
            <a:endParaRPr lang="es-ES" altLang="es-AR">
              <a:solidFill>
                <a:srgbClr val="FFFF00"/>
              </a:solidFill>
            </a:endParaRPr>
          </a:p>
        </p:txBody>
      </p:sp>
      <p:sp>
        <p:nvSpPr>
          <p:cNvPr id="21508" name="Rectangle 2"/>
          <p:cNvSpPr>
            <a:spLocks noGrp="1" noChangeArrowheads="1"/>
          </p:cNvSpPr>
          <p:nvPr>
            <p:ph type="body" idx="1"/>
          </p:nvPr>
        </p:nvSpPr>
        <p:spPr>
          <a:xfrm>
            <a:off x="539552" y="715962"/>
            <a:ext cx="8174038" cy="1200869"/>
          </a:xfrm>
          <a:solidFill>
            <a:schemeClr val="bg1"/>
          </a:solidFill>
        </p:spPr>
        <p:txBody>
          <a:bodyPr lIns="90478" tIns="44445" rIns="90478" bIns="44445"/>
          <a:lstStyle/>
          <a:p>
            <a:pPr marL="0" indent="0" algn="just" eaLnBrk="1" hangingPunct="1">
              <a:buFont typeface="Wingdings" pitchFamily="2" charset="2"/>
              <a:buNone/>
              <a:defRPr/>
            </a:pPr>
            <a:r>
              <a:rPr lang="es-ES_tradnl" b="1" kern="1200" dirty="0">
                <a:solidFill>
                  <a:schemeClr val="tx2"/>
                </a:solidFill>
                <a:effectLst>
                  <a:outerShdw blurRad="38100" dist="38100" dir="2700000" algn="tl">
                    <a:srgbClr val="000000">
                      <a:alpha val="43137"/>
                    </a:srgbClr>
                  </a:outerShdw>
                </a:effectLst>
                <a:latin typeface="+mj-lt"/>
                <a:cs typeface="Times New Roman" pitchFamily="18" charset="0"/>
              </a:rPr>
              <a:t>Tomando 30 muestras de 10 casos, calculando su promedio y graficando estos promedios se tiene:</a:t>
            </a:r>
            <a:endParaRPr lang="es-ES_tradnl" sz="1800" dirty="0">
              <a:solidFill>
                <a:srgbClr val="FAFD00"/>
              </a:solidFill>
            </a:endParaRPr>
          </a:p>
        </p:txBody>
      </p:sp>
      <p:graphicFrame>
        <p:nvGraphicFramePr>
          <p:cNvPr id="43012" name="Object 3"/>
          <p:cNvGraphicFramePr>
            <a:graphicFrameLocks noChangeAspect="1"/>
          </p:cNvGraphicFramePr>
          <p:nvPr>
            <p:extLst>
              <p:ext uri="{D42A27DB-BD31-4B8C-83A1-F6EECF244321}">
                <p14:modId xmlns:p14="http://schemas.microsoft.com/office/powerpoint/2010/main" val="1325619689"/>
              </p:ext>
            </p:extLst>
          </p:nvPr>
        </p:nvGraphicFramePr>
        <p:xfrm>
          <a:off x="736600" y="2318227"/>
          <a:ext cx="7099895" cy="2766536"/>
        </p:xfrm>
        <a:graphic>
          <a:graphicData uri="http://schemas.openxmlformats.org/presentationml/2006/ole">
            <mc:AlternateContent xmlns:mc="http://schemas.openxmlformats.org/markup-compatibility/2006">
              <mc:Choice xmlns:v="urn:schemas-microsoft-com:vml" Requires="v">
                <p:oleObj name="Gráfico" r:id="rId2" imgW="4572000" imgH="3047845" progId="MSGraph.Chart.8">
                  <p:embed followColorScheme="full"/>
                </p:oleObj>
              </mc:Choice>
              <mc:Fallback>
                <p:oleObj name="Gráfico" r:id="rId2" imgW="4572000" imgH="3047845" progId="MSGraph.Chart.8">
                  <p:embed followColorScheme="full"/>
                  <p:pic>
                    <p:nvPicPr>
                      <p:cNvPr id="43012"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00" y="2318227"/>
                        <a:ext cx="7099895" cy="2766536"/>
                      </a:xfrm>
                      <a:prstGeom prst="rect">
                        <a:avLst/>
                      </a:prstGeom>
                      <a:solidFill>
                        <a:schemeClr val="bg1"/>
                      </a:solidFill>
                      <a:ln>
                        <a:noFill/>
                      </a:ln>
                    </p:spPr>
                  </p:pic>
                </p:oleObj>
              </mc:Fallback>
            </mc:AlternateContent>
          </a:graphicData>
        </a:graphic>
      </p:graphicFrame>
      <p:sp>
        <p:nvSpPr>
          <p:cNvPr id="43013" name="Rectangle 7"/>
          <p:cNvSpPr>
            <a:spLocks noChangeArrowheads="1"/>
          </p:cNvSpPr>
          <p:nvPr/>
        </p:nvSpPr>
        <p:spPr bwMode="auto">
          <a:xfrm>
            <a:off x="1779588" y="192088"/>
            <a:ext cx="6048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FF00"/>
              </a:buClr>
              <a:buSzPct val="60000"/>
              <a:buFont typeface="Wingdings" pitchFamily="2" charset="2"/>
              <a:buChar char="n"/>
              <a:defRPr sz="2400">
                <a:solidFill>
                  <a:srgbClr val="FFFF00"/>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200">
                <a:solidFill>
                  <a:schemeClr val="bg1"/>
                </a:solidFill>
                <a:latin typeface="Tahoma" pitchFamily="34" charset="0"/>
              </a:defRPr>
            </a:lvl2pPr>
            <a:lvl3pPr marL="1143000" indent="-228600" eaLnBrk="0" hangingPunct="0">
              <a:spcBef>
                <a:spcPct val="20000"/>
              </a:spcBef>
              <a:buClr>
                <a:srgbClr val="33CC33"/>
              </a:buClr>
              <a:buSzPct val="50000"/>
              <a:buFont typeface="Wingdings" pitchFamily="2" charset="2"/>
              <a:buChar char="n"/>
              <a:defRPr sz="2400">
                <a:solidFill>
                  <a:schemeClr val="bg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bg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bg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bg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bg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bg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bg1"/>
                </a:solidFill>
                <a:latin typeface="Tahoma" pitchFamily="34" charset="0"/>
              </a:defRPr>
            </a:lvl9pPr>
          </a:lstStyle>
          <a:p>
            <a:pPr eaLnBrk="1" hangingPunct="1">
              <a:spcBef>
                <a:spcPct val="100000"/>
              </a:spcBef>
              <a:buClrTx/>
              <a:buSzTx/>
              <a:buFontTx/>
              <a:buNone/>
            </a:pPr>
            <a:r>
              <a:rPr lang="es-MX" altLang="es-AR" sz="2800" b="1">
                <a:solidFill>
                  <a:srgbClr val="000000"/>
                </a:solidFill>
              </a:rPr>
              <a:t>TEOREMA DEL LÍMITE CENTRAL</a:t>
            </a:r>
          </a:p>
        </p:txBody>
      </p:sp>
      <p:sp>
        <p:nvSpPr>
          <p:cNvPr id="4" name="3 Rectángulo"/>
          <p:cNvSpPr/>
          <p:nvPr/>
        </p:nvSpPr>
        <p:spPr>
          <a:xfrm>
            <a:off x="736600" y="5084763"/>
            <a:ext cx="8135938" cy="1323975"/>
          </a:xfrm>
          <a:prstGeom prst="rect">
            <a:avLst/>
          </a:prstGeom>
        </p:spPr>
        <p:txBody>
          <a:bodyPr>
            <a:spAutoFit/>
          </a:bodyPr>
          <a:lstStyle/>
          <a:p>
            <a:pPr algn="just">
              <a:spcBef>
                <a:spcPct val="50000"/>
              </a:spcBef>
              <a:defRPr/>
            </a:pPr>
            <a:r>
              <a:rPr lang="es-ES_tradnl" sz="2000" b="1" dirty="0">
                <a:solidFill>
                  <a:srgbClr val="333399"/>
                </a:solidFill>
                <a:effectLst>
                  <a:outerShdw blurRad="38100" dist="38100" dir="2700000" algn="tl">
                    <a:srgbClr val="000000">
                      <a:alpha val="43137"/>
                    </a:srgbClr>
                  </a:outerShdw>
                </a:effectLst>
                <a:latin typeface="+mn-lt"/>
                <a:cs typeface="Times New Roman" pitchFamily="18" charset="0"/>
              </a:rPr>
              <a:t>Conforme el tamaño n de las muestras se incrementa, las medias muestrales resultantes se distribuyen normalmente con una media de medias </a:t>
            </a:r>
            <a:r>
              <a:rPr lang="es-ES_tradnl" sz="2000" b="1" dirty="0">
                <a:solidFill>
                  <a:srgbClr val="333399"/>
                </a:solidFill>
                <a:effectLst>
                  <a:outerShdw blurRad="38100" dist="38100" dir="2700000" algn="tl">
                    <a:srgbClr val="000000">
                      <a:alpha val="43137"/>
                    </a:srgbClr>
                  </a:outerShdw>
                </a:effectLst>
                <a:latin typeface="+mn-lt"/>
                <a:cs typeface="Times New Roman" pitchFamily="18" charset="0"/>
                <a:sym typeface="Symbol" pitchFamily="18" charset="2"/>
              </a:rPr>
              <a:t>  y</a:t>
            </a:r>
            <a:r>
              <a:rPr lang="es-ES_tradnl" sz="2000" b="1" dirty="0">
                <a:solidFill>
                  <a:srgbClr val="333399"/>
                </a:solidFill>
                <a:effectLst>
                  <a:outerShdw blurRad="38100" dist="38100" dir="2700000" algn="tl">
                    <a:srgbClr val="000000">
                      <a:alpha val="43137"/>
                    </a:srgbClr>
                  </a:outerShdw>
                </a:effectLst>
                <a:latin typeface="+mn-lt"/>
                <a:cs typeface="Times New Roman" pitchFamily="18" charset="0"/>
              </a:rPr>
              <a:t> una desviación estándar </a:t>
            </a:r>
            <a:r>
              <a:rPr lang="es-ES_tradnl" sz="2000" b="1" dirty="0">
                <a:solidFill>
                  <a:srgbClr val="333399"/>
                </a:solidFill>
                <a:effectLst>
                  <a:outerShdw blurRad="38100" dist="38100" dir="2700000" algn="tl">
                    <a:srgbClr val="000000">
                      <a:alpha val="43137"/>
                    </a:srgbClr>
                  </a:outerShdw>
                </a:effectLst>
                <a:latin typeface="+mn-lt"/>
                <a:cs typeface="Times New Roman" pitchFamily="18" charset="0"/>
                <a:sym typeface="Symbol" pitchFamily="18" charset="2"/>
              </a:rPr>
              <a:t></a:t>
            </a:r>
            <a:r>
              <a:rPr lang="es-ES_tradnl" sz="2000" b="1" dirty="0">
                <a:solidFill>
                  <a:srgbClr val="333399"/>
                </a:solidFill>
                <a:effectLst>
                  <a:outerShdw blurRad="38100" dist="38100" dir="2700000" algn="tl">
                    <a:srgbClr val="000000">
                      <a:alpha val="43137"/>
                    </a:srgbClr>
                  </a:outerShdw>
                </a:effectLst>
                <a:latin typeface="+mn-lt"/>
                <a:cs typeface="Times New Roman" pitchFamily="18" charset="0"/>
              </a:rPr>
              <a:t> / </a:t>
            </a:r>
            <a:r>
              <a:rPr lang="es-ES_tradnl" sz="2000" b="1" dirty="0">
                <a:solidFill>
                  <a:srgbClr val="333399"/>
                </a:solidFill>
                <a:effectLst>
                  <a:outerShdw blurRad="38100" dist="38100" dir="2700000" algn="tl">
                    <a:srgbClr val="000000">
                      <a:alpha val="43137"/>
                    </a:srgbClr>
                  </a:outerShdw>
                </a:effectLst>
                <a:latin typeface="+mn-lt"/>
                <a:cs typeface="Times New Roman" pitchFamily="18" charset="0"/>
                <a:sym typeface="Symbol" pitchFamily="18" charset="2"/>
              </a:rPr>
              <a:t>n (Error Estándar de la media). </a:t>
            </a:r>
          </a:p>
        </p:txBody>
      </p:sp>
    </p:spTree>
    <p:extLst>
      <p:ext uri="{BB962C8B-B14F-4D97-AF65-F5344CB8AC3E}">
        <p14:creationId xmlns:p14="http://schemas.microsoft.com/office/powerpoint/2010/main" val="1100868235"/>
      </p:ext>
    </p:extLst>
  </p:cSld>
  <p:clrMapOvr>
    <a:masterClrMapping/>
  </p:clrMapOvr>
  <p:transition/>
</p:sld>
</file>

<file path=ppt/theme/theme1.xml><?xml version="1.0" encoding="utf-8"?>
<a:theme xmlns:a="http://schemas.openxmlformats.org/drawingml/2006/main" name="Mezclas">
  <a:themeElements>
    <a:clrScheme name="Mezcla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zcla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s-ES" altLang="es-AR" sz="1800" b="1" i="0" u="none" strike="noStrike" cap="none" normalizeH="0" baseline="0" smtClean="0">
            <a:ln>
              <a:noFill/>
            </a:ln>
            <a:solidFill>
              <a:schemeClr val="tx2"/>
            </a:solidFill>
            <a:effectLst>
              <a:outerShdw blurRad="38100" dist="38100" dir="2700000" algn="tl">
                <a:srgbClr val="000000">
                  <a:alpha val="43137"/>
                </a:srgbClr>
              </a:outerShdw>
            </a:effectLst>
            <a:latin typeface="Calibri"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s-ES" altLang="es-AR" sz="1800" b="1" i="0" u="none" strike="noStrike" cap="none" normalizeH="0" baseline="0" smtClean="0">
            <a:ln>
              <a:noFill/>
            </a:ln>
            <a:solidFill>
              <a:schemeClr val="tx2"/>
            </a:solidFill>
            <a:effectLst>
              <a:outerShdw blurRad="38100" dist="38100" dir="2700000" algn="tl">
                <a:srgbClr val="000000">
                  <a:alpha val="43137"/>
                </a:srgbClr>
              </a:outerShdw>
            </a:effectLst>
            <a:latin typeface="Calibri" pitchFamily="34" charset="0"/>
          </a:defRPr>
        </a:defPPr>
      </a:lstStyle>
    </a:lnDef>
  </a:objectDefaults>
  <a:extraClrSchemeLst>
    <a:extraClrScheme>
      <a:clrScheme name="Mezcla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zcla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zcla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Mezcla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zcla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zcla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Mezcla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ezclas">
  <a:themeElements>
    <a:clrScheme name="Mezcla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zcla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Mezcla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zcla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zcla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Mezcla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zcla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zcla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Mezcla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TotalTime>
  <Words>3960</Words>
  <Application>Microsoft Office PowerPoint</Application>
  <PresentationFormat>Presentación en pantalla (4:3)</PresentationFormat>
  <Paragraphs>359</Paragraphs>
  <Slides>45</Slides>
  <Notes>19</Notes>
  <HiddenSlides>0</HiddenSlides>
  <MMClips>0</MMClips>
  <ScaleCrop>false</ScaleCrop>
  <HeadingPairs>
    <vt:vector size="8" baseType="variant">
      <vt:variant>
        <vt:lpstr>Fuentes usadas</vt:lpstr>
      </vt:variant>
      <vt:variant>
        <vt:i4>7</vt:i4>
      </vt:variant>
      <vt:variant>
        <vt:lpstr>Tema</vt:lpstr>
      </vt:variant>
      <vt:variant>
        <vt:i4>3</vt:i4>
      </vt:variant>
      <vt:variant>
        <vt:lpstr>Servidores OLE incrustados</vt:lpstr>
      </vt:variant>
      <vt:variant>
        <vt:i4>2</vt:i4>
      </vt:variant>
      <vt:variant>
        <vt:lpstr>Títulos de diapositiva</vt:lpstr>
      </vt:variant>
      <vt:variant>
        <vt:i4>45</vt:i4>
      </vt:variant>
    </vt:vector>
  </HeadingPairs>
  <TitlesOfParts>
    <vt:vector size="57" baseType="lpstr">
      <vt:lpstr>Arial</vt:lpstr>
      <vt:lpstr>Calibri</vt:lpstr>
      <vt:lpstr>Cambria</vt:lpstr>
      <vt:lpstr>Cambria Math</vt:lpstr>
      <vt:lpstr>Symbol</vt:lpstr>
      <vt:lpstr>Tahoma</vt:lpstr>
      <vt:lpstr>Wingdings</vt:lpstr>
      <vt:lpstr>Mezclas</vt:lpstr>
      <vt:lpstr>2_Mezclas</vt:lpstr>
      <vt:lpstr>Diseño predeterminado</vt:lpstr>
      <vt:lpstr>Equation</vt:lpstr>
      <vt:lpstr>Gráfico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Pruebas de decisión estadística</vt:lpstr>
      <vt:lpstr>Presentación de PowerPoint</vt:lpstr>
      <vt:lpstr>Presentación de PowerPoint</vt:lpstr>
      <vt:lpstr>Presentación de PowerPoint</vt:lpstr>
      <vt:lpstr>Presentación de PowerPoint</vt:lpstr>
      <vt:lpstr>Presentación de PowerPoint</vt:lpstr>
      <vt:lpstr>Presentación de PowerPoint</vt:lpstr>
      <vt:lpstr>Pruebas de decisión estadística Prueba T Student </vt:lpstr>
      <vt:lpstr>Pruebas de decisión estadística Prueba T Student </vt:lpstr>
      <vt:lpstr>Pruebas de decisión estadística Prueba T Student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Agustín</dc:creator>
  <cp:lastModifiedBy>usuario</cp:lastModifiedBy>
  <cp:revision>25</cp:revision>
  <dcterms:created xsi:type="dcterms:W3CDTF">2017-06-09T04:55:57Z</dcterms:created>
  <dcterms:modified xsi:type="dcterms:W3CDTF">2021-08-03T16:10:15Z</dcterms:modified>
</cp:coreProperties>
</file>