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31" r:id="rId2"/>
    <p:sldId id="358" r:id="rId3"/>
    <p:sldId id="361" r:id="rId4"/>
    <p:sldId id="426" r:id="rId5"/>
    <p:sldId id="427" r:id="rId6"/>
    <p:sldId id="428" r:id="rId7"/>
    <p:sldId id="404" r:id="rId8"/>
    <p:sldId id="405" r:id="rId9"/>
    <p:sldId id="406" r:id="rId10"/>
    <p:sldId id="407" r:id="rId11"/>
    <p:sldId id="408" r:id="rId12"/>
    <p:sldId id="409" r:id="rId13"/>
    <p:sldId id="410" r:id="rId14"/>
    <p:sldId id="411" r:id="rId15"/>
    <p:sldId id="429" r:id="rId16"/>
    <p:sldId id="362" r:id="rId17"/>
    <p:sldId id="363" r:id="rId18"/>
    <p:sldId id="364" r:id="rId19"/>
    <p:sldId id="366" r:id="rId20"/>
    <p:sldId id="371" r:id="rId21"/>
    <p:sldId id="367" r:id="rId22"/>
    <p:sldId id="368" r:id="rId23"/>
    <p:sldId id="369" r:id="rId24"/>
    <p:sldId id="402" r:id="rId25"/>
    <p:sldId id="412" r:id="rId26"/>
    <p:sldId id="372" r:id="rId27"/>
    <p:sldId id="373" r:id="rId28"/>
    <p:sldId id="374" r:id="rId29"/>
    <p:sldId id="375" r:id="rId30"/>
    <p:sldId id="376" r:id="rId31"/>
    <p:sldId id="377" r:id="rId32"/>
    <p:sldId id="379" r:id="rId33"/>
    <p:sldId id="380" r:id="rId34"/>
    <p:sldId id="388" r:id="rId35"/>
    <p:sldId id="382" r:id="rId36"/>
    <p:sldId id="383" r:id="rId37"/>
    <p:sldId id="384" r:id="rId38"/>
    <p:sldId id="389" r:id="rId39"/>
    <p:sldId id="390" r:id="rId40"/>
    <p:sldId id="403" r:id="rId41"/>
    <p:sldId id="413" r:id="rId42"/>
    <p:sldId id="416" r:id="rId43"/>
    <p:sldId id="414" r:id="rId44"/>
    <p:sldId id="417" r:id="rId45"/>
    <p:sldId id="418" r:id="rId46"/>
    <p:sldId id="422" r:id="rId47"/>
    <p:sldId id="420" r:id="rId48"/>
    <p:sldId id="421" r:id="rId49"/>
    <p:sldId id="431" r:id="rId50"/>
    <p:sldId id="430" r:id="rId5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1" userDrawn="1">
          <p15:clr>
            <a:srgbClr val="A4A3A4"/>
          </p15:clr>
        </p15:guide>
        <p15:guide id="2" pos="2880">
          <p15:clr>
            <a:srgbClr val="A4A3A4"/>
          </p15:clr>
        </p15:guide>
        <p15:guide id="3" pos="521">
          <p15:clr>
            <a:srgbClr val="A4A3A4"/>
          </p15:clr>
        </p15:guide>
        <p15:guide id="4" orient="horz" pos="2115">
          <p15:clr>
            <a:srgbClr val="A4A3A4"/>
          </p15:clr>
        </p15:guide>
        <p15:guide id="5" orient="horz" pos="436" userDrawn="1">
          <p15:clr>
            <a:srgbClr val="A4A3A4"/>
          </p15:clr>
        </p15:guide>
        <p15:guide id="6" orient="horz" pos="210">
          <p15:clr>
            <a:srgbClr val="A4A3A4"/>
          </p15:clr>
        </p15:guide>
        <p15:guide id="7" pos="158">
          <p15:clr>
            <a:srgbClr val="A4A3A4"/>
          </p15:clr>
        </p15:guide>
        <p15:guide id="8" pos="5602">
          <p15:clr>
            <a:srgbClr val="A4A3A4"/>
          </p15:clr>
        </p15:guide>
        <p15:guide id="9" pos="2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s" lastIdx="1" clrIdx="0">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A85"/>
    <a:srgbClr val="EFF7F7"/>
    <a:srgbClr val="CAE8E7"/>
    <a:srgbClr val="DDEFEF"/>
    <a:srgbClr val="3DC3BD"/>
    <a:srgbClr val="737373"/>
    <a:srgbClr val="22706C"/>
    <a:srgbClr val="319F9A"/>
    <a:srgbClr val="565656"/>
    <a:srgbClr val="F4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94" autoAdjust="0"/>
    <p:restoredTop sz="94704" autoAdjust="0"/>
  </p:normalViewPr>
  <p:slideViewPr>
    <p:cSldViewPr>
      <p:cViewPr varScale="1">
        <p:scale>
          <a:sx n="73" d="100"/>
          <a:sy n="73" d="100"/>
        </p:scale>
        <p:origin x="1781" y="53"/>
      </p:cViewPr>
      <p:guideLst>
        <p:guide orient="horz" pos="2931"/>
        <p:guide pos="2880"/>
        <p:guide pos="521"/>
        <p:guide orient="horz" pos="2115"/>
        <p:guide orient="horz" pos="436"/>
        <p:guide orient="horz" pos="210"/>
        <p:guide pos="158"/>
        <p:guide pos="5602"/>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26535-4EDE-46AE-846D-10CF575EF3AC}" type="datetimeFigureOut">
              <a:rPr lang="es-AR" smtClean="0"/>
              <a:t>4/8/2021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145D8-ED58-44A9-BC65-988CF3BEDD8C}" type="slidenum">
              <a:rPr lang="es-AR" smtClean="0"/>
              <a:t>‹Nº›</a:t>
            </a:fld>
            <a:endParaRPr lang="es-AR"/>
          </a:p>
        </p:txBody>
      </p:sp>
    </p:spTree>
    <p:extLst>
      <p:ext uri="{BB962C8B-B14F-4D97-AF65-F5344CB8AC3E}">
        <p14:creationId xmlns:p14="http://schemas.microsoft.com/office/powerpoint/2010/main" val="394972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2</a:t>
            </a:fld>
            <a:endParaRPr lang="es-AR" dirty="0"/>
          </a:p>
        </p:txBody>
      </p:sp>
    </p:spTree>
    <p:extLst>
      <p:ext uri="{BB962C8B-B14F-4D97-AF65-F5344CB8AC3E}">
        <p14:creationId xmlns:p14="http://schemas.microsoft.com/office/powerpoint/2010/main" val="2068454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286802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297796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297593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46734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316588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103210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196342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A76145D8-ED58-44A9-BC65-988CF3BEDD8C}" type="slidenum">
              <a:rPr lang="es-AR" smtClean="0"/>
              <a:t>3</a:t>
            </a:fld>
            <a:endParaRPr lang="es-AR" dirty="0"/>
          </a:p>
        </p:txBody>
      </p:sp>
    </p:spTree>
    <p:extLst>
      <p:ext uri="{BB962C8B-B14F-4D97-AF65-F5344CB8AC3E}">
        <p14:creationId xmlns:p14="http://schemas.microsoft.com/office/powerpoint/2010/main" val="294599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66924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60976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118888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99149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364254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248225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7" name="6 Marcador de pie de página"/>
          <p:cNvSpPr>
            <a:spLocks noGrp="1"/>
          </p:cNvSpPr>
          <p:nvPr>
            <p:ph type="ftr" sz="quarter" idx="10"/>
          </p:nvPr>
        </p:nvSpPr>
        <p:spPr/>
        <p:txBody>
          <a:bodyPr/>
          <a:lstStyle/>
          <a:p>
            <a:pPr>
              <a:defRPr/>
            </a:pPr>
            <a:r>
              <a:rPr lang="es-AR"/>
              <a:t>Unidad 1 - Introducción a la estadística y entorno SPSS - Docente: Santiago Poy</a:t>
            </a:r>
            <a:endParaRPr lang="es-MX"/>
          </a:p>
        </p:txBody>
      </p:sp>
    </p:spTree>
    <p:extLst>
      <p:ext uri="{BB962C8B-B14F-4D97-AF65-F5344CB8AC3E}">
        <p14:creationId xmlns:p14="http://schemas.microsoft.com/office/powerpoint/2010/main" val="363432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30A94F0A-27A0-4BC8-96DF-D3D95F3434E5}" type="datetime1">
              <a:rPr lang="es-AR" smtClean="0"/>
              <a:t>4/8/2021</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366071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909CC5D-9AA7-445A-80D8-6FCD964E68D7}" type="datetime1">
              <a:rPr lang="es-AR" smtClean="0"/>
              <a:t>4/8/2021</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61830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13CEEFF5-E6F6-49FF-AEE7-0991FC29FF6F}" type="datetime1">
              <a:rPr lang="es-AR" smtClean="0"/>
              <a:t>4/8/2021</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0356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B72D5A0D-784F-49F2-83AC-868962BD57AA}" type="datetime1">
              <a:rPr lang="es-AR" smtClean="0"/>
              <a:t>4/8/2021</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78557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0685D93-CCB6-4AA2-9A06-B691E4A94039}" type="datetime1">
              <a:rPr lang="es-AR" smtClean="0"/>
              <a:t>4/8/2021</a:t>
            </a:fld>
            <a:endParaRPr lang="es-AR"/>
          </a:p>
        </p:txBody>
      </p:sp>
      <p:sp>
        <p:nvSpPr>
          <p:cNvPr id="5" name="4 Marcador de pie de página"/>
          <p:cNvSpPr>
            <a:spLocks noGrp="1"/>
          </p:cNvSpPr>
          <p:nvPr>
            <p:ph type="ftr" sz="quarter" idx="11"/>
          </p:nvPr>
        </p:nvSpPr>
        <p:spPr/>
        <p:txBody>
          <a:bodyPr/>
          <a:lstStyle/>
          <a:p>
            <a:r>
              <a:rPr lang="es-AR"/>
              <a:t>Curso SPSS / ODSA-UCA</a:t>
            </a:r>
          </a:p>
        </p:txBody>
      </p:sp>
      <p:sp>
        <p:nvSpPr>
          <p:cNvPr id="6" name="5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89815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34A891F9-CB0F-4879-B678-E3140E49A5AB}" type="datetime1">
              <a:rPr lang="es-AR" smtClean="0"/>
              <a:t>4/8/2021</a:t>
            </a:fld>
            <a:endParaRPr lang="es-AR"/>
          </a:p>
        </p:txBody>
      </p:sp>
      <p:sp>
        <p:nvSpPr>
          <p:cNvPr id="6" name="5 Marcador de pie de página"/>
          <p:cNvSpPr>
            <a:spLocks noGrp="1"/>
          </p:cNvSpPr>
          <p:nvPr>
            <p:ph type="ftr" sz="quarter" idx="11"/>
          </p:nvPr>
        </p:nvSpPr>
        <p:spPr/>
        <p:txBody>
          <a:bodyPr/>
          <a:lstStyle/>
          <a:p>
            <a:r>
              <a:rPr lang="es-AR"/>
              <a:t>Curso SPSS / ODSA-UCA</a:t>
            </a:r>
          </a:p>
        </p:txBody>
      </p:sp>
      <p:sp>
        <p:nvSpPr>
          <p:cNvPr id="7" name="6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10933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C6697B4B-8FC8-4ED2-A7B7-30B7B546CB7C}" type="datetime1">
              <a:rPr lang="es-AR" smtClean="0"/>
              <a:t>4/8/2021</a:t>
            </a:fld>
            <a:endParaRPr lang="es-AR"/>
          </a:p>
        </p:txBody>
      </p:sp>
      <p:sp>
        <p:nvSpPr>
          <p:cNvPr id="8" name="7 Marcador de pie de página"/>
          <p:cNvSpPr>
            <a:spLocks noGrp="1"/>
          </p:cNvSpPr>
          <p:nvPr>
            <p:ph type="ftr" sz="quarter" idx="11"/>
          </p:nvPr>
        </p:nvSpPr>
        <p:spPr/>
        <p:txBody>
          <a:bodyPr/>
          <a:lstStyle/>
          <a:p>
            <a:r>
              <a:rPr lang="es-AR"/>
              <a:t>Curso SPSS / ODSA-UCA</a:t>
            </a:r>
          </a:p>
        </p:txBody>
      </p:sp>
      <p:sp>
        <p:nvSpPr>
          <p:cNvPr id="9" name="8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8807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E9A48A6-89ED-45E3-8DC8-69DD7242770A}" type="datetime1">
              <a:rPr lang="es-AR" smtClean="0"/>
              <a:t>4/8/2021</a:t>
            </a:fld>
            <a:endParaRPr lang="es-AR"/>
          </a:p>
        </p:txBody>
      </p:sp>
      <p:sp>
        <p:nvSpPr>
          <p:cNvPr id="4" name="3 Marcador de pie de página"/>
          <p:cNvSpPr>
            <a:spLocks noGrp="1"/>
          </p:cNvSpPr>
          <p:nvPr>
            <p:ph type="ftr" sz="quarter" idx="11"/>
          </p:nvPr>
        </p:nvSpPr>
        <p:spPr/>
        <p:txBody>
          <a:bodyPr/>
          <a:lstStyle/>
          <a:p>
            <a:r>
              <a:rPr lang="es-AR"/>
              <a:t>Curso SPSS / ODSA-UCA</a:t>
            </a:r>
          </a:p>
        </p:txBody>
      </p:sp>
      <p:sp>
        <p:nvSpPr>
          <p:cNvPr id="5" name="4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332055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AC46B7-96E1-4D69-97A5-BA2B575DCD5B}" type="datetime1">
              <a:rPr lang="es-AR" smtClean="0"/>
              <a:t>4/8/2021</a:t>
            </a:fld>
            <a:endParaRPr lang="es-AR"/>
          </a:p>
        </p:txBody>
      </p:sp>
      <p:sp>
        <p:nvSpPr>
          <p:cNvPr id="3" name="2 Marcador de pie de página"/>
          <p:cNvSpPr>
            <a:spLocks noGrp="1"/>
          </p:cNvSpPr>
          <p:nvPr>
            <p:ph type="ftr" sz="quarter" idx="11"/>
          </p:nvPr>
        </p:nvSpPr>
        <p:spPr/>
        <p:txBody>
          <a:bodyPr/>
          <a:lstStyle/>
          <a:p>
            <a:r>
              <a:rPr lang="es-AR"/>
              <a:t>Curso SPSS / ODSA-UCA</a:t>
            </a:r>
          </a:p>
        </p:txBody>
      </p:sp>
      <p:sp>
        <p:nvSpPr>
          <p:cNvPr id="4" name="3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20200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37C0133-B3AE-415F-AD7D-09671FB6B581}" type="datetime1">
              <a:rPr lang="es-AR" smtClean="0"/>
              <a:t>4/8/2021</a:t>
            </a:fld>
            <a:endParaRPr lang="es-AR"/>
          </a:p>
        </p:txBody>
      </p:sp>
      <p:sp>
        <p:nvSpPr>
          <p:cNvPr id="6" name="5 Marcador de pie de página"/>
          <p:cNvSpPr>
            <a:spLocks noGrp="1"/>
          </p:cNvSpPr>
          <p:nvPr>
            <p:ph type="ftr" sz="quarter" idx="11"/>
          </p:nvPr>
        </p:nvSpPr>
        <p:spPr/>
        <p:txBody>
          <a:bodyPr/>
          <a:lstStyle/>
          <a:p>
            <a:r>
              <a:rPr lang="es-AR"/>
              <a:t>Curso SPSS / ODSA-UCA</a:t>
            </a:r>
          </a:p>
        </p:txBody>
      </p:sp>
      <p:sp>
        <p:nvSpPr>
          <p:cNvPr id="7" name="6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148927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FB310E0-D14B-4604-84DC-1535BBF9C4BF}" type="datetime1">
              <a:rPr lang="es-AR" smtClean="0"/>
              <a:t>4/8/2021</a:t>
            </a:fld>
            <a:endParaRPr lang="es-AR"/>
          </a:p>
        </p:txBody>
      </p:sp>
      <p:sp>
        <p:nvSpPr>
          <p:cNvPr id="6" name="5 Marcador de pie de página"/>
          <p:cNvSpPr>
            <a:spLocks noGrp="1"/>
          </p:cNvSpPr>
          <p:nvPr>
            <p:ph type="ftr" sz="quarter" idx="11"/>
          </p:nvPr>
        </p:nvSpPr>
        <p:spPr/>
        <p:txBody>
          <a:bodyPr/>
          <a:lstStyle/>
          <a:p>
            <a:r>
              <a:rPr lang="es-AR"/>
              <a:t>Curso SPSS / ODSA-UCA</a:t>
            </a:r>
          </a:p>
        </p:txBody>
      </p:sp>
      <p:sp>
        <p:nvSpPr>
          <p:cNvPr id="7" name="6 Marcador de número de diapositiva"/>
          <p:cNvSpPr>
            <a:spLocks noGrp="1"/>
          </p:cNvSpPr>
          <p:nvPr>
            <p:ph type="sldNum" sz="quarter" idx="12"/>
          </p:nvPr>
        </p:nvSpPr>
        <p:spPr/>
        <p:txBody>
          <a:bodyPr/>
          <a:lstStyle/>
          <a:p>
            <a:fld id="{80092C5D-0833-432E-A649-4B28246F9627}" type="slidenum">
              <a:rPr lang="es-AR" smtClean="0"/>
              <a:t>‹Nº›</a:t>
            </a:fld>
            <a:endParaRPr lang="es-AR"/>
          </a:p>
        </p:txBody>
      </p:sp>
    </p:spTree>
    <p:extLst>
      <p:ext uri="{BB962C8B-B14F-4D97-AF65-F5344CB8AC3E}">
        <p14:creationId xmlns:p14="http://schemas.microsoft.com/office/powerpoint/2010/main" val="20956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CBB71-18DF-4B96-AB10-74B37F964650}" type="datetime1">
              <a:rPr lang="es-AR" smtClean="0"/>
              <a:t>4/8/2021</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AR"/>
              <a:t>Curso SPSS / ODSA-UCA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92C5D-0833-432E-A649-4B28246F9627}" type="slidenum">
              <a:rPr lang="es-AR" smtClean="0"/>
              <a:t>‹Nº›</a:t>
            </a:fld>
            <a:endParaRPr lang="es-AR"/>
          </a:p>
        </p:txBody>
      </p:sp>
    </p:spTree>
    <p:extLst>
      <p:ext uri="{BB962C8B-B14F-4D97-AF65-F5344CB8AC3E}">
        <p14:creationId xmlns:p14="http://schemas.microsoft.com/office/powerpoint/2010/main" val="3208577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260.png"/><Relationship Id="rId4" Type="http://schemas.openxmlformats.org/officeDocument/2006/relationships/image" Target="../media/image2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611188" y="1773238"/>
            <a:ext cx="8131175" cy="4909036"/>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100000"/>
              </a:spcBef>
              <a:buClrTx/>
              <a:buSzTx/>
              <a:buFontTx/>
              <a:buNone/>
            </a:pPr>
            <a:r>
              <a:rPr lang="es-MX" altLang="es-AR" sz="3600" b="1" dirty="0"/>
              <a:t>METODOLOGÍA DE INVESTIGACIÓN SOCIAL</a:t>
            </a:r>
          </a:p>
          <a:p>
            <a:pPr algn="ctr" eaLnBrk="1" hangingPunct="1">
              <a:spcBef>
                <a:spcPct val="100000"/>
              </a:spcBef>
              <a:buClrTx/>
              <a:buSzTx/>
              <a:buFontTx/>
              <a:buNone/>
            </a:pPr>
            <a:r>
              <a:rPr lang="es-MX" altLang="es-AR" b="1" dirty="0"/>
              <a:t>Agustín Salvia</a:t>
            </a:r>
          </a:p>
          <a:p>
            <a:pPr algn="ctr" eaLnBrk="1" hangingPunct="1">
              <a:spcBef>
                <a:spcPts val="600"/>
              </a:spcBef>
              <a:buClrTx/>
              <a:buSzTx/>
              <a:buFontTx/>
              <a:buNone/>
            </a:pPr>
            <a:r>
              <a:rPr lang="es-MX" altLang="es-AR" b="1" dirty="0"/>
              <a:t>Santiago Poy</a:t>
            </a:r>
          </a:p>
          <a:p>
            <a:pPr algn="ctr" eaLnBrk="1" hangingPunct="1">
              <a:spcBef>
                <a:spcPct val="100000"/>
              </a:spcBef>
              <a:buClrTx/>
              <a:buSzTx/>
              <a:buFontTx/>
              <a:buNone/>
            </a:pPr>
            <a:r>
              <a:rPr lang="es-AR" altLang="es-AR" sz="2800" b="1" dirty="0"/>
              <a:t>MÓDULO 1B </a:t>
            </a:r>
          </a:p>
          <a:p>
            <a:pPr algn="ctr" eaLnBrk="1" hangingPunct="1">
              <a:spcBef>
                <a:spcPct val="100000"/>
              </a:spcBef>
              <a:buClrTx/>
              <a:buSzTx/>
              <a:buFontTx/>
              <a:buNone/>
            </a:pPr>
            <a:r>
              <a:rPr lang="es-AR" altLang="es-AR" sz="2800" b="1" dirty="0"/>
              <a:t>INTRODUCCIÓN A SPSS Y ESTADÍSTICA DESCRIPTIVA</a:t>
            </a:r>
          </a:p>
        </p:txBody>
      </p:sp>
      <p:sp>
        <p:nvSpPr>
          <p:cNvPr id="13315" name="Rectangle 7"/>
          <p:cNvSpPr>
            <a:spLocks noChangeArrowheads="1"/>
          </p:cNvSpPr>
          <p:nvPr/>
        </p:nvSpPr>
        <p:spPr bwMode="auto">
          <a:xfrm>
            <a:off x="2124075" y="981075"/>
            <a:ext cx="583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dirty="0"/>
              <a:t>SEMINARIO DE DOCTORADO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250825" y="245395"/>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recodificar variables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908721"/>
            <a:ext cx="438700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bwMode="auto">
          <a:xfrm>
            <a:off x="1652934" y="908721"/>
            <a:ext cx="1080120" cy="432047"/>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effectLst/>
              <a:latin typeface="Cambria" panose="02040503050406030204" pitchFamily="18" charset="0"/>
              <a:ea typeface="Cambria" panose="02040503050406030204" pitchFamily="18" charset="0"/>
              <a:cs typeface="Arial" charset="0"/>
            </a:endParaRPr>
          </a:p>
        </p:txBody>
      </p:sp>
      <p:sp>
        <p:nvSpPr>
          <p:cNvPr id="13" name="12 Elipse"/>
          <p:cNvSpPr/>
          <p:nvPr/>
        </p:nvSpPr>
        <p:spPr bwMode="auto">
          <a:xfrm>
            <a:off x="1822922" y="1988840"/>
            <a:ext cx="2749078" cy="432047"/>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effectLst/>
              <a:latin typeface="Cambria" panose="02040503050406030204" pitchFamily="18" charset="0"/>
              <a:ea typeface="Cambria" panose="02040503050406030204" pitchFamily="18" charset="0"/>
              <a:cs typeface="Arial" charset="0"/>
            </a:endParaRPr>
          </a:p>
        </p:txBody>
      </p:sp>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26821" y="2668492"/>
            <a:ext cx="6517179" cy="359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AutoShape 50"/>
          <p:cNvCxnSpPr>
            <a:cxnSpLocks noChangeShapeType="1"/>
          </p:cNvCxnSpPr>
          <p:nvPr/>
        </p:nvCxnSpPr>
        <p:spPr bwMode="auto">
          <a:xfrm rot="16200000" flipH="1">
            <a:off x="4478231" y="2327118"/>
            <a:ext cx="907619" cy="7200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1" name="Text Box 46"/>
          <p:cNvSpPr txBox="1">
            <a:spLocks noChangeArrowheads="1"/>
          </p:cNvSpPr>
          <p:nvPr/>
        </p:nvSpPr>
        <p:spPr bwMode="auto">
          <a:xfrm>
            <a:off x="4474592" y="3831611"/>
            <a:ext cx="567681"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latin typeface="Cambria" panose="02040503050406030204" pitchFamily="18" charset="0"/>
              <a:ea typeface="Cambria" panose="02040503050406030204" pitchFamily="18" charset="0"/>
            </a:endParaRPr>
          </a:p>
        </p:txBody>
      </p:sp>
      <p:sp>
        <p:nvSpPr>
          <p:cNvPr id="22" name="Text Box 46"/>
          <p:cNvSpPr txBox="1">
            <a:spLocks noChangeArrowheads="1"/>
          </p:cNvSpPr>
          <p:nvPr/>
        </p:nvSpPr>
        <p:spPr bwMode="auto">
          <a:xfrm>
            <a:off x="2373845" y="4725144"/>
            <a:ext cx="2270031" cy="1015663"/>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Elegimos la variable deseada para recodificar y pulsamos la flecha</a:t>
            </a:r>
          </a:p>
        </p:txBody>
      </p:sp>
      <p:sp>
        <p:nvSpPr>
          <p:cNvPr id="25" name="Text Box 46"/>
          <p:cNvSpPr txBox="1">
            <a:spLocks noChangeArrowheads="1"/>
          </p:cNvSpPr>
          <p:nvPr/>
        </p:nvSpPr>
        <p:spPr bwMode="auto">
          <a:xfrm>
            <a:off x="6719303" y="1571613"/>
            <a:ext cx="2270031" cy="124649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Elegimos un nuevo nombre para la variable recodificada y damos clic en “Cambiar”</a:t>
            </a:r>
          </a:p>
        </p:txBody>
      </p:sp>
      <p:cxnSp>
        <p:nvCxnSpPr>
          <p:cNvPr id="26" name="AutoShape 50"/>
          <p:cNvCxnSpPr>
            <a:cxnSpLocks noChangeShapeType="1"/>
          </p:cNvCxnSpPr>
          <p:nvPr/>
        </p:nvCxnSpPr>
        <p:spPr bwMode="auto">
          <a:xfrm rot="5400000">
            <a:off x="7383823" y="3013139"/>
            <a:ext cx="831722" cy="1270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29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5536" y="1157847"/>
            <a:ext cx="8708360" cy="378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221256" y="225948"/>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recodificar variables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cxnSp>
        <p:nvCxnSpPr>
          <p:cNvPr id="16" name="AutoShape 50"/>
          <p:cNvCxnSpPr>
            <a:cxnSpLocks noChangeShapeType="1"/>
          </p:cNvCxnSpPr>
          <p:nvPr/>
        </p:nvCxnSpPr>
        <p:spPr bwMode="auto">
          <a:xfrm flipV="1">
            <a:off x="2987824" y="2348880"/>
            <a:ext cx="1584178" cy="498238"/>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1" name="Text Box 46"/>
          <p:cNvSpPr txBox="1">
            <a:spLocks noChangeArrowheads="1"/>
          </p:cNvSpPr>
          <p:nvPr/>
        </p:nvSpPr>
        <p:spPr bwMode="auto">
          <a:xfrm>
            <a:off x="1835696" y="2675817"/>
            <a:ext cx="1152128"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solidFill>
                <a:schemeClr val="tx2"/>
              </a:solidFill>
              <a:latin typeface="Cambria" panose="02040503050406030204" pitchFamily="18" charset="0"/>
              <a:ea typeface="Cambria" panose="02040503050406030204" pitchFamily="18" charset="0"/>
            </a:endParaRPr>
          </a:p>
        </p:txBody>
      </p:sp>
      <p:sp>
        <p:nvSpPr>
          <p:cNvPr id="25" name="Text Box 46"/>
          <p:cNvSpPr txBox="1">
            <a:spLocks noChangeArrowheads="1"/>
          </p:cNvSpPr>
          <p:nvPr/>
        </p:nvSpPr>
        <p:spPr bwMode="auto">
          <a:xfrm>
            <a:off x="4749716" y="880048"/>
            <a:ext cx="2270031" cy="1015663"/>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Debemos informarle al programa qué valores antiguos se convertirán en nuevos valores</a:t>
            </a:r>
          </a:p>
        </p:txBody>
      </p:sp>
      <p:cxnSp>
        <p:nvCxnSpPr>
          <p:cNvPr id="26" name="AutoShape 50"/>
          <p:cNvCxnSpPr>
            <a:cxnSpLocks noChangeShapeType="1"/>
          </p:cNvCxnSpPr>
          <p:nvPr/>
        </p:nvCxnSpPr>
        <p:spPr bwMode="auto">
          <a:xfrm rot="5400000">
            <a:off x="5676800" y="2060648"/>
            <a:ext cx="415861" cy="160603"/>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57333" y="3645024"/>
            <a:ext cx="5133226" cy="303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46"/>
          <p:cNvSpPr txBox="1">
            <a:spLocks noChangeArrowheads="1"/>
          </p:cNvSpPr>
          <p:nvPr/>
        </p:nvSpPr>
        <p:spPr bwMode="auto">
          <a:xfrm>
            <a:off x="2699792" y="5002849"/>
            <a:ext cx="912186"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latin typeface="Cambria" panose="02040503050406030204" pitchFamily="18" charset="0"/>
              <a:ea typeface="Cambria" panose="02040503050406030204" pitchFamily="18" charset="0"/>
            </a:endParaRPr>
          </a:p>
        </p:txBody>
      </p:sp>
      <p:sp>
        <p:nvSpPr>
          <p:cNvPr id="10"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429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374119" y="255845"/>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ordenar casos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086" y="1073905"/>
            <a:ext cx="564277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Elipse"/>
          <p:cNvSpPr/>
          <p:nvPr/>
        </p:nvSpPr>
        <p:spPr bwMode="auto">
          <a:xfrm>
            <a:off x="1356995" y="1116296"/>
            <a:ext cx="1080120" cy="432047"/>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charset="0"/>
            </a:endParaRPr>
          </a:p>
        </p:txBody>
      </p:sp>
      <p:sp>
        <p:nvSpPr>
          <p:cNvPr id="7" name="6 Elipse"/>
          <p:cNvSpPr/>
          <p:nvPr/>
        </p:nvSpPr>
        <p:spPr bwMode="auto">
          <a:xfrm>
            <a:off x="1526983" y="3234145"/>
            <a:ext cx="2749078" cy="432047"/>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charset="0"/>
            </a:endParaRPr>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637343" y="2124408"/>
            <a:ext cx="4344218" cy="353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Elipse"/>
          <p:cNvSpPr/>
          <p:nvPr/>
        </p:nvSpPr>
        <p:spPr bwMode="auto">
          <a:xfrm>
            <a:off x="7045627" y="2556457"/>
            <a:ext cx="1802253" cy="432047"/>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charset="0"/>
            </a:endParaRPr>
          </a:p>
        </p:txBody>
      </p:sp>
      <p:sp>
        <p:nvSpPr>
          <p:cNvPr id="10" name="9 Elipse"/>
          <p:cNvSpPr/>
          <p:nvPr/>
        </p:nvSpPr>
        <p:spPr bwMode="auto">
          <a:xfrm>
            <a:off x="6984688" y="3894277"/>
            <a:ext cx="1429091" cy="216023"/>
          </a:xfrm>
          <a:prstGeom prst="ellipse">
            <a:avLst/>
          </a:prstGeom>
          <a:no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Cambria" panose="02040503050406030204" pitchFamily="18" charset="0"/>
              <a:ea typeface="Cambria" panose="02040503050406030204" pitchFamily="18" charset="0"/>
              <a:cs typeface="Arial" charset="0"/>
            </a:endParaRP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190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1143803"/>
            <a:ext cx="5195456" cy="471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274861" y="333375"/>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seleccionar casos (filtrar)</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
        <p:nvSpPr>
          <p:cNvPr id="6" name="5 Elipse"/>
          <p:cNvSpPr/>
          <p:nvPr/>
        </p:nvSpPr>
        <p:spPr bwMode="auto">
          <a:xfrm>
            <a:off x="1310363" y="1143803"/>
            <a:ext cx="946047" cy="432047"/>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a:ln>
                <a:noFill/>
              </a:ln>
              <a:effectLst/>
              <a:latin typeface="Cambria" panose="02040503050406030204" pitchFamily="18" charset="0"/>
              <a:ea typeface="Cambria" panose="02040503050406030204" pitchFamily="18" charset="0"/>
              <a:cs typeface="Arial" charset="0"/>
            </a:endParaRPr>
          </a:p>
        </p:txBody>
      </p:sp>
      <p:sp>
        <p:nvSpPr>
          <p:cNvPr id="7" name="6 Elipse"/>
          <p:cNvSpPr/>
          <p:nvPr/>
        </p:nvSpPr>
        <p:spPr bwMode="auto">
          <a:xfrm>
            <a:off x="1475656" y="5498173"/>
            <a:ext cx="2749078" cy="432047"/>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effectLst/>
              <a:latin typeface="Cambria" panose="02040503050406030204" pitchFamily="18" charset="0"/>
              <a:ea typeface="Cambria" panose="02040503050406030204" pitchFamily="18" charset="0"/>
              <a:cs typeface="Arial" charset="0"/>
            </a:endParaRPr>
          </a:p>
        </p:txBody>
      </p:sp>
      <p:sp>
        <p:nvSpPr>
          <p:cNvPr id="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186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250825" y="286592"/>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seleccionar casos (filtrar)</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8145" y="986361"/>
            <a:ext cx="8127709" cy="485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6"/>
          <p:cNvSpPr txBox="1">
            <a:spLocks noChangeArrowheads="1"/>
          </p:cNvSpPr>
          <p:nvPr/>
        </p:nvSpPr>
        <p:spPr bwMode="auto">
          <a:xfrm>
            <a:off x="473504" y="3019489"/>
            <a:ext cx="2270031"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Elegimos “Si se satisface la condición” y damos clic en “Si…”</a:t>
            </a:r>
          </a:p>
        </p:txBody>
      </p:sp>
      <p:cxnSp>
        <p:nvCxnSpPr>
          <p:cNvPr id="13" name="AutoShape 50"/>
          <p:cNvCxnSpPr>
            <a:cxnSpLocks noChangeShapeType="1"/>
          </p:cNvCxnSpPr>
          <p:nvPr/>
        </p:nvCxnSpPr>
        <p:spPr bwMode="auto">
          <a:xfrm rot="5400000" flipH="1" flipV="1">
            <a:off x="1422808" y="2246562"/>
            <a:ext cx="958640" cy="587215"/>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9" name="Text Box 46"/>
          <p:cNvSpPr txBox="1">
            <a:spLocks noChangeArrowheads="1"/>
          </p:cNvSpPr>
          <p:nvPr/>
        </p:nvSpPr>
        <p:spPr bwMode="auto">
          <a:xfrm>
            <a:off x="6468105" y="3570762"/>
            <a:ext cx="2270031" cy="1015663"/>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Escribimos la condición que nos interese, por ejemplo, en este caso, sexo=1</a:t>
            </a:r>
          </a:p>
        </p:txBody>
      </p:sp>
      <p:cxnSp>
        <p:nvCxnSpPr>
          <p:cNvPr id="20" name="AutoShape 50"/>
          <p:cNvCxnSpPr>
            <a:cxnSpLocks noChangeShapeType="1"/>
          </p:cNvCxnSpPr>
          <p:nvPr/>
        </p:nvCxnSpPr>
        <p:spPr bwMode="auto">
          <a:xfrm rot="16200000" flipV="1">
            <a:off x="6199929" y="2161114"/>
            <a:ext cx="1503456" cy="1302926"/>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2" name="Text Box 46"/>
          <p:cNvSpPr txBox="1">
            <a:spLocks noChangeArrowheads="1"/>
          </p:cNvSpPr>
          <p:nvPr/>
        </p:nvSpPr>
        <p:spPr bwMode="auto">
          <a:xfrm>
            <a:off x="6034964" y="1754993"/>
            <a:ext cx="567681"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latin typeface="Cambria" panose="02040503050406030204" pitchFamily="18" charset="0"/>
              <a:ea typeface="Cambria" panose="02040503050406030204" pitchFamily="18" charset="0"/>
            </a:endParaRPr>
          </a:p>
        </p:txBody>
      </p:sp>
      <p:sp>
        <p:nvSpPr>
          <p:cNvPr id="23" name="Text Box 46"/>
          <p:cNvSpPr txBox="1">
            <a:spLocks noChangeArrowheads="1"/>
          </p:cNvSpPr>
          <p:nvPr/>
        </p:nvSpPr>
        <p:spPr bwMode="auto">
          <a:xfrm>
            <a:off x="3600860" y="2704436"/>
            <a:ext cx="2270031" cy="124649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Elegimos la/s variable/s a partir de las cuales crearemos un filtro y pulsamos la flecha</a:t>
            </a:r>
          </a:p>
        </p:txBody>
      </p:sp>
      <p:sp>
        <p:nvSpPr>
          <p:cNvPr id="27" name="Text Box 46"/>
          <p:cNvSpPr txBox="1">
            <a:spLocks noChangeArrowheads="1"/>
          </p:cNvSpPr>
          <p:nvPr/>
        </p:nvSpPr>
        <p:spPr bwMode="auto">
          <a:xfrm>
            <a:off x="3567208" y="4365104"/>
            <a:ext cx="2702080" cy="2054409"/>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Tener en cuenta:</a:t>
            </a:r>
          </a:p>
          <a:p>
            <a:pPr algn="ctr">
              <a:spcBef>
                <a:spcPct val="50000"/>
              </a:spcBef>
            </a:pPr>
            <a:r>
              <a:rPr lang="es-ES" altLang="es-AR" sz="1500" b="1" dirty="0">
                <a:latin typeface="Cambria" panose="02040503050406030204" pitchFamily="18" charset="0"/>
                <a:ea typeface="Cambria" panose="02040503050406030204" pitchFamily="18" charset="0"/>
              </a:rPr>
              <a:t>&amp; simboliza “Y”</a:t>
            </a:r>
          </a:p>
          <a:p>
            <a:pPr algn="ctr">
              <a:spcBef>
                <a:spcPct val="50000"/>
              </a:spcBef>
            </a:pPr>
            <a:r>
              <a:rPr lang="es-ES" altLang="es-AR" sz="1500" b="1" dirty="0">
                <a:latin typeface="Cambria" panose="02040503050406030204" pitchFamily="18" charset="0"/>
                <a:ea typeface="Cambria" panose="02040503050406030204" pitchFamily="18" charset="0"/>
              </a:rPr>
              <a:t>| simboliza “O”</a:t>
            </a:r>
          </a:p>
          <a:p>
            <a:pPr algn="ctr">
              <a:spcBef>
                <a:spcPct val="50000"/>
              </a:spcBef>
            </a:pPr>
            <a:r>
              <a:rPr lang="es-ES" altLang="es-AR" sz="1500" b="1" dirty="0">
                <a:latin typeface="Cambria" panose="02040503050406030204" pitchFamily="18" charset="0"/>
                <a:ea typeface="Cambria" panose="02040503050406030204" pitchFamily="18" charset="0"/>
              </a:rPr>
              <a:t>&gt; simboliza “Mayor que”</a:t>
            </a:r>
          </a:p>
          <a:p>
            <a:pPr algn="ctr">
              <a:spcBef>
                <a:spcPct val="50000"/>
              </a:spcBef>
            </a:pPr>
            <a:r>
              <a:rPr lang="es-ES" altLang="es-AR" sz="1500" b="1" dirty="0">
                <a:latin typeface="Cambria" panose="02040503050406030204" pitchFamily="18" charset="0"/>
                <a:ea typeface="Cambria" panose="02040503050406030204" pitchFamily="18" charset="0"/>
              </a:rPr>
              <a:t>&lt; simboliza “Menor que”</a:t>
            </a:r>
          </a:p>
          <a:p>
            <a:pPr algn="ctr">
              <a:spcBef>
                <a:spcPct val="50000"/>
              </a:spcBef>
            </a:pPr>
            <a:r>
              <a:rPr lang="es-ES" altLang="es-AR" sz="1500" b="1" dirty="0">
                <a:latin typeface="Cambria" panose="02040503050406030204" pitchFamily="18" charset="0"/>
                <a:ea typeface="Cambria" panose="02040503050406030204" pitchFamily="18" charset="0"/>
              </a:rPr>
              <a:t>&lt;&gt; simboliza “Distinto de”</a:t>
            </a: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4199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250825" y="286592"/>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ponderar casos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pic>
        <p:nvPicPr>
          <p:cNvPr id="3" name="Imagen 2" descr="Interfaz de usuario gráfica, Texto, Aplicación&#10;&#10;Descripción generada automáticamente">
            <a:extLst>
              <a:ext uri="{FF2B5EF4-FFF2-40B4-BE49-F238E27FC236}">
                <a16:creationId xmlns:a16="http://schemas.microsoft.com/office/drawing/2014/main" id="{B8C88733-F455-47F1-B32B-4D2033BE1D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9812" y="917499"/>
            <a:ext cx="4033143" cy="5549123"/>
          </a:xfrm>
          <a:prstGeom prst="rect">
            <a:avLst/>
          </a:prstGeom>
        </p:spPr>
      </p:pic>
      <p:sp>
        <p:nvSpPr>
          <p:cNvPr id="15" name="5 Elipse">
            <a:extLst>
              <a:ext uri="{FF2B5EF4-FFF2-40B4-BE49-F238E27FC236}">
                <a16:creationId xmlns:a16="http://schemas.microsoft.com/office/drawing/2014/main" id="{6A8EEAD5-863E-4971-895A-AB8E7AF82947}"/>
              </a:ext>
            </a:extLst>
          </p:cNvPr>
          <p:cNvSpPr/>
          <p:nvPr/>
        </p:nvSpPr>
        <p:spPr bwMode="auto">
          <a:xfrm>
            <a:off x="808460" y="917499"/>
            <a:ext cx="946047" cy="432047"/>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a:ln>
                <a:noFill/>
              </a:ln>
              <a:effectLst/>
              <a:latin typeface="Cambria" panose="02040503050406030204" pitchFamily="18" charset="0"/>
              <a:ea typeface="Cambria" panose="02040503050406030204" pitchFamily="18" charset="0"/>
              <a:cs typeface="Arial" charset="0"/>
            </a:endParaRPr>
          </a:p>
        </p:txBody>
      </p:sp>
      <p:sp>
        <p:nvSpPr>
          <p:cNvPr id="16" name="5 Elipse">
            <a:extLst>
              <a:ext uri="{FF2B5EF4-FFF2-40B4-BE49-F238E27FC236}">
                <a16:creationId xmlns:a16="http://schemas.microsoft.com/office/drawing/2014/main" id="{961482AA-EAB4-4AFB-8082-9B60B05A7165}"/>
              </a:ext>
            </a:extLst>
          </p:cNvPr>
          <p:cNvSpPr/>
          <p:nvPr/>
        </p:nvSpPr>
        <p:spPr bwMode="auto">
          <a:xfrm>
            <a:off x="971600" y="4581128"/>
            <a:ext cx="2376264" cy="432047"/>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a:ln>
                <a:noFill/>
              </a:ln>
              <a:effectLst/>
              <a:latin typeface="Cambria" panose="02040503050406030204" pitchFamily="18" charset="0"/>
              <a:ea typeface="Cambria" panose="02040503050406030204" pitchFamily="18" charset="0"/>
              <a:cs typeface="Arial" charset="0"/>
            </a:endParaRPr>
          </a:p>
        </p:txBody>
      </p:sp>
      <p:pic>
        <p:nvPicPr>
          <p:cNvPr id="5" name="Imagen 4" descr="Interfaz de usuario gráfica, Texto, Aplicación, Word&#10;&#10;Descripción generada automáticamente">
            <a:extLst>
              <a:ext uri="{FF2B5EF4-FFF2-40B4-BE49-F238E27FC236}">
                <a16:creationId xmlns:a16="http://schemas.microsoft.com/office/drawing/2014/main" id="{EB1D0D16-17DF-4C0B-AB0D-D832D4D93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829" y="1772816"/>
            <a:ext cx="5317146" cy="2143589"/>
          </a:xfrm>
          <a:prstGeom prst="rect">
            <a:avLst/>
          </a:prstGeom>
        </p:spPr>
      </p:pic>
      <p:sp>
        <p:nvSpPr>
          <p:cNvPr id="21" name="5 Elipse">
            <a:extLst>
              <a:ext uri="{FF2B5EF4-FFF2-40B4-BE49-F238E27FC236}">
                <a16:creationId xmlns:a16="http://schemas.microsoft.com/office/drawing/2014/main" id="{8E1E61BF-24A5-4F55-9699-C9640DF2C957}"/>
              </a:ext>
            </a:extLst>
          </p:cNvPr>
          <p:cNvSpPr/>
          <p:nvPr/>
        </p:nvSpPr>
        <p:spPr bwMode="auto">
          <a:xfrm>
            <a:off x="6104161" y="2164131"/>
            <a:ext cx="2376264" cy="432047"/>
          </a:xfrm>
          <a:prstGeom prst="ellips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a:ln>
                <a:noFill/>
              </a:ln>
              <a:effectLst/>
              <a:latin typeface="Cambria" panose="02040503050406030204" pitchFamily="18" charset="0"/>
              <a:ea typeface="Cambria" panose="02040503050406030204" pitchFamily="18" charset="0"/>
              <a:cs typeface="Arial" charset="0"/>
            </a:endParaRPr>
          </a:p>
        </p:txBody>
      </p:sp>
      <p:sp>
        <p:nvSpPr>
          <p:cNvPr id="24" name="Text Box 46">
            <a:extLst>
              <a:ext uri="{FF2B5EF4-FFF2-40B4-BE49-F238E27FC236}">
                <a16:creationId xmlns:a16="http://schemas.microsoft.com/office/drawing/2014/main" id="{0CCBC893-0A06-4E9D-BFA1-3B072B8827C8}"/>
              </a:ext>
            </a:extLst>
          </p:cNvPr>
          <p:cNvSpPr txBox="1">
            <a:spLocks noChangeArrowheads="1"/>
          </p:cNvSpPr>
          <p:nvPr/>
        </p:nvSpPr>
        <p:spPr bwMode="auto">
          <a:xfrm>
            <a:off x="5935855" y="4119143"/>
            <a:ext cx="2270031" cy="124649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Ponderar según la variable de ponderación que corresponda al diseño muestral</a:t>
            </a:r>
          </a:p>
        </p:txBody>
      </p:sp>
      <p:cxnSp>
        <p:nvCxnSpPr>
          <p:cNvPr id="25" name="AutoShape 50">
            <a:extLst>
              <a:ext uri="{FF2B5EF4-FFF2-40B4-BE49-F238E27FC236}">
                <a16:creationId xmlns:a16="http://schemas.microsoft.com/office/drawing/2014/main" id="{D7A8293F-1CB6-4DD8-9ED1-263748B4BD56}"/>
              </a:ext>
            </a:extLst>
          </p:cNvPr>
          <p:cNvCxnSpPr>
            <a:cxnSpLocks noChangeShapeType="1"/>
          </p:cNvCxnSpPr>
          <p:nvPr/>
        </p:nvCxnSpPr>
        <p:spPr bwMode="auto">
          <a:xfrm rot="5400000" flipH="1" flipV="1">
            <a:off x="6426449" y="3253300"/>
            <a:ext cx="1522965" cy="208723"/>
          </a:xfrm>
          <a:prstGeom prst="curved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3967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250826" y="1103757"/>
            <a:ext cx="86423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Una vez que disponemos de nuestra matriz o base de datos, el principal interés suele ser </a:t>
            </a:r>
            <a:r>
              <a:rPr lang="es-AR" altLang="es-AR" b="1" i="1" dirty="0">
                <a:latin typeface="Cambria" panose="02040503050406030204" pitchFamily="18" charset="0"/>
                <a:ea typeface="Cambria" panose="02040503050406030204" pitchFamily="18" charset="0"/>
                <a:cs typeface="Calibri" panose="020F0502020204030204" pitchFamily="34" charset="0"/>
              </a:rPr>
              <a:t>describir</a:t>
            </a:r>
            <a:r>
              <a:rPr lang="es-AR" altLang="es-AR" dirty="0">
                <a:latin typeface="Cambria" panose="02040503050406030204" pitchFamily="18" charset="0"/>
                <a:ea typeface="Cambria" panose="02040503050406030204" pitchFamily="18" charset="0"/>
                <a:cs typeface="Calibri" panose="020F0502020204030204" pitchFamily="34" charset="0"/>
              </a:rPr>
              <a:t> la información. </a:t>
            </a:r>
          </a:p>
          <a:p>
            <a:pPr marL="285750" indent="-285750" algn="just">
              <a:buFont typeface="Arial" panose="020B0604020202020204" pitchFamily="34" charset="0"/>
              <a:buChar char="•"/>
            </a:pPr>
            <a:endParaRPr lang="es-AR"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La forma más inmediata de describir la información es elaborar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distribuciones</a:t>
            </a:r>
            <a:r>
              <a:rPr lang="es-AR" altLang="es-AR"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b="1" i="1" dirty="0" err="1">
                <a:solidFill>
                  <a:srgbClr val="2A8A85"/>
                </a:solidFill>
                <a:latin typeface="Cambria" panose="02040503050406030204" pitchFamily="18" charset="0"/>
                <a:ea typeface="Cambria" panose="02040503050406030204" pitchFamily="18" charset="0"/>
                <a:cs typeface="Calibri" panose="020F0502020204030204" pitchFamily="34" charset="0"/>
              </a:rPr>
              <a:t>univariadas</a:t>
            </a:r>
            <a:r>
              <a:rPr lang="es-AR" altLang="es-AR" dirty="0">
                <a:latin typeface="Cambria" panose="02040503050406030204" pitchFamily="18" charset="0"/>
                <a:ea typeface="Cambria" panose="02040503050406030204" pitchFamily="18" charset="0"/>
                <a:cs typeface="Calibri" panose="020F0502020204030204" pitchFamily="34" charset="0"/>
              </a:rPr>
              <a:t> que son un “conteo” de los valores que aparecen en una variable. </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9" name="CuadroTexto 8">
            <a:extLst>
              <a:ext uri="{FF2B5EF4-FFF2-40B4-BE49-F238E27FC236}">
                <a16:creationId xmlns:a16="http://schemas.microsoft.com/office/drawing/2014/main" id="{8D881FCD-F1FA-4926-A663-8110D654E879}"/>
              </a:ext>
            </a:extLst>
          </p:cNvPr>
          <p:cNvSpPr txBox="1"/>
          <p:nvPr/>
        </p:nvSpPr>
        <p:spPr>
          <a:xfrm>
            <a:off x="1906273" y="3031925"/>
            <a:ext cx="5331454"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Distribución de frecuencias absolutas</a:t>
            </a:r>
          </a:p>
        </p:txBody>
      </p:sp>
      <p:sp>
        <p:nvSpPr>
          <p:cNvPr id="10" name="CuadroTexto 9">
            <a:extLst>
              <a:ext uri="{FF2B5EF4-FFF2-40B4-BE49-F238E27FC236}">
                <a16:creationId xmlns:a16="http://schemas.microsoft.com/office/drawing/2014/main" id="{58AD286A-2B62-43F8-9C97-5AFF3A9E671D}"/>
              </a:ext>
            </a:extLst>
          </p:cNvPr>
          <p:cNvSpPr txBox="1"/>
          <p:nvPr/>
        </p:nvSpPr>
        <p:spPr>
          <a:xfrm>
            <a:off x="1906273" y="3627814"/>
            <a:ext cx="5331454" cy="646331"/>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Distribución de frecuencias relativas (o porcentuales)</a:t>
            </a:r>
          </a:p>
        </p:txBody>
      </p:sp>
      <p:sp>
        <p:nvSpPr>
          <p:cNvPr id="11" name="CuadroTexto 10">
            <a:extLst>
              <a:ext uri="{FF2B5EF4-FFF2-40B4-BE49-F238E27FC236}">
                <a16:creationId xmlns:a16="http://schemas.microsoft.com/office/drawing/2014/main" id="{DE5DD692-4654-4CA9-99E8-65D5825B0550}"/>
              </a:ext>
            </a:extLst>
          </p:cNvPr>
          <p:cNvSpPr txBox="1"/>
          <p:nvPr/>
        </p:nvSpPr>
        <p:spPr>
          <a:xfrm>
            <a:off x="1906273" y="4490297"/>
            <a:ext cx="5328592"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Distribución de frecuencias acumuladas</a:t>
            </a:r>
          </a:p>
        </p:txBody>
      </p:sp>
      <p:sp>
        <p:nvSpPr>
          <p:cNvPr id="13" name="CuadroTexto 12">
            <a:extLst>
              <a:ext uri="{FF2B5EF4-FFF2-40B4-BE49-F238E27FC236}">
                <a16:creationId xmlns:a16="http://schemas.microsoft.com/office/drawing/2014/main" id="{A19BBE42-25AB-4F05-9F9F-B0C4CCD62C34}"/>
              </a:ext>
            </a:extLst>
          </p:cNvPr>
          <p:cNvSpPr txBox="1"/>
          <p:nvPr/>
        </p:nvSpPr>
        <p:spPr>
          <a:xfrm>
            <a:off x="1909135" y="5110523"/>
            <a:ext cx="5328592"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Otros recursos de estandarización</a:t>
            </a: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55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409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Nuestro punto de partida es una matriz de datos que tiene la siguiente estructura:</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2" name="Group 31">
            <a:extLst>
              <a:ext uri="{FF2B5EF4-FFF2-40B4-BE49-F238E27FC236}">
                <a16:creationId xmlns:a16="http://schemas.microsoft.com/office/drawing/2014/main" id="{0E0EA802-5071-487B-AE72-0ACBCB61676B}"/>
              </a:ext>
            </a:extLst>
          </p:cNvPr>
          <p:cNvGraphicFramePr>
            <a:graphicFrameLocks/>
          </p:cNvGraphicFramePr>
          <p:nvPr>
            <p:extLst>
              <p:ext uri="{D42A27DB-BD31-4B8C-83A1-F6EECF244321}">
                <p14:modId xmlns:p14="http://schemas.microsoft.com/office/powerpoint/2010/main" val="3555318188"/>
              </p:ext>
            </p:extLst>
          </p:nvPr>
        </p:nvGraphicFramePr>
        <p:xfrm>
          <a:off x="611560" y="1844824"/>
          <a:ext cx="4751389" cy="3517899"/>
        </p:xfrm>
        <a:graphic>
          <a:graphicData uri="http://schemas.openxmlformats.org/drawingml/2006/table">
            <a:tbl>
              <a:tblPr/>
              <a:tblGrid>
                <a:gridCol w="1640765">
                  <a:extLst>
                    <a:ext uri="{9D8B030D-6E8A-4147-A177-3AD203B41FA5}">
                      <a16:colId xmlns:a16="http://schemas.microsoft.com/office/drawing/2014/main" val="20000"/>
                    </a:ext>
                  </a:extLst>
                </a:gridCol>
                <a:gridCol w="777656">
                  <a:extLst>
                    <a:ext uri="{9D8B030D-6E8A-4147-A177-3AD203B41FA5}">
                      <a16:colId xmlns:a16="http://schemas.microsoft.com/office/drawing/2014/main" val="20001"/>
                    </a:ext>
                  </a:extLst>
                </a:gridCol>
                <a:gridCol w="777656">
                  <a:extLst>
                    <a:ext uri="{9D8B030D-6E8A-4147-A177-3AD203B41FA5}">
                      <a16:colId xmlns:a16="http://schemas.microsoft.com/office/drawing/2014/main" val="20002"/>
                    </a:ext>
                  </a:extLst>
                </a:gridCol>
                <a:gridCol w="777656">
                  <a:extLst>
                    <a:ext uri="{9D8B030D-6E8A-4147-A177-3AD203B41FA5}">
                      <a16:colId xmlns:a16="http://schemas.microsoft.com/office/drawing/2014/main" val="20003"/>
                    </a:ext>
                  </a:extLst>
                </a:gridCol>
                <a:gridCol w="777656">
                  <a:extLst>
                    <a:ext uri="{9D8B030D-6E8A-4147-A177-3AD203B41FA5}">
                      <a16:colId xmlns:a16="http://schemas.microsoft.com/office/drawing/2014/main" val="20004"/>
                    </a:ext>
                  </a:extLst>
                </a:gridCol>
              </a:tblGrid>
              <a:tr h="6587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Caso</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Sexo</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Edad</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87313"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Nivel Ed.</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a:t>
                      </a:r>
                    </a:p>
                  </a:txBody>
                  <a:tcPr marL="91433" marR="91433"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25000"/>
                        <a:lumOff val="75000"/>
                      </a:schemeClr>
                    </a:solidFill>
                  </a:tcPr>
                </a:tc>
                <a:extLst>
                  <a:ext uri="{0D108BD9-81ED-4DB2-BD59-A6C34878D82A}">
                    <a16:rowId xmlns:a16="http://schemas.microsoft.com/office/drawing/2014/main" val="10000"/>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17</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739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19</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18</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4</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15</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5</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6</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7</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739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8</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26</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3</a:t>
                      </a: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91433" marR="91433" marT="45719" marB="4571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4" name="9 CuadroTexto">
            <a:extLst>
              <a:ext uri="{FF2B5EF4-FFF2-40B4-BE49-F238E27FC236}">
                <a16:creationId xmlns:a16="http://schemas.microsoft.com/office/drawing/2014/main" id="{41F2498A-660A-42C2-8AC4-6A21399F1CFE}"/>
              </a:ext>
            </a:extLst>
          </p:cNvPr>
          <p:cNvSpPr txBox="1">
            <a:spLocks noChangeArrowheads="1"/>
          </p:cNvSpPr>
          <p:nvPr/>
        </p:nvSpPr>
        <p:spPr bwMode="auto">
          <a:xfrm>
            <a:off x="5580112" y="2235848"/>
            <a:ext cx="32400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u="sng" dirty="0">
                <a:latin typeface="Cambria" panose="02040503050406030204" pitchFamily="18" charset="0"/>
                <a:ea typeface="Cambria" panose="02040503050406030204" pitchFamily="18" charset="0"/>
                <a:cs typeface="Calibri" panose="020F0502020204030204" pitchFamily="34" charset="0"/>
              </a:rPr>
              <a:t>Notar: </a:t>
            </a:r>
          </a:p>
          <a:p>
            <a:pPr algn="just"/>
            <a:endParaRPr lang="es-AR" altLang="es-AR" sz="1600"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sz="1600" dirty="0">
                <a:latin typeface="Cambria" panose="02040503050406030204" pitchFamily="18" charset="0"/>
                <a:ea typeface="Cambria" panose="02040503050406030204" pitchFamily="18" charset="0"/>
                <a:cs typeface="Calibri" panose="020F0502020204030204" pitchFamily="34" charset="0"/>
              </a:rPr>
              <a:t>En el caso de las variables “Sexo” y “Nivel Ed.”, los números son códigos que representan categorías de las variables (por ejemplo: “1” puede ser “Varón”), y en el caso de la variable “Edad”, los números representan la edad en años cumplidos. </a:t>
            </a:r>
          </a:p>
        </p:txBody>
      </p:sp>
      <p:sp>
        <p:nvSpPr>
          <p:cNvPr id="6"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absolutas</a:t>
            </a:r>
          </a:p>
        </p:txBody>
      </p:sp>
      <p:sp>
        <p:nvSpPr>
          <p:cNvPr id="1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32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5" name="Group 31">
            <a:extLst>
              <a:ext uri="{FF2B5EF4-FFF2-40B4-BE49-F238E27FC236}">
                <a16:creationId xmlns:a16="http://schemas.microsoft.com/office/drawing/2014/main" id="{A944CC15-C479-4DCC-B145-623F8B7C391B}"/>
              </a:ext>
            </a:extLst>
          </p:cNvPr>
          <p:cNvGraphicFramePr>
            <a:graphicFrameLocks noGrp="1"/>
          </p:cNvGraphicFramePr>
          <p:nvPr>
            <p:ph sz="half" idx="4294967295"/>
            <p:extLst>
              <p:ext uri="{D42A27DB-BD31-4B8C-83A1-F6EECF244321}">
                <p14:modId xmlns:p14="http://schemas.microsoft.com/office/powerpoint/2010/main" val="834059773"/>
              </p:ext>
            </p:extLst>
          </p:nvPr>
        </p:nvGraphicFramePr>
        <p:xfrm>
          <a:off x="3492500" y="2146995"/>
          <a:ext cx="2376488" cy="1551265"/>
        </p:xfrm>
        <a:graphic>
          <a:graphicData uri="http://schemas.openxmlformats.org/drawingml/2006/table">
            <a:tbl>
              <a:tblPr/>
              <a:tblGrid>
                <a:gridCol w="1018495">
                  <a:extLst>
                    <a:ext uri="{9D8B030D-6E8A-4147-A177-3AD203B41FA5}">
                      <a16:colId xmlns:a16="http://schemas.microsoft.com/office/drawing/2014/main" val="20000"/>
                    </a:ext>
                  </a:extLst>
                </a:gridCol>
                <a:gridCol w="1357993">
                  <a:extLst>
                    <a:ext uri="{9D8B030D-6E8A-4147-A177-3AD203B41FA5}">
                      <a16:colId xmlns:a16="http://schemas.microsoft.com/office/drawing/2014/main" val="20001"/>
                    </a:ext>
                  </a:extLst>
                </a:gridCol>
              </a:tblGrid>
              <a:tr h="45412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AR"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Sexo</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Frecuencia</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16">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Varón</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1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16">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endParaRPr kumimoji="0" lang="es-AR"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16">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68" name="5 CuadroTexto">
            <a:extLst>
              <a:ext uri="{FF2B5EF4-FFF2-40B4-BE49-F238E27FC236}">
                <a16:creationId xmlns:a16="http://schemas.microsoft.com/office/drawing/2014/main" id="{78B0BE04-A523-4B3B-BDB6-9C354CEE9E2B}"/>
              </a:ext>
            </a:extLst>
          </p:cNvPr>
          <p:cNvSpPr txBox="1">
            <a:spLocks noChangeArrowheads="1"/>
          </p:cNvSpPr>
          <p:nvPr/>
        </p:nvSpPr>
        <p:spPr bwMode="auto">
          <a:xfrm>
            <a:off x="535781" y="3905649"/>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Si tenemos una variable de intervalo, podemos agrupar nuestros datos en </a:t>
            </a:r>
            <a:r>
              <a:rPr lang="es-AR" altLang="es-AR" b="1" dirty="0">
                <a:latin typeface="Cambria" panose="02040503050406030204" pitchFamily="18" charset="0"/>
                <a:ea typeface="Cambria" panose="02040503050406030204" pitchFamily="18" charset="0"/>
                <a:cs typeface="Calibri" panose="020F0502020204030204" pitchFamily="34" charset="0"/>
              </a:rPr>
              <a:t>intervalos de clase o categoría, </a:t>
            </a:r>
            <a:r>
              <a:rPr lang="es-AR" altLang="es-AR" dirty="0">
                <a:latin typeface="Cambria" panose="02040503050406030204" pitchFamily="18" charset="0"/>
                <a:ea typeface="Cambria" panose="02040503050406030204" pitchFamily="18" charset="0"/>
                <a:cs typeface="Calibri" panose="020F0502020204030204" pitchFamily="34" charset="0"/>
              </a:rPr>
              <a:t>por ejemplo:</a:t>
            </a:r>
          </a:p>
        </p:txBody>
      </p:sp>
      <p:graphicFrame>
        <p:nvGraphicFramePr>
          <p:cNvPr id="7" name="Group 31">
            <a:extLst>
              <a:ext uri="{FF2B5EF4-FFF2-40B4-BE49-F238E27FC236}">
                <a16:creationId xmlns:a16="http://schemas.microsoft.com/office/drawing/2014/main" id="{F78AFD27-5386-403D-80C3-240133724728}"/>
              </a:ext>
            </a:extLst>
          </p:cNvPr>
          <p:cNvGraphicFramePr>
            <a:graphicFrameLocks/>
          </p:cNvGraphicFramePr>
          <p:nvPr>
            <p:extLst>
              <p:ext uri="{D42A27DB-BD31-4B8C-83A1-F6EECF244321}">
                <p14:modId xmlns:p14="http://schemas.microsoft.com/office/powerpoint/2010/main" val="2235695002"/>
              </p:ext>
            </p:extLst>
          </p:nvPr>
        </p:nvGraphicFramePr>
        <p:xfrm>
          <a:off x="3419475" y="4581525"/>
          <a:ext cx="2376488" cy="1551266"/>
        </p:xfrm>
        <a:graphic>
          <a:graphicData uri="http://schemas.openxmlformats.org/drawingml/2006/table">
            <a:tbl>
              <a:tblPr/>
              <a:tblGrid>
                <a:gridCol w="1018495">
                  <a:extLst>
                    <a:ext uri="{9D8B030D-6E8A-4147-A177-3AD203B41FA5}">
                      <a16:colId xmlns:a16="http://schemas.microsoft.com/office/drawing/2014/main" val="20000"/>
                    </a:ext>
                  </a:extLst>
                </a:gridCol>
                <a:gridCol w="1357993">
                  <a:extLst>
                    <a:ext uri="{9D8B030D-6E8A-4147-A177-3AD203B41FA5}">
                      <a16:colId xmlns:a16="http://schemas.microsoft.com/office/drawing/2014/main" val="20001"/>
                    </a:ext>
                  </a:extLst>
                </a:gridCol>
              </a:tblGrid>
              <a:tr h="45412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AR" sz="1200" b="1" i="0" u="none" strike="noStrike" cap="none" normalizeH="0" baseline="0" dirty="0">
                          <a:ln>
                            <a:noFill/>
                          </a:ln>
                          <a:solidFill>
                            <a:schemeClr val="tx1"/>
                          </a:solidFill>
                          <a:effectLst/>
                          <a:latin typeface="Trebuchet MS" pitchFamily="34" charset="0"/>
                          <a:cs typeface="Arial" charset="0"/>
                        </a:rPr>
                        <a:t>Edad</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Trebuchet MS" pitchFamily="34" charset="0"/>
                          <a:cs typeface="Arial" charset="0"/>
                        </a:rPr>
                        <a:t>Frecuencia</a:t>
                      </a:r>
                    </a:p>
                  </a:txBody>
                  <a:tcPr marL="91449" marR="9144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17">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Trebuchet MS" pitchFamily="34" charset="0"/>
                          <a:cs typeface="Arial" charset="0"/>
                        </a:rPr>
                        <a:t>15-19</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4</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1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20-24</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2</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17">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Trebuchet MS" pitchFamily="34" charset="0"/>
                          <a:cs typeface="Arial" charset="0"/>
                        </a:rPr>
                        <a:t>25-29</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2</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17">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200" b="0" i="0" u="none" strike="noStrike" cap="none" normalizeH="0" baseline="0" dirty="0">
                          <a:ln>
                            <a:noFill/>
                          </a:ln>
                          <a:solidFill>
                            <a:schemeClr val="tx1"/>
                          </a:solidFill>
                          <a:effectLst/>
                          <a:latin typeface="Trebuchet MS" pitchFamily="34" charset="0"/>
                          <a:cs typeface="Arial" charset="0"/>
                        </a:rPr>
                        <a:t>N</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Trebuchet MS" pitchFamily="34" charset="0"/>
                          <a:cs typeface="Arial" charset="0"/>
                        </a:rPr>
                        <a:t>8</a:t>
                      </a:r>
                    </a:p>
                  </a:txBody>
                  <a:tcPr marL="91449" marR="91449" marT="45703" marB="4570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Rectangle 82">
            <a:extLst>
              <a:ext uri="{FF2B5EF4-FFF2-40B4-BE49-F238E27FC236}">
                <a16:creationId xmlns:a16="http://schemas.microsoft.com/office/drawing/2014/main" id="{954743A6-E4BF-478A-A505-DC4C25BBCEFE}"/>
              </a:ext>
            </a:extLst>
          </p:cNvPr>
          <p:cNvSpPr>
            <a:spLocks noChangeArrowheads="1"/>
          </p:cNvSpPr>
          <p:nvPr/>
        </p:nvSpPr>
        <p:spPr bwMode="auto">
          <a:xfrm>
            <a:off x="971550" y="2529582"/>
            <a:ext cx="1979613" cy="323850"/>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Categoría</a:t>
            </a:r>
          </a:p>
        </p:txBody>
      </p:sp>
      <p:cxnSp>
        <p:nvCxnSpPr>
          <p:cNvPr id="6190" name="9 Conector recto de flecha">
            <a:extLst>
              <a:ext uri="{FF2B5EF4-FFF2-40B4-BE49-F238E27FC236}">
                <a16:creationId xmlns:a16="http://schemas.microsoft.com/office/drawing/2014/main" id="{3B0405D1-5148-4E47-869A-5F053ED9DBB1}"/>
              </a:ext>
            </a:extLst>
          </p:cNvPr>
          <p:cNvCxnSpPr>
            <a:cxnSpLocks noChangeShapeType="1"/>
          </p:cNvCxnSpPr>
          <p:nvPr/>
        </p:nvCxnSpPr>
        <p:spPr bwMode="auto">
          <a:xfrm rot="10800000">
            <a:off x="2987675" y="2723257"/>
            <a:ext cx="504825"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2" name="Rectangle 82">
            <a:extLst>
              <a:ext uri="{FF2B5EF4-FFF2-40B4-BE49-F238E27FC236}">
                <a16:creationId xmlns:a16="http://schemas.microsoft.com/office/drawing/2014/main" id="{D5D41D9D-1F55-4F89-8C23-5D4844742F29}"/>
              </a:ext>
            </a:extLst>
          </p:cNvPr>
          <p:cNvSpPr>
            <a:spLocks noChangeArrowheads="1"/>
          </p:cNvSpPr>
          <p:nvPr/>
        </p:nvSpPr>
        <p:spPr bwMode="auto">
          <a:xfrm>
            <a:off x="6443663" y="2529582"/>
            <a:ext cx="1979612" cy="323850"/>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Frecuencia</a:t>
            </a:r>
          </a:p>
        </p:txBody>
      </p:sp>
      <p:cxnSp>
        <p:nvCxnSpPr>
          <p:cNvPr id="6192" name="12 Conector recto de flecha">
            <a:extLst>
              <a:ext uri="{FF2B5EF4-FFF2-40B4-BE49-F238E27FC236}">
                <a16:creationId xmlns:a16="http://schemas.microsoft.com/office/drawing/2014/main" id="{2AA479EC-71FA-41A5-81C6-CE5C65B5967D}"/>
              </a:ext>
            </a:extLst>
          </p:cNvPr>
          <p:cNvCxnSpPr>
            <a:cxnSpLocks noChangeShapeType="1"/>
          </p:cNvCxnSpPr>
          <p:nvPr/>
        </p:nvCxnSpPr>
        <p:spPr bwMode="auto">
          <a:xfrm>
            <a:off x="5364163" y="2724845"/>
            <a:ext cx="1079500" cy="1587"/>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5" name="Rectangle 82">
            <a:extLst>
              <a:ext uri="{FF2B5EF4-FFF2-40B4-BE49-F238E27FC236}">
                <a16:creationId xmlns:a16="http://schemas.microsoft.com/office/drawing/2014/main" id="{26D2863F-432C-4A89-9F21-84A1A18A7CC7}"/>
              </a:ext>
            </a:extLst>
          </p:cNvPr>
          <p:cNvSpPr>
            <a:spLocks noChangeArrowheads="1"/>
          </p:cNvSpPr>
          <p:nvPr/>
        </p:nvSpPr>
        <p:spPr bwMode="auto">
          <a:xfrm>
            <a:off x="971550" y="3394770"/>
            <a:ext cx="1979613" cy="322262"/>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N = Total de casos</a:t>
            </a:r>
          </a:p>
        </p:txBody>
      </p:sp>
      <p:cxnSp>
        <p:nvCxnSpPr>
          <p:cNvPr id="6194" name="15 Conector recto de flecha">
            <a:extLst>
              <a:ext uri="{FF2B5EF4-FFF2-40B4-BE49-F238E27FC236}">
                <a16:creationId xmlns:a16="http://schemas.microsoft.com/office/drawing/2014/main" id="{D5B520EE-CF38-432B-8874-87B35F98ADE6}"/>
              </a:ext>
            </a:extLst>
          </p:cNvPr>
          <p:cNvCxnSpPr>
            <a:cxnSpLocks noChangeShapeType="1"/>
          </p:cNvCxnSpPr>
          <p:nvPr/>
        </p:nvCxnSpPr>
        <p:spPr bwMode="auto">
          <a:xfrm rot="10800000">
            <a:off x="2987675" y="3586857"/>
            <a:ext cx="1223963"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83448" y="1103757"/>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Es difícil interpretar la información. A primera vista, no podemos saber cuántos encuestados varones tenemos. Por ello, resumimos la información en clases o categorías, y es a ello a lo que llamamos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distribución de frecuencias</a:t>
            </a:r>
            <a:r>
              <a:rPr lang="es-AR" altLang="es-AR" b="1" dirty="0">
                <a:latin typeface="Cambria" panose="02040503050406030204" pitchFamily="18" charset="0"/>
                <a:ea typeface="Cambria" panose="02040503050406030204" pitchFamily="18" charset="0"/>
                <a:cs typeface="Calibri" panose="020F0502020204030204" pitchFamily="34" charset="0"/>
              </a:rPr>
              <a:t>.</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16" name="Rectangle 82">
            <a:extLst>
              <a:ext uri="{FF2B5EF4-FFF2-40B4-BE49-F238E27FC236}">
                <a16:creationId xmlns:a16="http://schemas.microsoft.com/office/drawing/2014/main" id="{127CEDB1-6C55-4140-BBCF-76AADA358E8E}"/>
              </a:ext>
            </a:extLst>
          </p:cNvPr>
          <p:cNvSpPr>
            <a:spLocks noChangeArrowheads="1"/>
          </p:cNvSpPr>
          <p:nvPr/>
        </p:nvSpPr>
        <p:spPr bwMode="auto">
          <a:xfrm>
            <a:off x="971549" y="4849326"/>
            <a:ext cx="1979613" cy="1015663"/>
          </a:xfrm>
          <a:prstGeom prst="rect">
            <a:avLst/>
          </a:prstGeom>
          <a:solidFill>
            <a:schemeClr val="accent6">
              <a:lumMod val="20000"/>
              <a:lumOff val="8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Importante: cuando la variable es ordinal o </a:t>
            </a:r>
            <a:r>
              <a:rPr lang="es-ES" sz="1500" dirty="0" err="1">
                <a:latin typeface="Cambria" panose="02040503050406030204" pitchFamily="18" charset="0"/>
                <a:ea typeface="Cambria" panose="02040503050406030204" pitchFamily="18" charset="0"/>
                <a:cs typeface="Calibri" panose="020F0502020204030204" pitchFamily="34" charset="0"/>
              </a:rPr>
              <a:t>intervalar</a:t>
            </a:r>
            <a:r>
              <a:rPr lang="es-ES" sz="1500" dirty="0">
                <a:latin typeface="Cambria" panose="02040503050406030204" pitchFamily="18" charset="0"/>
                <a:ea typeface="Cambria" panose="02040503050406030204" pitchFamily="18" charset="0"/>
                <a:cs typeface="Calibri" panose="020F0502020204030204" pitchFamily="34" charset="0"/>
              </a:rPr>
              <a:t>, el orden es jerárquico</a:t>
            </a:r>
          </a:p>
        </p:txBody>
      </p:sp>
      <p:sp>
        <p:nvSpPr>
          <p:cNvPr id="1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absolutas</a:t>
            </a:r>
          </a:p>
        </p:txBody>
      </p:sp>
      <p:sp>
        <p:nvSpPr>
          <p:cNvPr id="2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467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Las distribuciones absolutas </a:t>
            </a:r>
            <a:r>
              <a:rPr lang="es-AR" altLang="es-AR" b="1" dirty="0">
                <a:latin typeface="Cambria" panose="02040503050406030204" pitchFamily="18" charset="0"/>
                <a:ea typeface="Cambria" panose="02040503050406030204" pitchFamily="18" charset="0"/>
                <a:cs typeface="Calibri" panose="020F0502020204030204" pitchFamily="34" charset="0"/>
              </a:rPr>
              <a:t>no suelen </a:t>
            </a:r>
            <a:r>
              <a:rPr lang="es-AR" altLang="es-AR" dirty="0">
                <a:latin typeface="Cambria" panose="02040503050406030204" pitchFamily="18" charset="0"/>
                <a:ea typeface="Cambria" panose="02040503050406030204" pitchFamily="18" charset="0"/>
                <a:cs typeface="Calibri" panose="020F0502020204030204" pitchFamily="34" charset="0"/>
              </a:rPr>
              <a:t>emplearse en la práctica. No es habitual hacer referencias a números absolutos. Sin embargo, nos sirven para calcular porcentajes.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6" name="Group 31">
            <a:extLst>
              <a:ext uri="{FF2B5EF4-FFF2-40B4-BE49-F238E27FC236}">
                <a16:creationId xmlns:a16="http://schemas.microsoft.com/office/drawing/2014/main" id="{8ECA7014-E946-4836-8F19-085FF68419F6}"/>
              </a:ext>
            </a:extLst>
          </p:cNvPr>
          <p:cNvGraphicFramePr>
            <a:graphicFrameLocks/>
          </p:cNvGraphicFramePr>
          <p:nvPr>
            <p:extLst>
              <p:ext uri="{D42A27DB-BD31-4B8C-83A1-F6EECF244321}">
                <p14:modId xmlns:p14="http://schemas.microsoft.com/office/powerpoint/2010/main" val="1546941123"/>
              </p:ext>
            </p:extLst>
          </p:nvPr>
        </p:nvGraphicFramePr>
        <p:xfrm>
          <a:off x="755576" y="3212976"/>
          <a:ext cx="3960814" cy="2447925"/>
        </p:xfrm>
        <a:graphic>
          <a:graphicData uri="http://schemas.openxmlformats.org/drawingml/2006/table">
            <a:tbl>
              <a:tblPr/>
              <a:tblGrid>
                <a:gridCol w="1080222">
                  <a:extLst>
                    <a:ext uri="{9D8B030D-6E8A-4147-A177-3AD203B41FA5}">
                      <a16:colId xmlns:a16="http://schemas.microsoft.com/office/drawing/2014/main" val="20000"/>
                    </a:ext>
                  </a:extLst>
                </a:gridCol>
                <a:gridCol w="1440296">
                  <a:extLst>
                    <a:ext uri="{9D8B030D-6E8A-4147-A177-3AD203B41FA5}">
                      <a16:colId xmlns:a16="http://schemas.microsoft.com/office/drawing/2014/main" val="20001"/>
                    </a:ext>
                  </a:extLst>
                </a:gridCol>
                <a:gridCol w="1440296">
                  <a:extLst>
                    <a:ext uri="{9D8B030D-6E8A-4147-A177-3AD203B41FA5}">
                      <a16:colId xmlns:a16="http://schemas.microsoft.com/office/drawing/2014/main" val="20002"/>
                    </a:ext>
                  </a:extLst>
                </a:gridCol>
              </a:tblGrid>
              <a:tr h="7450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Sexo</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Frecuencia</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Varón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72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endPar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endPar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Rectangle 82">
            <a:extLst>
              <a:ext uri="{FF2B5EF4-FFF2-40B4-BE49-F238E27FC236}">
                <a16:creationId xmlns:a16="http://schemas.microsoft.com/office/drawing/2014/main" id="{774843BB-4683-4AB3-A9EF-79B238C62AAC}"/>
              </a:ext>
            </a:extLst>
          </p:cNvPr>
          <p:cNvSpPr>
            <a:spLocks noChangeArrowheads="1"/>
          </p:cNvSpPr>
          <p:nvPr/>
        </p:nvSpPr>
        <p:spPr bwMode="auto">
          <a:xfrm>
            <a:off x="5797477" y="3921006"/>
            <a:ext cx="1979612" cy="600164"/>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i="1" dirty="0">
                <a:latin typeface="Calibri" panose="020F0502020204030204" pitchFamily="34" charset="0"/>
                <a:cs typeface="Calibri" panose="020F0502020204030204" pitchFamily="34" charset="0"/>
              </a:rPr>
              <a:t>f / </a:t>
            </a:r>
            <a:r>
              <a:rPr lang="es-ES" sz="1500" dirty="0">
                <a:latin typeface="Calibri" panose="020F0502020204030204" pitchFamily="34" charset="0"/>
                <a:cs typeface="Calibri" panose="020F0502020204030204" pitchFamily="34" charset="0"/>
              </a:rPr>
              <a:t>N</a:t>
            </a:r>
            <a:endParaRPr lang="es-ES" sz="1500" i="1" dirty="0">
              <a:latin typeface="Calibri" panose="020F0502020204030204" pitchFamily="34" charset="0"/>
              <a:cs typeface="Calibri" panose="020F0502020204030204" pitchFamily="34" charset="0"/>
            </a:endParaRPr>
          </a:p>
          <a:p>
            <a:pPr algn="ctr" eaLnBrk="1" hangingPunct="1">
              <a:spcBef>
                <a:spcPct val="20000"/>
              </a:spcBef>
              <a:buClr>
                <a:schemeClr val="accent1"/>
              </a:buClr>
              <a:buSzPct val="65000"/>
              <a:defRPr/>
            </a:pPr>
            <a:r>
              <a:rPr lang="es-ES" sz="1500" dirty="0">
                <a:latin typeface="Calibri" panose="020F0502020204030204" pitchFamily="34" charset="0"/>
                <a:cs typeface="Calibri" panose="020F0502020204030204" pitchFamily="34" charset="0"/>
              </a:rPr>
              <a:t>0,625 x 100 = 62,5 %</a:t>
            </a:r>
          </a:p>
        </p:txBody>
      </p:sp>
      <p:cxnSp>
        <p:nvCxnSpPr>
          <p:cNvPr id="18" name="16 Conector recto de flecha">
            <a:extLst>
              <a:ext uri="{FF2B5EF4-FFF2-40B4-BE49-F238E27FC236}">
                <a16:creationId xmlns:a16="http://schemas.microsoft.com/office/drawing/2014/main" id="{75F3DF25-6D89-49BD-AAC9-245F0C8A0522}"/>
              </a:ext>
            </a:extLst>
          </p:cNvPr>
          <p:cNvCxnSpPr>
            <a:cxnSpLocks noChangeShapeType="1"/>
          </p:cNvCxnSpPr>
          <p:nvPr/>
        </p:nvCxnSpPr>
        <p:spPr bwMode="auto">
          <a:xfrm>
            <a:off x="4716390" y="4221088"/>
            <a:ext cx="1081087"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7" name="7 CuadroTexto">
            <a:extLst>
              <a:ext uri="{FF2B5EF4-FFF2-40B4-BE49-F238E27FC236}">
                <a16:creationId xmlns:a16="http://schemas.microsoft.com/office/drawing/2014/main" id="{00192D54-4D4F-4764-A207-E3CCC399A8F0}"/>
              </a:ext>
            </a:extLst>
          </p:cNvPr>
          <p:cNvSpPr txBox="1">
            <a:spLocks noChangeArrowheads="1"/>
          </p:cNvSpPr>
          <p:nvPr/>
        </p:nvSpPr>
        <p:spPr bwMode="auto">
          <a:xfrm>
            <a:off x="457199" y="2023166"/>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Una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proporción</a:t>
            </a:r>
            <a:r>
              <a:rPr lang="es-AR" altLang="es-AR" dirty="0">
                <a:latin typeface="Cambria" panose="02040503050406030204" pitchFamily="18" charset="0"/>
                <a:ea typeface="Cambria" panose="02040503050406030204" pitchFamily="18" charset="0"/>
                <a:cs typeface="Calibri" panose="020F0502020204030204" pitchFamily="34" charset="0"/>
              </a:rPr>
              <a:t> compara el número de casos de una categoría de una variable con el tamaño total de la distribución. Si el cociente obtenido se multiplica por 100, obtenemos un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porcentaje</a:t>
            </a:r>
            <a:r>
              <a:rPr lang="es-AR" altLang="es-AR" dirty="0">
                <a:latin typeface="Cambria" panose="02040503050406030204" pitchFamily="18" charset="0"/>
                <a:ea typeface="Cambria" panose="02040503050406030204" pitchFamily="18" charset="0"/>
                <a:cs typeface="Calibri" panose="020F0502020204030204" pitchFamily="34" charset="0"/>
              </a:rPr>
              <a:t>. </a:t>
            </a:r>
          </a:p>
        </p:txBody>
      </p:sp>
      <p:sp>
        <p:nvSpPr>
          <p:cNvPr id="8" name="Rectangle 82">
            <a:extLst>
              <a:ext uri="{FF2B5EF4-FFF2-40B4-BE49-F238E27FC236}">
                <a16:creationId xmlns:a16="http://schemas.microsoft.com/office/drawing/2014/main" id="{19C95119-769D-473A-90A0-CDE380298406}"/>
              </a:ext>
            </a:extLst>
          </p:cNvPr>
          <p:cNvSpPr>
            <a:spLocks noChangeArrowheads="1"/>
          </p:cNvSpPr>
          <p:nvPr/>
        </p:nvSpPr>
        <p:spPr bwMode="auto">
          <a:xfrm>
            <a:off x="3608430" y="4010433"/>
            <a:ext cx="793428" cy="338554"/>
          </a:xfrm>
          <a:prstGeom prst="rect">
            <a:avLst/>
          </a:prstGeom>
          <a:solidFill>
            <a:schemeClr val="accent1">
              <a:lumMod val="40000"/>
              <a:lumOff val="60000"/>
            </a:schemeClr>
          </a:solidFill>
          <a:ln w="9525">
            <a:solidFill>
              <a:srgbClr val="000000"/>
            </a:solidFill>
            <a:miter lim="800000"/>
            <a:headEnd/>
            <a:tailEnd/>
          </a:ln>
        </p:spPr>
        <p:txBody>
          <a:bodyPr wrap="square" anchor="ctr">
            <a:spAutoFit/>
          </a:bodyPr>
          <a:lstStyle/>
          <a:p>
            <a:pPr algn="ctr" eaLnBrk="1" hangingPunct="1">
              <a:spcBef>
                <a:spcPct val="20000"/>
              </a:spcBef>
              <a:buClr>
                <a:schemeClr val="accent1"/>
              </a:buClr>
              <a:buSzPct val="65000"/>
              <a:defRPr/>
            </a:pPr>
            <a:r>
              <a:rPr lang="es-ES" sz="1600" dirty="0">
                <a:latin typeface="Calibri" panose="020F0502020204030204" pitchFamily="34" charset="0"/>
                <a:cs typeface="Calibri" panose="020F0502020204030204" pitchFamily="34" charset="0"/>
              </a:rPr>
              <a:t>62,5%</a:t>
            </a:r>
          </a:p>
        </p:txBody>
      </p:sp>
      <p:sp>
        <p:nvSpPr>
          <p:cNvPr id="9" name="Rectangle 82">
            <a:extLst>
              <a:ext uri="{FF2B5EF4-FFF2-40B4-BE49-F238E27FC236}">
                <a16:creationId xmlns:a16="http://schemas.microsoft.com/office/drawing/2014/main" id="{249731D5-AEF8-4410-AC3A-C7B8285A209C}"/>
              </a:ext>
            </a:extLst>
          </p:cNvPr>
          <p:cNvSpPr>
            <a:spLocks noChangeArrowheads="1"/>
          </p:cNvSpPr>
          <p:nvPr/>
        </p:nvSpPr>
        <p:spPr bwMode="auto">
          <a:xfrm>
            <a:off x="3608430" y="4429244"/>
            <a:ext cx="793428" cy="338554"/>
          </a:xfrm>
          <a:prstGeom prst="rect">
            <a:avLst/>
          </a:prstGeom>
          <a:solidFill>
            <a:schemeClr val="accent1">
              <a:lumMod val="40000"/>
              <a:lumOff val="60000"/>
            </a:schemeClr>
          </a:solidFill>
          <a:ln w="9525">
            <a:solidFill>
              <a:srgbClr val="000000"/>
            </a:solidFill>
            <a:miter lim="800000"/>
            <a:headEnd/>
            <a:tailEnd/>
          </a:ln>
        </p:spPr>
        <p:txBody>
          <a:bodyPr wrap="square" anchor="ctr">
            <a:spAutoFit/>
          </a:bodyPr>
          <a:lstStyle/>
          <a:p>
            <a:pPr algn="ctr" eaLnBrk="1" hangingPunct="1">
              <a:spcBef>
                <a:spcPct val="20000"/>
              </a:spcBef>
              <a:buClr>
                <a:schemeClr val="accent1"/>
              </a:buClr>
              <a:buSzPct val="65000"/>
              <a:defRPr/>
            </a:pPr>
            <a:r>
              <a:rPr lang="es-ES" sz="1600" dirty="0">
                <a:latin typeface="Calibri" panose="020F0502020204030204" pitchFamily="34" charset="0"/>
                <a:cs typeface="Calibri" panose="020F0502020204030204" pitchFamily="34" charset="0"/>
              </a:rPr>
              <a:t>37,5%</a:t>
            </a:r>
          </a:p>
        </p:txBody>
      </p:sp>
      <p:sp>
        <p:nvSpPr>
          <p:cNvPr id="10" name="Rectangle 82">
            <a:extLst>
              <a:ext uri="{FF2B5EF4-FFF2-40B4-BE49-F238E27FC236}">
                <a16:creationId xmlns:a16="http://schemas.microsoft.com/office/drawing/2014/main" id="{AA2A653B-14CD-445A-9AE6-0C0F4E06BA46}"/>
              </a:ext>
            </a:extLst>
          </p:cNvPr>
          <p:cNvSpPr>
            <a:spLocks noChangeArrowheads="1"/>
          </p:cNvSpPr>
          <p:nvPr/>
        </p:nvSpPr>
        <p:spPr bwMode="auto">
          <a:xfrm>
            <a:off x="3608430" y="5267388"/>
            <a:ext cx="793428" cy="338554"/>
          </a:xfrm>
          <a:prstGeom prst="rect">
            <a:avLst/>
          </a:prstGeom>
          <a:solidFill>
            <a:schemeClr val="accent1">
              <a:lumMod val="40000"/>
              <a:lumOff val="60000"/>
            </a:schemeClr>
          </a:solidFill>
          <a:ln w="9525">
            <a:solidFill>
              <a:srgbClr val="000000"/>
            </a:solidFill>
            <a:miter lim="800000"/>
            <a:headEnd/>
            <a:tailEnd/>
          </a:ln>
        </p:spPr>
        <p:txBody>
          <a:bodyPr wrap="square" anchor="ctr">
            <a:spAutoFit/>
          </a:bodyPr>
          <a:lstStyle/>
          <a:p>
            <a:pPr algn="ctr" eaLnBrk="1" hangingPunct="1">
              <a:spcBef>
                <a:spcPct val="20000"/>
              </a:spcBef>
              <a:buClr>
                <a:schemeClr val="accent1"/>
              </a:buClr>
              <a:buSzPct val="65000"/>
              <a:defRPr/>
            </a:pPr>
            <a:r>
              <a:rPr lang="es-ES" sz="1600" dirty="0">
                <a:latin typeface="Calibri" panose="020F0502020204030204" pitchFamily="34" charset="0"/>
                <a:cs typeface="Calibri" panose="020F0502020204030204" pitchFamily="34" charset="0"/>
              </a:rPr>
              <a:t>100,0%</a:t>
            </a: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relativas (o porcentuales)</a:t>
            </a:r>
          </a:p>
        </p:txBody>
      </p:sp>
      <p:sp>
        <p:nvSpPr>
          <p:cNvPr id="2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Rectangle 82">
            <a:extLst>
              <a:ext uri="{FF2B5EF4-FFF2-40B4-BE49-F238E27FC236}">
                <a16:creationId xmlns:a16="http://schemas.microsoft.com/office/drawing/2014/main" id="{127CEDB1-6C55-4140-BBCF-76AADA358E8E}"/>
              </a:ext>
            </a:extLst>
          </p:cNvPr>
          <p:cNvSpPr>
            <a:spLocks noChangeArrowheads="1"/>
          </p:cNvSpPr>
          <p:nvPr/>
        </p:nvSpPr>
        <p:spPr bwMode="auto">
          <a:xfrm>
            <a:off x="5795219" y="4938187"/>
            <a:ext cx="1979613" cy="1015663"/>
          </a:xfrm>
          <a:prstGeom prst="rect">
            <a:avLst/>
          </a:prstGeom>
          <a:solidFill>
            <a:schemeClr val="accent6">
              <a:lumMod val="20000"/>
              <a:lumOff val="8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dirty="0">
                <a:latin typeface="Cambria" panose="02040503050406030204" pitchFamily="18" charset="0"/>
                <a:ea typeface="Cambria" panose="02040503050406030204" pitchFamily="18" charset="0"/>
                <a:cs typeface="Calibri" panose="020F0502020204030204" pitchFamily="34" charset="0"/>
              </a:rPr>
              <a:t>Recordar: la resta de dos porcentajes se expresa en </a:t>
            </a:r>
            <a:r>
              <a:rPr lang="es-ES" sz="1500" b="1" dirty="0">
                <a:latin typeface="Cambria" panose="02040503050406030204" pitchFamily="18" charset="0"/>
                <a:ea typeface="Cambria" panose="02040503050406030204" pitchFamily="18" charset="0"/>
                <a:cs typeface="Calibri" panose="020F0502020204030204" pitchFamily="34" charset="0"/>
              </a:rPr>
              <a:t>puntos porcentuales</a:t>
            </a:r>
            <a:endParaRPr lang="es-ES" sz="15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87409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Tipos de variables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25" name="24 CuadroTexto"/>
          <p:cNvSpPr txBox="1"/>
          <p:nvPr/>
        </p:nvSpPr>
        <p:spPr>
          <a:xfrm>
            <a:off x="250824" y="1196752"/>
            <a:ext cx="8642350" cy="338554"/>
          </a:xfrm>
          <a:prstGeom prst="rect">
            <a:avLst/>
          </a:prstGeom>
          <a:noFill/>
        </p:spPr>
        <p:txBody>
          <a:bodyPr wrap="square" rtlCol="0">
            <a:spAutoFit/>
          </a:bodyPr>
          <a:lstStyle/>
          <a:p>
            <a:pPr marL="285750" indent="-285750">
              <a:buFont typeface="Wingdings" panose="05000000000000000000" pitchFamily="2" charset="2"/>
              <a:buChar char="§"/>
            </a:pPr>
            <a:r>
              <a:rPr lang="es-ES" sz="1600" dirty="0">
                <a:latin typeface="Cambria" panose="02040503050406030204" pitchFamily="18" charset="0"/>
              </a:rPr>
              <a:t>Tipos de variables:</a:t>
            </a:r>
            <a:endParaRPr lang="es-AR" sz="1600" dirty="0">
              <a:latin typeface="Cambria" panose="02040503050406030204" pitchFamily="18" charset="0"/>
            </a:endParaRPr>
          </a:p>
        </p:txBody>
      </p:sp>
      <p:sp>
        <p:nvSpPr>
          <p:cNvPr id="1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aphicFrame>
        <p:nvGraphicFramePr>
          <p:cNvPr id="16" name="Tabla 1">
            <a:extLst>
              <a:ext uri="{FF2B5EF4-FFF2-40B4-BE49-F238E27FC236}">
                <a16:creationId xmlns:a16="http://schemas.microsoft.com/office/drawing/2014/main" id="{D925DBCA-445E-413C-BBAB-19E812B433FA}"/>
              </a:ext>
            </a:extLst>
          </p:cNvPr>
          <p:cNvGraphicFramePr>
            <a:graphicFrameLocks noGrp="1"/>
          </p:cNvGraphicFramePr>
          <p:nvPr>
            <p:extLst>
              <p:ext uri="{D42A27DB-BD31-4B8C-83A1-F6EECF244321}">
                <p14:modId xmlns:p14="http://schemas.microsoft.com/office/powerpoint/2010/main" val="572196081"/>
              </p:ext>
            </p:extLst>
          </p:nvPr>
        </p:nvGraphicFramePr>
        <p:xfrm>
          <a:off x="474748" y="2384594"/>
          <a:ext cx="8497885" cy="3689312"/>
        </p:xfrm>
        <a:graphic>
          <a:graphicData uri="http://schemas.openxmlformats.org/drawingml/2006/table">
            <a:tbl>
              <a:tblPr firstRow="1" firstCol="1" bandRow="1">
                <a:tableStyleId>{5C22544A-7EE6-4342-B048-85BDC9FD1C3A}</a:tableStyleId>
              </a:tblPr>
              <a:tblGrid>
                <a:gridCol w="1499320">
                  <a:extLst>
                    <a:ext uri="{9D8B030D-6E8A-4147-A177-3AD203B41FA5}">
                      <a16:colId xmlns:a16="http://schemas.microsoft.com/office/drawing/2014/main" val="3917490874"/>
                    </a:ext>
                  </a:extLst>
                </a:gridCol>
                <a:gridCol w="6998565">
                  <a:extLst>
                    <a:ext uri="{9D8B030D-6E8A-4147-A177-3AD203B41FA5}">
                      <a16:colId xmlns:a16="http://schemas.microsoft.com/office/drawing/2014/main" val="848226259"/>
                    </a:ext>
                  </a:extLst>
                </a:gridCol>
              </a:tblGrid>
              <a:tr h="2370824">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Nivel de medición</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tc>
                  <a:txBody>
                    <a:bodyPr/>
                    <a:lstStyle/>
                    <a:p>
                      <a:pPr algn="just">
                        <a:lnSpc>
                          <a:spcPct val="115000"/>
                        </a:lnSpc>
                        <a:spcAft>
                          <a:spcPts val="0"/>
                        </a:spcAft>
                      </a:pPr>
                      <a:r>
                        <a:rPr lang="es-AR" sz="1200" b="0" dirty="0">
                          <a:solidFill>
                            <a:schemeClr val="tx1"/>
                          </a:solidFill>
                          <a:effectLst/>
                          <a:latin typeface="Cambria" panose="02040503050406030204" pitchFamily="18" charset="0"/>
                          <a:cs typeface="Calibri" panose="020F0502020204030204" pitchFamily="34" charset="0"/>
                        </a:rPr>
                        <a:t>Cualitativas o no métricas</a:t>
                      </a:r>
                    </a:p>
                    <a:p>
                      <a:pPr marL="342900" lvl="0" indent="-342900" algn="just">
                        <a:spcAft>
                          <a:spcPts val="0"/>
                        </a:spcAft>
                        <a:buFont typeface="+mj-lt"/>
                        <a:buAutoNum type="arabicParenR"/>
                      </a:pPr>
                      <a:r>
                        <a:rPr lang="es-ES" sz="1200" b="1" u="sng" dirty="0">
                          <a:solidFill>
                            <a:schemeClr val="tx1"/>
                          </a:solidFill>
                          <a:effectLst/>
                          <a:latin typeface="Cambria" panose="02040503050406030204" pitchFamily="18" charset="0"/>
                          <a:cs typeface="Calibri" panose="020F0502020204030204" pitchFamily="34" charset="0"/>
                        </a:rPr>
                        <a:t>Nominales</a:t>
                      </a:r>
                      <a:r>
                        <a:rPr lang="es-ES" sz="1200" b="0" u="sng" dirty="0">
                          <a:solidFill>
                            <a:schemeClr val="tx1"/>
                          </a:solidFill>
                          <a:effectLst/>
                          <a:latin typeface="Cambria" panose="02040503050406030204" pitchFamily="18" charset="0"/>
                          <a:cs typeface="Calibri" panose="020F0502020204030204" pitchFamily="34" charset="0"/>
                        </a:rPr>
                        <a:t>:</a:t>
                      </a:r>
                      <a:r>
                        <a:rPr lang="es-ES" sz="1200" b="0" dirty="0">
                          <a:solidFill>
                            <a:schemeClr val="tx1"/>
                          </a:solidFill>
                          <a:effectLst/>
                          <a:latin typeface="Cambria" panose="02040503050406030204" pitchFamily="18" charset="0"/>
                          <a:cs typeface="Calibri" panose="020F0502020204030204" pitchFamily="34" charset="0"/>
                        </a:rPr>
                        <a:t> son aquellas variables cuyos atributos no pueden ordenarse. Dan lugar a operaciones lógico-matemáticas del tipo “igual” o “diferente”. </a:t>
                      </a:r>
                      <a:r>
                        <a:rPr lang="es-ES" sz="1200" b="0" u="sng" dirty="0">
                          <a:solidFill>
                            <a:schemeClr val="tx1"/>
                          </a:solidFill>
                          <a:effectLst/>
                          <a:latin typeface="Cambria" panose="02040503050406030204" pitchFamily="18" charset="0"/>
                          <a:cs typeface="Calibri" panose="020F0502020204030204" pitchFamily="34" charset="0"/>
                        </a:rPr>
                        <a:t>Ejemplos</a:t>
                      </a:r>
                      <a:r>
                        <a:rPr lang="es-ES" sz="1200" b="0" dirty="0">
                          <a:solidFill>
                            <a:schemeClr val="tx1"/>
                          </a:solidFill>
                          <a:effectLst/>
                          <a:latin typeface="Cambria" panose="02040503050406030204" pitchFamily="18" charset="0"/>
                          <a:cs typeface="Calibri" panose="020F0502020204030204" pitchFamily="34" charset="0"/>
                        </a:rPr>
                        <a:t>: Sexo (mujer</a:t>
                      </a:r>
                      <a:r>
                        <a:rPr lang="es-ES" sz="1200" b="0" baseline="0" dirty="0">
                          <a:solidFill>
                            <a:schemeClr val="tx1"/>
                          </a:solidFill>
                          <a:effectLst/>
                          <a:latin typeface="Cambria" panose="02040503050406030204" pitchFamily="18" charset="0"/>
                          <a:cs typeface="Calibri" panose="020F0502020204030204" pitchFamily="34" charset="0"/>
                        </a:rPr>
                        <a:t> ≠ varón)</a:t>
                      </a:r>
                      <a:r>
                        <a:rPr lang="es-ES" sz="1200" b="0" dirty="0">
                          <a:solidFill>
                            <a:schemeClr val="tx1"/>
                          </a:solidFill>
                          <a:effectLst/>
                          <a:latin typeface="Cambria" panose="02040503050406030204" pitchFamily="18" charset="0"/>
                          <a:cs typeface="Calibri" panose="020F0502020204030204" pitchFamily="34" charset="0"/>
                        </a:rPr>
                        <a:t>, partido político preferido (izquierda</a:t>
                      </a:r>
                      <a:r>
                        <a:rPr lang="es-ES" sz="1200" b="0" baseline="0" dirty="0">
                          <a:solidFill>
                            <a:schemeClr val="tx1"/>
                          </a:solidFill>
                          <a:effectLst/>
                          <a:latin typeface="Cambria" panose="02040503050406030204" pitchFamily="18" charset="0"/>
                          <a:cs typeface="Calibri" panose="020F0502020204030204" pitchFamily="34" charset="0"/>
                        </a:rPr>
                        <a:t> ≠ derecha)</a:t>
                      </a:r>
                      <a:r>
                        <a:rPr lang="es-ES" sz="1200" b="0" dirty="0">
                          <a:solidFill>
                            <a:schemeClr val="tx1"/>
                          </a:solidFill>
                          <a:effectLst/>
                          <a:latin typeface="Cambria" panose="02040503050406030204" pitchFamily="18" charset="0"/>
                          <a:cs typeface="Calibri" panose="020F0502020204030204" pitchFamily="34" charset="0"/>
                        </a:rPr>
                        <a:t>. </a:t>
                      </a:r>
                      <a:endParaRPr lang="es-AR" sz="1200" b="0" dirty="0">
                        <a:solidFill>
                          <a:schemeClr val="tx1"/>
                        </a:solidFill>
                        <a:effectLst/>
                        <a:latin typeface="Cambria" panose="02040503050406030204" pitchFamily="18" charset="0"/>
                        <a:cs typeface="Calibri" panose="020F0502020204030204" pitchFamily="34" charset="0"/>
                      </a:endParaRPr>
                    </a:p>
                    <a:p>
                      <a:pPr marL="342900" lvl="0" indent="-342900" algn="just">
                        <a:spcAft>
                          <a:spcPts val="0"/>
                        </a:spcAft>
                        <a:buFont typeface="+mj-lt"/>
                        <a:buAutoNum type="arabicParenR"/>
                      </a:pPr>
                      <a:r>
                        <a:rPr lang="es-ES" sz="1200" b="1" u="sng" dirty="0">
                          <a:solidFill>
                            <a:schemeClr val="tx1"/>
                          </a:solidFill>
                          <a:effectLst/>
                          <a:latin typeface="Cambria" panose="02040503050406030204" pitchFamily="18" charset="0"/>
                          <a:cs typeface="Calibri" panose="020F0502020204030204" pitchFamily="34" charset="0"/>
                        </a:rPr>
                        <a:t>Ordinales</a:t>
                      </a:r>
                      <a:r>
                        <a:rPr lang="es-ES" sz="1200" b="0" u="sng" dirty="0">
                          <a:solidFill>
                            <a:schemeClr val="tx1"/>
                          </a:solidFill>
                          <a:effectLst/>
                          <a:latin typeface="Cambria" panose="02040503050406030204" pitchFamily="18" charset="0"/>
                          <a:cs typeface="Calibri" panose="020F0502020204030204" pitchFamily="34" charset="0"/>
                        </a:rPr>
                        <a:t>:</a:t>
                      </a:r>
                      <a:r>
                        <a:rPr lang="es-ES" sz="1200" b="0" dirty="0">
                          <a:solidFill>
                            <a:schemeClr val="tx1"/>
                          </a:solidFill>
                          <a:effectLst/>
                          <a:latin typeface="Cambria" panose="02040503050406030204" pitchFamily="18" charset="0"/>
                          <a:cs typeface="Calibri" panose="020F0502020204030204" pitchFamily="34" charset="0"/>
                        </a:rPr>
                        <a:t> son aquellas cuyos atributos pueden ordenarse, pero no puede establecerse la “distancia” entre ellas. Habilitan operaciones lógico-matemáticas del tipo “igual” o “diferente”; pero también “mayor, menor o igual”. </a:t>
                      </a:r>
                      <a:r>
                        <a:rPr lang="es-ES" sz="1200" b="0" u="sng" dirty="0">
                          <a:solidFill>
                            <a:schemeClr val="tx1"/>
                          </a:solidFill>
                          <a:effectLst/>
                          <a:latin typeface="Cambria" panose="02040503050406030204" pitchFamily="18" charset="0"/>
                          <a:cs typeface="Calibri" panose="020F0502020204030204" pitchFamily="34" charset="0"/>
                        </a:rPr>
                        <a:t>Ejemplo</a:t>
                      </a:r>
                      <a:r>
                        <a:rPr lang="es-ES" sz="1200" b="0" dirty="0">
                          <a:solidFill>
                            <a:schemeClr val="tx1"/>
                          </a:solidFill>
                          <a:effectLst/>
                          <a:latin typeface="Cambria" panose="02040503050406030204" pitchFamily="18" charset="0"/>
                          <a:cs typeface="Calibri" panose="020F0502020204030204" pitchFamily="34" charset="0"/>
                        </a:rPr>
                        <a:t>: máximo nivel educativo alcanzado (primaria completa </a:t>
                      </a:r>
                      <a:r>
                        <a:rPr lang="es-ES" sz="1200" b="0" baseline="0" dirty="0">
                          <a:solidFill>
                            <a:schemeClr val="tx1"/>
                          </a:solidFill>
                          <a:effectLst/>
                          <a:latin typeface="Cambria" panose="02040503050406030204" pitchFamily="18" charset="0"/>
                          <a:cs typeface="Calibri" panose="020F0502020204030204" pitchFamily="34" charset="0"/>
                        </a:rPr>
                        <a:t> ≠ secundaria completa y, además, primaria completa &lt; secundaria completa).</a:t>
                      </a:r>
                      <a:r>
                        <a:rPr lang="es-ES" sz="1200" b="0" dirty="0">
                          <a:solidFill>
                            <a:schemeClr val="tx1"/>
                          </a:solidFill>
                          <a:effectLst/>
                          <a:latin typeface="Cambria" panose="02040503050406030204" pitchFamily="18" charset="0"/>
                          <a:cs typeface="Calibri" panose="020F0502020204030204" pitchFamily="34" charset="0"/>
                        </a:rPr>
                        <a:t> </a:t>
                      </a:r>
                      <a:endParaRPr lang="es-AR" sz="1200" b="0" dirty="0">
                        <a:solidFill>
                          <a:schemeClr val="tx1"/>
                        </a:solidFill>
                        <a:effectLst/>
                        <a:latin typeface="Cambria" panose="02040503050406030204" pitchFamily="18" charset="0"/>
                        <a:cs typeface="Calibri" panose="020F0502020204030204" pitchFamily="34" charset="0"/>
                      </a:endParaRPr>
                    </a:p>
                    <a:p>
                      <a:pPr algn="just">
                        <a:lnSpc>
                          <a:spcPct val="115000"/>
                        </a:lnSpc>
                        <a:spcAft>
                          <a:spcPts val="0"/>
                        </a:spcAft>
                      </a:pPr>
                      <a:r>
                        <a:rPr lang="es-AR" sz="1200" b="0" dirty="0">
                          <a:solidFill>
                            <a:schemeClr val="tx1"/>
                          </a:solidFill>
                          <a:effectLst/>
                          <a:latin typeface="Cambria" panose="02040503050406030204" pitchFamily="18" charset="0"/>
                          <a:cs typeface="Calibri" panose="020F0502020204030204" pitchFamily="34" charset="0"/>
                        </a:rPr>
                        <a:t> </a:t>
                      </a:r>
                    </a:p>
                    <a:p>
                      <a:pPr algn="just">
                        <a:lnSpc>
                          <a:spcPct val="115000"/>
                        </a:lnSpc>
                        <a:spcAft>
                          <a:spcPts val="0"/>
                        </a:spcAft>
                      </a:pPr>
                      <a:r>
                        <a:rPr lang="es-AR" sz="1200" b="0" dirty="0">
                          <a:solidFill>
                            <a:schemeClr val="tx1"/>
                          </a:solidFill>
                          <a:effectLst/>
                          <a:latin typeface="Cambria" panose="02040503050406030204" pitchFamily="18" charset="0"/>
                          <a:cs typeface="Calibri" panose="020F0502020204030204" pitchFamily="34" charset="0"/>
                        </a:rPr>
                        <a:t>Cuantitativas o métricas</a:t>
                      </a: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defRPr/>
                      </a:pPr>
                      <a:r>
                        <a:rPr lang="es-ES" sz="1200" b="1" u="sng" dirty="0">
                          <a:solidFill>
                            <a:schemeClr val="tx1"/>
                          </a:solidFill>
                          <a:effectLst/>
                          <a:latin typeface="Cambria" panose="02040503050406030204" pitchFamily="18" charset="0"/>
                          <a:cs typeface="Calibri" panose="020F0502020204030204" pitchFamily="34" charset="0"/>
                        </a:rPr>
                        <a:t>De intervalo / razón</a:t>
                      </a:r>
                      <a:r>
                        <a:rPr lang="es-ES" sz="1200" b="1" dirty="0">
                          <a:solidFill>
                            <a:schemeClr val="tx1"/>
                          </a:solidFill>
                          <a:effectLst/>
                          <a:latin typeface="Cambria" panose="02040503050406030204" pitchFamily="18" charset="0"/>
                          <a:cs typeface="Calibri" panose="020F0502020204030204" pitchFamily="34" charset="0"/>
                        </a:rPr>
                        <a:t>:</a:t>
                      </a:r>
                      <a:r>
                        <a:rPr lang="es-ES" sz="1200" b="0" dirty="0">
                          <a:solidFill>
                            <a:schemeClr val="tx1"/>
                          </a:solidFill>
                          <a:effectLst/>
                          <a:latin typeface="Cambria" panose="02040503050406030204" pitchFamily="18" charset="0"/>
                          <a:cs typeface="Calibri" panose="020F0502020204030204" pitchFamily="34" charset="0"/>
                        </a:rPr>
                        <a:t> son aquellas en las que puede “cuantificarse” la distancia entre los valores que la integran. Habilitan o</a:t>
                      </a:r>
                      <a:r>
                        <a:rPr lang="es-AR" sz="1200" b="0" dirty="0" err="1">
                          <a:solidFill>
                            <a:schemeClr val="tx1"/>
                          </a:solidFill>
                          <a:effectLst/>
                          <a:latin typeface="Cambria" panose="02040503050406030204" pitchFamily="18" charset="0"/>
                          <a:cs typeface="Calibri" panose="020F0502020204030204" pitchFamily="34" charset="0"/>
                        </a:rPr>
                        <a:t>peraciones</a:t>
                      </a:r>
                      <a:r>
                        <a:rPr lang="es-AR" sz="1200" b="0" dirty="0">
                          <a:solidFill>
                            <a:schemeClr val="tx1"/>
                          </a:solidFill>
                          <a:effectLst/>
                          <a:latin typeface="Cambria" panose="02040503050406030204" pitchFamily="18" charset="0"/>
                          <a:cs typeface="Calibri" panose="020F0502020204030204" pitchFamily="34" charset="0"/>
                        </a:rPr>
                        <a:t> matemáticas de todo tipo. </a:t>
                      </a:r>
                      <a:r>
                        <a:rPr lang="es-ES" sz="1200" b="0" u="sng" dirty="0">
                          <a:solidFill>
                            <a:schemeClr val="tx1"/>
                          </a:solidFill>
                          <a:effectLst/>
                          <a:latin typeface="Cambria" panose="02040503050406030204" pitchFamily="18" charset="0"/>
                          <a:cs typeface="Calibri" panose="020F0502020204030204" pitchFamily="34" charset="0"/>
                        </a:rPr>
                        <a:t>Ejemplo:</a:t>
                      </a:r>
                      <a:r>
                        <a:rPr lang="es-ES" sz="1200" b="0" u="none" baseline="0" dirty="0">
                          <a:solidFill>
                            <a:schemeClr val="tx1"/>
                          </a:solidFill>
                          <a:effectLst/>
                          <a:latin typeface="Cambria" panose="02040503050406030204" pitchFamily="18" charset="0"/>
                          <a:cs typeface="Calibri" panose="020F0502020204030204" pitchFamily="34" charset="0"/>
                        </a:rPr>
                        <a:t> </a:t>
                      </a:r>
                      <a:r>
                        <a:rPr lang="es-ES" sz="1200" b="0" u="none" dirty="0">
                          <a:solidFill>
                            <a:schemeClr val="tx1"/>
                          </a:solidFill>
                          <a:effectLst/>
                          <a:latin typeface="Cambria" panose="02040503050406030204" pitchFamily="18" charset="0"/>
                          <a:cs typeface="Calibri" panose="020F0502020204030204" pitchFamily="34" charset="0"/>
                        </a:rPr>
                        <a:t>los</a:t>
                      </a:r>
                      <a:r>
                        <a:rPr lang="es-ES" sz="1200" b="0" dirty="0">
                          <a:solidFill>
                            <a:schemeClr val="tx1"/>
                          </a:solidFill>
                          <a:effectLst/>
                          <a:latin typeface="Cambria" panose="02040503050406030204" pitchFamily="18" charset="0"/>
                          <a:cs typeface="Calibri" panose="020F0502020204030204" pitchFamily="34" charset="0"/>
                        </a:rPr>
                        <a:t> ingresos mensuales</a:t>
                      </a:r>
                      <a:r>
                        <a:rPr lang="es-ES" sz="1200" b="0" baseline="0" dirty="0">
                          <a:solidFill>
                            <a:schemeClr val="tx1"/>
                          </a:solidFill>
                          <a:effectLst/>
                          <a:latin typeface="Cambria" panose="02040503050406030204" pitchFamily="18" charset="0"/>
                          <a:cs typeface="Calibri" panose="020F0502020204030204" pitchFamily="34" charset="0"/>
                        </a:rPr>
                        <a:t> ($10.000 ≠ $12.000, $10.000 &lt; $12.000,  $12.000-$10.000=$2.000). </a:t>
                      </a:r>
                      <a:endParaRPr lang="es-AR" sz="1200" b="0" dirty="0">
                        <a:solidFill>
                          <a:schemeClr val="tx1"/>
                        </a:solidFill>
                        <a:effectLst/>
                        <a:latin typeface="Cambria" panose="02040503050406030204" pitchFamily="18"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420407573"/>
                  </a:ext>
                </a:extLst>
              </a:tr>
              <a:tr h="612529">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Escala de medición</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tc>
                  <a:txBody>
                    <a:bodyPr/>
                    <a:lstStyle/>
                    <a:p>
                      <a:pPr algn="just">
                        <a:lnSpc>
                          <a:spcPct val="115000"/>
                        </a:lnSpc>
                        <a:spcAft>
                          <a:spcPts val="0"/>
                        </a:spcAft>
                      </a:pPr>
                      <a:r>
                        <a:rPr lang="es-AR" sz="1200" u="sng" dirty="0">
                          <a:solidFill>
                            <a:schemeClr val="tx1"/>
                          </a:solidFill>
                          <a:effectLst/>
                          <a:latin typeface="Cambria" panose="02040503050406030204" pitchFamily="18" charset="0"/>
                          <a:cs typeface="Calibri" panose="020F0502020204030204" pitchFamily="34" charset="0"/>
                        </a:rPr>
                        <a:t>Continuas</a:t>
                      </a:r>
                      <a:r>
                        <a:rPr lang="es-AR" sz="1200" dirty="0">
                          <a:solidFill>
                            <a:schemeClr val="tx1"/>
                          </a:solidFill>
                          <a:effectLst/>
                          <a:latin typeface="Cambria" panose="02040503050406030204" pitchFamily="18" charset="0"/>
                          <a:cs typeface="Calibri" panose="020F0502020204030204" pitchFamily="34" charset="0"/>
                        </a:rPr>
                        <a:t>: son aquellas en las que se puede encontrar valores intermedios en el sistema de categorías.</a:t>
                      </a:r>
                    </a:p>
                    <a:p>
                      <a:pPr algn="just">
                        <a:lnSpc>
                          <a:spcPct val="115000"/>
                        </a:lnSpc>
                        <a:spcAft>
                          <a:spcPts val="0"/>
                        </a:spcAft>
                      </a:pPr>
                      <a:r>
                        <a:rPr lang="es-AR" sz="1200" u="sng" dirty="0">
                          <a:solidFill>
                            <a:schemeClr val="tx1"/>
                          </a:solidFill>
                          <a:effectLst/>
                          <a:latin typeface="Cambria" panose="02040503050406030204" pitchFamily="18" charset="0"/>
                          <a:cs typeface="Calibri" panose="020F0502020204030204" pitchFamily="34" charset="0"/>
                        </a:rPr>
                        <a:t>Discretas:</a:t>
                      </a:r>
                      <a:r>
                        <a:rPr lang="es-AR" sz="1200" dirty="0">
                          <a:solidFill>
                            <a:schemeClr val="tx1"/>
                          </a:solidFill>
                          <a:effectLst/>
                          <a:latin typeface="Cambria" panose="02040503050406030204" pitchFamily="18" charset="0"/>
                          <a:cs typeface="Calibri" panose="020F0502020204030204" pitchFamily="34" charset="0"/>
                        </a:rPr>
                        <a:t> son aquellas en las que no existen valores intermedios. Ejemplo: número de hijos. </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4239148949"/>
                  </a:ext>
                </a:extLst>
              </a:tr>
              <a:tr h="617047">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Función en la investigación</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tc>
                  <a:txBody>
                    <a:bodyPr/>
                    <a:lstStyle/>
                    <a:p>
                      <a:pPr algn="just">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Independientes</a:t>
                      </a:r>
                    </a:p>
                    <a:p>
                      <a:pPr algn="just">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Dependientes</a:t>
                      </a:r>
                    </a:p>
                    <a:p>
                      <a:pPr algn="just">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Intervinientes o de control</a:t>
                      </a:r>
                      <a:endParaRPr lang="es-AR" sz="1200" dirty="0">
                        <a:solidFill>
                          <a:schemeClr val="tx1"/>
                        </a:solidFill>
                        <a:effectLst/>
                        <a:latin typeface="Cambria" panose="02040503050406030204" pitchFamily="18" charset="0"/>
                        <a:ea typeface="Calibri" panose="020F0502020204030204" pitchFamily="34" charset="0"/>
                        <a:cs typeface="Calibri" panose="020F0502020204030204" pitchFamily="34" charset="0"/>
                      </a:endParaRP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1738567060"/>
                  </a:ext>
                </a:extLst>
              </a:tr>
            </a:tbl>
          </a:graphicData>
        </a:graphic>
      </p:graphicFrame>
      <p:sp>
        <p:nvSpPr>
          <p:cNvPr id="17" name="16 CuadroTexto"/>
          <p:cNvSpPr txBox="1"/>
          <p:nvPr/>
        </p:nvSpPr>
        <p:spPr>
          <a:xfrm>
            <a:off x="201801" y="6168799"/>
            <a:ext cx="8642350" cy="338554"/>
          </a:xfrm>
          <a:prstGeom prst="rect">
            <a:avLst/>
          </a:prstGeom>
          <a:noFill/>
        </p:spPr>
        <p:txBody>
          <a:bodyPr wrap="square" rtlCol="0">
            <a:spAutoFit/>
          </a:bodyPr>
          <a:lstStyle/>
          <a:p>
            <a:pPr marL="285750" indent="-285750">
              <a:buFont typeface="Wingdings" panose="05000000000000000000" pitchFamily="2" charset="2"/>
              <a:buChar char="§"/>
            </a:pPr>
            <a:r>
              <a:rPr lang="es-ES" sz="1600" dirty="0">
                <a:latin typeface="Cambria" panose="02040503050406030204" pitchFamily="18" charset="0"/>
              </a:rPr>
              <a:t>Propiedades del sistema de categorías de una variable: exhaustividad, exclusividad, precisión.</a:t>
            </a:r>
            <a:endParaRPr lang="es-AR" sz="1600" dirty="0">
              <a:latin typeface="Cambria" panose="02040503050406030204" pitchFamily="18" charset="0"/>
            </a:endParaRPr>
          </a:p>
        </p:txBody>
      </p:sp>
      <p:graphicFrame>
        <p:nvGraphicFramePr>
          <p:cNvPr id="13" name="Tabla 1">
            <a:extLst>
              <a:ext uri="{FF2B5EF4-FFF2-40B4-BE49-F238E27FC236}">
                <a16:creationId xmlns:a16="http://schemas.microsoft.com/office/drawing/2014/main" id="{D925DBCA-445E-413C-BBAB-19E812B433FA}"/>
              </a:ext>
            </a:extLst>
          </p:cNvPr>
          <p:cNvGraphicFramePr>
            <a:graphicFrameLocks noGrp="1"/>
          </p:cNvGraphicFramePr>
          <p:nvPr>
            <p:extLst>
              <p:ext uri="{D42A27DB-BD31-4B8C-83A1-F6EECF244321}">
                <p14:modId xmlns:p14="http://schemas.microsoft.com/office/powerpoint/2010/main" val="2496790566"/>
              </p:ext>
            </p:extLst>
          </p:nvPr>
        </p:nvGraphicFramePr>
        <p:xfrm>
          <a:off x="460375" y="1633416"/>
          <a:ext cx="4665866" cy="539173"/>
        </p:xfrm>
        <a:graphic>
          <a:graphicData uri="http://schemas.openxmlformats.org/drawingml/2006/table">
            <a:tbl>
              <a:tblPr firstRow="1" firstCol="1" bandRow="1">
                <a:tableStyleId>{5C22544A-7EE6-4342-B048-85BDC9FD1C3A}</a:tableStyleId>
              </a:tblPr>
              <a:tblGrid>
                <a:gridCol w="4665866">
                  <a:extLst>
                    <a:ext uri="{9D8B030D-6E8A-4147-A177-3AD203B41FA5}">
                      <a16:colId xmlns:a16="http://schemas.microsoft.com/office/drawing/2014/main" val="3917490874"/>
                    </a:ext>
                  </a:extLst>
                </a:gridCol>
              </a:tblGrid>
              <a:tr h="539173">
                <a:tc>
                  <a:txBody>
                    <a:bodyPr/>
                    <a:lstStyle/>
                    <a:p>
                      <a:pPr algn="l">
                        <a:lnSpc>
                          <a:spcPct val="115000"/>
                        </a:lnSpc>
                        <a:spcAft>
                          <a:spcPts val="0"/>
                        </a:spcAft>
                      </a:pPr>
                      <a:r>
                        <a:rPr lang="es-AR" sz="1200" dirty="0">
                          <a:solidFill>
                            <a:schemeClr val="tx1"/>
                          </a:solidFill>
                          <a:effectLst/>
                          <a:latin typeface="Cambria" panose="02040503050406030204" pitchFamily="18" charset="0"/>
                          <a:cs typeface="Calibri" panose="020F0502020204030204" pitchFamily="34" charset="0"/>
                        </a:rPr>
                        <a:t>Variable: </a:t>
                      </a:r>
                      <a:r>
                        <a:rPr lang="es-AR" sz="1200" b="0" dirty="0">
                          <a:solidFill>
                            <a:schemeClr val="tx1"/>
                          </a:solidFill>
                          <a:effectLst/>
                          <a:latin typeface="Cambria" panose="02040503050406030204" pitchFamily="18" charset="0"/>
                          <a:cs typeface="Calibri" panose="020F0502020204030204" pitchFamily="34" charset="0"/>
                        </a:rPr>
                        <a:t>Sexo </a:t>
                      </a:r>
                      <a:r>
                        <a:rPr lang="es-AR" sz="1200" b="1" dirty="0">
                          <a:solidFill>
                            <a:schemeClr val="tx1"/>
                          </a:solidFill>
                          <a:effectLst/>
                          <a:latin typeface="Cambria" panose="02040503050406030204" pitchFamily="18" charset="0"/>
                          <a:cs typeface="Calibri" panose="020F0502020204030204" pitchFamily="34" charset="0"/>
                        </a:rPr>
                        <a:t>Categorías o valores: </a:t>
                      </a:r>
                      <a:r>
                        <a:rPr lang="es-AR" sz="1200" b="0" dirty="0">
                          <a:solidFill>
                            <a:schemeClr val="tx1"/>
                          </a:solidFill>
                          <a:effectLst/>
                          <a:latin typeface="Cambria" panose="02040503050406030204" pitchFamily="18" charset="0"/>
                          <a:cs typeface="Calibri" panose="020F0502020204030204" pitchFamily="34" charset="0"/>
                        </a:rPr>
                        <a:t>varón / mujer</a:t>
                      </a:r>
                    </a:p>
                    <a:p>
                      <a:pPr algn="l">
                        <a:lnSpc>
                          <a:spcPct val="115000"/>
                        </a:lnSpc>
                        <a:spcAft>
                          <a:spcPts val="0"/>
                        </a:spcAft>
                      </a:pPr>
                      <a:r>
                        <a:rPr lang="es-AR" sz="1200" b="1" dirty="0">
                          <a:solidFill>
                            <a:schemeClr val="tx1"/>
                          </a:solidFill>
                          <a:effectLst/>
                          <a:latin typeface="Cambria" panose="02040503050406030204" pitchFamily="18" charset="0"/>
                          <a:ea typeface="Calibri" panose="020F0502020204030204" pitchFamily="34" charset="0"/>
                          <a:cs typeface="Calibri" panose="020F0502020204030204" pitchFamily="34" charset="0"/>
                        </a:rPr>
                        <a:t>Variable:</a:t>
                      </a:r>
                      <a:r>
                        <a:rPr lang="es-AR" sz="1200" b="0" baseline="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 Edad </a:t>
                      </a:r>
                      <a:r>
                        <a:rPr lang="es-AR" sz="1200" b="1" baseline="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Categorías o valores: </a:t>
                      </a:r>
                      <a:r>
                        <a:rPr lang="es-AR" sz="1200" b="0" baseline="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1 año, 2 años, 3 años… etc.</a:t>
                      </a:r>
                    </a:p>
                  </a:txBody>
                  <a:tcPr marL="38580" marR="3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AE8E7"/>
                    </a:solidFill>
                  </a:tcPr>
                </a:tc>
                <a:extLst>
                  <a:ext uri="{0D108BD9-81ED-4DB2-BD59-A6C34878D82A}">
                    <a16:rowId xmlns:a16="http://schemas.microsoft.com/office/drawing/2014/main" val="420407573"/>
                  </a:ext>
                </a:extLst>
              </a:tr>
            </a:tbl>
          </a:graphicData>
        </a:graphic>
      </p:graphicFrame>
    </p:spTree>
    <p:extLst>
      <p:ext uri="{BB962C8B-B14F-4D97-AF65-F5344CB8AC3E}">
        <p14:creationId xmlns:p14="http://schemas.microsoft.com/office/powerpoint/2010/main" val="122236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Se utilizan para indicar el número o el porcentaje de casos que quedan por debajo de una categoría de la variable que nos interesa.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Sólo tienen sentido para variables </a:t>
            </a:r>
            <a:r>
              <a:rPr lang="es-AR" altLang="es-AR" b="1" dirty="0">
                <a:latin typeface="Cambria" panose="02040503050406030204" pitchFamily="18" charset="0"/>
                <a:ea typeface="Cambria" panose="02040503050406030204" pitchFamily="18" charset="0"/>
                <a:cs typeface="Calibri" panose="020F0502020204030204" pitchFamily="34" charset="0"/>
              </a:rPr>
              <a:t>de nivel ordinal, de intervalo o razón</a:t>
            </a:r>
            <a:r>
              <a:rPr lang="es-AR" altLang="es-AR" dirty="0">
                <a:latin typeface="Cambria" panose="02040503050406030204" pitchFamily="18" charset="0"/>
                <a:ea typeface="Cambria" panose="02040503050406030204" pitchFamily="18" charset="0"/>
                <a:cs typeface="Calibri" panose="020F0502020204030204" pitchFamily="34" charset="0"/>
              </a:rPr>
              <a:t>. Ello es porque estamos suponiendo un “orden” entre las categorías. No para las variables nominales. </a:t>
            </a:r>
          </a:p>
        </p:txBody>
      </p:sp>
      <p:graphicFrame>
        <p:nvGraphicFramePr>
          <p:cNvPr id="9" name="Group 31">
            <a:extLst>
              <a:ext uri="{FF2B5EF4-FFF2-40B4-BE49-F238E27FC236}">
                <a16:creationId xmlns:a16="http://schemas.microsoft.com/office/drawing/2014/main" id="{8C35847F-8FB7-4068-A474-1CBE2477F7DA}"/>
              </a:ext>
            </a:extLst>
          </p:cNvPr>
          <p:cNvGraphicFramePr>
            <a:graphicFrameLocks/>
          </p:cNvGraphicFramePr>
          <p:nvPr>
            <p:extLst>
              <p:ext uri="{D42A27DB-BD31-4B8C-83A1-F6EECF244321}">
                <p14:modId xmlns:p14="http://schemas.microsoft.com/office/powerpoint/2010/main" val="927923075"/>
              </p:ext>
            </p:extLst>
          </p:nvPr>
        </p:nvGraphicFramePr>
        <p:xfrm>
          <a:off x="556617" y="3212976"/>
          <a:ext cx="3906837" cy="1979720"/>
        </p:xfrm>
        <a:graphic>
          <a:graphicData uri="http://schemas.openxmlformats.org/drawingml/2006/table">
            <a:tbl>
              <a:tblPr/>
              <a:tblGrid>
                <a:gridCol w="1065501">
                  <a:extLst>
                    <a:ext uri="{9D8B030D-6E8A-4147-A177-3AD203B41FA5}">
                      <a16:colId xmlns:a16="http://schemas.microsoft.com/office/drawing/2014/main" val="20000"/>
                    </a:ext>
                  </a:extLst>
                </a:gridCol>
                <a:gridCol w="1420668">
                  <a:extLst>
                    <a:ext uri="{9D8B030D-6E8A-4147-A177-3AD203B41FA5}">
                      <a16:colId xmlns:a16="http://schemas.microsoft.com/office/drawing/2014/main" val="20001"/>
                    </a:ext>
                  </a:extLst>
                </a:gridCol>
                <a:gridCol w="1420668">
                  <a:extLst>
                    <a:ext uri="{9D8B030D-6E8A-4147-A177-3AD203B41FA5}">
                      <a16:colId xmlns:a16="http://schemas.microsoft.com/office/drawing/2014/main" val="20002"/>
                    </a:ext>
                  </a:extLst>
                </a:gridCol>
              </a:tblGrid>
              <a:tr h="550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Edad</a:t>
                      </a:r>
                    </a:p>
                  </a:txBody>
                  <a:tcPr marL="103357" marR="103357" marT="51668" marB="51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Frecuencia</a:t>
                      </a:r>
                    </a:p>
                  </a:txBody>
                  <a:tcPr marL="103357" marR="103357" marT="51668" marB="51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Frecuencia acumulada</a:t>
                      </a:r>
                    </a:p>
                  </a:txBody>
                  <a:tcPr marL="103357" marR="103357" marT="51668" marB="5166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15-19</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4</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4</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9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20-24</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6</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25-29</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8</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93">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N</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8</a:t>
                      </a: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103357" marR="103357" marT="51668" marB="5166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0" name="Group 31">
            <a:extLst>
              <a:ext uri="{FF2B5EF4-FFF2-40B4-BE49-F238E27FC236}">
                <a16:creationId xmlns:a16="http://schemas.microsoft.com/office/drawing/2014/main" id="{FB2D92E4-8B8D-4C3C-B83A-5A00D50D3D2B}"/>
              </a:ext>
            </a:extLst>
          </p:cNvPr>
          <p:cNvGraphicFramePr>
            <a:graphicFrameLocks/>
          </p:cNvGraphicFramePr>
          <p:nvPr>
            <p:extLst>
              <p:ext uri="{D42A27DB-BD31-4B8C-83A1-F6EECF244321}">
                <p14:modId xmlns:p14="http://schemas.microsoft.com/office/powerpoint/2010/main" val="2416530725"/>
              </p:ext>
            </p:extLst>
          </p:nvPr>
        </p:nvGraphicFramePr>
        <p:xfrm>
          <a:off x="4622800" y="3212976"/>
          <a:ext cx="3906837" cy="1979730"/>
        </p:xfrm>
        <a:graphic>
          <a:graphicData uri="http://schemas.openxmlformats.org/drawingml/2006/table">
            <a:tbl>
              <a:tblPr/>
              <a:tblGrid>
                <a:gridCol w="1065501">
                  <a:extLst>
                    <a:ext uri="{9D8B030D-6E8A-4147-A177-3AD203B41FA5}">
                      <a16:colId xmlns:a16="http://schemas.microsoft.com/office/drawing/2014/main" val="20000"/>
                    </a:ext>
                  </a:extLst>
                </a:gridCol>
                <a:gridCol w="1420668">
                  <a:extLst>
                    <a:ext uri="{9D8B030D-6E8A-4147-A177-3AD203B41FA5}">
                      <a16:colId xmlns:a16="http://schemas.microsoft.com/office/drawing/2014/main" val="20001"/>
                    </a:ext>
                  </a:extLst>
                </a:gridCol>
                <a:gridCol w="1420668">
                  <a:extLst>
                    <a:ext uri="{9D8B030D-6E8A-4147-A177-3AD203B41FA5}">
                      <a16:colId xmlns:a16="http://schemas.microsoft.com/office/drawing/2014/main" val="20002"/>
                    </a:ext>
                  </a:extLst>
                </a:gridCol>
              </a:tblGrid>
              <a:tr h="5504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Edad</a:t>
                      </a:r>
                    </a:p>
                  </a:txBody>
                  <a:tcPr marL="103357" marR="103357" marT="51669" marB="516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Porcentaje</a:t>
                      </a:r>
                    </a:p>
                  </a:txBody>
                  <a:tcPr marL="103357" marR="103357" marT="51669" marB="516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Porcentaje Acumulado</a:t>
                      </a:r>
                    </a:p>
                  </a:txBody>
                  <a:tcPr marL="103357" marR="103357" marT="51669" marB="5166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15-19</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50%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50%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9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20-24</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75%</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93">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25-29</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25%</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100%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93">
                <a:tc>
                  <a:txBody>
                    <a:bodyPr/>
                    <a:lstStyle/>
                    <a:p>
                      <a:pPr marL="342900" marR="0" lvl="0" indent="-342900" algn="r" defTabSz="914400" rtl="0" eaLnBrk="1" fontAlgn="b" latinLnBrk="0" hangingPunct="1">
                        <a:lnSpc>
                          <a:spcPct val="100000"/>
                        </a:lnSpc>
                        <a:spcBef>
                          <a:spcPct val="20000"/>
                        </a:spcBef>
                        <a:spcAft>
                          <a:spcPct val="0"/>
                        </a:spcAft>
                        <a:buClrTx/>
                        <a:buSzTx/>
                        <a:buFontTx/>
                        <a:buNone/>
                        <a:tabLst/>
                      </a:pPr>
                      <a:r>
                        <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N</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rPr>
                        <a:t>100%</a:t>
                      </a: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marL="103357" marR="103357" marT="51669" marB="5166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10 CuadroTexto"/>
          <p:cNvSpPr txBox="1"/>
          <p:nvPr/>
        </p:nvSpPr>
        <p:spPr>
          <a:xfrm>
            <a:off x="152779" y="270173"/>
            <a:ext cx="8740395" cy="461665"/>
          </a:xfrm>
          <a:prstGeom prst="rect">
            <a:avLst/>
          </a:prstGeom>
          <a:noFill/>
        </p:spPr>
        <p:txBody>
          <a:bodyPr wrap="square" rtlCol="0">
            <a:spAutoFit/>
          </a:bodyPr>
          <a:lstStyle/>
          <a:p>
            <a:r>
              <a:rPr lang="es-AR" sz="2400" dirty="0">
                <a:latin typeface="Cambria" panose="02040503050406030204" pitchFamily="18" charset="0"/>
              </a:rPr>
              <a:t>Distribuciones de frecuencias acumuladas</a:t>
            </a:r>
          </a:p>
        </p:txBody>
      </p:sp>
      <p:sp>
        <p:nvSpPr>
          <p:cNvPr id="11"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2"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379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libri" panose="020F0502020204030204" pitchFamily="34" charset="0"/>
                <a:cs typeface="Calibri" panose="020F0502020204030204" pitchFamily="34" charset="0"/>
              </a:rPr>
              <a:t>Al igual que las proporciones/porcentajes, permiten estandarizar el tamaño, pero lo hacen comparando el número de casos que caen en una categoría de la variable con el número de casos que caen en otra categoría de la variable.</a:t>
            </a:r>
            <a:endParaRPr lang="es-AR" altLang="es-AR" sz="1600" b="1" dirty="0">
              <a:latin typeface="Calibri" panose="020F0502020204030204" pitchFamily="34" charset="0"/>
              <a:cs typeface="Calibri" panose="020F0502020204030204" pitchFamily="34" charset="0"/>
            </a:endParaRPr>
          </a:p>
        </p:txBody>
      </p:sp>
      <p:graphicFrame>
        <p:nvGraphicFramePr>
          <p:cNvPr id="16" name="Group 31">
            <a:extLst>
              <a:ext uri="{FF2B5EF4-FFF2-40B4-BE49-F238E27FC236}">
                <a16:creationId xmlns:a16="http://schemas.microsoft.com/office/drawing/2014/main" id="{8ECA7014-E946-4836-8F19-085FF68419F6}"/>
              </a:ext>
            </a:extLst>
          </p:cNvPr>
          <p:cNvGraphicFramePr>
            <a:graphicFrameLocks/>
          </p:cNvGraphicFramePr>
          <p:nvPr>
            <p:extLst>
              <p:ext uri="{D42A27DB-BD31-4B8C-83A1-F6EECF244321}">
                <p14:modId xmlns:p14="http://schemas.microsoft.com/office/powerpoint/2010/main" val="1892574059"/>
              </p:ext>
            </p:extLst>
          </p:nvPr>
        </p:nvGraphicFramePr>
        <p:xfrm>
          <a:off x="1403648" y="2451888"/>
          <a:ext cx="2924862" cy="2447925"/>
        </p:xfrm>
        <a:graphic>
          <a:graphicData uri="http://schemas.openxmlformats.org/drawingml/2006/table">
            <a:tbl>
              <a:tblPr/>
              <a:tblGrid>
                <a:gridCol w="1253512">
                  <a:extLst>
                    <a:ext uri="{9D8B030D-6E8A-4147-A177-3AD203B41FA5}">
                      <a16:colId xmlns:a16="http://schemas.microsoft.com/office/drawing/2014/main" val="20000"/>
                    </a:ext>
                  </a:extLst>
                </a:gridCol>
                <a:gridCol w="1671350">
                  <a:extLst>
                    <a:ext uri="{9D8B030D-6E8A-4147-A177-3AD203B41FA5}">
                      <a16:colId xmlns:a16="http://schemas.microsoft.com/office/drawing/2014/main" val="20001"/>
                    </a:ext>
                  </a:extLst>
                </a:gridCol>
              </a:tblGrid>
              <a:tr h="7450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AR"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Sexo</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Frecuencia</a:t>
                      </a:r>
                    </a:p>
                  </a:txBody>
                  <a:tcPr marL="91449" marR="91449"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Varón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572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Mujer</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endPar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5726">
                <a:tc>
                  <a:txBody>
                    <a:bodyPr/>
                    <a:lstStyle/>
                    <a:p>
                      <a:pPr marL="342900" marR="0" lvl="0" indent="-342900" algn="ctr" defTabSz="914400" rtl="0" eaLnBrk="1" fontAlgn="b" latinLnBrk="0" hangingPunct="1">
                        <a:lnSpc>
                          <a:spcPct val="100000"/>
                        </a:lnSpc>
                        <a:spcBef>
                          <a:spcPct val="20000"/>
                        </a:spcBef>
                        <a:spcAft>
                          <a:spcPct val="0"/>
                        </a:spcAft>
                        <a:buClrTx/>
                        <a:buSzTx/>
                        <a:buFontTx/>
                        <a:buNone/>
                        <a:tabLst/>
                      </a:pPr>
                      <a:r>
                        <a:rPr kumimoji="0" lang="es-AR"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a:t>
                      </a:r>
                    </a:p>
                  </a:txBody>
                  <a:tcPr marL="91449" marR="91449"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7" name="Rectangle 82">
            <a:extLst>
              <a:ext uri="{FF2B5EF4-FFF2-40B4-BE49-F238E27FC236}">
                <a16:creationId xmlns:a16="http://schemas.microsoft.com/office/drawing/2014/main" id="{774843BB-4683-4AB3-A9EF-79B238C62AAC}"/>
              </a:ext>
            </a:extLst>
          </p:cNvPr>
          <p:cNvSpPr>
            <a:spLocks noChangeArrowheads="1"/>
          </p:cNvSpPr>
          <p:nvPr/>
        </p:nvSpPr>
        <p:spPr bwMode="auto">
          <a:xfrm>
            <a:off x="5423309" y="2758916"/>
            <a:ext cx="1979612" cy="1338828"/>
          </a:xfrm>
          <a:prstGeom prst="rect">
            <a:avLst/>
          </a:prstGeom>
          <a:solidFill>
            <a:schemeClr val="accent1">
              <a:lumMod val="40000"/>
              <a:lumOff val="60000"/>
            </a:schemeClr>
          </a:solidFill>
          <a:ln w="9525">
            <a:solidFill>
              <a:srgbClr val="000000"/>
            </a:solidFill>
            <a:miter lim="800000"/>
            <a:headEnd/>
            <a:tailEnd/>
          </a:ln>
        </p:spPr>
        <p:txBody>
          <a:bodyPr anchor="ctr">
            <a:spAutoFit/>
          </a:bodyPr>
          <a:lstStyle/>
          <a:p>
            <a:pPr algn="ctr" eaLnBrk="1" hangingPunct="1">
              <a:spcBef>
                <a:spcPct val="20000"/>
              </a:spcBef>
              <a:buClr>
                <a:schemeClr val="accent1"/>
              </a:buClr>
              <a:buSzPct val="65000"/>
              <a:defRPr/>
            </a:pPr>
            <a:r>
              <a:rPr lang="es-ES" sz="1500" i="1" dirty="0">
                <a:latin typeface="Calibri" panose="020F0502020204030204" pitchFamily="34" charset="0"/>
                <a:cs typeface="Calibri" panose="020F0502020204030204" pitchFamily="34" charset="0"/>
              </a:rPr>
              <a:t>f1 /f2</a:t>
            </a:r>
          </a:p>
          <a:p>
            <a:pPr algn="ctr" eaLnBrk="1" hangingPunct="1">
              <a:spcBef>
                <a:spcPct val="20000"/>
              </a:spcBef>
              <a:buClr>
                <a:schemeClr val="accent1"/>
              </a:buClr>
              <a:buSzPct val="65000"/>
              <a:defRPr/>
            </a:pPr>
            <a:r>
              <a:rPr lang="es-ES" sz="1500" dirty="0">
                <a:latin typeface="Calibri" panose="020F0502020204030204" pitchFamily="34" charset="0"/>
                <a:cs typeface="Calibri" panose="020F0502020204030204" pitchFamily="34" charset="0"/>
              </a:rPr>
              <a:t>5 / 3 = </a:t>
            </a:r>
            <a:r>
              <a:rPr lang="es-ES" sz="1500" b="1" dirty="0">
                <a:latin typeface="Calibri" panose="020F0502020204030204" pitchFamily="34" charset="0"/>
                <a:cs typeface="Calibri" panose="020F0502020204030204" pitchFamily="34" charset="0"/>
              </a:rPr>
              <a:t>1,67</a:t>
            </a:r>
          </a:p>
          <a:p>
            <a:pPr algn="ctr" eaLnBrk="1" hangingPunct="1">
              <a:spcBef>
                <a:spcPct val="20000"/>
              </a:spcBef>
              <a:buClr>
                <a:schemeClr val="accent1"/>
              </a:buClr>
              <a:buSzPct val="65000"/>
              <a:defRPr/>
            </a:pPr>
            <a:r>
              <a:rPr lang="es-ES" sz="1500" dirty="0">
                <a:latin typeface="Calibri" panose="020F0502020204030204" pitchFamily="34" charset="0"/>
                <a:cs typeface="Calibri" panose="020F0502020204030204" pitchFamily="34" charset="0"/>
              </a:rPr>
              <a:t>Significa que </a:t>
            </a:r>
            <a:r>
              <a:rPr lang="es-ES" sz="1500" b="1" dirty="0">
                <a:latin typeface="Calibri" panose="020F0502020204030204" pitchFamily="34" charset="0"/>
                <a:cs typeface="Calibri" panose="020F0502020204030204" pitchFamily="34" charset="0"/>
              </a:rPr>
              <a:t>hay 1,67 varones por cada mujer</a:t>
            </a:r>
          </a:p>
        </p:txBody>
      </p:sp>
      <p:cxnSp>
        <p:nvCxnSpPr>
          <p:cNvPr id="18" name="16 Conector recto de flecha">
            <a:extLst>
              <a:ext uri="{FF2B5EF4-FFF2-40B4-BE49-F238E27FC236}">
                <a16:creationId xmlns:a16="http://schemas.microsoft.com/office/drawing/2014/main" id="{75F3DF25-6D89-49BD-AAC9-245F0C8A0522}"/>
              </a:ext>
            </a:extLst>
          </p:cNvPr>
          <p:cNvCxnSpPr>
            <a:cxnSpLocks noChangeShapeType="1"/>
          </p:cNvCxnSpPr>
          <p:nvPr/>
        </p:nvCxnSpPr>
        <p:spPr bwMode="auto">
          <a:xfrm>
            <a:off x="4342222" y="3428330"/>
            <a:ext cx="1081087" cy="1588"/>
          </a:xfrm>
          <a:prstGeom prst="straightConnector1">
            <a:avLst/>
          </a:prstGeom>
          <a:noFill/>
          <a:ln w="2857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Otros recursos de estandarización: Razones</a:t>
            </a:r>
          </a:p>
        </p:txBody>
      </p:sp>
      <p:sp>
        <p:nvSpPr>
          <p:cNvPr id="10"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13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Comparan </a:t>
            </a:r>
            <a:r>
              <a:rPr lang="es-AR" altLang="es-AR" b="1" dirty="0">
                <a:latin typeface="Cambria" panose="02040503050406030204" pitchFamily="18" charset="0"/>
                <a:ea typeface="Cambria" panose="02040503050406030204" pitchFamily="18" charset="0"/>
                <a:cs typeface="Calibri" panose="020F0502020204030204" pitchFamily="34" charset="0"/>
              </a:rPr>
              <a:t>casos reales</a:t>
            </a:r>
            <a:r>
              <a:rPr lang="es-AR" altLang="es-AR" dirty="0">
                <a:latin typeface="Cambria" panose="02040503050406030204" pitchFamily="18" charset="0"/>
                <a:ea typeface="Cambria" panose="02040503050406030204" pitchFamily="18" charset="0"/>
                <a:cs typeface="Calibri" panose="020F0502020204030204" pitchFamily="34" charset="0"/>
              </a:rPr>
              <a:t> con </a:t>
            </a:r>
            <a:r>
              <a:rPr lang="es-AR" altLang="es-AR" b="1" dirty="0">
                <a:latin typeface="Cambria" panose="02040503050406030204" pitchFamily="18" charset="0"/>
                <a:ea typeface="Cambria" panose="02040503050406030204" pitchFamily="18" charset="0"/>
                <a:cs typeface="Calibri" panose="020F0502020204030204" pitchFamily="34" charset="0"/>
              </a:rPr>
              <a:t>casos potenciales</a:t>
            </a:r>
            <a:r>
              <a:rPr lang="es-AR" altLang="es-AR" dirty="0">
                <a:latin typeface="Cambria" panose="02040503050406030204" pitchFamily="18" charset="0"/>
                <a:ea typeface="Cambria" panose="02040503050406030204" pitchFamily="18" charset="0"/>
                <a:cs typeface="Calibri" panose="020F0502020204030204" pitchFamily="34" charset="0"/>
              </a:rPr>
              <a:t>. Otra forma de expresarlo es que </a:t>
            </a:r>
            <a:r>
              <a:rPr lang="es-AR" altLang="es-AR" b="1" dirty="0">
                <a:latin typeface="Cambria" panose="02040503050406030204" pitchFamily="18" charset="0"/>
                <a:ea typeface="Cambria" panose="02040503050406030204" pitchFamily="18" charset="0"/>
                <a:cs typeface="Calibri" panose="020F0502020204030204" pitchFamily="34" charset="0"/>
              </a:rPr>
              <a:t>son proporciones con denominadores muy grandes</a:t>
            </a:r>
            <a:r>
              <a:rPr lang="es-AR" altLang="es-AR" dirty="0">
                <a:latin typeface="Cambria" panose="02040503050406030204" pitchFamily="18" charset="0"/>
                <a:ea typeface="Cambria" panose="02040503050406030204" pitchFamily="18" charset="0"/>
                <a:cs typeface="Calibri" panose="020F0502020204030204" pitchFamily="34" charset="0"/>
              </a:rPr>
              <a:t>.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Son muy utilizadas en indicadores sociales porque normalmente los casos potenciales son toda la población, toda la población mayor de cierta edad, etc.</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7" name="7 CuadroTexto">
            <a:extLst>
              <a:ext uri="{FF2B5EF4-FFF2-40B4-BE49-F238E27FC236}">
                <a16:creationId xmlns:a16="http://schemas.microsoft.com/office/drawing/2014/main" id="{C855DCAE-8E42-4AA0-A69A-3419EBD1338D}"/>
              </a:ext>
            </a:extLst>
          </p:cNvPr>
          <p:cNvSpPr txBox="1">
            <a:spLocks noChangeArrowheads="1"/>
          </p:cNvSpPr>
          <p:nvPr/>
        </p:nvSpPr>
        <p:spPr bwMode="auto">
          <a:xfrm>
            <a:off x="445442" y="2577075"/>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Ejemplo: fallecidos por el COVID19. Se calcula cada 100.000 o cada 1 millón  de habitantes (al día epidemiológico 43).</a:t>
            </a:r>
          </a:p>
        </p:txBody>
      </p:sp>
      <p:sp>
        <p:nvSpPr>
          <p:cNvPr id="10" name="Rectangle 82">
            <a:extLst>
              <a:ext uri="{FF2B5EF4-FFF2-40B4-BE49-F238E27FC236}">
                <a16:creationId xmlns:a16="http://schemas.microsoft.com/office/drawing/2014/main" id="{545D62CD-BF4B-4938-9347-5DD1AB02A352}"/>
              </a:ext>
            </a:extLst>
          </p:cNvPr>
          <p:cNvSpPr>
            <a:spLocks noChangeArrowheads="1"/>
          </p:cNvSpPr>
          <p:nvPr/>
        </p:nvSpPr>
        <p:spPr bwMode="auto">
          <a:xfrm>
            <a:off x="5558346" y="3176233"/>
            <a:ext cx="3106328" cy="2446824"/>
          </a:xfrm>
          <a:prstGeom prst="rect">
            <a:avLst/>
          </a:prstGeom>
          <a:noFill/>
          <a:ln w="9525">
            <a:noFill/>
            <a:miter lim="800000"/>
            <a:headEnd/>
            <a:tailEnd/>
          </a:ln>
        </p:spPr>
        <p:txBody>
          <a:bodyPr wrap="square" anchor="ctr">
            <a:spAutoFit/>
          </a:bodyPr>
          <a:lstStyle/>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(Casos reales * 100.000) / Casos potenciales </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a:t>
            </a:r>
            <a:r>
              <a:rPr lang="es-ES" sz="1500" dirty="0">
                <a:latin typeface="Cambria" panose="02040503050406030204" pitchFamily="18" charset="0"/>
                <a:ea typeface="Cambria" panose="02040503050406030204" pitchFamily="18" charset="0"/>
                <a:cs typeface="Calibri" panose="020F0502020204030204" pitchFamily="34" charset="0"/>
              </a:rPr>
              <a:t>179 * 100.000) / 44.494.502</a:t>
            </a:r>
          </a:p>
          <a:p>
            <a:pPr algn="ctr" eaLnBrk="1" hangingPunct="1">
              <a:spcBef>
                <a:spcPct val="20000"/>
              </a:spcBef>
              <a:buClr>
                <a:schemeClr val="accent1"/>
              </a:buClr>
              <a:buSzPct val="65000"/>
              <a:defRPr/>
            </a:pPr>
            <a:endParaRPr lang="es-ES" sz="1500"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b="1" i="1" dirty="0">
                <a:latin typeface="Cambria" panose="02040503050406030204" pitchFamily="18" charset="0"/>
                <a:ea typeface="Cambria" panose="02040503050406030204" pitchFamily="18" charset="0"/>
                <a:cs typeface="Calibri" panose="020F0502020204030204" pitchFamily="34" charset="0"/>
              </a:rPr>
              <a:t>T = </a:t>
            </a:r>
            <a:r>
              <a:rPr lang="es-ES" sz="1500" b="1" dirty="0">
                <a:latin typeface="Cambria" panose="02040503050406030204" pitchFamily="18" charset="0"/>
                <a:ea typeface="Cambria" panose="02040503050406030204" pitchFamily="18" charset="0"/>
                <a:cs typeface="Calibri" panose="020F0502020204030204" pitchFamily="34" charset="0"/>
              </a:rPr>
              <a:t>0,40 </a:t>
            </a:r>
            <a:r>
              <a:rPr lang="es-ES" sz="1500" dirty="0">
                <a:latin typeface="Cambria" panose="02040503050406030204" pitchFamily="18" charset="0"/>
                <a:ea typeface="Cambria" panose="02040503050406030204" pitchFamily="18" charset="0"/>
                <a:cs typeface="Calibri" panose="020F0502020204030204" pitchFamily="34" charset="0"/>
              </a:rPr>
              <a:t>fallecidos cada cien mil habitantes</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75952767"/>
              </p:ext>
            </p:extLst>
          </p:nvPr>
        </p:nvGraphicFramePr>
        <p:xfrm>
          <a:off x="557911" y="3583353"/>
          <a:ext cx="4752531" cy="1632585"/>
        </p:xfrm>
        <a:graphic>
          <a:graphicData uri="http://schemas.openxmlformats.org/drawingml/2006/table">
            <a:tbl>
              <a:tblPr>
                <a:tableStyleId>{69CF1AB2-1976-4502-BF36-3FF5EA218861}</a:tableStyleId>
              </a:tblPr>
              <a:tblGrid>
                <a:gridCol w="504056">
                  <a:extLst>
                    <a:ext uri="{9D8B030D-6E8A-4147-A177-3AD203B41FA5}">
                      <a16:colId xmlns:a16="http://schemas.microsoft.com/office/drawing/2014/main" val="2916750796"/>
                    </a:ext>
                  </a:extLst>
                </a:gridCol>
                <a:gridCol w="1152128">
                  <a:extLst>
                    <a:ext uri="{9D8B030D-6E8A-4147-A177-3AD203B41FA5}">
                      <a16:colId xmlns:a16="http://schemas.microsoft.com/office/drawing/2014/main" val="1103147240"/>
                    </a:ext>
                  </a:extLst>
                </a:gridCol>
                <a:gridCol w="1008112">
                  <a:extLst>
                    <a:ext uri="{9D8B030D-6E8A-4147-A177-3AD203B41FA5}">
                      <a16:colId xmlns:a16="http://schemas.microsoft.com/office/drawing/2014/main" val="4056893355"/>
                    </a:ext>
                  </a:extLst>
                </a:gridCol>
                <a:gridCol w="1008112">
                  <a:extLst>
                    <a:ext uri="{9D8B030D-6E8A-4147-A177-3AD203B41FA5}">
                      <a16:colId xmlns:a16="http://schemas.microsoft.com/office/drawing/2014/main" val="1554919967"/>
                    </a:ext>
                  </a:extLst>
                </a:gridCol>
                <a:gridCol w="1080123">
                  <a:extLst>
                    <a:ext uri="{9D8B030D-6E8A-4147-A177-3AD203B41FA5}">
                      <a16:colId xmlns:a16="http://schemas.microsoft.com/office/drawing/2014/main" val="2893006345"/>
                    </a:ext>
                  </a:extLst>
                </a:gridCol>
              </a:tblGrid>
              <a:tr h="190500">
                <a:tc>
                  <a:txBody>
                    <a:bodyPr/>
                    <a:lstStyle/>
                    <a:p>
                      <a:pPr algn="l" fontAlgn="b"/>
                      <a:r>
                        <a:rPr lang="es-AR" sz="1100" b="1" u="none" strike="noStrike" dirty="0" err="1">
                          <a:effectLst/>
                        </a:rPr>
                        <a:t>Code</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País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Fallecidos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Población</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Tasa de mortalidad (cada 100.000 habitantes)</a:t>
                      </a:r>
                      <a:endParaRPr lang="es-AR"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6403667"/>
                  </a:ext>
                </a:extLst>
              </a:tr>
              <a:tr h="190500">
                <a:tc>
                  <a:txBody>
                    <a:bodyPr/>
                    <a:lstStyle/>
                    <a:p>
                      <a:pPr algn="l" fontAlgn="b"/>
                      <a:r>
                        <a:rPr lang="es-AR" sz="1100" u="none" strike="noStrike">
                          <a:effectLst/>
                        </a:rPr>
                        <a:t>ARG</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dirty="0">
                          <a:effectLst/>
                        </a:rPr>
                        <a:t>Argentina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179</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44.494502</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9148170"/>
                  </a:ext>
                </a:extLst>
              </a:tr>
              <a:tr h="190500">
                <a:tc>
                  <a:txBody>
                    <a:bodyPr/>
                    <a:lstStyle/>
                    <a:p>
                      <a:pPr algn="l" fontAlgn="b"/>
                      <a:r>
                        <a:rPr lang="es-AR" sz="1100" u="none" strike="noStrike" dirty="0">
                          <a:effectLst/>
                        </a:rPr>
                        <a:t>BRA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Brasil</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2741</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209.469.333</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538346"/>
                  </a:ext>
                </a:extLst>
              </a:tr>
              <a:tr h="190500">
                <a:tc>
                  <a:txBody>
                    <a:bodyPr/>
                    <a:lstStyle/>
                    <a:p>
                      <a:pPr algn="l" fontAlgn="b"/>
                      <a:r>
                        <a:rPr lang="es-AR" sz="1100" u="none" strike="noStrike">
                          <a:effectLst/>
                        </a:rPr>
                        <a:t>PER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Perú</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700</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31.989.256</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621097"/>
                  </a:ext>
                </a:extLst>
              </a:tr>
              <a:tr h="190500">
                <a:tc>
                  <a:txBody>
                    <a:bodyPr/>
                    <a:lstStyle/>
                    <a:p>
                      <a:pPr algn="l" fontAlgn="b"/>
                      <a:r>
                        <a:rPr lang="es-AR" sz="1100" u="none" strike="noStrike">
                          <a:effectLst/>
                        </a:rPr>
                        <a:t>USA</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Estados Unidos</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8358</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326.687.501</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0663227"/>
                  </a:ext>
                </a:extLst>
              </a:tr>
              <a:tr h="190500">
                <a:tc>
                  <a:txBody>
                    <a:bodyPr/>
                    <a:lstStyle/>
                    <a:p>
                      <a:pPr algn="l" fontAlgn="b"/>
                      <a:r>
                        <a:rPr lang="es-AR" sz="1100" u="none" strike="noStrike">
                          <a:effectLst/>
                        </a:rPr>
                        <a:t>ECU</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Ecuador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576</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17.084.357</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s-A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9713283"/>
                  </a:ext>
                </a:extLst>
              </a:tr>
            </a:tbl>
          </a:graphicData>
        </a:graphic>
      </p:graphicFrame>
      <p:sp>
        <p:nvSpPr>
          <p:cNvPr id="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Otros recursos de estandarización: Tasas</a:t>
            </a:r>
          </a:p>
        </p:txBody>
      </p:sp>
      <p:sp>
        <p:nvSpPr>
          <p:cNvPr id="1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964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57200" y="1032424"/>
            <a:ext cx="80724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Comparan </a:t>
            </a:r>
            <a:r>
              <a:rPr lang="es-AR" altLang="es-AR" b="1" dirty="0">
                <a:latin typeface="Cambria" panose="02040503050406030204" pitchFamily="18" charset="0"/>
                <a:ea typeface="Cambria" panose="02040503050406030204" pitchFamily="18" charset="0"/>
                <a:cs typeface="Calibri" panose="020F0502020204030204" pitchFamily="34" charset="0"/>
              </a:rPr>
              <a:t>casos reales</a:t>
            </a:r>
            <a:r>
              <a:rPr lang="es-AR" altLang="es-AR" dirty="0">
                <a:latin typeface="Cambria" panose="02040503050406030204" pitchFamily="18" charset="0"/>
                <a:ea typeface="Cambria" panose="02040503050406030204" pitchFamily="18" charset="0"/>
                <a:cs typeface="Calibri" panose="020F0502020204030204" pitchFamily="34" charset="0"/>
              </a:rPr>
              <a:t> con </a:t>
            </a:r>
            <a:r>
              <a:rPr lang="es-AR" altLang="es-AR" b="1" dirty="0">
                <a:latin typeface="Cambria" panose="02040503050406030204" pitchFamily="18" charset="0"/>
                <a:ea typeface="Cambria" panose="02040503050406030204" pitchFamily="18" charset="0"/>
                <a:cs typeface="Calibri" panose="020F0502020204030204" pitchFamily="34" charset="0"/>
              </a:rPr>
              <a:t>casos potenciales</a:t>
            </a:r>
            <a:r>
              <a:rPr lang="es-AR" altLang="es-AR" dirty="0">
                <a:latin typeface="Cambria" panose="02040503050406030204" pitchFamily="18" charset="0"/>
                <a:ea typeface="Cambria" panose="02040503050406030204" pitchFamily="18" charset="0"/>
                <a:cs typeface="Calibri" panose="020F0502020204030204" pitchFamily="34" charset="0"/>
              </a:rPr>
              <a:t>. Otra forma de expresarlo es que </a:t>
            </a:r>
            <a:r>
              <a:rPr lang="es-AR" altLang="es-AR" b="1" dirty="0">
                <a:latin typeface="Cambria" panose="02040503050406030204" pitchFamily="18" charset="0"/>
                <a:ea typeface="Cambria" panose="02040503050406030204" pitchFamily="18" charset="0"/>
                <a:cs typeface="Calibri" panose="020F0502020204030204" pitchFamily="34" charset="0"/>
              </a:rPr>
              <a:t>son proporciones con denominadores muy grandes</a:t>
            </a:r>
            <a:r>
              <a:rPr lang="es-AR" altLang="es-AR" dirty="0">
                <a:latin typeface="Cambria" panose="02040503050406030204" pitchFamily="18" charset="0"/>
                <a:ea typeface="Cambria" panose="02040503050406030204" pitchFamily="18" charset="0"/>
                <a:cs typeface="Calibri" panose="020F0502020204030204" pitchFamily="34" charset="0"/>
              </a:rPr>
              <a:t>.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Son muy utilizadas en indicadores sociales porque normalmente los casos potenciales son toda la población, toda la población mayor de cierta edad, etc.</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7" name="7 CuadroTexto">
            <a:extLst>
              <a:ext uri="{FF2B5EF4-FFF2-40B4-BE49-F238E27FC236}">
                <a16:creationId xmlns:a16="http://schemas.microsoft.com/office/drawing/2014/main" id="{C855DCAE-8E42-4AA0-A69A-3419EBD1338D}"/>
              </a:ext>
            </a:extLst>
          </p:cNvPr>
          <p:cNvSpPr txBox="1">
            <a:spLocks noChangeArrowheads="1"/>
          </p:cNvSpPr>
          <p:nvPr/>
        </p:nvSpPr>
        <p:spPr bwMode="auto">
          <a:xfrm>
            <a:off x="445442" y="2577075"/>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Ejemplo: fallecidos por el COVID19. Se calcula cada 100.000 o cada 1 millón  de habitantes (al día epidemiológico 43).</a:t>
            </a:r>
          </a:p>
        </p:txBody>
      </p:sp>
      <p:sp>
        <p:nvSpPr>
          <p:cNvPr id="10" name="Rectangle 82">
            <a:extLst>
              <a:ext uri="{FF2B5EF4-FFF2-40B4-BE49-F238E27FC236}">
                <a16:creationId xmlns:a16="http://schemas.microsoft.com/office/drawing/2014/main" id="{545D62CD-BF4B-4938-9347-5DD1AB02A352}"/>
              </a:ext>
            </a:extLst>
          </p:cNvPr>
          <p:cNvSpPr>
            <a:spLocks noChangeArrowheads="1"/>
          </p:cNvSpPr>
          <p:nvPr/>
        </p:nvSpPr>
        <p:spPr bwMode="auto">
          <a:xfrm>
            <a:off x="5558346" y="3176233"/>
            <a:ext cx="3106328" cy="2446824"/>
          </a:xfrm>
          <a:prstGeom prst="rect">
            <a:avLst/>
          </a:prstGeom>
          <a:noFill/>
          <a:ln w="9525">
            <a:noFill/>
            <a:miter lim="800000"/>
            <a:headEnd/>
            <a:tailEnd/>
          </a:ln>
        </p:spPr>
        <p:txBody>
          <a:bodyPr wrap="square" anchor="ctr">
            <a:spAutoFit/>
          </a:bodyPr>
          <a:lstStyle/>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(Casos reales * 100.000) / Casos potenciales </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i="1" dirty="0">
                <a:latin typeface="Cambria" panose="02040503050406030204" pitchFamily="18" charset="0"/>
                <a:ea typeface="Cambria" panose="02040503050406030204" pitchFamily="18" charset="0"/>
                <a:cs typeface="Calibri" panose="020F0502020204030204" pitchFamily="34" charset="0"/>
              </a:rPr>
              <a:t>T = </a:t>
            </a:r>
            <a:r>
              <a:rPr lang="es-ES" sz="1500" dirty="0">
                <a:latin typeface="Cambria" panose="02040503050406030204" pitchFamily="18" charset="0"/>
                <a:ea typeface="Cambria" panose="02040503050406030204" pitchFamily="18" charset="0"/>
                <a:cs typeface="Calibri" panose="020F0502020204030204" pitchFamily="34" charset="0"/>
              </a:rPr>
              <a:t>179 * 100.000) / 44.494.502</a:t>
            </a:r>
          </a:p>
          <a:p>
            <a:pPr algn="ctr" eaLnBrk="1" hangingPunct="1">
              <a:spcBef>
                <a:spcPct val="20000"/>
              </a:spcBef>
              <a:buClr>
                <a:schemeClr val="accent1"/>
              </a:buClr>
              <a:buSzPct val="65000"/>
              <a:defRPr/>
            </a:pPr>
            <a:endParaRPr lang="es-ES" sz="1500" dirty="0">
              <a:latin typeface="Cambria" panose="02040503050406030204" pitchFamily="18" charset="0"/>
              <a:ea typeface="Cambria" panose="02040503050406030204" pitchFamily="18" charset="0"/>
              <a:cs typeface="Calibri" panose="020F0502020204030204" pitchFamily="34" charset="0"/>
            </a:endParaRPr>
          </a:p>
          <a:p>
            <a:pPr algn="ctr" eaLnBrk="1" hangingPunct="1">
              <a:spcBef>
                <a:spcPct val="20000"/>
              </a:spcBef>
              <a:buClr>
                <a:schemeClr val="accent1"/>
              </a:buClr>
              <a:buSzPct val="65000"/>
              <a:defRPr/>
            </a:pPr>
            <a:r>
              <a:rPr lang="es-ES" sz="1500" b="1" i="1" dirty="0">
                <a:latin typeface="Cambria" panose="02040503050406030204" pitchFamily="18" charset="0"/>
                <a:ea typeface="Cambria" panose="02040503050406030204" pitchFamily="18" charset="0"/>
                <a:cs typeface="Calibri" panose="020F0502020204030204" pitchFamily="34" charset="0"/>
              </a:rPr>
              <a:t>T = </a:t>
            </a:r>
            <a:r>
              <a:rPr lang="es-ES" sz="1500" b="1" dirty="0">
                <a:latin typeface="Cambria" panose="02040503050406030204" pitchFamily="18" charset="0"/>
                <a:ea typeface="Cambria" panose="02040503050406030204" pitchFamily="18" charset="0"/>
                <a:cs typeface="Calibri" panose="020F0502020204030204" pitchFamily="34" charset="0"/>
              </a:rPr>
              <a:t>0,40 </a:t>
            </a:r>
            <a:r>
              <a:rPr lang="es-ES" sz="1500" dirty="0">
                <a:latin typeface="Cambria" panose="02040503050406030204" pitchFamily="18" charset="0"/>
                <a:ea typeface="Cambria" panose="02040503050406030204" pitchFamily="18" charset="0"/>
                <a:cs typeface="Calibri" panose="020F0502020204030204" pitchFamily="34" charset="0"/>
              </a:rPr>
              <a:t>fallecidos cada cien mil habitantes</a:t>
            </a:r>
          </a:p>
          <a:p>
            <a:pPr algn="ctr" eaLnBrk="1" hangingPunct="1">
              <a:spcBef>
                <a:spcPct val="20000"/>
              </a:spcBef>
              <a:buClr>
                <a:schemeClr val="accent1"/>
              </a:buClr>
              <a:buSzPct val="65000"/>
              <a:defRPr/>
            </a:pPr>
            <a:endParaRPr lang="es-ES" sz="1500" i="1"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052204673"/>
              </p:ext>
            </p:extLst>
          </p:nvPr>
        </p:nvGraphicFramePr>
        <p:xfrm>
          <a:off x="557911" y="3583353"/>
          <a:ext cx="4752531" cy="1632585"/>
        </p:xfrm>
        <a:graphic>
          <a:graphicData uri="http://schemas.openxmlformats.org/drawingml/2006/table">
            <a:tbl>
              <a:tblPr>
                <a:tableStyleId>{69CF1AB2-1976-4502-BF36-3FF5EA218861}</a:tableStyleId>
              </a:tblPr>
              <a:tblGrid>
                <a:gridCol w="504056">
                  <a:extLst>
                    <a:ext uri="{9D8B030D-6E8A-4147-A177-3AD203B41FA5}">
                      <a16:colId xmlns:a16="http://schemas.microsoft.com/office/drawing/2014/main" val="2916750796"/>
                    </a:ext>
                  </a:extLst>
                </a:gridCol>
                <a:gridCol w="1152128">
                  <a:extLst>
                    <a:ext uri="{9D8B030D-6E8A-4147-A177-3AD203B41FA5}">
                      <a16:colId xmlns:a16="http://schemas.microsoft.com/office/drawing/2014/main" val="1103147240"/>
                    </a:ext>
                  </a:extLst>
                </a:gridCol>
                <a:gridCol w="1008112">
                  <a:extLst>
                    <a:ext uri="{9D8B030D-6E8A-4147-A177-3AD203B41FA5}">
                      <a16:colId xmlns:a16="http://schemas.microsoft.com/office/drawing/2014/main" val="4056893355"/>
                    </a:ext>
                  </a:extLst>
                </a:gridCol>
                <a:gridCol w="1008112">
                  <a:extLst>
                    <a:ext uri="{9D8B030D-6E8A-4147-A177-3AD203B41FA5}">
                      <a16:colId xmlns:a16="http://schemas.microsoft.com/office/drawing/2014/main" val="1554919967"/>
                    </a:ext>
                  </a:extLst>
                </a:gridCol>
                <a:gridCol w="1080123">
                  <a:extLst>
                    <a:ext uri="{9D8B030D-6E8A-4147-A177-3AD203B41FA5}">
                      <a16:colId xmlns:a16="http://schemas.microsoft.com/office/drawing/2014/main" val="2893006345"/>
                    </a:ext>
                  </a:extLst>
                </a:gridCol>
              </a:tblGrid>
              <a:tr h="190500">
                <a:tc>
                  <a:txBody>
                    <a:bodyPr/>
                    <a:lstStyle/>
                    <a:p>
                      <a:pPr algn="l" fontAlgn="b"/>
                      <a:r>
                        <a:rPr lang="es-AR" sz="1100" b="1" u="none" strike="noStrike" dirty="0" err="1">
                          <a:effectLst/>
                        </a:rPr>
                        <a:t>Code</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País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Fallecidos</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Población</a:t>
                      </a:r>
                      <a:endParaRPr lang="es-AR"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AR" sz="1100" b="1" u="none" strike="noStrike" dirty="0">
                          <a:effectLst/>
                        </a:rPr>
                        <a:t>Tasa de mortalidad (cada 100.000 habitantes)</a:t>
                      </a:r>
                      <a:endParaRPr lang="es-AR"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6403667"/>
                  </a:ext>
                </a:extLst>
              </a:tr>
              <a:tr h="190500">
                <a:tc>
                  <a:txBody>
                    <a:bodyPr/>
                    <a:lstStyle/>
                    <a:p>
                      <a:pPr algn="l" fontAlgn="b"/>
                      <a:r>
                        <a:rPr lang="es-AR" sz="1100" u="none" strike="noStrike">
                          <a:effectLst/>
                        </a:rPr>
                        <a:t>ARG</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dirty="0">
                          <a:effectLst/>
                        </a:rPr>
                        <a:t>Argentina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179</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44.494502</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0,40</a:t>
                      </a:r>
                    </a:p>
                  </a:txBody>
                  <a:tcPr marL="9525" marR="9525" marT="9525" marB="0" anchor="b"/>
                </a:tc>
                <a:extLst>
                  <a:ext uri="{0D108BD9-81ED-4DB2-BD59-A6C34878D82A}">
                    <a16:rowId xmlns:a16="http://schemas.microsoft.com/office/drawing/2014/main" val="1179148170"/>
                  </a:ext>
                </a:extLst>
              </a:tr>
              <a:tr h="190500">
                <a:tc>
                  <a:txBody>
                    <a:bodyPr/>
                    <a:lstStyle/>
                    <a:p>
                      <a:pPr algn="l" fontAlgn="b"/>
                      <a:r>
                        <a:rPr lang="es-AR" sz="1100" u="none" strike="noStrike" dirty="0">
                          <a:effectLst/>
                        </a:rPr>
                        <a:t>BRA</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Brasil</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2741</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209.469.333</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1,31</a:t>
                      </a:r>
                    </a:p>
                  </a:txBody>
                  <a:tcPr marL="9525" marR="9525" marT="9525" marB="0" anchor="b"/>
                </a:tc>
                <a:extLst>
                  <a:ext uri="{0D108BD9-81ED-4DB2-BD59-A6C34878D82A}">
                    <a16:rowId xmlns:a16="http://schemas.microsoft.com/office/drawing/2014/main" val="3174538346"/>
                  </a:ext>
                </a:extLst>
              </a:tr>
              <a:tr h="190500">
                <a:tc>
                  <a:txBody>
                    <a:bodyPr/>
                    <a:lstStyle/>
                    <a:p>
                      <a:pPr algn="l" fontAlgn="b"/>
                      <a:r>
                        <a:rPr lang="es-AR" sz="1100" u="none" strike="noStrike">
                          <a:effectLst/>
                        </a:rPr>
                        <a:t>PER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Perú</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700</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31.989.256</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2,19</a:t>
                      </a:r>
                    </a:p>
                  </a:txBody>
                  <a:tcPr marL="9525" marR="9525" marT="9525" marB="0" anchor="b"/>
                </a:tc>
                <a:extLst>
                  <a:ext uri="{0D108BD9-81ED-4DB2-BD59-A6C34878D82A}">
                    <a16:rowId xmlns:a16="http://schemas.microsoft.com/office/drawing/2014/main" val="326621097"/>
                  </a:ext>
                </a:extLst>
              </a:tr>
              <a:tr h="190500">
                <a:tc>
                  <a:txBody>
                    <a:bodyPr/>
                    <a:lstStyle/>
                    <a:p>
                      <a:pPr algn="l" fontAlgn="b"/>
                      <a:r>
                        <a:rPr lang="es-AR" sz="1100" u="none" strike="noStrike">
                          <a:effectLst/>
                        </a:rPr>
                        <a:t>USA</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Estados Unidos</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8358</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326.687.501</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a:solidFill>
                            <a:srgbClr val="000000"/>
                          </a:solidFill>
                          <a:effectLst/>
                          <a:latin typeface="+mn-lt"/>
                        </a:rPr>
                        <a:t>2,56</a:t>
                      </a:r>
                    </a:p>
                  </a:txBody>
                  <a:tcPr marL="9525" marR="9525" marT="9525" marB="0" anchor="b"/>
                </a:tc>
                <a:extLst>
                  <a:ext uri="{0D108BD9-81ED-4DB2-BD59-A6C34878D82A}">
                    <a16:rowId xmlns:a16="http://schemas.microsoft.com/office/drawing/2014/main" val="2540663227"/>
                  </a:ext>
                </a:extLst>
              </a:tr>
              <a:tr h="190500">
                <a:tc>
                  <a:txBody>
                    <a:bodyPr/>
                    <a:lstStyle/>
                    <a:p>
                      <a:pPr algn="l" fontAlgn="b"/>
                      <a:r>
                        <a:rPr lang="es-AR" sz="1100" u="none" strike="noStrike">
                          <a:effectLst/>
                        </a:rPr>
                        <a:t>ECU</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AR" sz="1100" u="none" strike="noStrike">
                          <a:effectLst/>
                        </a:rPr>
                        <a:t>Ecuador</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a:effectLst/>
                        </a:rPr>
                        <a:t>576</a:t>
                      </a:r>
                      <a:endParaRPr lang="es-AR"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AR" sz="1100" u="none" strike="noStrike" dirty="0">
                          <a:effectLst/>
                        </a:rPr>
                        <a:t>17.084.357</a:t>
                      </a:r>
                      <a:endParaRPr lang="es-A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AR" sz="1100" b="1" i="0" u="none" strike="noStrike" dirty="0">
                          <a:solidFill>
                            <a:srgbClr val="000000"/>
                          </a:solidFill>
                          <a:effectLst/>
                          <a:latin typeface="+mn-lt"/>
                        </a:rPr>
                        <a:t>3,37</a:t>
                      </a:r>
                    </a:p>
                  </a:txBody>
                  <a:tcPr marL="9525" marR="9525" marT="9525" marB="0" anchor="b"/>
                </a:tc>
                <a:extLst>
                  <a:ext uri="{0D108BD9-81ED-4DB2-BD59-A6C34878D82A}">
                    <a16:rowId xmlns:a16="http://schemas.microsoft.com/office/drawing/2014/main" val="3709713283"/>
                  </a:ext>
                </a:extLst>
              </a:tr>
            </a:tbl>
          </a:graphicData>
        </a:graphic>
      </p:graphicFrame>
      <p:sp>
        <p:nvSpPr>
          <p:cNvPr id="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Otros recursos de estandarización: Tasas</a:t>
            </a:r>
          </a:p>
        </p:txBody>
      </p:sp>
      <p:sp>
        <p:nvSpPr>
          <p:cNvPr id="1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2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764"/>
          <a:stretch/>
        </p:blipFill>
        <p:spPr>
          <a:xfrm>
            <a:off x="613772" y="826746"/>
            <a:ext cx="5587013" cy="4771041"/>
          </a:xfrm>
          <a:prstGeom prst="rect">
            <a:avLst/>
          </a:prstGeom>
        </p:spPr>
      </p:pic>
      <p:pic>
        <p:nvPicPr>
          <p:cNvPr id="3" name="Imagen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918248" y="2120017"/>
            <a:ext cx="3475181" cy="2100384"/>
          </a:xfrm>
          <a:prstGeom prst="rect">
            <a:avLst/>
          </a:prstGeom>
        </p:spPr>
      </p:pic>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152444" y="186186"/>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frecuencias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cxnSp>
        <p:nvCxnSpPr>
          <p:cNvPr id="13" name="AutoShape 50"/>
          <p:cNvCxnSpPr>
            <a:cxnSpLocks noChangeShapeType="1"/>
          </p:cNvCxnSpPr>
          <p:nvPr/>
        </p:nvCxnSpPr>
        <p:spPr bwMode="auto">
          <a:xfrm rot="5400000" flipH="1" flipV="1">
            <a:off x="5462109" y="3486367"/>
            <a:ext cx="958640" cy="587215"/>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9" name="Text Box 46"/>
          <p:cNvSpPr txBox="1">
            <a:spLocks noChangeArrowheads="1"/>
          </p:cNvSpPr>
          <p:nvPr/>
        </p:nvSpPr>
        <p:spPr bwMode="auto">
          <a:xfrm>
            <a:off x="6494702" y="4336132"/>
            <a:ext cx="2270031"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Botón “Aceptar” y vemos el Output (Visor de Resultados)</a:t>
            </a:r>
          </a:p>
        </p:txBody>
      </p:sp>
      <p:cxnSp>
        <p:nvCxnSpPr>
          <p:cNvPr id="20" name="AutoShape 50"/>
          <p:cNvCxnSpPr>
            <a:cxnSpLocks noChangeShapeType="1"/>
            <a:stCxn id="23" idx="2"/>
          </p:cNvCxnSpPr>
          <p:nvPr/>
        </p:nvCxnSpPr>
        <p:spPr bwMode="auto">
          <a:xfrm rot="5400000">
            <a:off x="5983867" y="1427887"/>
            <a:ext cx="1021671" cy="1427661"/>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2" name="Text Box 46"/>
          <p:cNvSpPr txBox="1">
            <a:spLocks noChangeArrowheads="1"/>
          </p:cNvSpPr>
          <p:nvPr/>
        </p:nvSpPr>
        <p:spPr bwMode="auto">
          <a:xfrm>
            <a:off x="6044164" y="2938331"/>
            <a:ext cx="394589"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latin typeface="Cambria" panose="02040503050406030204" pitchFamily="18" charset="0"/>
              <a:ea typeface="Cambria" panose="02040503050406030204" pitchFamily="18" charset="0"/>
            </a:endParaRPr>
          </a:p>
        </p:txBody>
      </p:sp>
      <p:sp>
        <p:nvSpPr>
          <p:cNvPr id="23" name="Text Box 46"/>
          <p:cNvSpPr txBox="1">
            <a:spLocks noChangeArrowheads="1"/>
          </p:cNvSpPr>
          <p:nvPr/>
        </p:nvSpPr>
        <p:spPr bwMode="auto">
          <a:xfrm>
            <a:off x="6073516" y="846052"/>
            <a:ext cx="2270031"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Elegimos la/s variable/s a que deseamos caracterizar</a:t>
            </a:r>
          </a:p>
        </p:txBody>
      </p:sp>
      <p:sp>
        <p:nvSpPr>
          <p:cNvPr id="27" name="Text Box 46"/>
          <p:cNvSpPr txBox="1">
            <a:spLocks noChangeArrowheads="1"/>
          </p:cNvSpPr>
          <p:nvPr/>
        </p:nvSpPr>
        <p:spPr bwMode="auto">
          <a:xfrm>
            <a:off x="3567208" y="4365104"/>
            <a:ext cx="2702080" cy="124649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Este botón permite pasar las variables hacia la caja de la derecha. La caja de la derecha contiene las variables que nos interesan.</a:t>
            </a: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739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250826" y="1103757"/>
            <a:ext cx="864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Para caracterizar una distribución de frecuencias </a:t>
            </a:r>
            <a:r>
              <a:rPr lang="es-AR" altLang="es-AR" dirty="0" err="1">
                <a:latin typeface="Cambria" panose="02040503050406030204" pitchFamily="18" charset="0"/>
                <a:ea typeface="Cambria" panose="02040503050406030204" pitchFamily="18" charset="0"/>
                <a:cs typeface="Calibri" panose="020F0502020204030204" pitchFamily="34" charset="0"/>
              </a:rPr>
              <a:t>univariadas</a:t>
            </a:r>
            <a:r>
              <a:rPr lang="es-AR" altLang="es-AR" dirty="0">
                <a:latin typeface="Cambria" panose="02040503050406030204" pitchFamily="18" charset="0"/>
                <a:ea typeface="Cambria" panose="02040503050406030204" pitchFamily="18" charset="0"/>
                <a:cs typeface="Calibri" panose="020F0502020204030204" pitchFamily="34" charset="0"/>
              </a:rPr>
              <a:t> tenemos distintos tipos de medidas: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9" name="CuadroTexto 8">
            <a:extLst>
              <a:ext uri="{FF2B5EF4-FFF2-40B4-BE49-F238E27FC236}">
                <a16:creationId xmlns:a16="http://schemas.microsoft.com/office/drawing/2014/main" id="{8D881FCD-F1FA-4926-A663-8110D654E879}"/>
              </a:ext>
            </a:extLst>
          </p:cNvPr>
          <p:cNvSpPr txBox="1"/>
          <p:nvPr/>
        </p:nvSpPr>
        <p:spPr>
          <a:xfrm>
            <a:off x="2048858" y="2173384"/>
            <a:ext cx="5331454" cy="646331"/>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tendencia central: moda, mediana y media</a:t>
            </a:r>
          </a:p>
        </p:txBody>
      </p:sp>
      <p:sp>
        <p:nvSpPr>
          <p:cNvPr id="10" name="CuadroTexto 9">
            <a:extLst>
              <a:ext uri="{FF2B5EF4-FFF2-40B4-BE49-F238E27FC236}">
                <a16:creationId xmlns:a16="http://schemas.microsoft.com/office/drawing/2014/main" id="{58AD286A-2B62-43F8-9C97-5AFF3A9E671D}"/>
              </a:ext>
            </a:extLst>
          </p:cNvPr>
          <p:cNvSpPr txBox="1"/>
          <p:nvPr/>
        </p:nvSpPr>
        <p:spPr>
          <a:xfrm>
            <a:off x="2048858" y="2973517"/>
            <a:ext cx="5331454"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posición: percentiles</a:t>
            </a:r>
          </a:p>
        </p:txBody>
      </p:sp>
      <p:sp>
        <p:nvSpPr>
          <p:cNvPr id="11" name="CuadroTexto 10">
            <a:extLst>
              <a:ext uri="{FF2B5EF4-FFF2-40B4-BE49-F238E27FC236}">
                <a16:creationId xmlns:a16="http://schemas.microsoft.com/office/drawing/2014/main" id="{DE5DD692-4654-4CA9-99E8-65D5825B0550}"/>
              </a:ext>
            </a:extLst>
          </p:cNvPr>
          <p:cNvSpPr txBox="1"/>
          <p:nvPr/>
        </p:nvSpPr>
        <p:spPr>
          <a:xfrm>
            <a:off x="2048858" y="3530220"/>
            <a:ext cx="5328592" cy="646331"/>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variabilidad: varianza y desviación estándar (o típica)</a:t>
            </a:r>
          </a:p>
        </p:txBody>
      </p:sp>
      <p:sp>
        <p:nvSpPr>
          <p:cNvPr id="13" name="CuadroTexto 12">
            <a:extLst>
              <a:ext uri="{FF2B5EF4-FFF2-40B4-BE49-F238E27FC236}">
                <a16:creationId xmlns:a16="http://schemas.microsoft.com/office/drawing/2014/main" id="{A19BBE42-25AB-4F05-9F9F-B0C4CCD62C34}"/>
              </a:ext>
            </a:extLst>
          </p:cNvPr>
          <p:cNvSpPr txBox="1"/>
          <p:nvPr/>
        </p:nvSpPr>
        <p:spPr>
          <a:xfrm>
            <a:off x="2048858" y="4363922"/>
            <a:ext cx="5328592" cy="369332"/>
          </a:xfrm>
          <a:prstGeom prst="rect">
            <a:avLst/>
          </a:prstGeom>
          <a:solidFill>
            <a:schemeClr val="accent6">
              <a:lumMod val="20000"/>
              <a:lumOff val="80000"/>
            </a:schemeClr>
          </a:solidFill>
        </p:spPr>
        <p:txBody>
          <a:bodyPr wrap="square" rtlCol="0">
            <a:spAutoFit/>
          </a:bodyPr>
          <a:lstStyle/>
          <a:p>
            <a:pPr algn="ctr"/>
            <a:r>
              <a:rPr lang="es-AR" b="1" i="1" dirty="0">
                <a:latin typeface="Cambria" panose="02040503050406030204" pitchFamily="18" charset="0"/>
                <a:ea typeface="Cambria" panose="02040503050406030204" pitchFamily="18" charset="0"/>
                <a:cs typeface="Calibri" panose="020F0502020204030204" pitchFamily="34" charset="0"/>
              </a:rPr>
              <a:t>Medidas de la forma: simetría y </a:t>
            </a:r>
            <a:r>
              <a:rPr lang="es-AR" b="1" i="1" dirty="0" err="1">
                <a:latin typeface="Cambria" panose="02040503050406030204" pitchFamily="18" charset="0"/>
                <a:ea typeface="Cambria" panose="02040503050406030204" pitchFamily="18" charset="0"/>
                <a:cs typeface="Calibri" panose="020F0502020204030204" pitchFamily="34" charset="0"/>
              </a:rPr>
              <a:t>curtosis</a:t>
            </a:r>
            <a:endParaRPr lang="es-AR" b="1" i="1" dirty="0">
              <a:latin typeface="Cambria" panose="02040503050406030204" pitchFamily="18" charset="0"/>
              <a:ea typeface="Cambria" panose="02040503050406030204" pitchFamily="18" charset="0"/>
              <a:cs typeface="Calibri" panose="020F0502020204030204" pitchFamily="34" charset="0"/>
            </a:endParaRP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para caracterizar una distribución de frecuencias</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67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359C7157-736B-492D-B2D6-3B89C50B3167}"/>
              </a:ext>
            </a:extLst>
          </p:cNvPr>
          <p:cNvSpPr txBox="1">
            <a:spLocks noChangeArrowheads="1"/>
          </p:cNvSpPr>
          <p:nvPr/>
        </p:nvSpPr>
        <p:spPr bwMode="auto">
          <a:xfrm>
            <a:off x="415876" y="1205256"/>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Las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medidas de tendencia central </a:t>
            </a:r>
            <a:r>
              <a:rPr lang="es-AR" altLang="es-AR" dirty="0">
                <a:latin typeface="Cambria" panose="02040503050406030204" pitchFamily="18" charset="0"/>
                <a:ea typeface="Cambria" panose="02040503050406030204" pitchFamily="18" charset="0"/>
                <a:cs typeface="Calibri" panose="020F0502020204030204" pitchFamily="34" charset="0"/>
              </a:rPr>
              <a:t>caracterizan de manera sintética la tendencia general de una distribución de frecuencias.</a:t>
            </a:r>
          </a:p>
        </p:txBody>
      </p:sp>
      <p:sp>
        <p:nvSpPr>
          <p:cNvPr id="15" name="CuadroTexto 14">
            <a:extLst>
              <a:ext uri="{FF2B5EF4-FFF2-40B4-BE49-F238E27FC236}">
                <a16:creationId xmlns:a16="http://schemas.microsoft.com/office/drawing/2014/main" id="{38A98202-DC2F-485C-A117-10C822E2AC60}"/>
              </a:ext>
            </a:extLst>
          </p:cNvPr>
          <p:cNvSpPr txBox="1"/>
          <p:nvPr/>
        </p:nvSpPr>
        <p:spPr>
          <a:xfrm>
            <a:off x="755572" y="2551351"/>
            <a:ext cx="3816424" cy="369332"/>
          </a:xfrm>
          <a:prstGeom prst="rect">
            <a:avLst/>
          </a:prstGeom>
          <a:solidFill>
            <a:srgbClr val="CAE8E7"/>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MODA</a:t>
            </a:r>
          </a:p>
        </p:txBody>
      </p:sp>
      <p:sp>
        <p:nvSpPr>
          <p:cNvPr id="16" name="CuadroTexto 15">
            <a:extLst>
              <a:ext uri="{FF2B5EF4-FFF2-40B4-BE49-F238E27FC236}">
                <a16:creationId xmlns:a16="http://schemas.microsoft.com/office/drawing/2014/main" id="{3487FB04-1B56-4C94-80ED-B3278437564A}"/>
              </a:ext>
            </a:extLst>
          </p:cNvPr>
          <p:cNvSpPr txBox="1"/>
          <p:nvPr/>
        </p:nvSpPr>
        <p:spPr>
          <a:xfrm>
            <a:off x="756068" y="3094872"/>
            <a:ext cx="3816424" cy="369332"/>
          </a:xfrm>
          <a:prstGeom prst="rect">
            <a:avLst/>
          </a:prstGeom>
          <a:solidFill>
            <a:srgbClr val="CAE8E7"/>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MEDIANA</a:t>
            </a:r>
          </a:p>
        </p:txBody>
      </p:sp>
      <p:sp>
        <p:nvSpPr>
          <p:cNvPr id="17" name="CuadroTexto 16">
            <a:extLst>
              <a:ext uri="{FF2B5EF4-FFF2-40B4-BE49-F238E27FC236}">
                <a16:creationId xmlns:a16="http://schemas.microsoft.com/office/drawing/2014/main" id="{5279C98C-31C3-4CE8-BEAA-00315A0B7435}"/>
              </a:ext>
            </a:extLst>
          </p:cNvPr>
          <p:cNvSpPr txBox="1"/>
          <p:nvPr/>
        </p:nvSpPr>
        <p:spPr>
          <a:xfrm>
            <a:off x="756068" y="3621997"/>
            <a:ext cx="3816424" cy="369332"/>
          </a:xfrm>
          <a:prstGeom prst="rect">
            <a:avLst/>
          </a:prstGeom>
          <a:solidFill>
            <a:srgbClr val="CAE8E7"/>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MEDIA O PROMEDIO</a:t>
            </a:r>
          </a:p>
        </p:txBody>
      </p:sp>
      <p:sp>
        <p:nvSpPr>
          <p:cNvPr id="21" name="CuadroTexto 20">
            <a:extLst>
              <a:ext uri="{FF2B5EF4-FFF2-40B4-BE49-F238E27FC236}">
                <a16:creationId xmlns:a16="http://schemas.microsoft.com/office/drawing/2014/main" id="{9B9BC56E-3FD1-4A9B-9244-3352388CCE77}"/>
              </a:ext>
            </a:extLst>
          </p:cNvPr>
          <p:cNvSpPr txBox="1"/>
          <p:nvPr/>
        </p:nvSpPr>
        <p:spPr>
          <a:xfrm>
            <a:off x="4723223" y="2597517"/>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NOMINALES</a:t>
            </a:r>
          </a:p>
        </p:txBody>
      </p:sp>
      <p:sp>
        <p:nvSpPr>
          <p:cNvPr id="23" name="CuadroTexto 22">
            <a:extLst>
              <a:ext uri="{FF2B5EF4-FFF2-40B4-BE49-F238E27FC236}">
                <a16:creationId xmlns:a16="http://schemas.microsoft.com/office/drawing/2014/main" id="{DEC6743F-0C1D-42B0-9C14-4E087CCD81A1}"/>
              </a:ext>
            </a:extLst>
          </p:cNvPr>
          <p:cNvSpPr txBox="1"/>
          <p:nvPr/>
        </p:nvSpPr>
        <p:spPr>
          <a:xfrm>
            <a:off x="6026580" y="2596292"/>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ORDINALES</a:t>
            </a:r>
          </a:p>
        </p:txBody>
      </p:sp>
      <p:sp>
        <p:nvSpPr>
          <p:cNvPr id="25" name="CuadroTexto 24">
            <a:extLst>
              <a:ext uri="{FF2B5EF4-FFF2-40B4-BE49-F238E27FC236}">
                <a16:creationId xmlns:a16="http://schemas.microsoft.com/office/drawing/2014/main" id="{E7A14E0D-6397-4E73-80E2-D3C2508F8A33}"/>
              </a:ext>
            </a:extLst>
          </p:cNvPr>
          <p:cNvSpPr txBox="1"/>
          <p:nvPr/>
        </p:nvSpPr>
        <p:spPr>
          <a:xfrm>
            <a:off x="7336183" y="3640004"/>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INTERVALO</a:t>
            </a:r>
          </a:p>
        </p:txBody>
      </p:sp>
      <p:sp>
        <p:nvSpPr>
          <p:cNvPr id="34" name="CuadroTexto 33">
            <a:extLst>
              <a:ext uri="{FF2B5EF4-FFF2-40B4-BE49-F238E27FC236}">
                <a16:creationId xmlns:a16="http://schemas.microsoft.com/office/drawing/2014/main" id="{FCA86E99-49C6-41C6-8F1A-FA6D53548362}"/>
              </a:ext>
            </a:extLst>
          </p:cNvPr>
          <p:cNvSpPr txBox="1"/>
          <p:nvPr/>
        </p:nvSpPr>
        <p:spPr>
          <a:xfrm>
            <a:off x="7329937" y="2596292"/>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INTERVALO</a:t>
            </a:r>
          </a:p>
        </p:txBody>
      </p:sp>
      <p:sp>
        <p:nvSpPr>
          <p:cNvPr id="35" name="CuadroTexto 34">
            <a:extLst>
              <a:ext uri="{FF2B5EF4-FFF2-40B4-BE49-F238E27FC236}">
                <a16:creationId xmlns:a16="http://schemas.microsoft.com/office/drawing/2014/main" id="{8A7E1CDA-8A05-46AC-B66C-DC7180B8354F}"/>
              </a:ext>
            </a:extLst>
          </p:cNvPr>
          <p:cNvSpPr txBox="1"/>
          <p:nvPr/>
        </p:nvSpPr>
        <p:spPr>
          <a:xfrm>
            <a:off x="6026580" y="3109144"/>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ORDINALES</a:t>
            </a:r>
          </a:p>
        </p:txBody>
      </p:sp>
      <p:sp>
        <p:nvSpPr>
          <p:cNvPr id="36" name="CuadroTexto 35">
            <a:extLst>
              <a:ext uri="{FF2B5EF4-FFF2-40B4-BE49-F238E27FC236}">
                <a16:creationId xmlns:a16="http://schemas.microsoft.com/office/drawing/2014/main" id="{C8276715-5635-4701-9976-4F39E42F2C3B}"/>
              </a:ext>
            </a:extLst>
          </p:cNvPr>
          <p:cNvSpPr txBox="1"/>
          <p:nvPr/>
        </p:nvSpPr>
        <p:spPr>
          <a:xfrm>
            <a:off x="7329937" y="3109144"/>
            <a:ext cx="1152130" cy="276999"/>
          </a:xfrm>
          <a:prstGeom prst="rect">
            <a:avLst/>
          </a:prstGeom>
          <a:solidFill>
            <a:schemeClr val="accent6">
              <a:lumMod val="60000"/>
              <a:lumOff val="40000"/>
            </a:schemeClr>
          </a:solidFill>
        </p:spPr>
        <p:txBody>
          <a:bodyPr wrap="square" rtlCol="0">
            <a:spAutoFit/>
          </a:bodyPr>
          <a:lstStyle/>
          <a:p>
            <a:pPr algn="ctr"/>
            <a:r>
              <a:rPr lang="es-AR" sz="1200" dirty="0">
                <a:solidFill>
                  <a:srgbClr val="C00000"/>
                </a:solidFill>
                <a:latin typeface="Calibri" panose="020F0502020204030204" pitchFamily="34" charset="0"/>
                <a:cs typeface="Calibri" panose="020F0502020204030204" pitchFamily="34" charset="0"/>
              </a:rPr>
              <a:t>INTERVALO</a:t>
            </a:r>
          </a:p>
        </p:txBody>
      </p:sp>
      <p:sp>
        <p:nvSpPr>
          <p:cNvPr id="1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0"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2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4"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59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up)">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500"/>
                                        <p:tgtEl>
                                          <p:spTgt spid="3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21" grpId="0" animBg="1"/>
      <p:bldP spid="23" grpId="0" animBg="1"/>
      <p:bldP spid="25" grpId="0" animBg="1"/>
      <p:bldP spid="34"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5" name="Group 31">
            <a:extLst>
              <a:ext uri="{FF2B5EF4-FFF2-40B4-BE49-F238E27FC236}">
                <a16:creationId xmlns:a16="http://schemas.microsoft.com/office/drawing/2014/main" id="{0AAE2812-2819-4747-88F6-5216060341ED}"/>
              </a:ext>
            </a:extLst>
          </p:cNvPr>
          <p:cNvGraphicFramePr>
            <a:graphicFrameLocks noGrp="1"/>
          </p:cNvGraphicFramePr>
          <p:nvPr>
            <p:ph sz="half" idx="4294967295"/>
            <p:extLst>
              <p:ext uri="{D42A27DB-BD31-4B8C-83A1-F6EECF244321}">
                <p14:modId xmlns:p14="http://schemas.microsoft.com/office/powerpoint/2010/main" val="3973733608"/>
              </p:ext>
            </p:extLst>
          </p:nvPr>
        </p:nvGraphicFramePr>
        <p:xfrm>
          <a:off x="712378" y="2159694"/>
          <a:ext cx="2879725" cy="3990976"/>
        </p:xfrm>
        <a:graphic>
          <a:graphicData uri="http://schemas.openxmlformats.org/drawingml/2006/table">
            <a:tbl>
              <a:tblPr>
                <a:tableStyleId>{9D7B26C5-4107-4FEC-AEDC-1716B250A1EF}</a:tableStyleId>
              </a:tblPr>
              <a:tblGrid>
                <a:gridCol w="2139950">
                  <a:extLst>
                    <a:ext uri="{9D8B030D-6E8A-4147-A177-3AD203B41FA5}">
                      <a16:colId xmlns:a16="http://schemas.microsoft.com/office/drawing/2014/main" val="20000"/>
                    </a:ext>
                  </a:extLst>
                </a:gridCol>
                <a:gridCol w="739775">
                  <a:extLst>
                    <a:ext uri="{9D8B030D-6E8A-4147-A177-3AD203B41FA5}">
                      <a16:colId xmlns:a16="http://schemas.microsoft.com/office/drawing/2014/main" val="20001"/>
                    </a:ext>
                  </a:extLst>
                </a:gridCol>
              </a:tblGrid>
              <a:tr h="954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rPr>
                        <a:t>Orientación política del entrevistado/a</a:t>
                      </a:r>
                      <a:endParaRPr kumimoji="0" lang="es-AR"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rPr>
                        <a:t>f</a:t>
                      </a:r>
                      <a:endParaRPr kumimoji="0" lang="es-ES" sz="16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500063">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Izquierda</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41</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1"/>
                  </a:ext>
                </a:extLst>
              </a:tr>
              <a:tr h="503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Centroizquierda</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609600" marR="0" lvl="0" indent="-609600" algn="ctr" defTabSz="914400" rtl="0" eaLnBrk="1" fontAlgn="b" latinLnBrk="0" hangingPunct="1">
                        <a:lnSpc>
                          <a:spcPct val="100000"/>
                        </a:lnSpc>
                        <a:spcBef>
                          <a:spcPct val="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115</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2"/>
                  </a:ext>
                </a:extLst>
              </a:tr>
              <a:tr h="509588">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Centro</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339</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3"/>
                  </a:ext>
                </a:extLst>
              </a:tr>
              <a:tr h="508000">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Centroderecha</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183 </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470863667"/>
                  </a:ext>
                </a:extLst>
              </a:tr>
              <a:tr h="508000">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Derecha</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114</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3472654025"/>
                  </a:ext>
                </a:extLst>
              </a:tr>
              <a:tr h="508000">
                <a:tc>
                  <a:txBody>
                    <a:bodyPr/>
                    <a:lstStyle/>
                    <a:p>
                      <a:pPr marL="342900" marR="0" lvl="0" indent="-342900" algn="l" defTabSz="914400" rtl="0" eaLnBrk="1" fontAlgn="b" latinLnBrk="0" hangingPunct="1">
                        <a:lnSpc>
                          <a:spcPct val="100000"/>
                        </a:lnSpc>
                        <a:spcBef>
                          <a:spcPct val="20000"/>
                        </a:spcBef>
                        <a:spcAft>
                          <a:spcPct val="0"/>
                        </a:spcAft>
                        <a:buClrTx/>
                        <a:buSzTx/>
                        <a:buFontTx/>
                        <a:buNone/>
                        <a:tabLst/>
                      </a:pPr>
                      <a:r>
                        <a:rPr kumimoji="0" lang="es-AR"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N</a:t>
                      </a:r>
                      <a:endParaRPr kumimoji="0" lang="es-AR"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6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792</a:t>
                      </a:r>
                      <a:endParaRPr kumimoji="0" lang="es-ES" sz="16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4"/>
                  </a:ext>
                </a:extLst>
              </a:tr>
            </a:tbl>
          </a:graphicData>
        </a:graphic>
      </p:graphicFrame>
      <p:sp>
        <p:nvSpPr>
          <p:cNvPr id="5202" name="Rectangle 82">
            <a:extLst>
              <a:ext uri="{FF2B5EF4-FFF2-40B4-BE49-F238E27FC236}">
                <a16:creationId xmlns:a16="http://schemas.microsoft.com/office/drawing/2014/main" id="{950173F5-B1F3-4F41-AB51-AECB9E8DE68B}"/>
              </a:ext>
            </a:extLst>
          </p:cNvPr>
          <p:cNvSpPr>
            <a:spLocks noChangeArrowheads="1"/>
          </p:cNvSpPr>
          <p:nvPr/>
        </p:nvSpPr>
        <p:spPr bwMode="auto">
          <a:xfrm>
            <a:off x="4224809" y="3124201"/>
            <a:ext cx="1439863" cy="376237"/>
          </a:xfrm>
          <a:prstGeom prst="rect">
            <a:avLst/>
          </a:prstGeom>
          <a:solidFill>
            <a:schemeClr val="accent2">
              <a:lumMod val="60000"/>
              <a:lumOff val="40000"/>
            </a:schemeClr>
          </a:solidFill>
          <a:ln w="9525">
            <a:solidFill>
              <a:srgbClr val="000000"/>
            </a:solidFill>
            <a:miter lim="800000"/>
            <a:headEnd/>
            <a:tailEnd/>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SzPct val="65000"/>
            </a:pPr>
            <a:r>
              <a:rPr lang="es-ES" altLang="es-AR" dirty="0">
                <a:latin typeface="Cambria" panose="02040503050406030204" pitchFamily="18" charset="0"/>
                <a:ea typeface="Cambria" panose="02040503050406030204" pitchFamily="18" charset="0"/>
                <a:cs typeface="Calibri" panose="020F0502020204030204" pitchFamily="34" charset="0"/>
              </a:rPr>
              <a:t>Moda</a:t>
            </a:r>
          </a:p>
        </p:txBody>
      </p:sp>
      <p:sp>
        <p:nvSpPr>
          <p:cNvPr id="28" name="27 Elipse">
            <a:extLst>
              <a:ext uri="{FF2B5EF4-FFF2-40B4-BE49-F238E27FC236}">
                <a16:creationId xmlns:a16="http://schemas.microsoft.com/office/drawing/2014/main" id="{6A0CE480-6942-4A75-A79B-B2D73FDAF015}"/>
              </a:ext>
            </a:extLst>
          </p:cNvPr>
          <p:cNvSpPr>
            <a:spLocks noChangeArrowheads="1"/>
          </p:cNvSpPr>
          <p:nvPr/>
        </p:nvSpPr>
        <p:spPr bwMode="auto">
          <a:xfrm>
            <a:off x="2984896" y="4246834"/>
            <a:ext cx="428625" cy="428625"/>
          </a:xfrm>
          <a:prstGeom prst="ellipse">
            <a:avLst/>
          </a:prstGeom>
          <a:noFill/>
          <a:ln w="28575" algn="ctr">
            <a:solidFill>
              <a:srgbClr val="2A8A8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AR" altLang="es-AR">
              <a:latin typeface="Cambria" panose="02040503050406030204" pitchFamily="18" charset="0"/>
              <a:ea typeface="Cambria" panose="02040503050406030204" pitchFamily="18" charset="0"/>
            </a:endParaRPr>
          </a:p>
        </p:txBody>
      </p:sp>
      <p:cxnSp>
        <p:nvCxnSpPr>
          <p:cNvPr id="30" name="29 Conector recto de flecha">
            <a:extLst>
              <a:ext uri="{FF2B5EF4-FFF2-40B4-BE49-F238E27FC236}">
                <a16:creationId xmlns:a16="http://schemas.microsoft.com/office/drawing/2014/main" id="{061E39A2-4745-484D-A75E-1310EEDCC8C0}"/>
              </a:ext>
            </a:extLst>
          </p:cNvPr>
          <p:cNvCxnSpPr>
            <a:cxnSpLocks noChangeShapeType="1"/>
            <a:stCxn id="28" idx="7"/>
            <a:endCxn id="5202" idx="1"/>
          </p:cNvCxnSpPr>
          <p:nvPr/>
        </p:nvCxnSpPr>
        <p:spPr bwMode="auto">
          <a:xfrm flipV="1">
            <a:off x="3350750" y="3312320"/>
            <a:ext cx="874059" cy="997285"/>
          </a:xfrm>
          <a:prstGeom prst="straightConnector1">
            <a:avLst/>
          </a:prstGeom>
          <a:noFill/>
          <a:ln w="28575" algn="ctr">
            <a:solidFill>
              <a:srgbClr val="2A8A85"/>
            </a:solidFill>
            <a:round/>
            <a:headEnd/>
            <a:tailEnd type="arrow" w="med" len="med"/>
          </a:ln>
          <a:extLst>
            <a:ext uri="{909E8E84-426E-40DD-AFC4-6F175D3DCCD1}">
              <a14:hiddenFill xmlns:a14="http://schemas.microsoft.com/office/drawing/2010/main">
                <a:noFill/>
              </a14:hiddenFill>
            </a:ext>
          </a:extLst>
        </p:spPr>
      </p:cxnSp>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El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modo o moda</a:t>
            </a:r>
            <a:r>
              <a:rPr lang="es-AR" altLang="es-AR" i="1"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dirty="0">
                <a:latin typeface="Cambria" panose="02040503050406030204" pitchFamily="18" charset="0"/>
                <a:ea typeface="Cambria" panose="02040503050406030204" pitchFamily="18" charset="0"/>
                <a:cs typeface="Calibri" panose="020F0502020204030204" pitchFamily="34" charset="0"/>
              </a:rPr>
              <a:t>(Mo) de una distribución es aquel valor que se presenta u ocurre con la mayor frecuencia. Es el valor más común de la distribución. </a:t>
            </a:r>
          </a:p>
        </p:txBody>
      </p:sp>
      <p:sp>
        <p:nvSpPr>
          <p:cNvPr id="11" name="7 CuadroTexto">
            <a:extLst>
              <a:ext uri="{FF2B5EF4-FFF2-40B4-BE49-F238E27FC236}">
                <a16:creationId xmlns:a16="http://schemas.microsoft.com/office/drawing/2014/main" id="{86C0FF07-C721-4F3D-9213-6357F442CC19}"/>
              </a:ext>
            </a:extLst>
          </p:cNvPr>
          <p:cNvSpPr txBox="1">
            <a:spLocks noChangeArrowheads="1"/>
          </p:cNvSpPr>
          <p:nvPr/>
        </p:nvSpPr>
        <p:spPr bwMode="auto">
          <a:xfrm>
            <a:off x="4133390" y="3833247"/>
            <a:ext cx="43197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 moda refiere a la categoría de la variable: entre los encuestados, lo más frecuente es tener una orientación política de centro. </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p:txBody>
      </p:sp>
      <p:sp>
        <p:nvSpPr>
          <p:cNvPr id="9"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7 CuadroTexto">
            <a:extLst>
              <a:ext uri="{FF2B5EF4-FFF2-40B4-BE49-F238E27FC236}">
                <a16:creationId xmlns:a16="http://schemas.microsoft.com/office/drawing/2014/main" id="{102B7D91-566D-43C6-912F-8A9274C556B6}"/>
              </a:ext>
            </a:extLst>
          </p:cNvPr>
          <p:cNvSpPr txBox="1">
            <a:spLocks noChangeArrowheads="1"/>
          </p:cNvSpPr>
          <p:nvPr/>
        </p:nvSpPr>
        <p:spPr bwMode="auto">
          <a:xfrm>
            <a:off x="664307" y="6245089"/>
            <a:ext cx="43197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100" dirty="0">
                <a:latin typeface="Cambria" panose="02040503050406030204" pitchFamily="18" charset="0"/>
                <a:ea typeface="Cambria" panose="02040503050406030204" pitchFamily="18" charset="0"/>
                <a:cs typeface="Calibri" panose="020F0502020204030204" pitchFamily="34" charset="0"/>
              </a:rPr>
              <a:t>Fuente: elaboración propia a partir de WVS-Argentina, 2017-2020</a:t>
            </a:r>
          </a:p>
        </p:txBody>
      </p:sp>
    </p:spTree>
    <p:extLst>
      <p:ext uri="{BB962C8B-B14F-4D97-AF65-F5344CB8AC3E}">
        <p14:creationId xmlns:p14="http://schemas.microsoft.com/office/powerpoint/2010/main" val="824028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175"/>
                                        </p:tgtEl>
                                        <p:attrNameLst>
                                          <p:attrName>style.visibility</p:attrName>
                                        </p:attrNameLst>
                                      </p:cBhvr>
                                      <p:to>
                                        <p:strVal val="visible"/>
                                      </p:to>
                                    </p:set>
                                    <p:animEffect transition="in" filter="wipe(up)">
                                      <p:cBhvr>
                                        <p:cTn id="11" dur="500"/>
                                        <p:tgtEl>
                                          <p:spTgt spid="6175"/>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linds(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nodeType="afterGroup">
                            <p:stCondLst>
                              <p:cond delay="5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nodeType="afterGroup">
                            <p:stCondLst>
                              <p:cond delay="1000"/>
                            </p:stCondLst>
                            <p:childTnLst>
                              <p:par>
                                <p:cTn id="25" presetID="4" presetClass="entr" presetSubtype="16" fill="hold" grpId="0" nodeType="afterEffect">
                                  <p:stCondLst>
                                    <p:cond delay="0"/>
                                  </p:stCondLst>
                                  <p:childTnLst>
                                    <p:set>
                                      <p:cBhvr>
                                        <p:cTn id="26" dur="1" fill="hold">
                                          <p:stCondLst>
                                            <p:cond delay="0"/>
                                          </p:stCondLst>
                                        </p:cTn>
                                        <p:tgtEl>
                                          <p:spTgt spid="5202"/>
                                        </p:tgtEl>
                                        <p:attrNameLst>
                                          <p:attrName>style.visibility</p:attrName>
                                        </p:attrNameLst>
                                      </p:cBhvr>
                                      <p:to>
                                        <p:strVal val="visible"/>
                                      </p:to>
                                    </p:set>
                                    <p:animEffect transition="in" filter="box(in)">
                                      <p:cBhvr>
                                        <p:cTn id="27" dur="500"/>
                                        <p:tgtEl>
                                          <p:spTgt spid="520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 grpId="0" animBg="1"/>
      <p:bldP spid="28" grpId="0" animBg="1"/>
      <p:bldP spid="8" grpId="0"/>
      <p:bldP spid="11"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mediana</a:t>
            </a:r>
            <a:r>
              <a:rPr lang="es-AR" altLang="es-AR" b="1" dirty="0">
                <a:latin typeface="Cambria" panose="02040503050406030204" pitchFamily="18" charset="0"/>
                <a:ea typeface="Cambria" panose="02040503050406030204" pitchFamily="18" charset="0"/>
                <a:cs typeface="Calibri" panose="020F0502020204030204" pitchFamily="34" charset="0"/>
              </a:rPr>
              <a:t> </a:t>
            </a:r>
            <a:r>
              <a:rPr lang="es-AR" altLang="es-AR" dirty="0">
                <a:latin typeface="Cambria" panose="02040503050406030204" pitchFamily="18" charset="0"/>
                <a:ea typeface="Cambria" panose="02040503050406030204" pitchFamily="18" charset="0"/>
                <a:cs typeface="Calibri" panose="020F0502020204030204" pitchFamily="34" charset="0"/>
              </a:rPr>
              <a:t>(Md) es el valor o categoría de la variable que divide en dos partes iguales a la distribución.</a:t>
            </a:r>
          </a:p>
        </p:txBody>
      </p:sp>
      <p:sp>
        <p:nvSpPr>
          <p:cNvPr id="9" name="7 CuadroTexto">
            <a:extLst>
              <a:ext uri="{FF2B5EF4-FFF2-40B4-BE49-F238E27FC236}">
                <a16:creationId xmlns:a16="http://schemas.microsoft.com/office/drawing/2014/main" id="{C7B172A0-65AA-48A0-BC8F-BC6213DD14E8}"/>
              </a:ext>
            </a:extLst>
          </p:cNvPr>
          <p:cNvSpPr txBox="1">
            <a:spLocks noChangeArrowheads="1"/>
          </p:cNvSpPr>
          <p:nvPr/>
        </p:nvSpPr>
        <p:spPr bwMode="auto">
          <a:xfrm>
            <a:off x="500063" y="1627059"/>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Para calcular la mediana debemos volver a la idea de </a:t>
            </a:r>
            <a:r>
              <a:rPr lang="es-AR" altLang="es-AR" b="1" dirty="0">
                <a:latin typeface="Cambria" panose="02040503050406030204" pitchFamily="18" charset="0"/>
                <a:ea typeface="Cambria" panose="02040503050406030204" pitchFamily="18" charset="0"/>
                <a:cs typeface="Calibri" panose="020F0502020204030204" pitchFamily="34" charset="0"/>
              </a:rPr>
              <a:t>distribución de frecuencias acumuladas</a:t>
            </a:r>
            <a:r>
              <a:rPr lang="es-AR" altLang="es-AR" dirty="0">
                <a:latin typeface="Cambria" panose="02040503050406030204" pitchFamily="18" charset="0"/>
                <a:ea typeface="Cambria" panose="02040503050406030204" pitchFamily="18" charset="0"/>
                <a:cs typeface="Calibri" panose="020F0502020204030204" pitchFamily="34" charset="0"/>
              </a:rPr>
              <a:t>. </a:t>
            </a:r>
          </a:p>
        </p:txBody>
      </p:sp>
      <p:graphicFrame>
        <p:nvGraphicFramePr>
          <p:cNvPr id="12" name="Group 55">
            <a:extLst>
              <a:ext uri="{FF2B5EF4-FFF2-40B4-BE49-F238E27FC236}">
                <a16:creationId xmlns:a16="http://schemas.microsoft.com/office/drawing/2014/main" id="{61F81A51-22CE-4AC3-9CE7-048EAAF552D1}"/>
              </a:ext>
            </a:extLst>
          </p:cNvPr>
          <p:cNvGraphicFramePr>
            <a:graphicFrameLocks/>
          </p:cNvGraphicFramePr>
          <p:nvPr>
            <p:extLst>
              <p:ext uri="{D42A27DB-BD31-4B8C-83A1-F6EECF244321}">
                <p14:modId xmlns:p14="http://schemas.microsoft.com/office/powerpoint/2010/main" val="3895139882"/>
              </p:ext>
            </p:extLst>
          </p:nvPr>
        </p:nvGraphicFramePr>
        <p:xfrm>
          <a:off x="290835" y="2576232"/>
          <a:ext cx="5473303" cy="3183340"/>
        </p:xfrm>
        <a:graphic>
          <a:graphicData uri="http://schemas.openxmlformats.org/drawingml/2006/table">
            <a:tbl>
              <a:tblPr>
                <a:tableStyleId>{9D7B26C5-4107-4FEC-AEDC-1716B250A1EF}</a:tableStyleId>
              </a:tblPr>
              <a:tblGrid>
                <a:gridCol w="2356411">
                  <a:extLst>
                    <a:ext uri="{9D8B030D-6E8A-4147-A177-3AD203B41FA5}">
                      <a16:colId xmlns:a16="http://schemas.microsoft.com/office/drawing/2014/main" val="20000"/>
                    </a:ext>
                  </a:extLst>
                </a:gridCol>
                <a:gridCol w="819407">
                  <a:extLst>
                    <a:ext uri="{9D8B030D-6E8A-4147-A177-3AD203B41FA5}">
                      <a16:colId xmlns:a16="http://schemas.microsoft.com/office/drawing/2014/main" val="20001"/>
                    </a:ext>
                  </a:extLst>
                </a:gridCol>
                <a:gridCol w="688209">
                  <a:extLst>
                    <a:ext uri="{9D8B030D-6E8A-4147-A177-3AD203B41FA5}">
                      <a16:colId xmlns:a16="http://schemas.microsoft.com/office/drawing/2014/main" val="2645755969"/>
                    </a:ext>
                  </a:extLst>
                </a:gridCol>
                <a:gridCol w="804638">
                  <a:extLst>
                    <a:ext uri="{9D8B030D-6E8A-4147-A177-3AD203B41FA5}">
                      <a16:colId xmlns:a16="http://schemas.microsoft.com/office/drawing/2014/main" val="20002"/>
                    </a:ext>
                  </a:extLst>
                </a:gridCol>
                <a:gridCol w="804638">
                  <a:extLst>
                    <a:ext uri="{9D8B030D-6E8A-4147-A177-3AD203B41FA5}">
                      <a16:colId xmlns:a16="http://schemas.microsoft.com/office/drawing/2014/main" val="2000145283"/>
                    </a:ext>
                  </a:extLst>
                </a:gridCol>
              </a:tblGrid>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Máximo nivel educativo alcanzado (ocupados/as)</a:t>
                      </a:r>
                      <a:endParaRPr kumimoji="0" lang="es-ES" sz="1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endParaRPr kumimoji="0" lang="en-US" sz="18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f%</a:t>
                      </a:r>
                      <a:endParaRPr kumimoji="0" lang="en-US" sz="14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incompleta o menos</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549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3.1%</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549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3,1%</a:t>
                      </a:r>
                    </a:p>
                  </a:txBody>
                  <a:tcPr marL="9525" marR="9525" marT="9525" marB="0" anchor="ctr"/>
                </a:tc>
                <a:extLst>
                  <a:ext uri="{0D108BD9-81ED-4DB2-BD59-A6C34878D82A}">
                    <a16:rowId xmlns:a16="http://schemas.microsoft.com/office/drawing/2014/main" val="10001"/>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2.275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2.824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16,0%</a:t>
                      </a:r>
                    </a:p>
                  </a:txBody>
                  <a:tcPr marL="9525" marR="9525" marT="9525" marB="0" anchor="ctr"/>
                </a:tc>
                <a:extLst>
                  <a:ext uri="{0D108BD9-81ED-4DB2-BD59-A6C34878D82A}">
                    <a16:rowId xmlns:a16="http://schemas.microsoft.com/office/drawing/2014/main" val="10002"/>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incompleta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2.943</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5.767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32,7%</a:t>
                      </a:r>
                    </a:p>
                  </a:txBody>
                  <a:tcPr marL="9525" marR="9525" marT="9525" marB="0" anchor="ctr"/>
                </a:tc>
                <a:extLst>
                  <a:ext uri="{0D108BD9-81ED-4DB2-BD59-A6C34878D82A}">
                    <a16:rowId xmlns:a16="http://schemas.microsoft.com/office/drawing/2014/main" val="10003"/>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3.470</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19.7%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9.237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52,4%</a:t>
                      </a:r>
                    </a:p>
                  </a:txBody>
                  <a:tcPr marL="9525" marR="9525" marT="9525" marB="0" anchor="ctr"/>
                </a:tc>
                <a:extLst>
                  <a:ext uri="{0D108BD9-81ED-4DB2-BD59-A6C34878D82A}">
                    <a16:rowId xmlns:a16="http://schemas.microsoft.com/office/drawing/2014/main" val="10004"/>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Incompleto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4.125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23.4%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13.362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75,8%</a:t>
                      </a:r>
                    </a:p>
                  </a:txBody>
                  <a:tcPr marL="9525" marR="9525" marT="9525" marB="0" anchor="ctr"/>
                </a:tc>
                <a:extLst>
                  <a:ext uri="{0D108BD9-81ED-4DB2-BD59-A6C34878D82A}">
                    <a16:rowId xmlns:a16="http://schemas.microsoft.com/office/drawing/2014/main" val="10005"/>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4.267</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dirty="0">
                          <a:solidFill>
                            <a:srgbClr val="000000"/>
                          </a:solidFill>
                          <a:effectLst/>
                          <a:latin typeface="Cambria" panose="02040503050406030204" pitchFamily="18" charset="0"/>
                        </a:rPr>
                        <a:t>24.2%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17.629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100,0%</a:t>
                      </a:r>
                    </a:p>
                  </a:txBody>
                  <a:tcPr marL="9525" marR="9525" marT="9525" marB="0" anchor="ctr"/>
                </a:tc>
                <a:extLst>
                  <a:ext uri="{0D108BD9-81ED-4DB2-BD59-A6C34878D82A}">
                    <a16:rowId xmlns:a16="http://schemas.microsoft.com/office/drawing/2014/main" val="10006"/>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Total (N)</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17.629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100%</a:t>
                      </a:r>
                      <a:endParaRPr kumimoji="0" lang="es-ES" sz="1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9"/>
                  </a:ext>
                </a:extLst>
              </a:tr>
            </a:tbl>
          </a:graphicData>
        </a:graphic>
      </p:graphicFrame>
      <p:sp>
        <p:nvSpPr>
          <p:cNvPr id="15" name="Rectangle 59">
            <a:extLst>
              <a:ext uri="{FF2B5EF4-FFF2-40B4-BE49-F238E27FC236}">
                <a16:creationId xmlns:a16="http://schemas.microsoft.com/office/drawing/2014/main" id="{8E8F4040-75A3-41A4-91A2-2F7FFE2C57E8}"/>
              </a:ext>
            </a:extLst>
          </p:cNvPr>
          <p:cNvSpPr>
            <a:spLocks noChangeArrowheads="1"/>
          </p:cNvSpPr>
          <p:nvPr/>
        </p:nvSpPr>
        <p:spPr bwMode="auto">
          <a:xfrm>
            <a:off x="6211142" y="5404867"/>
            <a:ext cx="2717453" cy="439737"/>
          </a:xfrm>
          <a:prstGeom prst="rect">
            <a:avLst/>
          </a:prstGeom>
          <a:solidFill>
            <a:srgbClr val="CAE8E7"/>
          </a:solidFill>
          <a:ln w="9525" algn="ctr">
            <a:solidFill>
              <a:srgbClr val="00000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AR" altLang="es-AR" b="1" dirty="0">
                <a:latin typeface="Cambria" panose="02040503050406030204" pitchFamily="18" charset="0"/>
                <a:ea typeface="Cambria" panose="02040503050406030204" pitchFamily="18" charset="0"/>
                <a:cs typeface="Calibri" panose="020F0502020204030204" pitchFamily="34" charset="0"/>
              </a:rPr>
              <a:t>Md= Secundaria completa</a:t>
            </a:r>
            <a:endParaRPr lang="es-ES" altLang="es-AR" b="1" dirty="0">
              <a:latin typeface="Cambria" panose="02040503050406030204" pitchFamily="18" charset="0"/>
              <a:ea typeface="Cambria" panose="02040503050406030204" pitchFamily="18" charset="0"/>
              <a:cs typeface="Calibri" panose="020F0502020204030204" pitchFamily="34" charset="0"/>
            </a:endParaRPr>
          </a:p>
        </p:txBody>
      </p:sp>
      <p:sp>
        <p:nvSpPr>
          <p:cNvPr id="16" name="Rectangle 195">
            <a:extLst>
              <a:ext uri="{FF2B5EF4-FFF2-40B4-BE49-F238E27FC236}">
                <a16:creationId xmlns:a16="http://schemas.microsoft.com/office/drawing/2014/main" id="{826499C0-83D9-42C0-A945-B7D7C1BBA447}"/>
              </a:ext>
            </a:extLst>
          </p:cNvPr>
          <p:cNvSpPr txBox="1">
            <a:spLocks noChangeArrowheads="1"/>
          </p:cNvSpPr>
          <p:nvPr/>
        </p:nvSpPr>
        <p:spPr bwMode="auto">
          <a:xfrm>
            <a:off x="6191746" y="3369152"/>
            <a:ext cx="2520950" cy="431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algn="ctr" eaLnBrk="1" hangingPunct="1">
              <a:buFont typeface="Wingdings" panose="05000000000000000000" pitchFamily="2" charset="2"/>
              <a:buNone/>
            </a:pPr>
            <a:r>
              <a:rPr lang="es-AR" altLang="es-AR" sz="2000" b="1" kern="0" dirty="0">
                <a:latin typeface="Cambria" panose="02040503050406030204" pitchFamily="18" charset="0"/>
                <a:ea typeface="Cambria" panose="02040503050406030204" pitchFamily="18" charset="0"/>
                <a:cs typeface="Calibri" panose="020F0502020204030204" pitchFamily="34" charset="0"/>
              </a:rPr>
              <a:t>  </a:t>
            </a:r>
            <a:r>
              <a:rPr lang="es-AR" altLang="es-AR" sz="2000" b="1" kern="0" dirty="0" err="1">
                <a:latin typeface="Cambria" panose="02040503050406030204" pitchFamily="18" charset="0"/>
                <a:ea typeface="Cambria" panose="02040503050406030204" pitchFamily="18" charset="0"/>
                <a:cs typeface="Calibri" panose="020F0502020204030204" pitchFamily="34" charset="0"/>
              </a:rPr>
              <a:t>Md</a:t>
            </a:r>
            <a:r>
              <a:rPr lang="es-AR" altLang="es-AR" sz="1800" b="1" kern="0" baseline="-25000" dirty="0" err="1">
                <a:latin typeface="Cambria" panose="02040503050406030204" pitchFamily="18" charset="0"/>
                <a:ea typeface="Cambria" panose="02040503050406030204" pitchFamily="18" charset="0"/>
                <a:cs typeface="Calibri" panose="020F0502020204030204" pitchFamily="34" charset="0"/>
              </a:rPr>
              <a:t>o</a:t>
            </a:r>
            <a:r>
              <a:rPr lang="es-AR" altLang="es-AR" sz="2400" b="1" kern="0" baseline="-25000" dirty="0">
                <a:latin typeface="Cambria" panose="02040503050406030204" pitchFamily="18" charset="0"/>
                <a:ea typeface="Cambria" panose="02040503050406030204" pitchFamily="18" charset="0"/>
                <a:cs typeface="Calibri" panose="020F0502020204030204" pitchFamily="34" charset="0"/>
              </a:rPr>
              <a:t> </a:t>
            </a:r>
            <a:r>
              <a:rPr lang="es-AR" altLang="es-AR" sz="2000" b="1" kern="0" dirty="0">
                <a:latin typeface="Cambria" panose="02040503050406030204" pitchFamily="18" charset="0"/>
                <a:ea typeface="Cambria" panose="02040503050406030204" pitchFamily="18" charset="0"/>
                <a:cs typeface="Calibri" panose="020F0502020204030204" pitchFamily="34" charset="0"/>
              </a:rPr>
              <a:t>= N/2</a:t>
            </a:r>
            <a:endParaRPr lang="es-ES" altLang="es-AR" sz="2000" b="1" kern="0" dirty="0">
              <a:latin typeface="Cambria" panose="02040503050406030204" pitchFamily="18" charset="0"/>
              <a:ea typeface="Cambria" panose="02040503050406030204" pitchFamily="18" charset="0"/>
              <a:cs typeface="Calibri" panose="020F0502020204030204" pitchFamily="34" charset="0"/>
            </a:endParaRPr>
          </a:p>
        </p:txBody>
      </p:sp>
      <p:sp>
        <p:nvSpPr>
          <p:cNvPr id="17" name="Text Box 60">
            <a:extLst>
              <a:ext uri="{FF2B5EF4-FFF2-40B4-BE49-F238E27FC236}">
                <a16:creationId xmlns:a16="http://schemas.microsoft.com/office/drawing/2014/main" id="{011D9D99-CBC9-4E87-A5AB-A40E91CE42F9}"/>
              </a:ext>
            </a:extLst>
          </p:cNvPr>
          <p:cNvSpPr txBox="1">
            <a:spLocks noChangeArrowheads="1"/>
          </p:cNvSpPr>
          <p:nvPr/>
        </p:nvSpPr>
        <p:spPr bwMode="auto">
          <a:xfrm>
            <a:off x="6191746" y="2501950"/>
            <a:ext cx="2736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s-AR" altLang="es-AR" sz="1600" dirty="0">
                <a:latin typeface="Cambria" panose="02040503050406030204" pitchFamily="18" charset="0"/>
                <a:ea typeface="Cambria" panose="02040503050406030204" pitchFamily="18" charset="0"/>
                <a:cs typeface="Calibri" panose="020F0502020204030204" pitchFamily="34" charset="0"/>
              </a:rPr>
              <a:t>Para averiguar la </a:t>
            </a:r>
            <a:r>
              <a:rPr lang="es-AR" altLang="es-AR" sz="1600" b="1" dirty="0">
                <a:latin typeface="Cambria" panose="02040503050406030204" pitchFamily="18" charset="0"/>
                <a:ea typeface="Cambria" panose="02040503050406030204" pitchFamily="18" charset="0"/>
                <a:cs typeface="Calibri" panose="020F0502020204030204" pitchFamily="34" charset="0"/>
              </a:rPr>
              <a:t>mediana</a:t>
            </a:r>
            <a:r>
              <a:rPr lang="es-AR" altLang="es-AR" sz="1600" dirty="0">
                <a:latin typeface="Cambria" panose="02040503050406030204" pitchFamily="18" charset="0"/>
                <a:ea typeface="Cambria" panose="02040503050406030204" pitchFamily="18" charset="0"/>
                <a:cs typeface="Calibri" panose="020F0502020204030204" pitchFamily="34" charset="0"/>
              </a:rPr>
              <a:t> debemos buscar su </a:t>
            </a:r>
            <a:r>
              <a:rPr lang="es-AR" altLang="es-AR" sz="1600" b="1" dirty="0">
                <a:latin typeface="Cambria" panose="02040503050406030204" pitchFamily="18" charset="0"/>
                <a:ea typeface="Cambria" panose="02040503050406030204" pitchFamily="18" charset="0"/>
                <a:cs typeface="Calibri" panose="020F0502020204030204" pitchFamily="34" charset="0"/>
              </a:rPr>
              <a:t>orden</a:t>
            </a:r>
            <a:r>
              <a:rPr lang="es-AR" altLang="es-AR" sz="1600" dirty="0">
                <a:latin typeface="Cambria" panose="02040503050406030204" pitchFamily="18" charset="0"/>
                <a:ea typeface="Cambria" panose="02040503050406030204" pitchFamily="18" charset="0"/>
                <a:cs typeface="Calibri" panose="020F0502020204030204" pitchFamily="34" charset="0"/>
              </a:rPr>
              <a:t>. </a:t>
            </a:r>
            <a:endParaRPr lang="es-ES" altLang="es-AR" sz="1600" dirty="0">
              <a:latin typeface="Cambria" panose="02040503050406030204" pitchFamily="18" charset="0"/>
              <a:ea typeface="Cambria" panose="02040503050406030204" pitchFamily="18" charset="0"/>
              <a:cs typeface="Calibri" panose="020F0502020204030204" pitchFamily="34" charset="0"/>
            </a:endParaRPr>
          </a:p>
        </p:txBody>
      </p:sp>
      <p:sp>
        <p:nvSpPr>
          <p:cNvPr id="18" name="Line 62">
            <a:extLst>
              <a:ext uri="{FF2B5EF4-FFF2-40B4-BE49-F238E27FC236}">
                <a16:creationId xmlns:a16="http://schemas.microsoft.com/office/drawing/2014/main" id="{236FA260-1718-4B95-B40C-26CD377ED47E}"/>
              </a:ext>
            </a:extLst>
          </p:cNvPr>
          <p:cNvSpPr>
            <a:spLocks noChangeShapeType="1"/>
          </p:cNvSpPr>
          <p:nvPr/>
        </p:nvSpPr>
        <p:spPr bwMode="auto">
          <a:xfrm>
            <a:off x="7452221" y="3939892"/>
            <a:ext cx="0" cy="3603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AR">
              <a:latin typeface="Cambria" panose="02040503050406030204" pitchFamily="18" charset="0"/>
              <a:ea typeface="Cambria" panose="02040503050406030204" pitchFamily="18" charset="0"/>
            </a:endParaRPr>
          </a:p>
        </p:txBody>
      </p:sp>
      <p:sp>
        <p:nvSpPr>
          <p:cNvPr id="19" name="Rectangle 195">
            <a:extLst>
              <a:ext uri="{FF2B5EF4-FFF2-40B4-BE49-F238E27FC236}">
                <a16:creationId xmlns:a16="http://schemas.microsoft.com/office/drawing/2014/main" id="{608DABFF-2B90-4F86-8B26-88C22340C5BB}"/>
              </a:ext>
            </a:extLst>
          </p:cNvPr>
          <p:cNvSpPr>
            <a:spLocks noChangeArrowheads="1"/>
          </p:cNvSpPr>
          <p:nvPr/>
        </p:nvSpPr>
        <p:spPr bwMode="auto">
          <a:xfrm>
            <a:off x="5956820" y="4353275"/>
            <a:ext cx="28082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Clr>
                <a:schemeClr val="accent1"/>
              </a:buClr>
              <a:buSzPct val="65000"/>
              <a:buFont typeface="Wingdings" panose="05000000000000000000" pitchFamily="2" charset="2"/>
              <a:buNone/>
            </a:pPr>
            <a:r>
              <a:rPr lang="es-AR" altLang="es-AR" sz="2000" b="1" kern="0" dirty="0" err="1">
                <a:latin typeface="Cambria" panose="02040503050406030204" pitchFamily="18" charset="0"/>
                <a:ea typeface="Cambria" panose="02040503050406030204" pitchFamily="18" charset="0"/>
                <a:cs typeface="Calibri" panose="020F0502020204030204" pitchFamily="34" charset="0"/>
              </a:rPr>
              <a:t>Md</a:t>
            </a:r>
            <a:r>
              <a:rPr lang="es-AR" altLang="es-AR" b="1" kern="0" baseline="-25000" dirty="0" err="1">
                <a:latin typeface="Cambria" panose="02040503050406030204" pitchFamily="18" charset="0"/>
                <a:ea typeface="Cambria" panose="02040503050406030204" pitchFamily="18" charset="0"/>
                <a:cs typeface="Calibri" panose="020F0502020204030204" pitchFamily="34" charset="0"/>
              </a:rPr>
              <a:t>o</a:t>
            </a:r>
            <a:r>
              <a:rPr lang="es-AR" altLang="es-AR" b="1" kern="0" baseline="-25000" dirty="0">
                <a:latin typeface="Cambria" panose="02040503050406030204" pitchFamily="18" charset="0"/>
                <a:ea typeface="Cambria" panose="02040503050406030204" pitchFamily="18" charset="0"/>
                <a:cs typeface="Calibri" panose="020F0502020204030204" pitchFamily="34" charset="0"/>
              </a:rPr>
              <a:t> </a:t>
            </a:r>
            <a:r>
              <a:rPr lang="es-AR" altLang="es-AR" sz="2000" b="1" dirty="0">
                <a:latin typeface="Cambria" panose="02040503050406030204" pitchFamily="18" charset="0"/>
                <a:ea typeface="Cambria" panose="02040503050406030204" pitchFamily="18" charset="0"/>
                <a:cs typeface="Calibri" panose="020F0502020204030204" pitchFamily="34" charset="0"/>
              </a:rPr>
              <a:t>= 17.629 / 2</a:t>
            </a:r>
          </a:p>
          <a:p>
            <a:pPr algn="ctr" eaLnBrk="1" hangingPunct="1">
              <a:spcBef>
                <a:spcPct val="20000"/>
              </a:spcBef>
              <a:buClr>
                <a:schemeClr val="accent1"/>
              </a:buClr>
              <a:buSzPct val="65000"/>
              <a:buFont typeface="Wingdings" panose="05000000000000000000" pitchFamily="2" charset="2"/>
              <a:buNone/>
            </a:pPr>
            <a:r>
              <a:rPr lang="es-AR" altLang="es-AR" sz="2000" b="1" dirty="0">
                <a:latin typeface="Cambria" panose="02040503050406030204" pitchFamily="18" charset="0"/>
                <a:ea typeface="Cambria" panose="02040503050406030204" pitchFamily="18" charset="0"/>
                <a:cs typeface="Calibri" panose="020F0502020204030204" pitchFamily="34" charset="0"/>
              </a:rPr>
              <a:t> 	</a:t>
            </a:r>
            <a:r>
              <a:rPr lang="es-AR" altLang="es-AR" sz="2000" b="1" kern="0" dirty="0" err="1">
                <a:latin typeface="Cambria" panose="02040503050406030204" pitchFamily="18" charset="0"/>
                <a:ea typeface="Cambria" panose="02040503050406030204" pitchFamily="18" charset="0"/>
                <a:cs typeface="Calibri" panose="020F0502020204030204" pitchFamily="34" charset="0"/>
              </a:rPr>
              <a:t>Md</a:t>
            </a:r>
            <a:r>
              <a:rPr lang="es-AR" altLang="es-AR" b="1" kern="0" baseline="-25000" dirty="0" err="1">
                <a:latin typeface="Cambria" panose="02040503050406030204" pitchFamily="18" charset="0"/>
                <a:ea typeface="Cambria" panose="02040503050406030204" pitchFamily="18" charset="0"/>
                <a:cs typeface="Calibri" panose="020F0502020204030204" pitchFamily="34" charset="0"/>
              </a:rPr>
              <a:t>o</a:t>
            </a:r>
            <a:r>
              <a:rPr lang="es-AR" altLang="es-AR" b="1" kern="0" baseline="-25000" dirty="0">
                <a:latin typeface="Cambria" panose="02040503050406030204" pitchFamily="18" charset="0"/>
                <a:ea typeface="Cambria" panose="02040503050406030204" pitchFamily="18" charset="0"/>
                <a:cs typeface="Calibri" panose="020F0502020204030204" pitchFamily="34" charset="0"/>
              </a:rPr>
              <a:t> </a:t>
            </a:r>
            <a:r>
              <a:rPr lang="es-AR" altLang="es-AR" sz="2000" b="1" dirty="0">
                <a:latin typeface="Cambria" panose="02040503050406030204" pitchFamily="18" charset="0"/>
                <a:ea typeface="Cambria" panose="02040503050406030204" pitchFamily="18" charset="0"/>
                <a:cs typeface="Calibri" panose="020F0502020204030204" pitchFamily="34" charset="0"/>
              </a:rPr>
              <a:t>= 8.814</a:t>
            </a:r>
            <a:r>
              <a:rPr lang="es-AR" altLang="es-AR" b="1" dirty="0">
                <a:latin typeface="Cambria" panose="02040503050406030204" pitchFamily="18" charset="0"/>
                <a:ea typeface="Cambria" panose="02040503050406030204" pitchFamily="18" charset="0"/>
              </a:rPr>
              <a:t>	</a:t>
            </a:r>
            <a:endParaRPr lang="es-ES" altLang="es-AR" b="1" dirty="0">
              <a:latin typeface="Cambria" panose="02040503050406030204" pitchFamily="18" charset="0"/>
              <a:ea typeface="Cambria" panose="02040503050406030204" pitchFamily="18" charset="0"/>
            </a:endParaRPr>
          </a:p>
        </p:txBody>
      </p:sp>
      <p:sp>
        <p:nvSpPr>
          <p:cNvPr id="20" name="27 Elipse">
            <a:extLst>
              <a:ext uri="{FF2B5EF4-FFF2-40B4-BE49-F238E27FC236}">
                <a16:creationId xmlns:a16="http://schemas.microsoft.com/office/drawing/2014/main" id="{6A0CE480-6942-4A75-A79B-B2D73FDAF015}"/>
              </a:ext>
            </a:extLst>
          </p:cNvPr>
          <p:cNvSpPr>
            <a:spLocks noChangeArrowheads="1"/>
          </p:cNvSpPr>
          <p:nvPr/>
        </p:nvSpPr>
        <p:spPr bwMode="auto">
          <a:xfrm>
            <a:off x="5007564" y="4297985"/>
            <a:ext cx="645177" cy="428625"/>
          </a:xfrm>
          <a:prstGeom prst="ellipse">
            <a:avLst/>
          </a:prstGeom>
          <a:noFill/>
          <a:ln w="28575" algn="ctr">
            <a:solidFill>
              <a:srgbClr val="2A8A8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AR" altLang="es-AR">
              <a:latin typeface="Cambria" panose="02040503050406030204" pitchFamily="18" charset="0"/>
              <a:ea typeface="Cambria" panose="02040503050406030204" pitchFamily="18" charset="0"/>
            </a:endParaRPr>
          </a:p>
        </p:txBody>
      </p:sp>
      <p:sp>
        <p:nvSpPr>
          <p:cNvPr id="21" name="27 Elipse">
            <a:extLst>
              <a:ext uri="{FF2B5EF4-FFF2-40B4-BE49-F238E27FC236}">
                <a16:creationId xmlns:a16="http://schemas.microsoft.com/office/drawing/2014/main" id="{6A0CE480-6942-4A75-A79B-B2D73FDAF015}"/>
              </a:ext>
            </a:extLst>
          </p:cNvPr>
          <p:cNvSpPr>
            <a:spLocks noChangeArrowheads="1"/>
          </p:cNvSpPr>
          <p:nvPr/>
        </p:nvSpPr>
        <p:spPr bwMode="auto">
          <a:xfrm>
            <a:off x="4213692" y="4297985"/>
            <a:ext cx="645177" cy="414139"/>
          </a:xfrm>
          <a:prstGeom prst="ellipse">
            <a:avLst/>
          </a:prstGeom>
          <a:noFill/>
          <a:ln w="28575" algn="ctr">
            <a:solidFill>
              <a:srgbClr val="2A8A8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AR" altLang="es-AR" dirty="0">
              <a:latin typeface="Cambria" panose="02040503050406030204" pitchFamily="18" charset="0"/>
              <a:ea typeface="Cambria" panose="02040503050406030204" pitchFamily="18" charset="0"/>
            </a:endParaRPr>
          </a:p>
        </p:txBody>
      </p:sp>
      <p:sp>
        <p:nvSpPr>
          <p:cNvPr id="13"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22"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23"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4"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951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6">
                                            <p:bg/>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childTnLst>
                                </p:cTn>
                              </p:par>
                            </p:childTnLst>
                          </p:cTn>
                        </p:par>
                        <p:par>
                          <p:cTn id="26" fill="hold">
                            <p:stCondLst>
                              <p:cond delay="0"/>
                            </p:stCondLst>
                            <p:childTnLst>
                              <p:par>
                                <p:cTn id="27" presetID="22" presetClass="entr" presetSubtype="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par>
                          <p:cTn id="34" fill="hold">
                            <p:stCondLst>
                              <p:cond delay="1000"/>
                            </p:stCondLst>
                            <p:childTnLst>
                              <p:par>
                                <p:cTn id="35" presetID="3" presetClass="entr" presetSubtype="5"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build="p" animBg="1"/>
      <p:bldP spid="17" grpId="0"/>
      <p:bldP spid="19" grpId="0"/>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152779" y="1028258"/>
            <a:ext cx="87403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En el caso de variables de escala (intervalo o razón), la mediana puede interpretarse con facilidad:</a:t>
            </a:r>
          </a:p>
        </p:txBody>
      </p:sp>
      <p:sp>
        <p:nvSpPr>
          <p:cNvPr id="2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979712" y="1674589"/>
            <a:ext cx="5842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libri" panose="020F0502020204030204" pitchFamily="34" charset="0"/>
                <a:cs typeface="Calibri" panose="020F0502020204030204" pitchFamily="34" charset="0"/>
              </a:rPr>
              <a:t>Gráfico 4. Distribución acumulada de hogares según ingreso</a:t>
            </a:r>
            <a:endParaRPr lang="es-AR" altLang="es-AR" sz="1400" b="1" dirty="0">
              <a:latin typeface="Calibri" panose="020F0502020204030204" pitchFamily="34" charset="0"/>
              <a:cs typeface="Calibri" panose="020F0502020204030204" pitchFamily="34" charset="0"/>
            </a:endParaRPr>
          </a:p>
        </p:txBody>
      </p:sp>
      <p:pic>
        <p:nvPicPr>
          <p:cNvPr id="22" name="Imagen 2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98155" y="2170024"/>
            <a:ext cx="6580533" cy="3348286"/>
          </a:xfrm>
          <a:prstGeom prst="rect">
            <a:avLst/>
          </a:prstGeom>
        </p:spPr>
      </p:pic>
      <p:cxnSp>
        <p:nvCxnSpPr>
          <p:cNvPr id="3" name="Conector recto 2"/>
          <p:cNvCxnSpPr/>
          <p:nvPr/>
        </p:nvCxnSpPr>
        <p:spPr bwMode="auto">
          <a:xfrm>
            <a:off x="1619672" y="3861048"/>
            <a:ext cx="2016224" cy="0"/>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bwMode="auto">
          <a:xfrm>
            <a:off x="3635896" y="3883375"/>
            <a:ext cx="0" cy="1694423"/>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CuadroTexto 6"/>
          <p:cNvSpPr txBox="1"/>
          <p:nvPr/>
        </p:nvSpPr>
        <p:spPr>
          <a:xfrm>
            <a:off x="3069357" y="5436010"/>
            <a:ext cx="1152128" cy="369332"/>
          </a:xfrm>
          <a:prstGeom prst="rect">
            <a:avLst/>
          </a:prstGeom>
          <a:solidFill>
            <a:schemeClr val="bg1">
              <a:lumMod val="85000"/>
            </a:schemeClr>
          </a:solidFill>
        </p:spPr>
        <p:txBody>
          <a:bodyPr wrap="square" rtlCol="0">
            <a:spAutoFit/>
          </a:bodyPr>
          <a:lstStyle/>
          <a:p>
            <a:r>
              <a:rPr lang="es-AR" b="1" dirty="0">
                <a:latin typeface="Calibri" panose="020F0502020204030204" pitchFamily="34" charset="0"/>
                <a:cs typeface="Calibri" panose="020F0502020204030204" pitchFamily="34" charset="0"/>
              </a:rPr>
              <a:t>$37.000</a:t>
            </a:r>
          </a:p>
        </p:txBody>
      </p:sp>
      <p:sp>
        <p:nvSpPr>
          <p:cNvPr id="24" name="CuadroTexto 23"/>
          <p:cNvSpPr txBox="1"/>
          <p:nvPr/>
        </p:nvSpPr>
        <p:spPr>
          <a:xfrm>
            <a:off x="1394918" y="3659501"/>
            <a:ext cx="648072" cy="369332"/>
          </a:xfrm>
          <a:prstGeom prst="rect">
            <a:avLst/>
          </a:prstGeom>
          <a:solidFill>
            <a:schemeClr val="bg1">
              <a:lumMod val="85000"/>
            </a:schemeClr>
          </a:solidFill>
        </p:spPr>
        <p:txBody>
          <a:bodyPr wrap="square" rtlCol="0">
            <a:spAutoFit/>
          </a:bodyPr>
          <a:lstStyle/>
          <a:p>
            <a:r>
              <a:rPr lang="es-AR" b="1" dirty="0">
                <a:latin typeface="Calibri" panose="020F0502020204030204" pitchFamily="34" charset="0"/>
                <a:cs typeface="Calibri" panose="020F0502020204030204" pitchFamily="34" charset="0"/>
              </a:rPr>
              <a:t>50%</a:t>
            </a: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tendencia central</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837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7"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La matriz de datos</a:t>
            </a:r>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utoShape 2" descr="Resultado de imagen para logo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6" name="AutoShape 4" descr="Resultado de imagen para logo twit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7" name="AutoShape 6" descr="Resultado de imagen para logo twit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dirty="0"/>
          </a:p>
        </p:txBody>
      </p:sp>
      <p:sp>
        <p:nvSpPr>
          <p:cNvPr id="25" name="24 CuadroTexto"/>
          <p:cNvSpPr txBox="1"/>
          <p:nvPr/>
        </p:nvSpPr>
        <p:spPr>
          <a:xfrm>
            <a:off x="250823" y="1196752"/>
            <a:ext cx="8642351" cy="584775"/>
          </a:xfrm>
          <a:prstGeom prst="rect">
            <a:avLst/>
          </a:prstGeom>
          <a:noFill/>
        </p:spPr>
        <p:txBody>
          <a:bodyPr wrap="square" rtlCol="0">
            <a:spAutoFit/>
          </a:bodyPr>
          <a:lstStyle/>
          <a:p>
            <a:pPr marL="285750" lvl="1" indent="-285750" algn="just">
              <a:buFont typeface="Arial" panose="020B0604020202020204" pitchFamily="34" charset="0"/>
              <a:buChar char="•"/>
            </a:pPr>
            <a:r>
              <a:rPr lang="es-AR" sz="1600" dirty="0">
                <a:latin typeface="Cambria" panose="02040503050406030204" pitchFamily="18" charset="0"/>
                <a:ea typeface="Cambria" panose="02040503050406030204" pitchFamily="18" charset="0"/>
              </a:rPr>
              <a:t>Su estructura revela el “carácter tripartito” del dato. Cada fila es un caso, cada columna una variable y en las celdas tenemos los valores / categorías de esas variables.  </a:t>
            </a:r>
          </a:p>
        </p:txBody>
      </p:sp>
      <p:sp>
        <p:nvSpPr>
          <p:cNvPr id="1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aphicFrame>
        <p:nvGraphicFramePr>
          <p:cNvPr id="12" name="Tabla 11">
            <a:extLst>
              <a:ext uri="{FF2B5EF4-FFF2-40B4-BE49-F238E27FC236}">
                <a16:creationId xmlns:a16="http://schemas.microsoft.com/office/drawing/2014/main" id="{CB981B29-876F-4C5E-8DF2-BEBE8401B813}"/>
              </a:ext>
            </a:extLst>
          </p:cNvPr>
          <p:cNvGraphicFramePr>
            <a:graphicFrameLocks noGrp="1"/>
          </p:cNvGraphicFramePr>
          <p:nvPr>
            <p:extLst>
              <p:ext uri="{D42A27DB-BD31-4B8C-83A1-F6EECF244321}">
                <p14:modId xmlns:p14="http://schemas.microsoft.com/office/powerpoint/2010/main" val="68216715"/>
              </p:ext>
            </p:extLst>
          </p:nvPr>
        </p:nvGraphicFramePr>
        <p:xfrm>
          <a:off x="729518" y="2790769"/>
          <a:ext cx="5339192" cy="3015901"/>
        </p:xfrm>
        <a:graphic>
          <a:graphicData uri="http://schemas.openxmlformats.org/drawingml/2006/table">
            <a:tbl>
              <a:tblPr firstRow="1" bandRow="1">
                <a:tableStyleId>{5C22544A-7EE6-4342-B048-85BDC9FD1C3A}</a:tableStyleId>
              </a:tblPr>
              <a:tblGrid>
                <a:gridCol w="1306745">
                  <a:extLst>
                    <a:ext uri="{9D8B030D-6E8A-4147-A177-3AD203B41FA5}">
                      <a16:colId xmlns:a16="http://schemas.microsoft.com/office/drawing/2014/main" val="4284902213"/>
                    </a:ext>
                  </a:extLst>
                </a:gridCol>
                <a:gridCol w="792088">
                  <a:extLst>
                    <a:ext uri="{9D8B030D-6E8A-4147-A177-3AD203B41FA5}">
                      <a16:colId xmlns:a16="http://schemas.microsoft.com/office/drawing/2014/main" val="942763912"/>
                    </a:ext>
                  </a:extLst>
                </a:gridCol>
                <a:gridCol w="936104">
                  <a:extLst>
                    <a:ext uri="{9D8B030D-6E8A-4147-A177-3AD203B41FA5}">
                      <a16:colId xmlns:a16="http://schemas.microsoft.com/office/drawing/2014/main" val="2934495455"/>
                    </a:ext>
                  </a:extLst>
                </a:gridCol>
                <a:gridCol w="2304255">
                  <a:extLst>
                    <a:ext uri="{9D8B030D-6E8A-4147-A177-3AD203B41FA5}">
                      <a16:colId xmlns:a16="http://schemas.microsoft.com/office/drawing/2014/main" val="415737322"/>
                    </a:ext>
                  </a:extLst>
                </a:gridCol>
              </a:tblGrid>
              <a:tr h="347965">
                <a:tc>
                  <a:txBody>
                    <a:bodyPr/>
                    <a:lstStyle/>
                    <a:p>
                      <a:r>
                        <a:rPr lang="es-AR" sz="1600" dirty="0"/>
                        <a:t>Caso</a:t>
                      </a:r>
                    </a:p>
                  </a:txBody>
                  <a:tcPr/>
                </a:tc>
                <a:tc>
                  <a:txBody>
                    <a:bodyPr/>
                    <a:lstStyle/>
                    <a:p>
                      <a:r>
                        <a:rPr lang="es-AR" sz="1600" dirty="0"/>
                        <a:t>Edad</a:t>
                      </a:r>
                    </a:p>
                  </a:txBody>
                  <a:tcPr/>
                </a:tc>
                <a:tc>
                  <a:txBody>
                    <a:bodyPr/>
                    <a:lstStyle/>
                    <a:p>
                      <a:r>
                        <a:rPr lang="es-AR" sz="1600" dirty="0"/>
                        <a:t>Sexo</a:t>
                      </a:r>
                    </a:p>
                  </a:txBody>
                  <a:tcPr/>
                </a:tc>
                <a:tc>
                  <a:txBody>
                    <a:bodyPr/>
                    <a:lstStyle/>
                    <a:p>
                      <a:r>
                        <a:rPr lang="es-AR" sz="1600" dirty="0"/>
                        <a:t>Puntaje en Literatura</a:t>
                      </a:r>
                    </a:p>
                  </a:txBody>
                  <a:tcPr/>
                </a:tc>
                <a:extLst>
                  <a:ext uri="{0D108BD9-81ED-4DB2-BD59-A6C34878D82A}">
                    <a16:rowId xmlns:a16="http://schemas.microsoft.com/office/drawing/2014/main" val="1507324884"/>
                  </a:ext>
                </a:extLst>
              </a:tr>
              <a:tr h="388776">
                <a:tc>
                  <a:txBody>
                    <a:bodyPr/>
                    <a:lstStyle/>
                    <a:p>
                      <a:r>
                        <a:rPr lang="es-AR" sz="1600" dirty="0"/>
                        <a:t>Juan</a:t>
                      </a:r>
                    </a:p>
                  </a:txBody>
                  <a:tcPr/>
                </a:tc>
                <a:tc>
                  <a:txBody>
                    <a:bodyPr/>
                    <a:lstStyle/>
                    <a:p>
                      <a:r>
                        <a:rPr lang="es-AR" sz="1600" dirty="0"/>
                        <a:t>22</a:t>
                      </a:r>
                    </a:p>
                  </a:txBody>
                  <a:tcPr/>
                </a:tc>
                <a:tc>
                  <a:txBody>
                    <a:bodyPr/>
                    <a:lstStyle/>
                    <a:p>
                      <a:r>
                        <a:rPr lang="es-AR" sz="1600" dirty="0"/>
                        <a:t>Varón</a:t>
                      </a:r>
                    </a:p>
                  </a:txBody>
                  <a:tcPr/>
                </a:tc>
                <a:tc>
                  <a:txBody>
                    <a:bodyPr/>
                    <a:lstStyle/>
                    <a:p>
                      <a:r>
                        <a:rPr lang="es-AR" sz="1600" dirty="0"/>
                        <a:t>8</a:t>
                      </a:r>
                    </a:p>
                  </a:txBody>
                  <a:tcPr/>
                </a:tc>
                <a:extLst>
                  <a:ext uri="{0D108BD9-81ED-4DB2-BD59-A6C34878D82A}">
                    <a16:rowId xmlns:a16="http://schemas.microsoft.com/office/drawing/2014/main" val="1552225516"/>
                  </a:ext>
                </a:extLst>
              </a:tr>
              <a:tr h="388776">
                <a:tc>
                  <a:txBody>
                    <a:bodyPr/>
                    <a:lstStyle/>
                    <a:p>
                      <a:r>
                        <a:rPr lang="es-AR" sz="1600" dirty="0"/>
                        <a:t>María</a:t>
                      </a:r>
                    </a:p>
                  </a:txBody>
                  <a:tcPr/>
                </a:tc>
                <a:tc>
                  <a:txBody>
                    <a:bodyPr/>
                    <a:lstStyle/>
                    <a:p>
                      <a:r>
                        <a:rPr lang="es-AR" sz="1600" dirty="0"/>
                        <a:t>21</a:t>
                      </a:r>
                    </a:p>
                  </a:txBody>
                  <a:tcPr/>
                </a:tc>
                <a:tc>
                  <a:txBody>
                    <a:bodyPr/>
                    <a:lstStyle/>
                    <a:p>
                      <a:r>
                        <a:rPr lang="es-AR" sz="1600" dirty="0"/>
                        <a:t>Mujer</a:t>
                      </a:r>
                    </a:p>
                  </a:txBody>
                  <a:tcPr/>
                </a:tc>
                <a:tc>
                  <a:txBody>
                    <a:bodyPr/>
                    <a:lstStyle/>
                    <a:p>
                      <a:r>
                        <a:rPr lang="es-AR" sz="1600" dirty="0"/>
                        <a:t>5</a:t>
                      </a:r>
                    </a:p>
                  </a:txBody>
                  <a:tcPr/>
                </a:tc>
                <a:extLst>
                  <a:ext uri="{0D108BD9-81ED-4DB2-BD59-A6C34878D82A}">
                    <a16:rowId xmlns:a16="http://schemas.microsoft.com/office/drawing/2014/main" val="990789375"/>
                  </a:ext>
                </a:extLst>
              </a:tr>
              <a:tr h="330288">
                <a:tc>
                  <a:txBody>
                    <a:bodyPr/>
                    <a:lstStyle/>
                    <a:p>
                      <a:r>
                        <a:rPr lang="es-AR" sz="1600" dirty="0"/>
                        <a:t>Ana</a:t>
                      </a:r>
                    </a:p>
                  </a:txBody>
                  <a:tcPr/>
                </a:tc>
                <a:tc>
                  <a:txBody>
                    <a:bodyPr/>
                    <a:lstStyle/>
                    <a:p>
                      <a:r>
                        <a:rPr lang="es-AR" sz="1600" dirty="0"/>
                        <a:t>24</a:t>
                      </a:r>
                    </a:p>
                  </a:txBody>
                  <a:tcPr/>
                </a:tc>
                <a:tc>
                  <a:txBody>
                    <a:bodyPr/>
                    <a:lstStyle/>
                    <a:p>
                      <a:r>
                        <a:rPr lang="es-AR" sz="1600" dirty="0"/>
                        <a:t>Mujer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dirty="0"/>
                        <a:t>10</a:t>
                      </a:r>
                    </a:p>
                  </a:txBody>
                  <a:tcPr/>
                </a:tc>
                <a:extLst>
                  <a:ext uri="{0D108BD9-81ED-4DB2-BD59-A6C34878D82A}">
                    <a16:rowId xmlns:a16="http://schemas.microsoft.com/office/drawing/2014/main" val="944310299"/>
                  </a:ext>
                </a:extLst>
              </a:tr>
              <a:tr h="388776">
                <a:tc>
                  <a:txBody>
                    <a:bodyPr/>
                    <a:lstStyle/>
                    <a:p>
                      <a:r>
                        <a:rPr lang="es-AR" sz="1600" dirty="0"/>
                        <a:t>Matías</a:t>
                      </a:r>
                    </a:p>
                  </a:txBody>
                  <a:tcPr/>
                </a:tc>
                <a:tc>
                  <a:txBody>
                    <a:bodyPr/>
                    <a:lstStyle/>
                    <a:p>
                      <a:r>
                        <a:rPr lang="es-AR" sz="1600" dirty="0"/>
                        <a:t>23</a:t>
                      </a:r>
                    </a:p>
                  </a:txBody>
                  <a:tcPr/>
                </a:tc>
                <a:tc>
                  <a:txBody>
                    <a:bodyPr/>
                    <a:lstStyle/>
                    <a:p>
                      <a:r>
                        <a:rPr lang="es-AR" sz="1600" dirty="0"/>
                        <a:t>Varón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dirty="0"/>
                        <a:t>6</a:t>
                      </a:r>
                    </a:p>
                  </a:txBody>
                  <a:tcPr/>
                </a:tc>
                <a:extLst>
                  <a:ext uri="{0D108BD9-81ED-4DB2-BD59-A6C34878D82A}">
                    <a16:rowId xmlns:a16="http://schemas.microsoft.com/office/drawing/2014/main" val="834462892"/>
                  </a:ext>
                </a:extLst>
              </a:tr>
              <a:tr h="388776">
                <a:tc>
                  <a:txBody>
                    <a:bodyPr/>
                    <a:lstStyle/>
                    <a:p>
                      <a:r>
                        <a:rPr lang="es-AR" sz="1600" dirty="0"/>
                        <a:t>Adrián</a:t>
                      </a:r>
                    </a:p>
                  </a:txBody>
                  <a:tcPr/>
                </a:tc>
                <a:tc>
                  <a:txBody>
                    <a:bodyPr/>
                    <a:lstStyle/>
                    <a:p>
                      <a:r>
                        <a:rPr lang="es-AR" sz="1600" dirty="0"/>
                        <a:t>32</a:t>
                      </a:r>
                    </a:p>
                  </a:txBody>
                  <a:tcPr/>
                </a:tc>
                <a:tc>
                  <a:txBody>
                    <a:bodyPr/>
                    <a:lstStyle/>
                    <a:p>
                      <a:r>
                        <a:rPr lang="es-AR" sz="1600" dirty="0"/>
                        <a:t>Varón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600" dirty="0"/>
                        <a:t>4</a:t>
                      </a:r>
                    </a:p>
                  </a:txBody>
                  <a:tcPr/>
                </a:tc>
                <a:extLst>
                  <a:ext uri="{0D108BD9-81ED-4DB2-BD59-A6C34878D82A}">
                    <a16:rowId xmlns:a16="http://schemas.microsoft.com/office/drawing/2014/main" val="2445403075"/>
                  </a:ext>
                </a:extLst>
              </a:tr>
              <a:tr h="388776">
                <a:tc>
                  <a:txBody>
                    <a:bodyPr/>
                    <a:lstStyle/>
                    <a:p>
                      <a:r>
                        <a:rPr lang="es-AR" sz="1600" dirty="0"/>
                        <a:t>Laura</a:t>
                      </a:r>
                    </a:p>
                  </a:txBody>
                  <a:tcPr/>
                </a:tc>
                <a:tc>
                  <a:txBody>
                    <a:bodyPr/>
                    <a:lstStyle/>
                    <a:p>
                      <a:r>
                        <a:rPr lang="es-AR" sz="1600" dirty="0"/>
                        <a:t>20</a:t>
                      </a:r>
                    </a:p>
                  </a:txBody>
                  <a:tcPr/>
                </a:tc>
                <a:tc>
                  <a:txBody>
                    <a:bodyPr/>
                    <a:lstStyle/>
                    <a:p>
                      <a:r>
                        <a:rPr lang="es-AR" sz="1600" dirty="0"/>
                        <a:t>Mujer</a:t>
                      </a:r>
                    </a:p>
                  </a:txBody>
                  <a:tcPr/>
                </a:tc>
                <a:tc>
                  <a:txBody>
                    <a:bodyPr/>
                    <a:lstStyle/>
                    <a:p>
                      <a:r>
                        <a:rPr lang="es-AR" sz="1600" dirty="0"/>
                        <a:t>8</a:t>
                      </a:r>
                    </a:p>
                  </a:txBody>
                  <a:tcPr/>
                </a:tc>
                <a:extLst>
                  <a:ext uri="{0D108BD9-81ED-4DB2-BD59-A6C34878D82A}">
                    <a16:rowId xmlns:a16="http://schemas.microsoft.com/office/drawing/2014/main" val="266872306"/>
                  </a:ext>
                </a:extLst>
              </a:tr>
              <a:tr h="388776">
                <a:tc>
                  <a:txBody>
                    <a:bodyPr/>
                    <a:lstStyle/>
                    <a:p>
                      <a:r>
                        <a:rPr lang="es-AR" sz="1600" dirty="0"/>
                        <a:t>Felipe</a:t>
                      </a:r>
                    </a:p>
                  </a:txBody>
                  <a:tcPr/>
                </a:tc>
                <a:tc>
                  <a:txBody>
                    <a:bodyPr/>
                    <a:lstStyle/>
                    <a:p>
                      <a:r>
                        <a:rPr lang="es-AR" sz="1600" dirty="0"/>
                        <a:t>24</a:t>
                      </a:r>
                    </a:p>
                  </a:txBody>
                  <a:tcPr/>
                </a:tc>
                <a:tc>
                  <a:txBody>
                    <a:bodyPr/>
                    <a:lstStyle/>
                    <a:p>
                      <a:r>
                        <a:rPr lang="es-AR" sz="1600" dirty="0"/>
                        <a:t>Varón</a:t>
                      </a:r>
                    </a:p>
                  </a:txBody>
                  <a:tcPr/>
                </a:tc>
                <a:tc>
                  <a:txBody>
                    <a:bodyPr/>
                    <a:lstStyle/>
                    <a:p>
                      <a:r>
                        <a:rPr lang="es-AR" sz="1600" dirty="0"/>
                        <a:t>6</a:t>
                      </a:r>
                    </a:p>
                  </a:txBody>
                  <a:tcPr/>
                </a:tc>
                <a:extLst>
                  <a:ext uri="{0D108BD9-81ED-4DB2-BD59-A6C34878D82A}">
                    <a16:rowId xmlns:a16="http://schemas.microsoft.com/office/drawing/2014/main" val="2745413594"/>
                  </a:ext>
                </a:extLst>
              </a:tr>
            </a:tbl>
          </a:graphicData>
        </a:graphic>
      </p:graphicFrame>
      <p:cxnSp>
        <p:nvCxnSpPr>
          <p:cNvPr id="13" name="Conector recto de flecha 12">
            <a:extLst>
              <a:ext uri="{FF2B5EF4-FFF2-40B4-BE49-F238E27FC236}">
                <a16:creationId xmlns:a16="http://schemas.microsoft.com/office/drawing/2014/main" id="{CB6D2DCD-B3F9-405E-925D-F627039F87F0}"/>
              </a:ext>
            </a:extLst>
          </p:cNvPr>
          <p:cNvCxnSpPr/>
          <p:nvPr/>
        </p:nvCxnSpPr>
        <p:spPr bwMode="auto">
          <a:xfrm flipV="1">
            <a:off x="1259632" y="2310517"/>
            <a:ext cx="421447" cy="61442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8" name="CuadroTexto 17">
            <a:extLst>
              <a:ext uri="{FF2B5EF4-FFF2-40B4-BE49-F238E27FC236}">
                <a16:creationId xmlns:a16="http://schemas.microsoft.com/office/drawing/2014/main" id="{69D2547D-7564-48C8-857A-D8A016EF671B}"/>
              </a:ext>
            </a:extLst>
          </p:cNvPr>
          <p:cNvSpPr txBox="1"/>
          <p:nvPr/>
        </p:nvSpPr>
        <p:spPr>
          <a:xfrm>
            <a:off x="1201319" y="1775358"/>
            <a:ext cx="2808312" cy="519351"/>
          </a:xfrm>
          <a:prstGeom prst="ellipse">
            <a:avLst/>
          </a:prstGeom>
          <a:solidFill>
            <a:srgbClr val="CAE8E7"/>
          </a:solidFill>
        </p:spPr>
        <p:txBody>
          <a:bodyPr wrap="square" rtlCol="0">
            <a:spAutoFit/>
          </a:bodyPr>
          <a:lstStyle/>
          <a:p>
            <a:pPr algn="ctr"/>
            <a:r>
              <a:rPr lang="es-AR" i="1" dirty="0">
                <a:solidFill>
                  <a:srgbClr val="C00000"/>
                </a:solidFill>
                <a:latin typeface="Calibri" panose="020F0502020204030204" pitchFamily="34" charset="0"/>
                <a:cs typeface="Calibri" panose="020F0502020204030204" pitchFamily="34" charset="0"/>
              </a:rPr>
              <a:t>Variables</a:t>
            </a:r>
          </a:p>
        </p:txBody>
      </p:sp>
      <p:cxnSp>
        <p:nvCxnSpPr>
          <p:cNvPr id="21" name="Conector recto de flecha 20">
            <a:extLst>
              <a:ext uri="{FF2B5EF4-FFF2-40B4-BE49-F238E27FC236}">
                <a16:creationId xmlns:a16="http://schemas.microsoft.com/office/drawing/2014/main" id="{E33E5083-10D8-4F9F-AAFB-3DFC46347D40}"/>
              </a:ext>
            </a:extLst>
          </p:cNvPr>
          <p:cNvCxnSpPr>
            <a:cxnSpLocks/>
          </p:cNvCxnSpPr>
          <p:nvPr/>
        </p:nvCxnSpPr>
        <p:spPr bwMode="auto">
          <a:xfrm>
            <a:off x="1201319" y="5760853"/>
            <a:ext cx="539020" cy="54187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22" name="CuadroTexto 21">
            <a:extLst>
              <a:ext uri="{FF2B5EF4-FFF2-40B4-BE49-F238E27FC236}">
                <a16:creationId xmlns:a16="http://schemas.microsoft.com/office/drawing/2014/main" id="{69D2547D-7564-48C8-857A-D8A016EF671B}"/>
              </a:ext>
            </a:extLst>
          </p:cNvPr>
          <p:cNvSpPr txBox="1"/>
          <p:nvPr/>
        </p:nvSpPr>
        <p:spPr>
          <a:xfrm>
            <a:off x="1835696" y="6031791"/>
            <a:ext cx="2808312" cy="519351"/>
          </a:xfrm>
          <a:prstGeom prst="ellipse">
            <a:avLst/>
          </a:prstGeom>
          <a:solidFill>
            <a:srgbClr val="DDEFEF"/>
          </a:solidFill>
        </p:spPr>
        <p:txBody>
          <a:bodyPr wrap="square" rtlCol="0">
            <a:spAutoFit/>
          </a:bodyPr>
          <a:lstStyle/>
          <a:p>
            <a:pPr algn="ctr"/>
            <a:r>
              <a:rPr lang="es-AR" i="1" dirty="0">
                <a:solidFill>
                  <a:srgbClr val="C00000"/>
                </a:solidFill>
                <a:latin typeface="Calibri" panose="020F0502020204030204" pitchFamily="34" charset="0"/>
                <a:cs typeface="Calibri" panose="020F0502020204030204" pitchFamily="34" charset="0"/>
              </a:rPr>
              <a:t>Unidad de análisis</a:t>
            </a:r>
          </a:p>
        </p:txBody>
      </p:sp>
      <p:sp>
        <p:nvSpPr>
          <p:cNvPr id="23" name="CuadroTexto 22">
            <a:extLst>
              <a:ext uri="{FF2B5EF4-FFF2-40B4-BE49-F238E27FC236}">
                <a16:creationId xmlns:a16="http://schemas.microsoft.com/office/drawing/2014/main" id="{69D2547D-7564-48C8-857A-D8A016EF671B}"/>
              </a:ext>
            </a:extLst>
          </p:cNvPr>
          <p:cNvSpPr txBox="1"/>
          <p:nvPr/>
        </p:nvSpPr>
        <p:spPr>
          <a:xfrm>
            <a:off x="4788024" y="2015876"/>
            <a:ext cx="3744416" cy="519351"/>
          </a:xfrm>
          <a:prstGeom prst="ellipse">
            <a:avLst/>
          </a:prstGeom>
          <a:solidFill>
            <a:srgbClr val="3DC3BD"/>
          </a:solidFill>
        </p:spPr>
        <p:txBody>
          <a:bodyPr wrap="square" rtlCol="0">
            <a:spAutoFit/>
          </a:bodyPr>
          <a:lstStyle/>
          <a:p>
            <a:pPr algn="ctr"/>
            <a:r>
              <a:rPr lang="es-AR" i="1" dirty="0">
                <a:solidFill>
                  <a:srgbClr val="C00000"/>
                </a:solidFill>
                <a:latin typeface="Calibri" panose="020F0502020204030204" pitchFamily="34" charset="0"/>
                <a:cs typeface="Calibri" panose="020F0502020204030204" pitchFamily="34" charset="0"/>
              </a:rPr>
              <a:t>Valores de las variables</a:t>
            </a:r>
          </a:p>
        </p:txBody>
      </p:sp>
      <p:cxnSp>
        <p:nvCxnSpPr>
          <p:cNvPr id="24" name="Conector recto de flecha 23">
            <a:extLst>
              <a:ext uri="{FF2B5EF4-FFF2-40B4-BE49-F238E27FC236}">
                <a16:creationId xmlns:a16="http://schemas.microsoft.com/office/drawing/2014/main" id="{E33E5083-10D8-4F9F-AAFB-3DFC46347D40}"/>
              </a:ext>
            </a:extLst>
          </p:cNvPr>
          <p:cNvCxnSpPr>
            <a:cxnSpLocks/>
            <a:endCxn id="23" idx="3"/>
          </p:cNvCxnSpPr>
          <p:nvPr/>
        </p:nvCxnSpPr>
        <p:spPr bwMode="auto">
          <a:xfrm flipV="1">
            <a:off x="4049374" y="2459170"/>
            <a:ext cx="1287007" cy="89557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91624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707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La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media aritmética (</a:t>
                </a:r>
                <a14:m>
                  <m:oMath xmlns:m="http://schemas.openxmlformats.org/officeDocument/2006/math">
                    <m:acc>
                      <m:accPr>
                        <m:chr m:val="̅"/>
                        <m:ctrlPr>
                          <a:rPr lang="es-AR" altLang="es-AR" b="1" i="1" dirty="0">
                            <a:solidFill>
                              <a:srgbClr val="2A8A85"/>
                            </a:solidFill>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solidFill>
                              <a:srgbClr val="2A8A85"/>
                            </a:solidFill>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 </a:t>
                </a:r>
                <a:r>
                  <a:rPr lang="es-AR" altLang="es-AR" dirty="0">
                    <a:latin typeface="Cambria" panose="02040503050406030204" pitchFamily="18" charset="0"/>
                    <a:ea typeface="Cambria" panose="02040503050406030204" pitchFamily="18" charset="0"/>
                    <a:cs typeface="Calibri" panose="020F0502020204030204" pitchFamily="34" charset="0"/>
                  </a:rPr>
                  <a:t>es la suma de todas las puntuaciones de una distribución dividida por el número de casos.</a:t>
                </a:r>
              </a:p>
            </p:txBody>
          </p:sp>
        </mc:Choice>
        <mc:Fallback xmlns="">
          <p:sp>
            <p:nvSpPr>
              <p:cNvPr id="8" name="7 CuadroTexto">
                <a:extLst>
                  <a:ext uri="{FF2B5EF4-FFF2-40B4-BE49-F238E27FC236}">
                    <a16:creationId xmlns:a16="http://schemas.microsoft.com/office/drawing/2014/main" id="{305E47B2-2648-449E-9AA7-9E3385F554FA}"/>
                  </a:ext>
                </a:extLst>
              </p:cNvPr>
              <p:cNvSpPr txBox="1">
                <a:spLocks noRot="1" noChangeAspect="1" noMove="1" noResize="1" noEditPoints="1" noAdjustHandles="1" noChangeArrowheads="1" noChangeShapeType="1" noTextEdit="1"/>
              </p:cNvSpPr>
              <p:nvPr/>
            </p:nvSpPr>
            <p:spPr bwMode="auto">
              <a:xfrm>
                <a:off x="500063" y="980728"/>
                <a:ext cx="8072437" cy="670761"/>
              </a:xfrm>
              <a:prstGeom prst="rect">
                <a:avLst/>
              </a:prstGeom>
              <a:blipFill>
                <a:blip r:embed="rId2"/>
                <a:stretch>
                  <a:fillRect l="-604" t="-6364" r="-680"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9" name="7 CuadroTexto">
            <a:extLst>
              <a:ext uri="{FF2B5EF4-FFF2-40B4-BE49-F238E27FC236}">
                <a16:creationId xmlns:a16="http://schemas.microsoft.com/office/drawing/2014/main" id="{C7B172A0-65AA-48A0-BC8F-BC6213DD14E8}"/>
              </a:ext>
            </a:extLst>
          </p:cNvPr>
          <p:cNvSpPr txBox="1">
            <a:spLocks noChangeArrowheads="1"/>
          </p:cNvSpPr>
          <p:nvPr/>
        </p:nvSpPr>
        <p:spPr bwMode="auto">
          <a:xfrm>
            <a:off x="500063" y="1627059"/>
            <a:ext cx="807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Representa el “centro de gravedad” de una distribución de frecuencias. </a:t>
            </a:r>
          </a:p>
        </p:txBody>
      </p:sp>
      <p:sp>
        <p:nvSpPr>
          <p:cNvPr id="21" name="Line 5">
            <a:extLst>
              <a:ext uri="{FF2B5EF4-FFF2-40B4-BE49-F238E27FC236}">
                <a16:creationId xmlns:a16="http://schemas.microsoft.com/office/drawing/2014/main" id="{DF8EF00C-48EC-48E1-8DA0-A1D79ECD437C}"/>
              </a:ext>
            </a:extLst>
          </p:cNvPr>
          <p:cNvSpPr>
            <a:spLocks noChangeShapeType="1"/>
          </p:cNvSpPr>
          <p:nvPr/>
        </p:nvSpPr>
        <p:spPr bwMode="auto">
          <a:xfrm flipH="1" flipV="1">
            <a:off x="3635830" y="2661105"/>
            <a:ext cx="1474888" cy="30991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s-AR">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4" name="Rectangle 195">
                <a:extLst>
                  <a:ext uri="{FF2B5EF4-FFF2-40B4-BE49-F238E27FC236}">
                    <a16:creationId xmlns:a16="http://schemas.microsoft.com/office/drawing/2014/main" id="{32159A7E-A7C2-475E-8D36-05AFB166DD4C}"/>
                  </a:ext>
                </a:extLst>
              </p:cNvPr>
              <p:cNvSpPr txBox="1">
                <a:spLocks noChangeArrowheads="1"/>
              </p:cNvSpPr>
              <p:nvPr/>
            </p:nvSpPr>
            <p:spPr bwMode="auto">
              <a:xfrm>
                <a:off x="3021105" y="3583207"/>
                <a:ext cx="3783143" cy="644525"/>
              </a:xfrm>
              <a:prstGeom prst="rect">
                <a:avLst/>
              </a:prstGeom>
              <a:noFill/>
              <a:ln w="28575">
                <a:no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14:m>
                  <m:oMathPara xmlns:m="http://schemas.openxmlformats.org/officeDocument/2006/math">
                    <m:oMathParaPr>
                      <m:jc m:val="centerGroup"/>
                    </m:oMathParaPr>
                    <m:oMath xmlns:m="http://schemas.openxmlformats.org/officeDocument/2006/math">
                      <m:acc>
                        <m:accPr>
                          <m:chr m:val="̅"/>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accPr>
                        <m:e>
                          <m:r>
                            <a:rPr lang="es-AR" altLang="es-AR" sz="2000" b="0" i="1" dirty="0">
                              <a:latin typeface="Cambria Math" panose="02040503050406030204" pitchFamily="18" charset="0"/>
                              <a:ea typeface="Cambria" panose="02040503050406030204" pitchFamily="18" charset="0"/>
                              <a:cs typeface="Calibri" panose="020F0502020204030204" pitchFamily="34" charset="0"/>
                            </a:rPr>
                            <m:t>𝑥</m:t>
                          </m:r>
                        </m:e>
                      </m:acc>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m:t>
                      </m:r>
                      <m:f>
                        <m:fPr>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fPr>
                        <m:num>
                          <m:nary>
                            <m:naryPr>
                              <m:chr m:val="∑"/>
                              <m:subHide m:val="on"/>
                              <m:supHide m:val="on"/>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naryPr>
                            <m:sub/>
                            <m:sup/>
                            <m:e>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𝑓</m:t>
                              </m:r>
                            </m:e>
                          </m:nary>
                        </m:num>
                        <m:den>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𝑁</m:t>
                          </m:r>
                        </m:den>
                      </m:f>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m:t>
                      </m:r>
                      <m:f>
                        <m:fPr>
                          <m:ctrlPr>
                            <a:rPr lang="es-AR" altLang="es-AR" sz="2000" i="1" dirty="0" smtClean="0">
                              <a:latin typeface="Cambria Math" panose="02040503050406030204" pitchFamily="18" charset="0"/>
                              <a:ea typeface="Cambria" panose="02040503050406030204" pitchFamily="18" charset="0"/>
                              <a:cs typeface="Calibri" panose="020F0502020204030204" pitchFamily="34" charset="0"/>
                            </a:rPr>
                          </m:ctrlPr>
                        </m:fPr>
                        <m:num>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248</m:t>
                          </m:r>
                        </m:num>
                        <m:den>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10</m:t>
                          </m:r>
                        </m:den>
                      </m:f>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=24,8 </m:t>
                      </m:r>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𝑎</m:t>
                      </m:r>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ñ</m:t>
                      </m:r>
                      <m:r>
                        <a:rPr lang="es-AR" altLang="es-AR" sz="2000" b="0" i="1" dirty="0" smtClean="0">
                          <a:latin typeface="Cambria Math" panose="02040503050406030204" pitchFamily="18" charset="0"/>
                          <a:ea typeface="Cambria" panose="02040503050406030204" pitchFamily="18" charset="0"/>
                          <a:cs typeface="Calibri" panose="020F0502020204030204" pitchFamily="34" charset="0"/>
                        </a:rPr>
                        <m:t>𝑜𝑠</m:t>
                      </m:r>
                    </m:oMath>
                  </m:oMathPara>
                </a14:m>
                <a:endParaRPr lang="es-ES" altLang="es-AR" sz="2000" dirty="0">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24" name="Rectangle 195">
                <a:extLst>
                  <a:ext uri="{FF2B5EF4-FFF2-40B4-BE49-F238E27FC236}">
                    <a16:creationId xmlns:a16="http://schemas.microsoft.com/office/drawing/2014/main" id="{32159A7E-A7C2-475E-8D36-05AFB166DD4C}"/>
                  </a:ext>
                </a:extLst>
              </p:cNvPr>
              <p:cNvSpPr txBox="1">
                <a:spLocks noRot="1" noChangeAspect="1" noMove="1" noResize="1" noEditPoints="1" noAdjustHandles="1" noChangeArrowheads="1" noChangeShapeType="1" noTextEdit="1"/>
              </p:cNvSpPr>
              <p:nvPr/>
            </p:nvSpPr>
            <p:spPr bwMode="auto">
              <a:xfrm>
                <a:off x="3021105" y="3583207"/>
                <a:ext cx="3783143" cy="644525"/>
              </a:xfrm>
              <a:prstGeom prst="rect">
                <a:avLst/>
              </a:prstGeom>
              <a:blipFill>
                <a:blip r:embed="rId3"/>
                <a:stretch>
                  <a:fillRect/>
                </a:stretch>
              </a:blipFill>
              <a:ln w="28575">
                <a:noFill/>
                <a:miter lim="800000"/>
                <a:headEnd/>
                <a:tailEnd/>
              </a:ln>
            </p:spPr>
            <p:txBody>
              <a:bodyPr/>
              <a:lstStyle/>
              <a:p>
                <a:r>
                  <a:rPr lang="es-AR">
                    <a:noFill/>
                  </a:rPr>
                  <a:t> </a:t>
                </a:r>
              </a:p>
            </p:txBody>
          </p:sp>
        </mc:Fallback>
      </mc:AlternateContent>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3"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tendencia central</a:t>
            </a: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7 CuadroTexto">
            <a:extLst>
              <a:ext uri="{FF2B5EF4-FFF2-40B4-BE49-F238E27FC236}">
                <a16:creationId xmlns:a16="http://schemas.microsoft.com/office/drawing/2014/main" id="{FEBA9947-3A13-487E-9AC9-95C1F91170A7}"/>
              </a:ext>
            </a:extLst>
          </p:cNvPr>
          <p:cNvSpPr txBox="1">
            <a:spLocks noChangeArrowheads="1"/>
          </p:cNvSpPr>
          <p:nvPr/>
        </p:nvSpPr>
        <p:spPr bwMode="auto">
          <a:xfrm>
            <a:off x="521420" y="2260405"/>
            <a:ext cx="83717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Sea la siguiente distribución de edades en una muestra aleatoria de 10 casos:</a:t>
            </a:r>
          </a:p>
          <a:p>
            <a:pPr algn="just"/>
            <a:endParaRPr lang="es-AR" altLang="es-AR" dirty="0">
              <a:latin typeface="Cambria" panose="02040503050406030204" pitchFamily="18" charset="0"/>
              <a:ea typeface="Cambria" panose="02040503050406030204" pitchFamily="18" charset="0"/>
              <a:cs typeface="Calibri" panose="020F0502020204030204" pitchFamily="34" charset="0"/>
            </a:endParaRPr>
          </a:p>
          <a:p>
            <a:pPr algn="just"/>
            <a:r>
              <a:rPr lang="es-AR" altLang="es-AR" dirty="0">
                <a:latin typeface="Cambria" panose="02040503050406030204" pitchFamily="18" charset="0"/>
                <a:ea typeface="Cambria" panose="02040503050406030204" pitchFamily="18" charset="0"/>
                <a:cs typeface="Calibri" panose="020F0502020204030204" pitchFamily="34" charset="0"/>
              </a:rPr>
              <a:t>{22, 18, 24, 19, 29, 22, 30, 26, 28, 30}</a:t>
            </a:r>
          </a:p>
        </p:txBody>
      </p:sp>
    </p:spTree>
    <p:extLst>
      <p:ext uri="{BB962C8B-B14F-4D97-AF65-F5344CB8AC3E}">
        <p14:creationId xmlns:p14="http://schemas.microsoft.com/office/powerpoint/2010/main" val="764370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4"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El </a:t>
            </a:r>
            <a:r>
              <a:rPr lang="es-AR" altLang="es-AR" b="1" dirty="0">
                <a:latin typeface="Cambria" panose="02040503050406030204" pitchFamily="18" charset="0"/>
                <a:ea typeface="Cambria" panose="02040503050406030204" pitchFamily="18" charset="0"/>
                <a:cs typeface="Calibri" panose="020F0502020204030204" pitchFamily="34" charset="0"/>
              </a:rPr>
              <a:t>rango percentil</a:t>
            </a:r>
            <a:r>
              <a:rPr lang="es-AR" altLang="es-AR" dirty="0">
                <a:latin typeface="Cambria" panose="02040503050406030204" pitchFamily="18" charset="0"/>
                <a:ea typeface="Cambria" panose="02040503050406030204" pitchFamily="18" charset="0"/>
                <a:cs typeface="Calibri" panose="020F0502020204030204" pitchFamily="34" charset="0"/>
              </a:rPr>
              <a:t> indica el porcentaje de casos en una distribución que cae por debajo de un valor o categoría determinados. </a:t>
            </a:r>
          </a:p>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Sólo puede calcularse para variables que pueden ordenarse: es decir, de nivel de medición ordinal o de intervalo.</a:t>
            </a:r>
          </a:p>
        </p:txBody>
      </p:sp>
      <p:sp>
        <p:nvSpPr>
          <p:cNvPr id="13" name="9 CuadroTexto">
            <a:extLst>
              <a:ext uri="{FF2B5EF4-FFF2-40B4-BE49-F238E27FC236}">
                <a16:creationId xmlns:a16="http://schemas.microsoft.com/office/drawing/2014/main" id="{E0A1F830-FB75-4AC5-8EC3-C92BCFE12294}"/>
              </a:ext>
            </a:extLst>
          </p:cNvPr>
          <p:cNvSpPr txBox="1">
            <a:spLocks noChangeArrowheads="1"/>
          </p:cNvSpPr>
          <p:nvPr/>
        </p:nvSpPr>
        <p:spPr bwMode="auto">
          <a:xfrm>
            <a:off x="5940152" y="2473937"/>
            <a:ext cx="309634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AR" altLang="es-AR" sz="1600" dirty="0">
                <a:latin typeface="Cambria" panose="02040503050406030204" pitchFamily="18" charset="0"/>
                <a:ea typeface="Cambria" panose="02040503050406030204" pitchFamily="18" charset="0"/>
                <a:cs typeface="Calibri" panose="020F0502020204030204" pitchFamily="34" charset="0"/>
              </a:rPr>
              <a:t>¿Cuál es el valor o categoría de la variable que deja por debajo al 75% de los casos?</a:t>
            </a:r>
          </a:p>
          <a:p>
            <a:endParaRPr lang="es-AR" altLang="es-AR" dirty="0">
              <a:latin typeface="Cambria" panose="02040503050406030204" pitchFamily="18" charset="0"/>
              <a:ea typeface="Cambria" panose="02040503050406030204" pitchFamily="18" charset="0"/>
              <a:cs typeface="Calibri" panose="020F0502020204030204" pitchFamily="34" charset="0"/>
            </a:endParaRPr>
          </a:p>
          <a:p>
            <a:r>
              <a:rPr lang="es-AR" altLang="es-AR" dirty="0">
                <a:latin typeface="Cambria" panose="02040503050406030204" pitchFamily="18" charset="0"/>
                <a:ea typeface="Cambria" panose="02040503050406030204" pitchFamily="18" charset="0"/>
                <a:cs typeface="Calibri" panose="020F0502020204030204" pitchFamily="34" charset="0"/>
              </a:rPr>
              <a:t>P</a:t>
            </a:r>
            <a:r>
              <a:rPr lang="es-AR" altLang="es-AR" baseline="-25000" dirty="0">
                <a:latin typeface="Cambria" panose="02040503050406030204" pitchFamily="18" charset="0"/>
                <a:ea typeface="Cambria" panose="02040503050406030204" pitchFamily="18" charset="0"/>
                <a:cs typeface="Calibri" panose="020F0502020204030204" pitchFamily="34" charset="0"/>
              </a:rPr>
              <a:t>75</a:t>
            </a:r>
            <a:r>
              <a:rPr lang="es-AR" altLang="es-AR" dirty="0">
                <a:latin typeface="Cambria" panose="02040503050406030204" pitchFamily="18" charset="0"/>
                <a:ea typeface="Cambria" panose="02040503050406030204" pitchFamily="18" charset="0"/>
                <a:cs typeface="Calibri" panose="020F0502020204030204" pitchFamily="34" charset="0"/>
              </a:rPr>
              <a:t> = </a:t>
            </a:r>
            <a:r>
              <a:rPr lang="es-AR" altLang="es-AR" u="sng" dirty="0">
                <a:latin typeface="Cambria" panose="02040503050406030204" pitchFamily="18" charset="0"/>
                <a:ea typeface="Cambria" panose="02040503050406030204" pitchFamily="18" charset="0"/>
                <a:cs typeface="Calibri" panose="020F0502020204030204" pitchFamily="34" charset="0"/>
              </a:rPr>
              <a:t>75 . N</a:t>
            </a:r>
          </a:p>
          <a:p>
            <a:r>
              <a:rPr lang="es-AR" altLang="es-AR" dirty="0">
                <a:latin typeface="Cambria" panose="02040503050406030204" pitchFamily="18" charset="0"/>
                <a:ea typeface="Cambria" panose="02040503050406030204" pitchFamily="18" charset="0"/>
                <a:cs typeface="Calibri" panose="020F0502020204030204" pitchFamily="34" charset="0"/>
              </a:rPr>
              <a:t>          100</a:t>
            </a:r>
            <a:r>
              <a:rPr lang="es-AR" altLang="es-AR" u="sng" dirty="0">
                <a:latin typeface="Cambria" panose="02040503050406030204" pitchFamily="18" charset="0"/>
                <a:ea typeface="Cambria" panose="02040503050406030204" pitchFamily="18" charset="0"/>
                <a:cs typeface="Calibri" panose="020F0502020204030204" pitchFamily="34" charset="0"/>
              </a:rPr>
              <a:t> </a:t>
            </a:r>
          </a:p>
          <a:p>
            <a:endParaRPr lang="es-AR" altLang="es-AR" dirty="0">
              <a:latin typeface="Cambria" panose="02040503050406030204" pitchFamily="18" charset="0"/>
              <a:ea typeface="Cambria" panose="02040503050406030204" pitchFamily="18" charset="0"/>
              <a:cs typeface="Calibri" panose="020F0502020204030204" pitchFamily="34" charset="0"/>
            </a:endParaRPr>
          </a:p>
          <a:p>
            <a:r>
              <a:rPr lang="es-AR" altLang="es-AR" dirty="0">
                <a:latin typeface="Cambria" panose="02040503050406030204" pitchFamily="18" charset="0"/>
                <a:ea typeface="Cambria" panose="02040503050406030204" pitchFamily="18" charset="0"/>
                <a:cs typeface="Calibri" panose="020F0502020204030204" pitchFamily="34" charset="0"/>
              </a:rPr>
              <a:t>P</a:t>
            </a:r>
            <a:r>
              <a:rPr lang="es-AR" altLang="es-AR" baseline="-25000" dirty="0">
                <a:latin typeface="Cambria" panose="02040503050406030204" pitchFamily="18" charset="0"/>
                <a:ea typeface="Cambria" panose="02040503050406030204" pitchFamily="18" charset="0"/>
                <a:cs typeface="Calibri" panose="020F0502020204030204" pitchFamily="34" charset="0"/>
              </a:rPr>
              <a:t>75</a:t>
            </a:r>
            <a:r>
              <a:rPr lang="es-AR" altLang="es-AR" dirty="0">
                <a:latin typeface="Cambria" panose="02040503050406030204" pitchFamily="18" charset="0"/>
                <a:ea typeface="Cambria" panose="02040503050406030204" pitchFamily="18" charset="0"/>
                <a:cs typeface="Calibri" panose="020F0502020204030204" pitchFamily="34" charset="0"/>
              </a:rPr>
              <a:t> = 75*17629/100=13221</a:t>
            </a:r>
            <a:endParaRPr lang="es-AR" altLang="es-AR" b="1" dirty="0">
              <a:latin typeface="Cambria" panose="02040503050406030204" pitchFamily="18" charset="0"/>
              <a:ea typeface="Cambria" panose="02040503050406030204" pitchFamily="18" charset="0"/>
              <a:cs typeface="Calibri" panose="020F0502020204030204" pitchFamily="34" charset="0"/>
            </a:endParaRPr>
          </a:p>
        </p:txBody>
      </p:sp>
      <p:sp>
        <p:nvSpPr>
          <p:cNvPr id="4" name="Rectángulo 3">
            <a:extLst>
              <a:ext uri="{FF2B5EF4-FFF2-40B4-BE49-F238E27FC236}">
                <a16:creationId xmlns:a16="http://schemas.microsoft.com/office/drawing/2014/main" id="{9EA78759-E7B0-4B80-9F34-89158031C8D1}"/>
              </a:ext>
            </a:extLst>
          </p:cNvPr>
          <p:cNvSpPr/>
          <p:nvPr/>
        </p:nvSpPr>
        <p:spPr>
          <a:xfrm>
            <a:off x="5940152" y="4833217"/>
            <a:ext cx="2913013" cy="1815882"/>
          </a:xfrm>
          <a:prstGeom prst="rect">
            <a:avLst/>
          </a:prstGeom>
        </p:spPr>
        <p:txBody>
          <a:bodyPr wrap="square">
            <a:spAutoFit/>
          </a:bodyPr>
          <a:lstStyle/>
          <a:p>
            <a:r>
              <a:rPr lang="es-AR" altLang="es-AR" sz="1600" dirty="0">
                <a:latin typeface="Cambria" panose="02040503050406030204" pitchFamily="18" charset="0"/>
                <a:ea typeface="Cambria" panose="02040503050406030204" pitchFamily="18" charset="0"/>
                <a:cs typeface="Calibri" panose="020F0502020204030204" pitchFamily="34" charset="0"/>
              </a:rPr>
              <a:t>Buscamos dónde hay </a:t>
            </a:r>
            <a:r>
              <a:rPr lang="es-AR" altLang="es-AR" sz="1600" b="1" dirty="0">
                <a:latin typeface="Cambria" panose="02040503050406030204" pitchFamily="18" charset="0"/>
                <a:ea typeface="Cambria" panose="02040503050406030204" pitchFamily="18" charset="0"/>
                <a:cs typeface="Calibri" panose="020F0502020204030204" pitchFamily="34" charset="0"/>
              </a:rPr>
              <a:t>13.221 casos acumulados</a:t>
            </a:r>
            <a:r>
              <a:rPr lang="es-AR" altLang="es-AR" sz="1600" dirty="0">
                <a:latin typeface="Cambria" panose="02040503050406030204" pitchFamily="18" charset="0"/>
                <a:ea typeface="Cambria" panose="02040503050406030204" pitchFamily="18" charset="0"/>
                <a:cs typeface="Calibri" panose="020F0502020204030204" pitchFamily="34" charset="0"/>
              </a:rPr>
              <a:t>: en “Universitario o terciario incompleto”. </a:t>
            </a:r>
          </a:p>
          <a:p>
            <a:r>
              <a:rPr lang="es-AR" altLang="es-AR" sz="1600" dirty="0">
                <a:latin typeface="Cambria" panose="02040503050406030204" pitchFamily="18" charset="0"/>
                <a:ea typeface="Cambria" panose="02040503050406030204" pitchFamily="18" charset="0"/>
                <a:cs typeface="Calibri" panose="020F0502020204030204" pitchFamily="34" charset="0"/>
              </a:rPr>
              <a:t>El 75% de la población tiene Universitario/terciario incompleto O MENOS.</a:t>
            </a:r>
          </a:p>
        </p:txBody>
      </p:sp>
      <p:sp>
        <p:nvSpPr>
          <p:cNvPr id="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1"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posición</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Group 55">
            <a:extLst>
              <a:ext uri="{FF2B5EF4-FFF2-40B4-BE49-F238E27FC236}">
                <a16:creationId xmlns:a16="http://schemas.microsoft.com/office/drawing/2014/main" id="{6BC705FD-F97E-48B3-BAD7-17B46AE18F8A}"/>
              </a:ext>
            </a:extLst>
          </p:cNvPr>
          <p:cNvGraphicFramePr>
            <a:graphicFrameLocks/>
          </p:cNvGraphicFramePr>
          <p:nvPr>
            <p:extLst>
              <p:ext uri="{D42A27DB-BD31-4B8C-83A1-F6EECF244321}">
                <p14:modId xmlns:p14="http://schemas.microsoft.com/office/powerpoint/2010/main" val="2429844094"/>
              </p:ext>
            </p:extLst>
          </p:nvPr>
        </p:nvGraphicFramePr>
        <p:xfrm>
          <a:off x="290835" y="2576232"/>
          <a:ext cx="5473303" cy="3183340"/>
        </p:xfrm>
        <a:graphic>
          <a:graphicData uri="http://schemas.openxmlformats.org/drawingml/2006/table">
            <a:tbl>
              <a:tblPr>
                <a:tableStyleId>{9D7B26C5-4107-4FEC-AEDC-1716B250A1EF}</a:tableStyleId>
              </a:tblPr>
              <a:tblGrid>
                <a:gridCol w="2356411">
                  <a:extLst>
                    <a:ext uri="{9D8B030D-6E8A-4147-A177-3AD203B41FA5}">
                      <a16:colId xmlns:a16="http://schemas.microsoft.com/office/drawing/2014/main" val="20000"/>
                    </a:ext>
                  </a:extLst>
                </a:gridCol>
                <a:gridCol w="819407">
                  <a:extLst>
                    <a:ext uri="{9D8B030D-6E8A-4147-A177-3AD203B41FA5}">
                      <a16:colId xmlns:a16="http://schemas.microsoft.com/office/drawing/2014/main" val="20001"/>
                    </a:ext>
                  </a:extLst>
                </a:gridCol>
                <a:gridCol w="688209">
                  <a:extLst>
                    <a:ext uri="{9D8B030D-6E8A-4147-A177-3AD203B41FA5}">
                      <a16:colId xmlns:a16="http://schemas.microsoft.com/office/drawing/2014/main" val="2645755969"/>
                    </a:ext>
                  </a:extLst>
                </a:gridCol>
                <a:gridCol w="804638">
                  <a:extLst>
                    <a:ext uri="{9D8B030D-6E8A-4147-A177-3AD203B41FA5}">
                      <a16:colId xmlns:a16="http://schemas.microsoft.com/office/drawing/2014/main" val="20002"/>
                    </a:ext>
                  </a:extLst>
                </a:gridCol>
                <a:gridCol w="804638">
                  <a:extLst>
                    <a:ext uri="{9D8B030D-6E8A-4147-A177-3AD203B41FA5}">
                      <a16:colId xmlns:a16="http://schemas.microsoft.com/office/drawing/2014/main" val="2000145283"/>
                    </a:ext>
                  </a:extLst>
                </a:gridCol>
              </a:tblGrid>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Máximo nivel educativo alcanzado (ocupados/as)</a:t>
                      </a:r>
                      <a:endParaRPr kumimoji="0" lang="es-ES" sz="18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endParaRPr kumimoji="0" lang="en-US" sz="18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f%</a:t>
                      </a:r>
                      <a:endParaRPr kumimoji="0" lang="en-US" sz="14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ƒ</a:t>
                      </a:r>
                      <a:r>
                        <a:rPr kumimoji="0" lang="es-ES" sz="13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a%</a:t>
                      </a:r>
                      <a:endParaRPr kumimoji="0" lang="es-ES" sz="1300" b="1" i="1"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3562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incompleta o menos</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549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3.1%</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549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3,1%</a:t>
                      </a:r>
                    </a:p>
                  </a:txBody>
                  <a:tcPr marL="9525" marR="9525" marT="9525" marB="0" anchor="ctr"/>
                </a:tc>
                <a:extLst>
                  <a:ext uri="{0D108BD9-81ED-4DB2-BD59-A6C34878D82A}">
                    <a16:rowId xmlns:a16="http://schemas.microsoft.com/office/drawing/2014/main" val="10001"/>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Primaria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2.275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2.824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16,0%</a:t>
                      </a:r>
                    </a:p>
                  </a:txBody>
                  <a:tcPr marL="9525" marR="9525" marT="9525" marB="0" anchor="ctr"/>
                </a:tc>
                <a:extLst>
                  <a:ext uri="{0D108BD9-81ED-4DB2-BD59-A6C34878D82A}">
                    <a16:rowId xmlns:a16="http://schemas.microsoft.com/office/drawing/2014/main" val="10002"/>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incompleta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2.943</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5.767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32,7%</a:t>
                      </a:r>
                    </a:p>
                  </a:txBody>
                  <a:tcPr marL="9525" marR="9525" marT="9525" marB="0" anchor="ctr"/>
                </a:tc>
                <a:extLst>
                  <a:ext uri="{0D108BD9-81ED-4DB2-BD59-A6C34878D82A}">
                    <a16:rowId xmlns:a16="http://schemas.microsoft.com/office/drawing/2014/main" val="10003"/>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Secundaria completa</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3.470</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19.7%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9.237</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52,4%</a:t>
                      </a:r>
                    </a:p>
                  </a:txBody>
                  <a:tcPr marL="9525" marR="9525" marT="9525" marB="0" anchor="ctr"/>
                </a:tc>
                <a:extLst>
                  <a:ext uri="{0D108BD9-81ED-4DB2-BD59-A6C34878D82A}">
                    <a16:rowId xmlns:a16="http://schemas.microsoft.com/office/drawing/2014/main" val="10004"/>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Incompleto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4.125</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a:solidFill>
                            <a:srgbClr val="000000"/>
                          </a:solidFill>
                          <a:effectLst/>
                          <a:latin typeface="Cambria" panose="02040503050406030204" pitchFamily="18" charset="0"/>
                        </a:rPr>
                        <a:t>23.4%</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13.362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75,8%</a:t>
                      </a:r>
                    </a:p>
                  </a:txBody>
                  <a:tcPr marL="9525" marR="9525" marT="9525" marB="0" anchor="ctr"/>
                </a:tc>
                <a:extLst>
                  <a:ext uri="{0D108BD9-81ED-4DB2-BD59-A6C34878D82A}">
                    <a16:rowId xmlns:a16="http://schemas.microsoft.com/office/drawing/2014/main" val="10005"/>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Univ./</a:t>
                      </a:r>
                      <a:r>
                        <a:rPr kumimoji="0" lang="es-ES" sz="1400" b="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Terc</a:t>
                      </a: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 Completo</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0" u="none" strike="noStrike" cap="none" normalizeH="0" baseline="0" dirty="0">
                          <a:ln>
                            <a:noFill/>
                          </a:ln>
                          <a:solidFill>
                            <a:schemeClr val="tx1"/>
                          </a:solidFill>
                          <a:effectLst/>
                          <a:latin typeface="Cambria" panose="02040503050406030204" pitchFamily="18" charset="0"/>
                          <a:ea typeface="Cambria" panose="02040503050406030204" pitchFamily="18" charset="0"/>
                        </a:rPr>
                        <a:t>4.267</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algn="ctr" rtl="0" fontAlgn="b"/>
                      <a:r>
                        <a:rPr lang="es-AR" sz="1400" b="0" i="0" u="none" strike="noStrike" dirty="0">
                          <a:solidFill>
                            <a:srgbClr val="000000"/>
                          </a:solidFill>
                          <a:effectLst/>
                          <a:latin typeface="Cambria" panose="02040503050406030204" pitchFamily="18" charset="0"/>
                        </a:rPr>
                        <a:t>24.2%</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17.629</a:t>
                      </a:r>
                    </a:p>
                  </a:txBody>
                  <a:tcPr marL="9525" marR="9525" marT="9525" marB="0" anchor="ctr"/>
                </a:tc>
                <a:tc>
                  <a:txBody>
                    <a:bodyPr/>
                    <a:lstStyle/>
                    <a:p>
                      <a:pPr algn="ctr" rtl="0" fontAlgn="b"/>
                      <a:r>
                        <a:rPr lang="es-AR" sz="1400" b="0" i="0" u="none" strike="noStrike" dirty="0">
                          <a:solidFill>
                            <a:srgbClr val="000000"/>
                          </a:solidFill>
                          <a:effectLst/>
                          <a:latin typeface="Cambria" panose="02040503050406030204" pitchFamily="18" charset="0"/>
                        </a:rPr>
                        <a:t>100,0%</a:t>
                      </a:r>
                    </a:p>
                  </a:txBody>
                  <a:tcPr marL="9525" marR="9525" marT="9525" marB="0" anchor="ctr"/>
                </a:tc>
                <a:extLst>
                  <a:ext uri="{0D108BD9-81ED-4DB2-BD59-A6C34878D82A}">
                    <a16:rowId xmlns:a16="http://schemas.microsoft.com/office/drawing/2014/main" val="10006"/>
                  </a:ext>
                </a:extLst>
              </a:tr>
              <a:tr h="356252">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Total (N)</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17.629</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100%</a:t>
                      </a:r>
                      <a:endParaRPr kumimoji="0" lang="es-ES" sz="14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s-ES" sz="1400" b="1"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txBody>
                  <a:tcPr anchor="b" horzOverflow="overflow"/>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0163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305E47B2-2648-449E-9AA7-9E3385F554FA}"/>
              </a:ext>
            </a:extLst>
          </p:cNvPr>
          <p:cNvSpPr txBox="1">
            <a:spLocks noChangeArrowheads="1"/>
          </p:cNvSpPr>
          <p:nvPr/>
        </p:nvSpPr>
        <p:spPr bwMode="auto">
          <a:xfrm>
            <a:off x="500063" y="98072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En el caso de variables de escala (intervalo o razón), los percentiles se interpretan con facilidad. Veamos:</a:t>
            </a:r>
          </a:p>
        </p:txBody>
      </p:sp>
      <p:sp>
        <p:nvSpPr>
          <p:cNvPr id="2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979712" y="1674589"/>
            <a:ext cx="5842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mbria" panose="02040503050406030204" pitchFamily="18" charset="0"/>
                <a:ea typeface="Cambria" panose="02040503050406030204" pitchFamily="18" charset="0"/>
                <a:cs typeface="Calibri" panose="020F0502020204030204" pitchFamily="34" charset="0"/>
              </a:rPr>
              <a:t>Gráfico 4. Distribución acumulada de hogares según ingreso</a:t>
            </a:r>
            <a:endParaRPr lang="es-AR" altLang="es-AR" sz="1400" b="1" dirty="0">
              <a:latin typeface="Cambria" panose="02040503050406030204" pitchFamily="18" charset="0"/>
              <a:ea typeface="Cambria" panose="02040503050406030204" pitchFamily="18" charset="0"/>
              <a:cs typeface="Calibri" panose="020F0502020204030204" pitchFamily="34" charset="0"/>
            </a:endParaRPr>
          </a:p>
        </p:txBody>
      </p:sp>
      <p:pic>
        <p:nvPicPr>
          <p:cNvPr id="22" name="Imagen 2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98155" y="2170024"/>
            <a:ext cx="6580533" cy="3348286"/>
          </a:xfrm>
          <a:prstGeom prst="rect">
            <a:avLst/>
          </a:prstGeom>
        </p:spPr>
      </p:pic>
      <p:cxnSp>
        <p:nvCxnSpPr>
          <p:cNvPr id="3" name="Conector recto 2"/>
          <p:cNvCxnSpPr/>
          <p:nvPr/>
        </p:nvCxnSpPr>
        <p:spPr bwMode="auto">
          <a:xfrm>
            <a:off x="1691680" y="3284984"/>
            <a:ext cx="2696741" cy="2783"/>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bwMode="auto">
          <a:xfrm>
            <a:off x="4388421" y="3284984"/>
            <a:ext cx="0" cy="2157211"/>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CuadroTexto 6"/>
          <p:cNvSpPr txBox="1"/>
          <p:nvPr/>
        </p:nvSpPr>
        <p:spPr>
          <a:xfrm>
            <a:off x="3851920" y="5442195"/>
            <a:ext cx="1152128"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$55.000</a:t>
            </a:r>
          </a:p>
        </p:txBody>
      </p:sp>
      <p:sp>
        <p:nvSpPr>
          <p:cNvPr id="24" name="CuadroTexto 23"/>
          <p:cNvSpPr txBox="1"/>
          <p:nvPr/>
        </p:nvSpPr>
        <p:spPr>
          <a:xfrm>
            <a:off x="1331640" y="3103101"/>
            <a:ext cx="648072"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75%</a:t>
            </a:r>
          </a:p>
        </p:txBody>
      </p:sp>
      <p:cxnSp>
        <p:nvCxnSpPr>
          <p:cNvPr id="14" name="Conector recto 13"/>
          <p:cNvCxnSpPr/>
          <p:nvPr/>
        </p:nvCxnSpPr>
        <p:spPr bwMode="auto">
          <a:xfrm>
            <a:off x="1661220" y="2587233"/>
            <a:ext cx="4566964" cy="0"/>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Conector recto 15"/>
          <p:cNvCxnSpPr/>
          <p:nvPr/>
        </p:nvCxnSpPr>
        <p:spPr bwMode="auto">
          <a:xfrm>
            <a:off x="6209134" y="2587233"/>
            <a:ext cx="0" cy="2854962"/>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 name="CuadroTexto 18"/>
          <p:cNvSpPr txBox="1"/>
          <p:nvPr/>
        </p:nvSpPr>
        <p:spPr>
          <a:xfrm>
            <a:off x="5742087" y="5406911"/>
            <a:ext cx="1152128"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$93.000</a:t>
            </a:r>
          </a:p>
        </p:txBody>
      </p:sp>
      <p:sp>
        <p:nvSpPr>
          <p:cNvPr id="13" name="CuadroTexto 12"/>
          <p:cNvSpPr txBox="1"/>
          <p:nvPr/>
        </p:nvSpPr>
        <p:spPr>
          <a:xfrm>
            <a:off x="1331640" y="2419989"/>
            <a:ext cx="648072" cy="276999"/>
          </a:xfrm>
          <a:prstGeom prst="rect">
            <a:avLst/>
          </a:prstGeom>
          <a:solidFill>
            <a:schemeClr val="bg1">
              <a:lumMod val="85000"/>
            </a:schemeClr>
          </a:solidFill>
        </p:spPr>
        <p:txBody>
          <a:bodyPr wrap="square" rtlCol="0">
            <a:spAutoFit/>
          </a:bodyPr>
          <a:lstStyle/>
          <a:p>
            <a:r>
              <a:rPr lang="es-AR" sz="1200" b="1" dirty="0">
                <a:latin typeface="Cambria" panose="02040503050406030204" pitchFamily="18" charset="0"/>
                <a:ea typeface="Cambria" panose="02040503050406030204" pitchFamily="18" charset="0"/>
                <a:cs typeface="Calibri" panose="020F0502020204030204" pitchFamily="34" charset="0"/>
              </a:rPr>
              <a:t>95%</a:t>
            </a:r>
          </a:p>
        </p:txBody>
      </p:sp>
      <p:sp>
        <p:nvSpPr>
          <p:cNvPr id="21" name="CuadroTexto 20"/>
          <p:cNvSpPr txBox="1"/>
          <p:nvPr/>
        </p:nvSpPr>
        <p:spPr>
          <a:xfrm>
            <a:off x="5562067" y="5759848"/>
            <a:ext cx="2664296" cy="738664"/>
          </a:xfrm>
          <a:prstGeom prst="rect">
            <a:avLst/>
          </a:prstGeom>
          <a:solidFill>
            <a:schemeClr val="bg1">
              <a:lumMod val="85000"/>
            </a:schemeClr>
          </a:solidFill>
          <a:ln>
            <a:solidFill>
              <a:srgbClr val="006600"/>
            </a:solidFill>
          </a:ln>
        </p:spPr>
        <p:txBody>
          <a:bodyPr wrap="square" rtlCol="0">
            <a:spAutoFit/>
          </a:bodyPr>
          <a:lstStyle/>
          <a:p>
            <a:r>
              <a:rPr lang="es-AR" sz="1050" dirty="0">
                <a:latin typeface="Cambria" panose="02040503050406030204" pitchFamily="18" charset="0"/>
                <a:ea typeface="Cambria" panose="02040503050406030204" pitchFamily="18" charset="0"/>
                <a:cs typeface="Calibri" panose="020F0502020204030204" pitchFamily="34" charset="0"/>
              </a:rPr>
              <a:t>Podemos decir que el 95% de los hogares gana hasta $93.000… O también, que el 5% de las familias tienen ingresos superiores a $93.000</a:t>
            </a:r>
          </a:p>
        </p:txBody>
      </p:sp>
      <p:sp>
        <p:nvSpPr>
          <p:cNvPr id="1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7"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8"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posición</a:t>
            </a:r>
          </a:p>
        </p:txBody>
      </p:sp>
      <p:sp>
        <p:nvSpPr>
          <p:cNvPr id="2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281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7" grpId="0" animBg="1"/>
      <p:bldP spid="24" grpId="0" animBg="1"/>
      <p:bldP spid="19" grpId="0" animBg="1"/>
      <p:bldP spid="13"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El uso de una medida de tendencia central nos da una imagen incompleta de la distribución de una variable. </a:t>
            </a:r>
          </a:p>
        </p:txBody>
      </p:sp>
      <p:sp>
        <p:nvSpPr>
          <p:cNvPr id="12" name="7 CuadroTexto">
            <a:extLst>
              <a:ext uri="{FF2B5EF4-FFF2-40B4-BE49-F238E27FC236}">
                <a16:creationId xmlns:a16="http://schemas.microsoft.com/office/drawing/2014/main" id="{34FD190F-3D80-4CA5-A80E-0FE2149E3C31}"/>
              </a:ext>
            </a:extLst>
          </p:cNvPr>
          <p:cNvSpPr txBox="1">
            <a:spLocks noChangeArrowheads="1"/>
          </p:cNvSpPr>
          <p:nvPr/>
        </p:nvSpPr>
        <p:spPr bwMode="auto">
          <a:xfrm>
            <a:off x="490993" y="1734714"/>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Por ejemplo, la distribución de frecuencias de las calificaciones obtenidas por los alumnos de los cursos A y B es la siguiente:</a:t>
            </a:r>
          </a:p>
        </p:txBody>
      </p:sp>
      <p:pic>
        <p:nvPicPr>
          <p:cNvPr id="3" name="Imagen 2">
            <a:extLst>
              <a:ext uri="{FF2B5EF4-FFF2-40B4-BE49-F238E27FC236}">
                <a16:creationId xmlns:a16="http://schemas.microsoft.com/office/drawing/2014/main" id="{77E78984-6B46-45DC-9E09-1A7D90EB8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59145"/>
            <a:ext cx="5568185" cy="3160748"/>
          </a:xfrm>
          <a:prstGeom prst="rect">
            <a:avLst/>
          </a:prstGeom>
        </p:spPr>
      </p:pic>
      <p:sp>
        <p:nvSpPr>
          <p:cNvPr id="18" name="7 CuadroTexto">
            <a:extLst>
              <a:ext uri="{FF2B5EF4-FFF2-40B4-BE49-F238E27FC236}">
                <a16:creationId xmlns:a16="http://schemas.microsoft.com/office/drawing/2014/main" id="{E984BDEB-4A51-4C75-BB5D-9434507E092A}"/>
              </a:ext>
            </a:extLst>
          </p:cNvPr>
          <p:cNvSpPr txBox="1">
            <a:spLocks noChangeArrowheads="1"/>
          </p:cNvSpPr>
          <p:nvPr/>
        </p:nvSpPr>
        <p:spPr bwMode="auto">
          <a:xfrm>
            <a:off x="6025385" y="2555234"/>
            <a:ext cx="25202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En ambos casos, la </a:t>
            </a:r>
            <a:r>
              <a:rPr lang="es-AR" altLang="es-AR" b="1" dirty="0">
                <a:latin typeface="Cambria" panose="02040503050406030204" pitchFamily="18" charset="0"/>
                <a:ea typeface="Cambria" panose="02040503050406030204" pitchFamily="18" charset="0"/>
                <a:cs typeface="Calibri" panose="020F0502020204030204" pitchFamily="34" charset="0"/>
              </a:rPr>
              <a:t>media es la misma: 5,5 puntos</a:t>
            </a:r>
            <a:r>
              <a:rPr lang="es-AR" altLang="es-AR" dirty="0">
                <a:latin typeface="Cambria" panose="02040503050406030204" pitchFamily="18" charset="0"/>
                <a:ea typeface="Cambria" panose="02040503050406030204" pitchFamily="18" charset="0"/>
                <a:cs typeface="Calibri" panose="020F0502020204030204" pitchFamily="34" charset="0"/>
              </a:rPr>
              <a:t>… ¿pero diríamos que las distribuciones son iguales?</a:t>
            </a:r>
          </a:p>
        </p:txBody>
      </p:sp>
      <p:sp>
        <p:nvSpPr>
          <p:cNvPr id="19" name="7 CuadroTexto">
            <a:extLst>
              <a:ext uri="{FF2B5EF4-FFF2-40B4-BE49-F238E27FC236}">
                <a16:creationId xmlns:a16="http://schemas.microsoft.com/office/drawing/2014/main" id="{1F5C1C25-9D9D-4569-A425-38441E00A110}"/>
              </a:ext>
            </a:extLst>
          </p:cNvPr>
          <p:cNvSpPr txBox="1">
            <a:spLocks noChangeArrowheads="1"/>
          </p:cNvSpPr>
          <p:nvPr/>
        </p:nvSpPr>
        <p:spPr bwMode="auto">
          <a:xfrm>
            <a:off x="6050291" y="4371270"/>
            <a:ext cx="25202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Para ello apelamos a las </a:t>
            </a:r>
            <a:r>
              <a:rPr lang="es-AR" altLang="es-AR" b="1" dirty="0">
                <a:latin typeface="Cambria" panose="02040503050406030204" pitchFamily="18" charset="0"/>
                <a:ea typeface="Cambria" panose="02040503050406030204" pitchFamily="18" charset="0"/>
                <a:cs typeface="Calibri" panose="020F0502020204030204" pitchFamily="34" charset="0"/>
              </a:rPr>
              <a:t>medidas de dispersión.</a:t>
            </a:r>
          </a:p>
        </p:txBody>
      </p:sp>
      <mc:AlternateContent xmlns:mc="http://schemas.openxmlformats.org/markup-compatibility/2006" xmlns:a14="http://schemas.microsoft.com/office/drawing/2010/main">
        <mc:Choice Requires="a14">
          <p:sp>
            <p:nvSpPr>
              <p:cNvPr id="20" name="Rectangle 222">
                <a:extLst>
                  <a:ext uri="{FF2B5EF4-FFF2-40B4-BE49-F238E27FC236}">
                    <a16:creationId xmlns:a16="http://schemas.microsoft.com/office/drawing/2014/main" id="{DCEBA29F-AAE0-4ED3-B706-65EF228742E9}"/>
                  </a:ext>
                </a:extLst>
              </p:cNvPr>
              <p:cNvSpPr>
                <a:spLocks noChangeArrowheads="1"/>
              </p:cNvSpPr>
              <p:nvPr/>
            </p:nvSpPr>
            <p:spPr bwMode="auto">
              <a:xfrm>
                <a:off x="3131840" y="4580575"/>
                <a:ext cx="720080" cy="393618"/>
              </a:xfrm>
              <a:prstGeom prst="rect">
                <a:avLst/>
              </a:prstGeom>
              <a:noFill/>
              <a:ln w="9525">
                <a:no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14:m>
                  <m:oMath xmlns:m="http://schemas.openxmlformats.org/officeDocument/2006/math">
                    <m:acc>
                      <m:accPr>
                        <m:chr m:val="̅"/>
                        <m:ctrlPr>
                          <a:rPr lang="es-AR" altLang="es-AR" sz="1400"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sz="1400" b="1" i="1" dirty="0">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sz="1400" dirty="0">
                    <a:latin typeface="Cambria" panose="02040503050406030204" pitchFamily="18" charset="0"/>
                    <a:ea typeface="Cambria" panose="02040503050406030204" pitchFamily="18" charset="0"/>
                    <a:cs typeface="Calibri" panose="020F0502020204030204" pitchFamily="34" charset="0"/>
                  </a:rPr>
                  <a:t>=5,5</a:t>
                </a:r>
                <a:endParaRPr lang="es-ES" altLang="es-AR" sz="1400" dirty="0">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20" name="Rectangle 222">
                <a:extLst>
                  <a:ext uri="{FF2B5EF4-FFF2-40B4-BE49-F238E27FC236}">
                    <a16:creationId xmlns:a16="http://schemas.microsoft.com/office/drawing/2014/main" id="{DCEBA29F-AAE0-4ED3-B706-65EF228742E9}"/>
                  </a:ext>
                </a:extLst>
              </p:cNvPr>
              <p:cNvSpPr>
                <a:spLocks noRot="1" noChangeAspect="1" noMove="1" noResize="1" noEditPoints="1" noAdjustHandles="1" noChangeArrowheads="1" noChangeShapeType="1" noTextEdit="1"/>
              </p:cNvSpPr>
              <p:nvPr/>
            </p:nvSpPr>
            <p:spPr bwMode="auto">
              <a:xfrm>
                <a:off x="3131840" y="4580575"/>
                <a:ext cx="720080" cy="393618"/>
              </a:xfrm>
              <a:prstGeom prst="rect">
                <a:avLst/>
              </a:prstGeom>
              <a:blipFill>
                <a:blip r:embed="rId3"/>
                <a:stretch>
                  <a:fillRect b="-3077"/>
                </a:stretch>
              </a:blipFill>
              <a:ln w="9525">
                <a:noFill/>
                <a:miter lim="800000"/>
                <a:headEnd/>
                <a:tailEnd/>
              </a:ln>
            </p:spPr>
            <p:txBody>
              <a:bodyPr/>
              <a:lstStyle/>
              <a:p>
                <a:r>
                  <a:rPr lang="es-AR">
                    <a:noFill/>
                  </a:rPr>
                  <a:t> </a:t>
                </a:r>
              </a:p>
            </p:txBody>
          </p:sp>
        </mc:Fallback>
      </mc:AlternateContent>
      <p:sp>
        <p:nvSpPr>
          <p:cNvPr id="10"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1"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absoluta</a:t>
            </a: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902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Para tener un “promedio” de la dispersión de los datos, la medida fundamental en el análisis estadístico es la </a:t>
            </a:r>
            <a:r>
              <a:rPr lang="es-AR"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varianza</a:t>
            </a:r>
            <a:r>
              <a:rPr lang="es-AR" altLang="es-AR" dirty="0">
                <a:latin typeface="Cambria" panose="02040503050406030204" pitchFamily="18" charset="0"/>
                <a:ea typeface="Cambria" panose="02040503050406030204" pitchFamily="18" charset="0"/>
                <a:cs typeface="Calibri" panose="020F0502020204030204" pitchFamily="34" charset="0"/>
              </a:rPr>
              <a:t>. </a:t>
            </a:r>
          </a:p>
          <a:p>
            <a:pPr marL="285750" indent="-285750" algn="just">
              <a:buFont typeface="Wingdings" panose="05000000000000000000" pitchFamily="2" charset="2"/>
              <a:buChar char="ü"/>
            </a:pPr>
            <a:endParaRPr lang="es-AR"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La </a:t>
            </a:r>
            <a:r>
              <a:rPr lang="es-ES" altLang="es-AR" b="1" dirty="0">
                <a:latin typeface="Cambria" panose="02040503050406030204" pitchFamily="18" charset="0"/>
                <a:ea typeface="Cambria" panose="02040503050406030204" pitchFamily="18" charset="0"/>
                <a:cs typeface="Calibri" panose="020F0502020204030204" pitchFamily="34" charset="0"/>
              </a:rPr>
              <a:t>varianza </a:t>
            </a:r>
            <a:r>
              <a:rPr lang="es-ES" altLang="es-AR" dirty="0">
                <a:latin typeface="Cambria" panose="02040503050406030204" pitchFamily="18" charset="0"/>
                <a:ea typeface="Cambria" panose="02040503050406030204" pitchFamily="18" charset="0"/>
                <a:cs typeface="Calibri" panose="020F0502020204030204" pitchFamily="34" charset="0"/>
              </a:rPr>
              <a:t>es el promedio de los cuadrados de las desviaciones (elevamos al cuadrado para evitar el problema de los signos, pues la suma simple de las desviaciones = 0) de los valores con respecto a la media. </a:t>
            </a:r>
          </a:p>
        </p:txBody>
      </p:sp>
      <p:sp>
        <p:nvSpPr>
          <p:cNvPr id="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absoluta</a:t>
            </a:r>
          </a:p>
        </p:txBody>
      </p:sp>
      <p:sp>
        <p:nvSpPr>
          <p:cNvPr id="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p>
        </p:txBody>
      </p:sp>
      <p:cxnSp>
        <p:nvCxnSpPr>
          <p:cNvPr id="1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796286693"/>
                  </p:ext>
                </p:extLst>
              </p:nvPr>
            </p:nvGraphicFramePr>
            <p:xfrm>
              <a:off x="250827" y="3164567"/>
              <a:ext cx="5196813" cy="2924022"/>
            </p:xfrm>
            <a:graphic>
              <a:graphicData uri="http://schemas.openxmlformats.org/drawingml/2006/table">
                <a:tbl>
                  <a:tblPr>
                    <a:tableStyleId>{5C22544A-7EE6-4342-B048-85BDC9FD1C3A}</a:tableStyleId>
                  </a:tblPr>
                  <a:tblGrid>
                    <a:gridCol w="1310616">
                      <a:extLst>
                        <a:ext uri="{9D8B030D-6E8A-4147-A177-3AD203B41FA5}">
                          <a16:colId xmlns:a16="http://schemas.microsoft.com/office/drawing/2014/main" val="2960288283"/>
                        </a:ext>
                      </a:extLst>
                    </a:gridCol>
                    <a:gridCol w="1055302">
                      <a:extLst>
                        <a:ext uri="{9D8B030D-6E8A-4147-A177-3AD203B41FA5}">
                          <a16:colId xmlns:a16="http://schemas.microsoft.com/office/drawing/2014/main" val="2539348559"/>
                        </a:ext>
                      </a:extLst>
                    </a:gridCol>
                    <a:gridCol w="850718">
                      <a:extLst>
                        <a:ext uri="{9D8B030D-6E8A-4147-A177-3AD203B41FA5}">
                          <a16:colId xmlns:a16="http://schemas.microsoft.com/office/drawing/2014/main" val="2030609497"/>
                        </a:ext>
                      </a:extLst>
                    </a:gridCol>
                    <a:gridCol w="924875">
                      <a:extLst>
                        <a:ext uri="{9D8B030D-6E8A-4147-A177-3AD203B41FA5}">
                          <a16:colId xmlns:a16="http://schemas.microsoft.com/office/drawing/2014/main" val="839404640"/>
                        </a:ext>
                      </a:extLst>
                    </a:gridCol>
                    <a:gridCol w="1055302">
                      <a:extLst>
                        <a:ext uri="{9D8B030D-6E8A-4147-A177-3AD203B41FA5}">
                          <a16:colId xmlns:a16="http://schemas.microsoft.com/office/drawing/2014/main" val="2119761836"/>
                        </a:ext>
                      </a:extLst>
                    </a:gridCol>
                  </a:tblGrid>
                  <a:tr h="254366">
                    <a:tc>
                      <a:txBody>
                        <a:bodyPr/>
                        <a:lstStyle/>
                        <a:p>
                          <a:pPr algn="ctr" fontAlgn="b"/>
                          <a:r>
                            <a:rPr lang="es-AR" sz="1200" u="none" strike="noStrike" dirty="0">
                              <a:effectLst/>
                              <a:latin typeface="Cambria" panose="02040503050406030204" pitchFamily="18" charset="0"/>
                              <a:ea typeface="Cambria" panose="02040503050406030204" pitchFamily="18" charset="0"/>
                            </a:rPr>
                            <a:t>Calificación (x)</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f</a:t>
                          </a:r>
                          <a:endParaRPr lang="es-AR" sz="1200" b="0" i="1"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f*x</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x-ẋ</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(x-x)</a:t>
                          </a:r>
                          <a:r>
                            <a:rPr lang="es-AR" sz="1200" u="none" strike="noStrike" baseline="30000" dirty="0">
                              <a:effectLst/>
                              <a:latin typeface="Cambria" panose="02040503050406030204" pitchFamily="18" charset="0"/>
                              <a:ea typeface="Cambria" panose="02040503050406030204" pitchFamily="18" charset="0"/>
                            </a:rPr>
                            <a:t>2</a:t>
                          </a:r>
                          <a:r>
                            <a:rPr lang="es-AR" sz="1200" u="none" strike="noStrike" dirty="0">
                              <a:effectLst/>
                              <a:latin typeface="Cambria" panose="02040503050406030204" pitchFamily="18" charset="0"/>
                              <a:ea typeface="Cambria" panose="02040503050406030204" pitchFamily="18" charset="0"/>
                            </a:rPr>
                            <a:t>*f</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61301093"/>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156369996"/>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2</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36.75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162847105"/>
                      </a:ext>
                    </a:extLst>
                  </a:tr>
                  <a:tr h="239568">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222992819"/>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4</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32</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4533100"/>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5</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06050368"/>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6</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1809003"/>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7</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8</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562150419"/>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40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01851406"/>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9</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36.75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765224030"/>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75060436"/>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N=</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54</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297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l" fontAlgn="b"/>
                          <a14:m>
                            <m:oMathPara xmlns:m="http://schemas.openxmlformats.org/officeDocument/2006/math">
                              <m:oMathParaPr>
                                <m:jc m:val="centerGroup"/>
                              </m:oMathParaPr>
                              <m:oMath xmlns:m="http://schemas.openxmlformats.org/officeDocument/2006/math">
                                <m:nary>
                                  <m:naryPr>
                                    <m:chr m:val="∑"/>
                                    <m:subHide m:val="on"/>
                                    <m:supHide m:val="on"/>
                                    <m:ctrlPr>
                                      <a:rPr lang="es-AR" sz="1050" b="0" i="1" u="none" strike="noStrike" smtClean="0">
                                        <a:solidFill>
                                          <a:srgbClr val="000000"/>
                                        </a:solidFill>
                                        <a:effectLst/>
                                        <a:latin typeface="Cambria Math" panose="02040503050406030204" pitchFamily="18" charset="0"/>
                                        <a:ea typeface="Cambria" panose="02040503050406030204" pitchFamily="18" charset="0"/>
                                      </a:rPr>
                                    </m:ctrlPr>
                                  </m:naryPr>
                                  <m:sub/>
                                  <m:sup/>
                                  <m:e>
                                    <m:r>
                                      <a:rPr lang="es-AR" sz="1050" b="0" i="1" u="none" strike="noStrike" smtClean="0">
                                        <a:solidFill>
                                          <a:srgbClr val="000000"/>
                                        </a:solidFill>
                                        <a:effectLst/>
                                        <a:latin typeface="Cambria Math" panose="02040503050406030204" pitchFamily="18" charset="0"/>
                                        <a:ea typeface="Cambria" panose="02040503050406030204" pitchFamily="18" charset="0"/>
                                      </a:rPr>
                                      <m:t>=217.5</m:t>
                                    </m:r>
                                  </m:e>
                                </m:nary>
                              </m:oMath>
                            </m:oMathPara>
                          </a14:m>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494618463"/>
                      </a:ext>
                    </a:extLst>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796286693"/>
                  </p:ext>
                </p:extLst>
              </p:nvPr>
            </p:nvGraphicFramePr>
            <p:xfrm>
              <a:off x="250827" y="3164567"/>
              <a:ext cx="5196813" cy="2924022"/>
            </p:xfrm>
            <a:graphic>
              <a:graphicData uri="http://schemas.openxmlformats.org/drawingml/2006/table">
                <a:tbl>
                  <a:tblPr>
                    <a:tableStyleId>{5C22544A-7EE6-4342-B048-85BDC9FD1C3A}</a:tableStyleId>
                  </a:tblPr>
                  <a:tblGrid>
                    <a:gridCol w="1310616">
                      <a:extLst>
                        <a:ext uri="{9D8B030D-6E8A-4147-A177-3AD203B41FA5}">
                          <a16:colId xmlns:a16="http://schemas.microsoft.com/office/drawing/2014/main" val="2960288283"/>
                        </a:ext>
                      </a:extLst>
                    </a:gridCol>
                    <a:gridCol w="1055302">
                      <a:extLst>
                        <a:ext uri="{9D8B030D-6E8A-4147-A177-3AD203B41FA5}">
                          <a16:colId xmlns:a16="http://schemas.microsoft.com/office/drawing/2014/main" val="2539348559"/>
                        </a:ext>
                      </a:extLst>
                    </a:gridCol>
                    <a:gridCol w="850718">
                      <a:extLst>
                        <a:ext uri="{9D8B030D-6E8A-4147-A177-3AD203B41FA5}">
                          <a16:colId xmlns:a16="http://schemas.microsoft.com/office/drawing/2014/main" val="2030609497"/>
                        </a:ext>
                      </a:extLst>
                    </a:gridCol>
                    <a:gridCol w="924875">
                      <a:extLst>
                        <a:ext uri="{9D8B030D-6E8A-4147-A177-3AD203B41FA5}">
                          <a16:colId xmlns:a16="http://schemas.microsoft.com/office/drawing/2014/main" val="839404640"/>
                        </a:ext>
                      </a:extLst>
                    </a:gridCol>
                    <a:gridCol w="1055302">
                      <a:extLst>
                        <a:ext uri="{9D8B030D-6E8A-4147-A177-3AD203B41FA5}">
                          <a16:colId xmlns:a16="http://schemas.microsoft.com/office/drawing/2014/main" val="2119761836"/>
                        </a:ext>
                      </a:extLst>
                    </a:gridCol>
                  </a:tblGrid>
                  <a:tr h="254366">
                    <a:tc>
                      <a:txBody>
                        <a:bodyPr/>
                        <a:lstStyle/>
                        <a:p>
                          <a:pPr algn="ctr" fontAlgn="b"/>
                          <a:r>
                            <a:rPr lang="es-AR" sz="1200" u="none" strike="noStrike" dirty="0">
                              <a:effectLst/>
                              <a:latin typeface="Cambria" panose="02040503050406030204" pitchFamily="18" charset="0"/>
                              <a:ea typeface="Cambria" panose="02040503050406030204" pitchFamily="18" charset="0"/>
                            </a:rPr>
                            <a:t>Calificación (x)</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f</a:t>
                          </a:r>
                          <a:endParaRPr lang="es-AR" sz="1200" b="0" i="1"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f*x</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smtClean="0">
                              <a:effectLst/>
                              <a:latin typeface="Cambria" panose="02040503050406030204" pitchFamily="18" charset="0"/>
                              <a:ea typeface="Cambria" panose="02040503050406030204" pitchFamily="18" charset="0"/>
                            </a:rPr>
                            <a:t>x-ẋ</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(x-x)</a:t>
                          </a:r>
                          <a:r>
                            <a:rPr lang="es-AR" sz="1200" u="none" strike="noStrike" baseline="30000" dirty="0">
                              <a:effectLst/>
                              <a:latin typeface="Cambria" panose="02040503050406030204" pitchFamily="18" charset="0"/>
                              <a:ea typeface="Cambria" panose="02040503050406030204" pitchFamily="18" charset="0"/>
                            </a:rPr>
                            <a:t>2</a:t>
                          </a:r>
                          <a:r>
                            <a:rPr lang="es-AR" sz="1200" u="none" strike="noStrike" dirty="0">
                              <a:effectLst/>
                              <a:latin typeface="Cambria" panose="02040503050406030204" pitchFamily="18" charset="0"/>
                              <a:ea typeface="Cambria" panose="02040503050406030204" pitchFamily="18" charset="0"/>
                            </a:rPr>
                            <a:t>*f</a:t>
                          </a:r>
                          <a:endParaRPr lang="es-AR" sz="1200" b="0" i="1"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61301093"/>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156369996"/>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2</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36.75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162847105"/>
                      </a:ext>
                    </a:extLst>
                  </a:tr>
                  <a:tr h="239568">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222992819"/>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4</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32</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4533100"/>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5</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706050368"/>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6</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60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0.5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1809003"/>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7</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8</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56</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18</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2562150419"/>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8</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40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31.25</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3901851406"/>
                      </a:ext>
                    </a:extLst>
                  </a:tr>
                  <a:tr h="226103">
                    <a:tc>
                      <a:txBody>
                        <a:bodyPr/>
                        <a:lstStyle/>
                        <a:p>
                          <a:pPr algn="ctr" fontAlgn="b"/>
                          <a:r>
                            <a:rPr lang="es-AR" sz="1200" u="none" strike="noStrike">
                              <a:effectLst/>
                              <a:latin typeface="Cambria" panose="02040503050406030204" pitchFamily="18" charset="0"/>
                              <a:ea typeface="Cambria" panose="02040503050406030204" pitchFamily="18" charset="0"/>
                            </a:rPr>
                            <a:t>9</a:t>
                          </a:r>
                          <a:endParaRPr lang="es-AR" sz="1200" b="1"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36.75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1765224030"/>
                      </a:ext>
                    </a:extLst>
                  </a:tr>
                  <a:tr h="226103">
                    <a:tc>
                      <a:txBody>
                        <a:bodyPr/>
                        <a:lstStyle/>
                        <a:p>
                          <a:pPr algn="ctr" fontAlgn="b"/>
                          <a:r>
                            <a:rPr lang="es-AR" sz="1200" u="none" strike="noStrike" dirty="0">
                              <a:effectLst/>
                              <a:latin typeface="Cambria" panose="02040503050406030204" pitchFamily="18" charset="0"/>
                              <a:ea typeface="Cambria" panose="02040503050406030204" pitchFamily="18" charset="0"/>
                            </a:rPr>
                            <a:t>10</a:t>
                          </a:r>
                          <a:endParaRPr lang="es-AR" sz="1200" b="1"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1</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10</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4.5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dirty="0">
                              <a:effectLst/>
                              <a:latin typeface="Cambria" panose="02040503050406030204" pitchFamily="18" charset="0"/>
                              <a:ea typeface="Cambria" panose="02040503050406030204" pitchFamily="18" charset="0"/>
                            </a:rPr>
                            <a:t>20.25</a:t>
                          </a:r>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extLst>
                      <a:ext uri="{0D108BD9-81ED-4DB2-BD59-A6C34878D82A}">
                        <a16:rowId xmlns:a16="http://schemas.microsoft.com/office/drawing/2014/main" val="75060436"/>
                      </a:ext>
                    </a:extLst>
                  </a:tr>
                  <a:tr h="395161">
                    <a:tc>
                      <a:txBody>
                        <a:bodyPr/>
                        <a:lstStyle/>
                        <a:p>
                          <a:pPr algn="ctr" fontAlgn="b"/>
                          <a:r>
                            <a:rPr lang="es-AR" sz="1200" u="none" strike="noStrike">
                              <a:effectLst/>
                              <a:latin typeface="Cambria" panose="02040503050406030204" pitchFamily="18" charset="0"/>
                              <a:ea typeface="Cambria" panose="02040503050406030204" pitchFamily="18" charset="0"/>
                            </a:rPr>
                            <a:t>N=</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54</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r>
                            <a:rPr lang="es-AR" sz="1200" u="none" strike="noStrike">
                              <a:effectLst/>
                              <a:latin typeface="Cambria" panose="02040503050406030204" pitchFamily="18" charset="0"/>
                              <a:ea typeface="Cambria" panose="02040503050406030204" pitchFamily="18" charset="0"/>
                            </a:rPr>
                            <a:t>297</a:t>
                          </a:r>
                          <a:endParaRPr lang="es-AR" sz="1200" b="0" i="0" u="none" strike="noStrike">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pPr algn="ctr" fontAlgn="b"/>
                          <a:endParaRPr lang="es-AR" sz="1200" b="0" i="0" u="none" strike="noStrike" dirty="0">
                            <a:solidFill>
                              <a:srgbClr val="000000"/>
                            </a:solidFill>
                            <a:effectLst/>
                            <a:latin typeface="Cambria" panose="02040503050406030204" pitchFamily="18" charset="0"/>
                            <a:ea typeface="Cambria" panose="02040503050406030204" pitchFamily="18" charset="0"/>
                          </a:endParaRPr>
                        </a:p>
                      </a:txBody>
                      <a:tcPr marL="7620" marR="7620" marT="7620" marB="0" anchor="b">
                        <a:solidFill>
                          <a:srgbClr val="EFF7F7"/>
                        </a:solidFill>
                      </a:tcPr>
                    </a:tc>
                    <a:tc>
                      <a:txBody>
                        <a:bodyPr/>
                        <a:lstStyle/>
                        <a:p>
                          <a:endParaRPr lang="es-AR"/>
                        </a:p>
                      </a:txBody>
                      <a:tcPr marL="7620" marR="7620" marT="7620" marB="0" anchor="b">
                        <a:blipFill>
                          <a:blip r:embed="rId2"/>
                          <a:stretch>
                            <a:fillRect l="-393642" t="-640000" r="-1156" b="-206154"/>
                          </a:stretch>
                        </a:blipFill>
                      </a:tcPr>
                    </a:tc>
                    <a:extLst>
                      <a:ext uri="{0D108BD9-81ED-4DB2-BD59-A6C34878D82A}">
                        <a16:rowId xmlns:a16="http://schemas.microsoft.com/office/drawing/2014/main" val="2494618463"/>
                      </a:ext>
                    </a:extLst>
                  </a:tr>
                </a:tbl>
              </a:graphicData>
            </a:graphic>
          </p:graphicFrame>
        </mc:Fallback>
      </mc:AlternateContent>
      <mc:AlternateContent xmlns:mc="http://schemas.openxmlformats.org/markup-compatibility/2006" xmlns:a14="http://schemas.microsoft.com/office/drawing/2010/main">
        <mc:Choice Requires="a14">
          <p:sp>
            <p:nvSpPr>
              <p:cNvPr id="4" name="CuadroTexto 3"/>
              <p:cNvSpPr txBox="1"/>
              <p:nvPr/>
            </p:nvSpPr>
            <p:spPr>
              <a:xfrm>
                <a:off x="5940152" y="3233538"/>
                <a:ext cx="1932516" cy="5978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𝑠</m:t>
                          </m:r>
                        </m:e>
                        <m:sup>
                          <m:r>
                            <a:rPr lang="es-AR" b="0" i="1" smtClean="0">
                              <a:latin typeface="Cambria Math" panose="02040503050406030204" pitchFamily="18" charset="0"/>
                            </a:rPr>
                            <m:t>2</m:t>
                          </m:r>
                        </m:sup>
                      </m:sSup>
                      <m:r>
                        <a:rPr lang="es-AR" i="1" smtClean="0">
                          <a:latin typeface="Cambria Math" panose="02040503050406030204" pitchFamily="18" charset="0"/>
                        </a:rPr>
                        <m:t>=</m:t>
                      </m:r>
                      <m:f>
                        <m:fPr>
                          <m:ctrlPr>
                            <a:rPr lang="es-AR" i="1" smtClean="0">
                              <a:latin typeface="Cambria Math" panose="02040503050406030204" pitchFamily="18" charset="0"/>
                            </a:rPr>
                          </m:ctrlPr>
                        </m:fPr>
                        <m:num>
                          <m:sSup>
                            <m:sSupPr>
                              <m:ctrlPr>
                                <a:rPr lang="es-AR" altLang="es-AR" i="1" dirty="0">
                                  <a:latin typeface="Cambria Math" panose="02040503050406030204" pitchFamily="18" charset="0"/>
                                  <a:ea typeface="Cambria Math" panose="02040503050406030204" pitchFamily="18" charset="0"/>
                                </a:rPr>
                              </m:ctrlPr>
                            </m:sSupPr>
                            <m:e>
                              <m:nary>
                                <m:naryPr>
                                  <m:chr m:val="∑"/>
                                  <m:ctrlPr>
                                    <a:rPr lang="es-AR" altLang="es-AR" i="1" dirty="0">
                                      <a:latin typeface="Cambria Math" panose="02040503050406030204" pitchFamily="18" charset="0"/>
                                      <a:ea typeface="Cambria Math" panose="02040503050406030204" pitchFamily="18" charset="0"/>
                                    </a:rPr>
                                  </m:ctrlPr>
                                </m:naryPr>
                                <m:sub>
                                  <m:r>
                                    <m:rPr>
                                      <m:brk m:alnAt="23"/>
                                    </m:rPr>
                                    <a:rPr lang="es-AR" altLang="es-AR" i="1" dirty="0">
                                      <a:latin typeface="Cambria Math" panose="02040503050406030204" pitchFamily="18" charset="0"/>
                                      <a:ea typeface="Cambria Math" panose="02040503050406030204" pitchFamily="18" charset="0"/>
                                    </a:rPr>
                                    <m:t>𝑖</m:t>
                                  </m:r>
                                  <m:r>
                                    <a:rPr lang="es-AR" altLang="es-AR" i="1" dirty="0">
                                      <a:latin typeface="Cambria Math" panose="02040503050406030204" pitchFamily="18" charset="0"/>
                                      <a:ea typeface="Cambria Math" panose="02040503050406030204" pitchFamily="18" charset="0"/>
                                    </a:rPr>
                                    <m:t>=1</m:t>
                                  </m:r>
                                </m:sub>
                                <m:sup>
                                  <m:r>
                                    <a:rPr lang="es-AR" altLang="es-AR" i="1" dirty="0">
                                      <a:latin typeface="Cambria Math" panose="02040503050406030204" pitchFamily="18" charset="0"/>
                                      <a:ea typeface="Cambria Math" panose="02040503050406030204" pitchFamily="18" charset="0"/>
                                    </a:rPr>
                                    <m:t>𝑛</m:t>
                                  </m:r>
                                </m:sup>
                                <m:e>
                                  <m:r>
                                    <a:rPr lang="es-AR" i="1">
                                      <a:latin typeface="Cambria Math" panose="02040503050406030204" pitchFamily="18" charset="0"/>
                                    </a:rPr>
                                    <m:t>(</m:t>
                                  </m:r>
                                  <m:sSub>
                                    <m:sSubPr>
                                      <m:ctrlPr>
                                        <a:rPr lang="es-AR" i="1">
                                          <a:latin typeface="Cambria Math" panose="02040503050406030204" pitchFamily="18" charset="0"/>
                                        </a:rPr>
                                      </m:ctrlPr>
                                    </m:sSubPr>
                                    <m:e>
                                      <m:r>
                                        <a:rPr lang="es-AR" i="1">
                                          <a:latin typeface="Cambria Math" panose="02040503050406030204" pitchFamily="18" charset="0"/>
                                        </a:rPr>
                                        <m:t>𝑥</m:t>
                                      </m:r>
                                    </m:e>
                                    <m:sub>
                                      <m:r>
                                        <a:rPr lang="es-AR" i="1">
                                          <a:latin typeface="Cambria Math" panose="02040503050406030204" pitchFamily="18" charset="0"/>
                                        </a:rPr>
                                        <m:t>𝑖</m:t>
                                      </m:r>
                                    </m:sub>
                                  </m:sSub>
                                  <m:r>
                                    <a:rPr lang="es-AR" i="1">
                                      <a:latin typeface="Cambria Math" panose="02040503050406030204" pitchFamily="18" charset="0"/>
                                    </a:rPr>
                                    <m:t>−</m:t>
                                  </m:r>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r>
                                    <m:rPr>
                                      <m:nor/>
                                    </m:rPr>
                                    <a:rPr lang="es-AR" altLang="es-AR" dirty="0">
                                      <a:latin typeface="Cambria Math" panose="02040503050406030204" pitchFamily="18" charset="0"/>
                                      <a:ea typeface="Cambria Math" panose="02040503050406030204" pitchFamily="18" charset="0"/>
                                    </a:rPr>
                                    <m:t>)</m:t>
                                  </m:r>
                                </m:e>
                              </m:nary>
                            </m:e>
                            <m:sup>
                              <m:r>
                                <a:rPr lang="es-AR" altLang="es-AR" i="1" dirty="0">
                                  <a:latin typeface="Cambria Math" panose="02040503050406030204" pitchFamily="18" charset="0"/>
                                  <a:ea typeface="Cambria Math" panose="02040503050406030204" pitchFamily="18" charset="0"/>
                                </a:rPr>
                                <m:t>2</m:t>
                              </m:r>
                            </m:sup>
                          </m:sSup>
                        </m:num>
                        <m:den>
                          <m:r>
                            <a:rPr lang="es-AR" b="0" i="1" smtClean="0">
                              <a:latin typeface="Cambria Math" panose="02040503050406030204" pitchFamily="18" charset="0"/>
                            </a:rPr>
                            <m:t>𝑛</m:t>
                          </m:r>
                        </m:den>
                      </m:f>
                    </m:oMath>
                  </m:oMathPara>
                </a14:m>
                <a:endParaRPr lang="es-AR"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940152" y="3233538"/>
                <a:ext cx="1932516" cy="597856"/>
              </a:xfrm>
              <a:prstGeom prst="rect">
                <a:avLst/>
              </a:prstGeom>
              <a:blipFill>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40151" y="4526025"/>
                <a:ext cx="1949508" cy="590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𝑠</m:t>
                          </m:r>
                        </m:e>
                        <m:sup>
                          <m:r>
                            <a:rPr lang="es-AR" b="0" i="1" smtClean="0">
                              <a:latin typeface="Cambria Math" panose="02040503050406030204" pitchFamily="18" charset="0"/>
                            </a:rPr>
                            <m:t>2</m:t>
                          </m:r>
                        </m:sup>
                      </m:sSup>
                      <m:r>
                        <a:rPr lang="es-AR" i="1" smtClean="0">
                          <a:latin typeface="Cambria Math" panose="02040503050406030204" pitchFamily="18" charset="0"/>
                        </a:rPr>
                        <m:t>=</m:t>
                      </m:r>
                      <m:f>
                        <m:fPr>
                          <m:ctrlPr>
                            <a:rPr lang="es-AR" i="1" smtClean="0">
                              <a:latin typeface="Cambria Math" panose="02040503050406030204" pitchFamily="18" charset="0"/>
                            </a:rPr>
                          </m:ctrlPr>
                        </m:fPr>
                        <m:num>
                          <m:sSup>
                            <m:sSupPr>
                              <m:ctrlPr>
                                <a:rPr lang="es-AR" altLang="es-AR" i="1" dirty="0">
                                  <a:latin typeface="Cambria Math" panose="02040503050406030204" pitchFamily="18" charset="0"/>
                                  <a:ea typeface="Cambria Math" panose="02040503050406030204" pitchFamily="18" charset="0"/>
                                </a:rPr>
                              </m:ctrlPr>
                            </m:sSupPr>
                            <m:e>
                              <m:nary>
                                <m:naryPr>
                                  <m:chr m:val="∑"/>
                                  <m:subHide m:val="on"/>
                                  <m:supHide m:val="on"/>
                                  <m:ctrlPr>
                                    <a:rPr lang="es-AR" altLang="es-AR" i="1" dirty="0" smtClean="0">
                                      <a:latin typeface="Cambria Math" panose="02040503050406030204" pitchFamily="18" charset="0"/>
                                      <a:ea typeface="Cambria Math" panose="02040503050406030204" pitchFamily="18" charset="0"/>
                                    </a:rPr>
                                  </m:ctrlPr>
                                </m:naryPr>
                                <m:sub/>
                                <m:sup/>
                                <m:e>
                                  <m:r>
                                    <a:rPr lang="es-AR" i="1">
                                      <a:latin typeface="Cambria Math" panose="02040503050406030204" pitchFamily="18" charset="0"/>
                                    </a:rPr>
                                    <m:t>(</m:t>
                                  </m:r>
                                  <m:sSub>
                                    <m:sSubPr>
                                      <m:ctrlPr>
                                        <a:rPr lang="es-AR" i="1">
                                          <a:latin typeface="Cambria Math" panose="02040503050406030204" pitchFamily="18" charset="0"/>
                                        </a:rPr>
                                      </m:ctrlPr>
                                    </m:sSubPr>
                                    <m:e>
                                      <m:r>
                                        <a:rPr lang="es-AR" i="1">
                                          <a:latin typeface="Cambria Math" panose="02040503050406030204" pitchFamily="18" charset="0"/>
                                        </a:rPr>
                                        <m:t>𝑥</m:t>
                                      </m:r>
                                    </m:e>
                                    <m:sub>
                                      <m:r>
                                        <a:rPr lang="es-AR" i="1">
                                          <a:latin typeface="Cambria Math" panose="02040503050406030204" pitchFamily="18" charset="0"/>
                                        </a:rPr>
                                        <m:t>𝑖</m:t>
                                      </m:r>
                                    </m:sub>
                                  </m:sSub>
                                  <m:r>
                                    <a:rPr lang="es-AR" i="1">
                                      <a:latin typeface="Cambria Math" panose="02040503050406030204" pitchFamily="18" charset="0"/>
                                    </a:rPr>
                                    <m:t>−</m:t>
                                  </m:r>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r>
                                    <m:rPr>
                                      <m:nor/>
                                    </m:rPr>
                                    <a:rPr lang="es-AR" altLang="es-AR" dirty="0">
                                      <a:latin typeface="Cambria Math" panose="02040503050406030204" pitchFamily="18" charset="0"/>
                                      <a:ea typeface="Cambria Math" panose="02040503050406030204" pitchFamily="18" charset="0"/>
                                    </a:rPr>
                                    <m:t>)</m:t>
                                  </m:r>
                                </m:e>
                              </m:nary>
                            </m:e>
                            <m:sup>
                              <m:r>
                                <a:rPr lang="es-AR" altLang="es-AR" i="1" dirty="0">
                                  <a:latin typeface="Cambria Math" panose="02040503050406030204" pitchFamily="18" charset="0"/>
                                  <a:ea typeface="Cambria Math" panose="02040503050406030204" pitchFamily="18" charset="0"/>
                                </a:rPr>
                                <m:t>2</m:t>
                              </m:r>
                            </m:sup>
                          </m:sSup>
                          <m:r>
                            <a:rPr lang="es-AR" altLang="es-AR" i="1" dirty="0" smtClean="0">
                              <a:latin typeface="Cambria Math" panose="02040503050406030204" pitchFamily="18" charset="0"/>
                              <a:ea typeface="Cambria Math" panose="02040503050406030204" pitchFamily="18" charset="0"/>
                            </a:rPr>
                            <m:t>∙</m:t>
                          </m:r>
                          <m:r>
                            <a:rPr lang="es-AR" altLang="es-AR" b="0" i="1" dirty="0" smtClean="0">
                              <a:latin typeface="Cambria Math" panose="02040503050406030204" pitchFamily="18" charset="0"/>
                              <a:ea typeface="Cambria Math" panose="02040503050406030204" pitchFamily="18" charset="0"/>
                            </a:rPr>
                            <m:t>𝑓</m:t>
                          </m:r>
                        </m:num>
                        <m:den>
                          <m:r>
                            <a:rPr lang="es-AR" b="0" i="1" smtClean="0">
                              <a:latin typeface="Cambria Math" panose="02040503050406030204" pitchFamily="18" charset="0"/>
                            </a:rPr>
                            <m:t>𝑛</m:t>
                          </m:r>
                        </m:den>
                      </m:f>
                    </m:oMath>
                  </m:oMathPara>
                </a14:m>
                <a:endParaRPr lang="es-AR"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40151" y="4526025"/>
                <a:ext cx="1949508" cy="590162"/>
              </a:xfrm>
              <a:prstGeom prst="rect">
                <a:avLst/>
              </a:prstGeom>
              <a:blipFill>
                <a:blip r:embed="rId4"/>
                <a:stretch>
                  <a:fillRect/>
                </a:stretch>
              </a:blipFill>
            </p:spPr>
            <p:txBody>
              <a:bodyPr/>
              <a:lstStyle/>
              <a:p>
                <a:r>
                  <a:rPr lang="es-AR">
                    <a:noFill/>
                  </a:rPr>
                  <a:t> </a:t>
                </a:r>
              </a:p>
            </p:txBody>
          </p:sp>
        </mc:Fallback>
      </mc:AlternateContent>
      <p:sp>
        <p:nvSpPr>
          <p:cNvPr id="12"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5462448" y="3896267"/>
            <a:ext cx="3445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dirty="0">
                <a:latin typeface="Cambria" panose="02040503050406030204" pitchFamily="18" charset="0"/>
                <a:ea typeface="Cambria" panose="02040503050406030204" pitchFamily="18" charset="0"/>
                <a:cs typeface="Calibri" panose="020F0502020204030204" pitchFamily="34" charset="0"/>
              </a:rPr>
              <a:t> Con datos de la tabla:</a:t>
            </a:r>
          </a:p>
        </p:txBody>
      </p:sp>
      <mc:AlternateContent xmlns:mc="http://schemas.openxmlformats.org/markup-compatibility/2006" xmlns:a14="http://schemas.microsoft.com/office/drawing/2010/main">
        <mc:Choice Requires="a14">
          <p:sp>
            <p:nvSpPr>
              <p:cNvPr id="13" name="CuadroTexto 12"/>
              <p:cNvSpPr txBox="1"/>
              <p:nvPr/>
            </p:nvSpPr>
            <p:spPr>
              <a:xfrm>
                <a:off x="5806917" y="5266452"/>
                <a:ext cx="2294524" cy="526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AR" b="0" i="1" smtClean="0">
                              <a:latin typeface="Cambria Math" panose="02040503050406030204" pitchFamily="18" charset="0"/>
                            </a:rPr>
                          </m:ctrlPr>
                        </m:sSupPr>
                        <m:e>
                          <m:r>
                            <a:rPr lang="es-AR" b="0" i="1" smtClean="0">
                              <a:latin typeface="Cambria Math" panose="02040503050406030204" pitchFamily="18" charset="0"/>
                            </a:rPr>
                            <m:t>𝑠</m:t>
                          </m:r>
                        </m:e>
                        <m:sup>
                          <m:r>
                            <a:rPr lang="es-AR" b="0" i="1" smtClean="0">
                              <a:latin typeface="Cambria Math" panose="02040503050406030204" pitchFamily="18" charset="0"/>
                            </a:rPr>
                            <m:t>2</m:t>
                          </m:r>
                        </m:sup>
                      </m:sSup>
                      <m:r>
                        <a:rPr lang="es-AR" i="1" smtClean="0">
                          <a:latin typeface="Cambria Math" panose="02040503050406030204" pitchFamily="18" charset="0"/>
                        </a:rPr>
                        <m:t>=</m:t>
                      </m:r>
                      <m:f>
                        <m:fPr>
                          <m:ctrlPr>
                            <a:rPr lang="es-AR" i="1" smtClean="0">
                              <a:latin typeface="Cambria Math" panose="02040503050406030204" pitchFamily="18" charset="0"/>
                            </a:rPr>
                          </m:ctrlPr>
                        </m:fPr>
                        <m:num>
                          <m:r>
                            <a:rPr lang="es-AR" b="0" i="1" smtClean="0">
                              <a:latin typeface="Cambria Math" panose="02040503050406030204" pitchFamily="18" charset="0"/>
                            </a:rPr>
                            <m:t>217,5</m:t>
                          </m:r>
                        </m:num>
                        <m:den>
                          <m:r>
                            <a:rPr lang="es-AR" b="0" i="1" smtClean="0">
                              <a:latin typeface="Cambria Math" panose="02040503050406030204" pitchFamily="18" charset="0"/>
                            </a:rPr>
                            <m:t>54</m:t>
                          </m:r>
                        </m:den>
                      </m:f>
                      <m:r>
                        <a:rPr lang="es-AR" b="0" i="0" smtClean="0">
                          <a:latin typeface="Cambria Math" panose="02040503050406030204" pitchFamily="18" charset="0"/>
                        </a:rPr>
                        <m:t>=4</m:t>
                      </m:r>
                    </m:oMath>
                  </m:oMathPara>
                </a14:m>
                <a:endParaRPr lang="es-AR"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806917" y="5266452"/>
                <a:ext cx="2294524" cy="526041"/>
              </a:xfrm>
              <a:prstGeom prst="rect">
                <a:avLst/>
              </a:prstGeom>
              <a:blipFill>
                <a:blip r:embed="rId5"/>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1699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Ahora bien, en el ejemplo anterior, los resultados están expresados en “calificaciones al cuadrado” (porque habíamos elevado las diferencias para resolver el problema de los signos).</a:t>
            </a:r>
            <a:endParaRPr lang="es-AR"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Para solucionar esto, podemos generar la raíz cuadrada de la varianza, que es la </a:t>
            </a:r>
            <a:r>
              <a:rPr lang="es-ES"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desviación estándar</a:t>
            </a:r>
            <a:r>
              <a:rPr lang="es-ES" altLang="es-AR" dirty="0">
                <a:latin typeface="Cambria" panose="02040503050406030204" pitchFamily="18" charset="0"/>
                <a:ea typeface="Cambria" panose="02040503050406030204" pitchFamily="18" charset="0"/>
                <a:cs typeface="Calibri" panose="020F0502020204030204" pitchFamily="34" charset="0"/>
              </a:rPr>
              <a:t>. La ventaja de la desviación estándar es que puede interpretarse en la misma unidad de medida que la variable original. En el ejemplo:</a:t>
            </a: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La desviación estándar se interpreta como </a:t>
            </a:r>
            <a:r>
              <a:rPr lang="es-ES" altLang="es-AR" i="1" dirty="0">
                <a:latin typeface="Cambria" panose="02040503050406030204" pitchFamily="18" charset="0"/>
                <a:ea typeface="Cambria" panose="02040503050406030204" pitchFamily="18" charset="0"/>
                <a:cs typeface="Calibri" panose="020F0502020204030204" pitchFamily="34" charset="0"/>
              </a:rPr>
              <a:t>la dispersión promedio de todos los valores de la variable con respecto a la media y se expresa en unidades de la variable original. </a:t>
            </a: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a:p>
            <a:pPr marL="285750" indent="-285750" algn="just">
              <a:buFont typeface="Wingdings" panose="05000000000000000000" pitchFamily="2" charset="2"/>
              <a:buChar char="ü"/>
            </a:pPr>
            <a:endParaRPr lang="es-ES" altLang="es-AR"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165722990"/>
              </p:ext>
            </p:extLst>
          </p:nvPr>
        </p:nvGraphicFramePr>
        <p:xfrm>
          <a:off x="2635901" y="3507320"/>
          <a:ext cx="3767530" cy="648148"/>
        </p:xfrm>
        <a:graphic>
          <a:graphicData uri="http://schemas.openxmlformats.org/drawingml/2006/table">
            <a:tbl>
              <a:tblPr>
                <a:tableStyleId>{69CF1AB2-1976-4502-BF36-3FF5EA218861}</a:tableStyleId>
              </a:tblPr>
              <a:tblGrid>
                <a:gridCol w="1918436">
                  <a:extLst>
                    <a:ext uri="{9D8B030D-6E8A-4147-A177-3AD203B41FA5}">
                      <a16:colId xmlns:a16="http://schemas.microsoft.com/office/drawing/2014/main" val="20000"/>
                    </a:ext>
                  </a:extLst>
                </a:gridCol>
                <a:gridCol w="1849094">
                  <a:extLst>
                    <a:ext uri="{9D8B030D-6E8A-4147-A177-3AD203B41FA5}">
                      <a16:colId xmlns:a16="http://schemas.microsoft.com/office/drawing/2014/main" val="20001"/>
                    </a:ext>
                  </a:extLst>
                </a:gridCol>
              </a:tblGrid>
              <a:tr h="324074">
                <a:tc>
                  <a:txBody>
                    <a:bodyPr/>
                    <a:lstStyle/>
                    <a:p>
                      <a:pPr algn="ctr" fontAlgn="b"/>
                      <a:r>
                        <a:rPr lang="es-AR" sz="1400" b="1" u="none" strike="noStrike" dirty="0">
                          <a:effectLst/>
                          <a:latin typeface="Calibri" panose="020F0502020204030204" pitchFamily="34" charset="0"/>
                        </a:rPr>
                        <a:t> </a:t>
                      </a:r>
                      <a:endParaRPr lang="es-A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AR" sz="1400" b="1" u="none" strike="noStrike" dirty="0">
                          <a:effectLst/>
                          <a:latin typeface="Calibri" panose="020F0502020204030204" pitchFamily="34" charset="0"/>
                        </a:rPr>
                        <a:t>Curso A</a:t>
                      </a:r>
                      <a:endParaRPr lang="es-A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324074">
                <a:tc>
                  <a:txBody>
                    <a:bodyPr/>
                    <a:lstStyle/>
                    <a:p>
                      <a:pPr algn="ctr" fontAlgn="b"/>
                      <a:r>
                        <a:rPr lang="es-AR" sz="1400" u="none" strike="noStrike" dirty="0">
                          <a:effectLst/>
                          <a:latin typeface="Calibri" panose="020F0502020204030204" pitchFamily="34" charset="0"/>
                        </a:rPr>
                        <a:t>Desviación estándar (s)</a:t>
                      </a:r>
                      <a:endParaRPr lang="es-A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AR" sz="1400" u="none" strike="noStrike" dirty="0">
                          <a:effectLst/>
                          <a:latin typeface="Calibri" panose="020F0502020204030204" pitchFamily="34" charset="0"/>
                        </a:rPr>
                        <a:t>2,0</a:t>
                      </a:r>
                    </a:p>
                  </a:txBody>
                  <a:tcPr marL="9525" marR="9525" marT="9525" marB="0" anchor="ctr"/>
                </a:tc>
                <a:extLst>
                  <a:ext uri="{0D108BD9-81ED-4DB2-BD59-A6C34878D82A}">
                    <a16:rowId xmlns:a16="http://schemas.microsoft.com/office/drawing/2014/main" val="10001"/>
                  </a:ext>
                </a:extLst>
              </a:tr>
            </a:tbl>
          </a:graphicData>
        </a:graphic>
      </p:graphicFrame>
      <p:sp>
        <p:nvSpPr>
          <p:cNvPr id="5"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endParaRPr>
          </a:p>
        </p:txBody>
      </p:sp>
      <p:sp>
        <p:nvSpPr>
          <p:cNvPr id="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absoluta</a:t>
            </a:r>
          </a:p>
        </p:txBody>
      </p:sp>
      <p:sp>
        <p:nvSpPr>
          <p:cNvPr id="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endParaRPr>
          </a:p>
        </p:txBody>
      </p:sp>
      <p:cxnSp>
        <p:nvCxnSpPr>
          <p:cNvPr id="1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22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Cuando queremos comparar dos distribuciones para saber cuál es más heterogénea u homogénea, no nos basta con comparar sus desvíos estándar, porque éstos se expresan en relación con la media.</a:t>
            </a:r>
          </a:p>
        </p:txBody>
      </p:sp>
      <p:sp>
        <p:nvSpPr>
          <p:cNvPr id="12" name="11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75482" y="2236418"/>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ES" altLang="es-AR" dirty="0">
                <a:latin typeface="Cambria" panose="02040503050406030204" pitchFamily="18" charset="0"/>
                <a:ea typeface="Cambria" panose="02040503050406030204" pitchFamily="18" charset="0"/>
                <a:cs typeface="Calibri" panose="020F0502020204030204" pitchFamily="34" charset="0"/>
              </a:rPr>
              <a:t>El modo correcto de comparar dos distribuciones diferentes consiste en calcular su </a:t>
            </a:r>
            <a:r>
              <a:rPr lang="es-ES" altLang="es-AR" b="1" i="1" dirty="0">
                <a:solidFill>
                  <a:srgbClr val="2A8A85"/>
                </a:solidFill>
                <a:latin typeface="Cambria" panose="02040503050406030204" pitchFamily="18" charset="0"/>
                <a:ea typeface="Cambria" panose="02040503050406030204" pitchFamily="18" charset="0"/>
                <a:cs typeface="Calibri" panose="020F0502020204030204" pitchFamily="34" charset="0"/>
              </a:rPr>
              <a:t>coeficiente de variabilidad</a:t>
            </a:r>
            <a:r>
              <a:rPr lang="es-ES" altLang="es-AR" dirty="0">
                <a:latin typeface="Cambria" panose="02040503050406030204" pitchFamily="18" charset="0"/>
                <a:ea typeface="Cambria" panose="02040503050406030204" pitchFamily="18" charset="0"/>
                <a:cs typeface="Calibri" panose="020F0502020204030204" pitchFamily="34" charset="0"/>
              </a:rPr>
              <a:t>.</a:t>
            </a:r>
            <a:endParaRPr lang="es-AR" altLang="es-AR" dirty="0">
              <a:latin typeface="Cambria" panose="02040503050406030204" pitchFamily="18" charset="0"/>
              <a:ea typeface="Cambria" panose="02040503050406030204" pitchFamily="18" charset="0"/>
              <a:cs typeface="Calibri" panose="020F0502020204030204" pitchFamily="34" charset="0"/>
            </a:endParaRPr>
          </a:p>
        </p:txBody>
      </p:sp>
      <p:sp>
        <p:nvSpPr>
          <p:cNvPr id="13" name="8 CuadroTexto"/>
          <p:cNvSpPr txBox="1">
            <a:spLocks noChangeArrowheads="1"/>
          </p:cNvSpPr>
          <p:nvPr/>
        </p:nvSpPr>
        <p:spPr bwMode="auto">
          <a:xfrm>
            <a:off x="475482" y="3040863"/>
            <a:ext cx="7929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rPr>
              <a:t>Calculamos el </a:t>
            </a:r>
            <a:r>
              <a:rPr lang="es-AR" altLang="es-AR" b="1" dirty="0">
                <a:latin typeface="Cambria" panose="02040503050406030204" pitchFamily="18" charset="0"/>
                <a:ea typeface="Cambria" panose="02040503050406030204" pitchFamily="18" charset="0"/>
              </a:rPr>
              <a:t>coeficiente de variabilidad </a:t>
            </a:r>
            <a:r>
              <a:rPr lang="es-AR" altLang="es-AR" dirty="0">
                <a:latin typeface="Cambria" panose="02040503050406030204" pitchFamily="18" charset="0"/>
                <a:ea typeface="Cambria" panose="02040503050406030204" pitchFamily="18" charset="0"/>
              </a:rPr>
              <a:t>a partir de la siguiente fórmula: </a:t>
            </a:r>
          </a:p>
        </p:txBody>
      </p:sp>
      <p:sp>
        <p:nvSpPr>
          <p:cNvPr id="9"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0"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ea typeface="Cambria" panose="02040503050406030204" pitchFamily="18" charset="0"/>
              </a:rPr>
              <a:t>Medidas de dispersión o variabilidad relativa</a:t>
            </a: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CuadroTexto 1"/>
              <p:cNvSpPr txBox="1"/>
              <p:nvPr/>
            </p:nvSpPr>
            <p:spPr>
              <a:xfrm>
                <a:off x="3420553" y="3682519"/>
                <a:ext cx="2182293" cy="4725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𝐶𝑉</m:t>
                      </m:r>
                      <m:r>
                        <a:rPr lang="es-AR" i="1" smtClean="0">
                          <a:latin typeface="Cambria Math" panose="02040503050406030204" pitchFamily="18" charset="0"/>
                        </a:rPr>
                        <m:t>=</m:t>
                      </m:r>
                      <m:f>
                        <m:fPr>
                          <m:ctrlPr>
                            <a:rPr lang="es-AR" i="1" smtClean="0">
                              <a:latin typeface="Cambria Math" panose="02040503050406030204" pitchFamily="18" charset="0"/>
                            </a:rPr>
                          </m:ctrlPr>
                        </m:fPr>
                        <m:num>
                          <m:r>
                            <a:rPr lang="es-AR" b="0" i="1" smtClean="0">
                              <a:latin typeface="Cambria Math" panose="02040503050406030204" pitchFamily="18" charset="0"/>
                            </a:rPr>
                            <m:t>𝑠</m:t>
                          </m:r>
                        </m:num>
                        <m:den>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den>
                      </m:f>
                      <m:r>
                        <a:rPr lang="el-GR" i="1" smtClean="0">
                          <a:latin typeface="Cambria Math" panose="02040503050406030204" pitchFamily="18" charset="0"/>
                          <a:ea typeface="Cambria Math" panose="02040503050406030204" pitchFamily="18" charset="0"/>
                        </a:rPr>
                        <m:t>∙</m:t>
                      </m:r>
                      <m:r>
                        <a:rPr lang="es-AR" b="0" i="1" smtClean="0">
                          <a:latin typeface="Cambria Math" panose="02040503050406030204" pitchFamily="18" charset="0"/>
                          <a:ea typeface="Cambria Math" panose="02040503050406030204" pitchFamily="18" charset="0"/>
                        </a:rPr>
                        <m:t>100</m:t>
                      </m:r>
                    </m:oMath>
                  </m:oMathPara>
                </a14:m>
                <a:endParaRPr lang="es-AR"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420553" y="3682519"/>
                <a:ext cx="2182293" cy="472502"/>
              </a:xfrm>
              <a:prstGeom prst="rect">
                <a:avLst/>
              </a:prstGeom>
              <a:blipFill>
                <a:blip r:embed="rId2"/>
                <a:stretch>
                  <a:fillRect/>
                </a:stretch>
              </a:blipFill>
            </p:spPr>
            <p:txBody>
              <a:bodyPr/>
              <a:lstStyle/>
              <a:p>
                <a:r>
                  <a:rPr lang="es-AR">
                    <a:noFill/>
                  </a:rPr>
                  <a:t> </a:t>
                </a:r>
              </a:p>
            </p:txBody>
          </p:sp>
        </mc:Fallback>
      </mc:AlternateContent>
    </p:spTree>
    <p:extLst>
      <p:ext uri="{BB962C8B-B14F-4D97-AF65-F5344CB8AC3E}">
        <p14:creationId xmlns:p14="http://schemas.microsoft.com/office/powerpoint/2010/main" val="36923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a:extLst>
              <a:ext uri="{FF2B5EF4-FFF2-40B4-BE49-F238E27FC236}">
                <a16:creationId xmlns:a16="http://schemas.microsoft.com/office/drawing/2014/main" id="{42703C3F-2E59-4071-B68B-8DFF6CDB764E}"/>
              </a:ext>
            </a:extLst>
          </p:cNvPr>
          <p:cNvSpPr txBox="1">
            <a:spLocks noChangeArrowheads="1"/>
          </p:cNvSpPr>
          <p:nvPr/>
        </p:nvSpPr>
        <p:spPr bwMode="auto">
          <a:xfrm>
            <a:off x="483448" y="1103757"/>
            <a:ext cx="8072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mbria" panose="02040503050406030204" pitchFamily="18" charset="0"/>
                <a:ea typeface="Cambria" panose="02040503050406030204" pitchFamily="18" charset="0"/>
                <a:cs typeface="Calibri" panose="020F0502020204030204" pitchFamily="34" charset="0"/>
              </a:rPr>
              <a:t>Por ejemplo:</a:t>
            </a:r>
          </a:p>
        </p:txBody>
      </p:sp>
      <mc:AlternateContent xmlns:mc="http://schemas.openxmlformats.org/markup-compatibility/2006" xmlns:a14="http://schemas.microsoft.com/office/drawing/2010/main">
        <mc:Choice Requires="a14">
          <p:sp>
            <p:nvSpPr>
              <p:cNvPr id="9" name="Rectangle 7"/>
              <p:cNvSpPr txBox="1">
                <a:spLocks noChangeArrowheads="1"/>
              </p:cNvSpPr>
              <p:nvPr/>
            </p:nvSpPr>
            <p:spPr bwMode="auto">
              <a:xfrm>
                <a:off x="678656" y="1628800"/>
                <a:ext cx="3357563" cy="10715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a:lstStyle>
              <a:p>
                <a:pPr eaLnBrk="1" hangingPunct="1">
                  <a:buFont typeface="Wingdings" panose="05000000000000000000" pitchFamily="2" charset="2"/>
                  <a:buNone/>
                </a:pPr>
                <a:r>
                  <a:rPr lang="es-AR" altLang="es-AR" sz="1800" b="1" u="sng" kern="0" dirty="0">
                    <a:latin typeface="Cambria" panose="02040503050406030204" pitchFamily="18" charset="0"/>
                    <a:ea typeface="Cambria" panose="02040503050406030204" pitchFamily="18" charset="0"/>
                  </a:rPr>
                  <a:t>Argentina (2014)</a:t>
                </a:r>
              </a:p>
              <a:p>
                <a:pPr eaLnBrk="1" hangingPunct="1">
                  <a:buNone/>
                </a:pPr>
                <a:r>
                  <a:rPr lang="es-AR" altLang="es-AR" sz="1800" kern="0" dirty="0">
                    <a:latin typeface="Cambria" panose="02040503050406030204" pitchFamily="18" charset="0"/>
                    <a:ea typeface="Cambria" panose="02040503050406030204" pitchFamily="18" charset="0"/>
                  </a:rPr>
                  <a:t>Ingreso medio (</a:t>
                </a:r>
                <a14:m>
                  <m:oMath xmlns:m="http://schemas.openxmlformats.org/officeDocument/2006/math">
                    <m:acc>
                      <m:accPr>
                        <m:chr m:val="̅"/>
                        <m:ctrlPr>
                          <a:rPr lang="es-AR" altLang="es-AR" sz="1800"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sz="1800" b="1" i="1" dirty="0">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sz="1800" kern="0" dirty="0">
                    <a:latin typeface="Cambria" panose="02040503050406030204" pitchFamily="18" charset="0"/>
                    <a:ea typeface="Cambria" panose="02040503050406030204" pitchFamily="18" charset="0"/>
                  </a:rPr>
                  <a:t>): AR$ 6614</a:t>
                </a:r>
              </a:p>
              <a:p>
                <a:pPr eaLnBrk="1" hangingPunct="1">
                  <a:buFont typeface="Wingdings" panose="05000000000000000000" pitchFamily="2" charset="2"/>
                  <a:buNone/>
                </a:pPr>
                <a:r>
                  <a:rPr lang="es-AR" altLang="es-AR" sz="1800" kern="0" dirty="0">
                    <a:latin typeface="Cambria" panose="02040503050406030204" pitchFamily="18" charset="0"/>
                    <a:ea typeface="Cambria" panose="02040503050406030204" pitchFamily="18" charset="0"/>
                  </a:rPr>
                  <a:t>s= AR$ 5545</a:t>
                </a:r>
              </a:p>
            </p:txBody>
          </p:sp>
        </mc:Choice>
        <mc:Fallback xmlns="">
          <p:sp>
            <p:nvSpPr>
              <p:cNvPr id="9" name="Rectangle 7"/>
              <p:cNvSpPr txBox="1">
                <a:spLocks noRot="1" noChangeAspect="1" noMove="1" noResize="1" noEditPoints="1" noAdjustHandles="1" noChangeArrowheads="1" noChangeShapeType="1" noTextEdit="1"/>
              </p:cNvSpPr>
              <p:nvPr/>
            </p:nvSpPr>
            <p:spPr bwMode="auto">
              <a:xfrm>
                <a:off x="678656" y="1628800"/>
                <a:ext cx="3357563" cy="1071562"/>
              </a:xfrm>
              <a:prstGeom prst="rect">
                <a:avLst/>
              </a:prstGeom>
              <a:blipFill>
                <a:blip r:embed="rId2"/>
                <a:stretch>
                  <a:fillRect l="-1452" t="-3409" b="-39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10" name="Rectangle 4"/>
          <p:cNvSpPr>
            <a:spLocks noChangeArrowheads="1"/>
          </p:cNvSpPr>
          <p:nvPr/>
        </p:nvSpPr>
        <p:spPr bwMode="auto">
          <a:xfrm>
            <a:off x="750094" y="2628925"/>
            <a:ext cx="20716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dirty="0">
                <a:latin typeface="Cambria" panose="02040503050406030204" pitchFamily="18" charset="0"/>
                <a:ea typeface="Cambria" panose="02040503050406030204" pitchFamily="18" charset="0"/>
              </a:rPr>
              <a:t>CV = </a:t>
            </a:r>
            <a:r>
              <a:rPr lang="es-ES" altLang="es-AR" u="sng" dirty="0">
                <a:latin typeface="Cambria" panose="02040503050406030204" pitchFamily="18" charset="0"/>
                <a:ea typeface="Cambria" panose="02040503050406030204" pitchFamily="18" charset="0"/>
              </a:rPr>
              <a:t>5545 . 100</a:t>
            </a:r>
          </a:p>
          <a:p>
            <a:pPr algn="ctr" eaLnBrk="1" hangingPunct="1"/>
            <a:r>
              <a:rPr lang="es-AR" altLang="es-AR" dirty="0">
                <a:latin typeface="Cambria" panose="02040503050406030204" pitchFamily="18" charset="0"/>
                <a:ea typeface="Cambria" panose="02040503050406030204" pitchFamily="18" charset="0"/>
              </a:rPr>
              <a:t>       6614</a:t>
            </a:r>
            <a:endParaRPr lang="es-ES" altLang="es-AR" dirty="0">
              <a:latin typeface="Cambria" panose="02040503050406030204" pitchFamily="18" charset="0"/>
              <a:ea typeface="Cambria" panose="02040503050406030204" pitchFamily="18" charset="0"/>
            </a:endParaRPr>
          </a:p>
        </p:txBody>
      </p:sp>
      <p:sp>
        <p:nvSpPr>
          <p:cNvPr id="14" name="Rectangle 110"/>
          <p:cNvSpPr>
            <a:spLocks noChangeArrowheads="1"/>
          </p:cNvSpPr>
          <p:nvPr/>
        </p:nvSpPr>
        <p:spPr bwMode="auto">
          <a:xfrm>
            <a:off x="1035844" y="3414737"/>
            <a:ext cx="1571625" cy="428625"/>
          </a:xfrm>
          <a:prstGeom prst="rect">
            <a:avLst/>
          </a:prstGeom>
          <a:solidFill>
            <a:schemeClr val="accent1">
              <a:lumMod val="20000"/>
              <a:lumOff val="80000"/>
            </a:schemeClr>
          </a:solidFill>
          <a:ln w="9525">
            <a:solidFill>
              <a:schemeClr val="bg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b="1" dirty="0">
                <a:latin typeface="Cambria" panose="02040503050406030204" pitchFamily="18" charset="0"/>
                <a:ea typeface="Cambria" panose="02040503050406030204" pitchFamily="18" charset="0"/>
              </a:rPr>
              <a:t>CV = 83,8%</a:t>
            </a:r>
          </a:p>
        </p:txBody>
      </p:sp>
      <mc:AlternateContent xmlns:mc="http://schemas.openxmlformats.org/markup-compatibility/2006" xmlns:a14="http://schemas.microsoft.com/office/drawing/2010/main">
        <mc:Choice Requires="a14">
          <p:sp>
            <p:nvSpPr>
              <p:cNvPr id="15" name="Rectangle 7"/>
              <p:cNvSpPr txBox="1">
                <a:spLocks noChangeArrowheads="1"/>
              </p:cNvSpPr>
              <p:nvPr/>
            </p:nvSpPr>
            <p:spPr bwMode="auto">
              <a:xfrm>
                <a:off x="5107781" y="1628800"/>
                <a:ext cx="3357563" cy="1071562"/>
              </a:xfrm>
              <a:prstGeom prst="rect">
                <a:avLst/>
              </a:prstGeom>
              <a:noFill/>
              <a:ln w="9525">
                <a:noFill/>
                <a:miter lim="800000"/>
                <a:headEnd/>
                <a:tailEnd/>
              </a:ln>
            </p:spPr>
            <p:txBody>
              <a:bodyPr/>
              <a:lstStyle/>
              <a:p>
                <a:pPr marL="342900" indent="-342900" eaLnBrk="1" hangingPunct="1">
                  <a:spcBef>
                    <a:spcPct val="20000"/>
                  </a:spcBef>
                  <a:buClr>
                    <a:schemeClr val="accent1"/>
                  </a:buClr>
                  <a:buSzPct val="65000"/>
                  <a:buFont typeface="Wingdings" pitchFamily="2" charset="2"/>
                  <a:buNone/>
                  <a:defRPr/>
                </a:pPr>
                <a:r>
                  <a:rPr lang="es-AR" b="1" u="sng" kern="0" dirty="0">
                    <a:latin typeface="Cambria" panose="02040503050406030204" pitchFamily="18" charset="0"/>
                    <a:ea typeface="Cambria" panose="02040503050406030204" pitchFamily="18" charset="0"/>
                  </a:rPr>
                  <a:t>México (2014)</a:t>
                </a:r>
              </a:p>
              <a:p>
                <a:pPr marL="342900" indent="-342900">
                  <a:spcBef>
                    <a:spcPct val="20000"/>
                  </a:spcBef>
                  <a:buClr>
                    <a:schemeClr val="accent1"/>
                  </a:buClr>
                  <a:buSzPct val="65000"/>
                  <a:defRPr/>
                </a:pPr>
                <a:r>
                  <a:rPr lang="es-AR" kern="0" dirty="0">
                    <a:latin typeface="Cambria" panose="02040503050406030204" pitchFamily="18" charset="0"/>
                    <a:ea typeface="Cambria" panose="02040503050406030204" pitchFamily="18" charset="0"/>
                  </a:rPr>
                  <a:t>Ingreso medio (</a:t>
                </a:r>
                <a14:m>
                  <m:oMath xmlns:m="http://schemas.openxmlformats.org/officeDocument/2006/math">
                    <m:acc>
                      <m:accPr>
                        <m:chr m:val="̅"/>
                        <m:ctrlPr>
                          <a:rPr lang="es-AR" altLang="es-AR" b="1" i="1" dirty="0">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latin typeface="Cambria Math" panose="02040503050406030204" pitchFamily="18" charset="0"/>
                            <a:ea typeface="Cambria" panose="02040503050406030204" pitchFamily="18" charset="0"/>
                            <a:cs typeface="Calibri" panose="020F0502020204030204" pitchFamily="34" charset="0"/>
                          </a:rPr>
                          <m:t>𝒙</m:t>
                        </m:r>
                      </m:e>
                    </m:acc>
                  </m:oMath>
                </a14:m>
                <a:r>
                  <a:rPr lang="es-AR" kern="0" dirty="0">
                    <a:latin typeface="Cambria" panose="02040503050406030204" pitchFamily="18" charset="0"/>
                    <a:ea typeface="Cambria" panose="02040503050406030204" pitchFamily="18" charset="0"/>
                  </a:rPr>
                  <a:t>): MX$ 3571</a:t>
                </a:r>
              </a:p>
              <a:p>
                <a:pPr marL="342900" indent="-342900" eaLnBrk="1" hangingPunct="1">
                  <a:spcBef>
                    <a:spcPct val="20000"/>
                  </a:spcBef>
                  <a:buClr>
                    <a:schemeClr val="accent1"/>
                  </a:buClr>
                  <a:buSzPct val="65000"/>
                  <a:buFont typeface="Wingdings" pitchFamily="2" charset="2"/>
                  <a:buNone/>
                  <a:defRPr/>
                </a:pPr>
                <a:r>
                  <a:rPr lang="es-AR" kern="0" dirty="0">
                    <a:latin typeface="Cambria" panose="02040503050406030204" pitchFamily="18" charset="0"/>
                    <a:ea typeface="Cambria" panose="02040503050406030204" pitchFamily="18" charset="0"/>
                  </a:rPr>
                  <a:t>s= MX$ 4189</a:t>
                </a:r>
              </a:p>
            </p:txBody>
          </p:sp>
        </mc:Choice>
        <mc:Fallback xmlns="">
          <p:sp>
            <p:nvSpPr>
              <p:cNvPr id="15" name="Rectangle 7"/>
              <p:cNvSpPr txBox="1">
                <a:spLocks noRot="1" noChangeAspect="1" noMove="1" noResize="1" noEditPoints="1" noAdjustHandles="1" noChangeArrowheads="1" noChangeShapeType="1" noTextEdit="1"/>
              </p:cNvSpPr>
              <p:nvPr/>
            </p:nvSpPr>
            <p:spPr bwMode="auto">
              <a:xfrm>
                <a:off x="5107781" y="1628800"/>
                <a:ext cx="3357563" cy="1071562"/>
              </a:xfrm>
              <a:prstGeom prst="rect">
                <a:avLst/>
              </a:prstGeom>
              <a:blipFill>
                <a:blip r:embed="rId3"/>
                <a:stretch>
                  <a:fillRect l="-1633" t="-3409" b="-3977"/>
                </a:stretch>
              </a:blipFill>
              <a:ln w="9525">
                <a:noFill/>
                <a:miter lim="800000"/>
                <a:headEnd/>
                <a:tailEnd/>
              </a:ln>
            </p:spPr>
            <p:txBody>
              <a:bodyPr/>
              <a:lstStyle/>
              <a:p>
                <a:r>
                  <a:rPr lang="es-AR">
                    <a:noFill/>
                  </a:rPr>
                  <a:t> </a:t>
                </a:r>
              </a:p>
            </p:txBody>
          </p:sp>
        </mc:Fallback>
      </mc:AlternateContent>
      <p:sp>
        <p:nvSpPr>
          <p:cNvPr id="17" name="Rectangle 4"/>
          <p:cNvSpPr>
            <a:spLocks noChangeArrowheads="1"/>
          </p:cNvSpPr>
          <p:nvPr/>
        </p:nvSpPr>
        <p:spPr bwMode="auto">
          <a:xfrm>
            <a:off x="5179219" y="2628925"/>
            <a:ext cx="20716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dirty="0">
                <a:latin typeface="Cambria" panose="02040503050406030204" pitchFamily="18" charset="0"/>
                <a:ea typeface="Cambria" panose="02040503050406030204" pitchFamily="18" charset="0"/>
              </a:rPr>
              <a:t>CV = </a:t>
            </a:r>
            <a:r>
              <a:rPr lang="es-ES" altLang="es-AR" u="sng" dirty="0">
                <a:latin typeface="Cambria" panose="02040503050406030204" pitchFamily="18" charset="0"/>
                <a:ea typeface="Cambria" panose="02040503050406030204" pitchFamily="18" charset="0"/>
              </a:rPr>
              <a:t>4189 . 100</a:t>
            </a:r>
          </a:p>
          <a:p>
            <a:pPr algn="ctr" eaLnBrk="1" hangingPunct="1"/>
            <a:r>
              <a:rPr lang="es-AR" altLang="es-AR" dirty="0">
                <a:latin typeface="Cambria" panose="02040503050406030204" pitchFamily="18" charset="0"/>
                <a:ea typeface="Cambria" panose="02040503050406030204" pitchFamily="18" charset="0"/>
              </a:rPr>
              <a:t>       3571</a:t>
            </a:r>
            <a:endParaRPr lang="es-ES" altLang="es-AR" dirty="0">
              <a:latin typeface="Cambria" panose="02040503050406030204" pitchFamily="18" charset="0"/>
              <a:ea typeface="Cambria" panose="02040503050406030204" pitchFamily="18" charset="0"/>
            </a:endParaRPr>
          </a:p>
        </p:txBody>
      </p:sp>
      <p:sp>
        <p:nvSpPr>
          <p:cNvPr id="18" name="Rectangle 110"/>
          <p:cNvSpPr>
            <a:spLocks noChangeArrowheads="1"/>
          </p:cNvSpPr>
          <p:nvPr/>
        </p:nvSpPr>
        <p:spPr bwMode="auto">
          <a:xfrm>
            <a:off x="5464969" y="3414737"/>
            <a:ext cx="1571625" cy="428625"/>
          </a:xfrm>
          <a:prstGeom prst="rect">
            <a:avLst/>
          </a:prstGeom>
          <a:solidFill>
            <a:schemeClr val="accent1">
              <a:lumMod val="20000"/>
              <a:lumOff val="80000"/>
            </a:schemeClr>
          </a:solidFill>
          <a:ln w="9525">
            <a:solidFill>
              <a:schemeClr val="bg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b="1" dirty="0">
                <a:latin typeface="Cambria" panose="02040503050406030204" pitchFamily="18" charset="0"/>
                <a:ea typeface="Cambria" panose="02040503050406030204" pitchFamily="18" charset="0"/>
              </a:rPr>
              <a:t>CV = 117%</a:t>
            </a:r>
          </a:p>
        </p:txBody>
      </p: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dispersión o variabilidad relativa</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761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8 CuadroTexto"/>
              <p:cNvSpPr txBox="1">
                <a:spLocks noChangeArrowheads="1"/>
              </p:cNvSpPr>
              <p:nvPr/>
            </p:nvSpPr>
            <p:spPr bwMode="auto">
              <a:xfrm>
                <a:off x="152779" y="1082428"/>
                <a:ext cx="8740396" cy="2308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AR" altLang="es-AR" dirty="0">
                    <a:latin typeface="Cambria" panose="02040503050406030204" pitchFamily="18" charset="0"/>
                    <a:ea typeface="Cambria" panose="02040503050406030204" pitchFamily="18" charset="0"/>
                  </a:rPr>
                  <a:t>Analizamos la forma de una distribución a partir de dos medidas: </a:t>
                </a:r>
                <a:r>
                  <a:rPr lang="es-AR" altLang="es-AR" b="1" dirty="0">
                    <a:latin typeface="Cambria" panose="02040503050406030204" pitchFamily="18" charset="0"/>
                    <a:ea typeface="Cambria" panose="02040503050406030204" pitchFamily="18" charset="0"/>
                  </a:rPr>
                  <a:t>simetría</a:t>
                </a:r>
                <a:r>
                  <a:rPr lang="es-AR" altLang="es-AR" dirty="0">
                    <a:latin typeface="Cambria" panose="02040503050406030204" pitchFamily="18" charset="0"/>
                    <a:ea typeface="Cambria" panose="02040503050406030204" pitchFamily="18" charset="0"/>
                  </a:rPr>
                  <a:t> y </a:t>
                </a:r>
                <a:r>
                  <a:rPr lang="es-AR" altLang="es-AR" b="1" dirty="0" err="1">
                    <a:latin typeface="Cambria" panose="02040503050406030204" pitchFamily="18" charset="0"/>
                    <a:ea typeface="Cambria" panose="02040503050406030204" pitchFamily="18" charset="0"/>
                  </a:rPr>
                  <a:t>curtosis</a:t>
                </a:r>
                <a:r>
                  <a:rPr lang="es-AR" altLang="es-AR" dirty="0">
                    <a:latin typeface="Cambria" panose="02040503050406030204" pitchFamily="18" charset="0"/>
                    <a:ea typeface="Cambria" panose="02040503050406030204" pitchFamily="18" charset="0"/>
                  </a:rPr>
                  <a:t>. </a:t>
                </a:r>
              </a:p>
              <a:p>
                <a:pPr algn="just"/>
                <a:endParaRPr lang="es-AR" altLang="es-AR" dirty="0">
                  <a:latin typeface="Cambria" panose="02040503050406030204" pitchFamily="18" charset="0"/>
                  <a:ea typeface="Cambria" panose="02040503050406030204" pitchFamily="18" charset="0"/>
                </a:endParaRPr>
              </a:p>
              <a:p>
                <a:pPr algn="just"/>
                <a:r>
                  <a:rPr lang="es-AR" altLang="es-AR" b="1" i="1" dirty="0">
                    <a:solidFill>
                      <a:srgbClr val="2A8A85"/>
                    </a:solidFill>
                    <a:latin typeface="Cambria" panose="02040503050406030204" pitchFamily="18" charset="0"/>
                    <a:ea typeface="Cambria" panose="02040503050406030204" pitchFamily="18" charset="0"/>
                  </a:rPr>
                  <a:t>Simetría</a:t>
                </a:r>
              </a:p>
              <a:p>
                <a:pPr algn="just"/>
                <a:endParaRPr lang="es-AR" altLang="es-AR" b="1" dirty="0">
                  <a:latin typeface="Cambria" panose="02040503050406030204" pitchFamily="18" charset="0"/>
                  <a:ea typeface="Cambria" panose="02040503050406030204" pitchFamily="18" charset="0"/>
                </a:endParaRPr>
              </a:p>
              <a:p>
                <a:pPr algn="just"/>
                <a:r>
                  <a:rPr lang="es-AR" altLang="es-AR" dirty="0">
                    <a:latin typeface="Cambria" panose="02040503050406030204" pitchFamily="18" charset="0"/>
                    <a:ea typeface="Cambria" panose="02040503050406030204" pitchFamily="18" charset="0"/>
                  </a:rPr>
                  <a:t>Cuando una distribución es simétrica, coinciden las tres medidas de tendencia central: Mo = Md = </a:t>
                </a:r>
                <a14:m>
                  <m:oMath xmlns:m="http://schemas.openxmlformats.org/officeDocument/2006/math">
                    <m:r>
                      <m:rPr>
                        <m:nor/>
                      </m:rPr>
                      <a:rPr lang="es-AR" altLang="es-AR" i="1" dirty="0">
                        <a:latin typeface="Cambria Math" panose="02040503050406030204" pitchFamily="18" charset="0"/>
                        <a:ea typeface="Cambria Math" panose="02040503050406030204" pitchFamily="18" charset="0"/>
                      </a:rPr>
                      <m:t>ẋ</m:t>
                    </m:r>
                  </m:oMath>
                </a14:m>
                <a:r>
                  <a:rPr lang="es-AR" altLang="es-AR" dirty="0">
                    <a:latin typeface="Cambria" panose="02040503050406030204" pitchFamily="18" charset="0"/>
                    <a:ea typeface="Cambria" panose="02040503050406030204" pitchFamily="18" charset="0"/>
                  </a:rPr>
                  <a:t>. Si la distribución es asimétrica, difieren. Hay </a:t>
                </a:r>
                <a:r>
                  <a:rPr lang="es-AR" altLang="es-AR" b="1" dirty="0">
                    <a:latin typeface="Cambria" panose="02040503050406030204" pitchFamily="18" charset="0"/>
                    <a:ea typeface="Cambria" panose="02040503050406030204" pitchFamily="18" charset="0"/>
                  </a:rPr>
                  <a:t>asimetría positiva</a:t>
                </a:r>
                <a:r>
                  <a:rPr lang="es-AR" altLang="es-AR" dirty="0">
                    <a:latin typeface="Cambria" panose="02040503050406030204" pitchFamily="18" charset="0"/>
                    <a:ea typeface="Cambria" panose="02040503050406030204" pitchFamily="18" charset="0"/>
                  </a:rPr>
                  <a:t> (sesgo hacia la derecha) y </a:t>
                </a:r>
                <a:r>
                  <a:rPr lang="es-AR" altLang="es-AR" b="1" i="1" dirty="0">
                    <a:solidFill>
                      <a:srgbClr val="C00000"/>
                    </a:solidFill>
                    <a:latin typeface="Cambria" panose="02040503050406030204" pitchFamily="18" charset="0"/>
                    <a:ea typeface="Cambria" panose="02040503050406030204" pitchFamily="18" charset="0"/>
                  </a:rPr>
                  <a:t>Mo &lt; Md &lt;</a:t>
                </a:r>
                <a14:m>
                  <m:oMath xmlns:m="http://schemas.openxmlformats.org/officeDocument/2006/math">
                    <m:acc>
                      <m:accPr>
                        <m:chr m:val="̅"/>
                        <m:ctrlPr>
                          <a:rPr lang="es-AR" altLang="es-AR" b="1" i="1" dirty="0">
                            <a:solidFill>
                              <a:srgbClr val="C00000"/>
                            </a:solidFill>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solidFill>
                              <a:srgbClr val="C00000"/>
                            </a:solidFill>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b="1" i="1" dirty="0">
                    <a:solidFill>
                      <a:srgbClr val="C00000"/>
                    </a:solidFill>
                    <a:latin typeface="Cambria" panose="02040503050406030204" pitchFamily="18" charset="0"/>
                    <a:ea typeface="Cambria" panose="02040503050406030204" pitchFamily="18" charset="0"/>
                  </a:rPr>
                  <a:t>. </a:t>
                </a:r>
                <a:r>
                  <a:rPr lang="es-AR" altLang="es-AR" dirty="0">
                    <a:latin typeface="Cambria" panose="02040503050406030204" pitchFamily="18" charset="0"/>
                    <a:ea typeface="Cambria" panose="02040503050406030204" pitchFamily="18" charset="0"/>
                  </a:rPr>
                  <a:t>Hay </a:t>
                </a:r>
                <a:r>
                  <a:rPr lang="es-AR" altLang="es-AR" b="1" dirty="0">
                    <a:latin typeface="Cambria" panose="02040503050406030204" pitchFamily="18" charset="0"/>
                    <a:ea typeface="Cambria" panose="02040503050406030204" pitchFamily="18" charset="0"/>
                  </a:rPr>
                  <a:t>asimetría negativa</a:t>
                </a:r>
                <a:r>
                  <a:rPr lang="es-AR" altLang="es-AR" dirty="0">
                    <a:latin typeface="Cambria" panose="02040503050406030204" pitchFamily="18" charset="0"/>
                    <a:ea typeface="Cambria" panose="02040503050406030204" pitchFamily="18" charset="0"/>
                  </a:rPr>
                  <a:t> (sesgo hacia la izquierda) y entonces </a:t>
                </a:r>
                <a14:m>
                  <m:oMath xmlns:m="http://schemas.openxmlformats.org/officeDocument/2006/math">
                    <m:acc>
                      <m:accPr>
                        <m:chr m:val="̅"/>
                        <m:ctrlPr>
                          <a:rPr lang="es-AR" altLang="es-AR" b="1" i="1" dirty="0" smtClean="0">
                            <a:solidFill>
                              <a:srgbClr val="C00000"/>
                            </a:solidFill>
                            <a:latin typeface="Cambria Math" panose="02040503050406030204" pitchFamily="18" charset="0"/>
                            <a:ea typeface="Cambria" panose="02040503050406030204" pitchFamily="18" charset="0"/>
                            <a:cs typeface="Calibri" panose="020F0502020204030204" pitchFamily="34" charset="0"/>
                          </a:rPr>
                        </m:ctrlPr>
                      </m:accPr>
                      <m:e>
                        <m:r>
                          <a:rPr lang="es-AR" altLang="es-AR" b="1" i="1" dirty="0">
                            <a:solidFill>
                              <a:srgbClr val="C00000"/>
                            </a:solidFill>
                            <a:latin typeface="Cambria Math" panose="02040503050406030204" pitchFamily="18" charset="0"/>
                            <a:ea typeface="Cambria" panose="02040503050406030204" pitchFamily="18" charset="0"/>
                            <a:cs typeface="Calibri" panose="020F0502020204030204" pitchFamily="34" charset="0"/>
                          </a:rPr>
                          <m:t>𝒙</m:t>
                        </m:r>
                      </m:e>
                    </m:acc>
                  </m:oMath>
                </a14:m>
                <a:r>
                  <a:rPr lang="es-AR" altLang="es-AR" b="1" i="1" dirty="0">
                    <a:solidFill>
                      <a:srgbClr val="C00000"/>
                    </a:solidFill>
                    <a:latin typeface="Cambria" panose="02040503050406030204" pitchFamily="18" charset="0"/>
                    <a:ea typeface="Cambria" panose="02040503050406030204" pitchFamily="18" charset="0"/>
                  </a:rPr>
                  <a:t>&lt; Md &lt; Mo. </a:t>
                </a:r>
              </a:p>
            </p:txBody>
          </p:sp>
        </mc:Choice>
        <mc:Fallback xmlns="">
          <p:sp>
            <p:nvSpPr>
              <p:cNvPr id="19" name="8 CuadroTexto"/>
              <p:cNvSpPr txBox="1">
                <a:spLocks noRot="1" noChangeAspect="1" noMove="1" noResize="1" noEditPoints="1" noAdjustHandles="1" noChangeArrowheads="1" noChangeShapeType="1" noTextEdit="1"/>
              </p:cNvSpPr>
              <p:nvPr/>
            </p:nvSpPr>
            <p:spPr bwMode="auto">
              <a:xfrm>
                <a:off x="152779" y="1082428"/>
                <a:ext cx="8740396" cy="2308324"/>
              </a:xfrm>
              <a:prstGeom prst="rect">
                <a:avLst/>
              </a:prstGeom>
              <a:blipFill>
                <a:blip r:embed="rId2"/>
                <a:stretch>
                  <a:fillRect l="-558" t="-1852" r="-628" b="-31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la forma de una distribución</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052" name="Picture 4" descr="Asimetría estadística - Wikiw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561539"/>
            <a:ext cx="7340840" cy="261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83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8 CuadroTexto"/>
              <p:cNvSpPr txBox="1">
                <a:spLocks noChangeArrowheads="1"/>
              </p:cNvSpPr>
              <p:nvPr/>
            </p:nvSpPr>
            <p:spPr bwMode="auto">
              <a:xfrm>
                <a:off x="152779" y="1082428"/>
                <a:ext cx="8740396" cy="2308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s-AR" altLang="es-AR" b="1" i="1" dirty="0">
                    <a:solidFill>
                      <a:srgbClr val="2A8A85"/>
                    </a:solidFill>
                    <a:latin typeface="Cambria" panose="02040503050406030204" pitchFamily="18" charset="0"/>
                    <a:ea typeface="Cambria" panose="02040503050406030204" pitchFamily="18" charset="0"/>
                  </a:rPr>
                  <a:t>Curtosis</a:t>
                </a:r>
              </a:p>
              <a:p>
                <a:pPr algn="just"/>
                <a:endParaRPr lang="es-AR" altLang="es-AR" b="1" dirty="0">
                  <a:latin typeface="Cambria" panose="02040503050406030204" pitchFamily="18" charset="0"/>
                  <a:ea typeface="Cambria" panose="02040503050406030204" pitchFamily="18" charset="0"/>
                </a:endParaRPr>
              </a:p>
              <a:p>
                <a:pPr algn="just"/>
                <a:r>
                  <a:rPr lang="es-AR" altLang="es-AR" dirty="0">
                    <a:latin typeface="Cambria" panose="02040503050406030204" pitchFamily="18" charset="0"/>
                    <a:ea typeface="Cambria" panose="02040503050406030204" pitchFamily="18" charset="0"/>
                  </a:rPr>
                  <a:t>Nos indica el apuntamiento o achatamiento de la distribución. Se evalúa mediante el </a:t>
                </a:r>
                <a:r>
                  <a:rPr lang="es-AR" altLang="es-AR" b="1" i="1" dirty="0">
                    <a:solidFill>
                      <a:srgbClr val="2A8A85"/>
                    </a:solidFill>
                    <a:latin typeface="Cambria" panose="02040503050406030204" pitchFamily="18" charset="0"/>
                    <a:ea typeface="Cambria" panose="02040503050406030204" pitchFamily="18" charset="0"/>
                  </a:rPr>
                  <a:t>coeficiente de </a:t>
                </a:r>
                <a:r>
                  <a:rPr lang="es-AR" altLang="es-AR" b="1" i="1" dirty="0" err="1">
                    <a:solidFill>
                      <a:srgbClr val="2A8A85"/>
                    </a:solidFill>
                    <a:latin typeface="Cambria" panose="02040503050406030204" pitchFamily="18" charset="0"/>
                    <a:ea typeface="Cambria" panose="02040503050406030204" pitchFamily="18" charset="0"/>
                  </a:rPr>
                  <a:t>curtosis</a:t>
                </a:r>
                <a:r>
                  <a:rPr lang="es-AR" altLang="es-AR" b="1" i="1" dirty="0">
                    <a:solidFill>
                      <a:srgbClr val="2A8A85"/>
                    </a:solidFill>
                    <a:latin typeface="Cambria" panose="02040503050406030204" pitchFamily="18" charset="0"/>
                    <a:ea typeface="Cambria" panose="02040503050406030204" pitchFamily="18" charset="0"/>
                  </a:rPr>
                  <a:t> de Fisher </a:t>
                </a:r>
                <a:r>
                  <a:rPr lang="es-AR" altLang="es-AR" dirty="0">
                    <a:latin typeface="Cambria" panose="02040503050406030204" pitchFamily="18" charset="0"/>
                    <a:ea typeface="Cambria" panose="02040503050406030204" pitchFamily="18" charset="0"/>
                  </a:rPr>
                  <a:t>(</a:t>
                </a:r>
                <a14:m>
                  <m:oMath xmlns:m="http://schemas.openxmlformats.org/officeDocument/2006/math">
                    <m:sSub>
                      <m:sSubPr>
                        <m:ctrlPr>
                          <a:rPr lang="es-AR" altLang="es-AR" i="1" dirty="0" smtClean="0">
                            <a:latin typeface="Cambria Math" panose="02040503050406030204" pitchFamily="18" charset="0"/>
                            <a:ea typeface="Cambria" panose="02040503050406030204" pitchFamily="18" charset="0"/>
                          </a:rPr>
                        </m:ctrlPr>
                      </m:sSubPr>
                      <m:e>
                        <m:r>
                          <a:rPr lang="es-AR" altLang="es-AR" b="0" i="1" dirty="0" smtClean="0">
                            <a:latin typeface="Cambria Math" panose="02040503050406030204" pitchFamily="18" charset="0"/>
                            <a:ea typeface="Cambria" panose="02040503050406030204" pitchFamily="18" charset="0"/>
                          </a:rPr>
                          <m:t>𝑔</m:t>
                        </m:r>
                      </m:e>
                      <m:sub>
                        <m:r>
                          <a:rPr lang="es-AR" altLang="es-AR" b="0" i="1" dirty="0" smtClean="0">
                            <a:latin typeface="Cambria Math" panose="02040503050406030204" pitchFamily="18" charset="0"/>
                            <a:ea typeface="Cambria" panose="02040503050406030204" pitchFamily="18" charset="0"/>
                          </a:rPr>
                          <m:t>2</m:t>
                        </m:r>
                      </m:sub>
                    </m:sSub>
                  </m:oMath>
                </a14:m>
                <a:r>
                  <a:rPr lang="es-AR" altLang="es-AR" dirty="0">
                    <a:latin typeface="Cambria" panose="02040503050406030204" pitchFamily="18" charset="0"/>
                    <a:ea typeface="Cambria" panose="02040503050406030204" pitchFamily="18" charset="0"/>
                  </a:rPr>
                  <a:t>)</a:t>
                </a:r>
              </a:p>
              <a:p>
                <a:pPr algn="just"/>
                <a:endParaRPr lang="es-AR" altLang="es-AR" b="1" dirty="0">
                  <a:solidFill>
                    <a:srgbClr val="2A8A85"/>
                  </a:solidFill>
                  <a:latin typeface="Cambria" panose="02040503050406030204" pitchFamily="18" charset="0"/>
                  <a:ea typeface="Cambria" panose="02040503050406030204" pitchFamily="18" charset="0"/>
                </a:endParaRPr>
              </a:p>
              <a:p>
                <a:pPr indent="893763"/>
                <a:r>
                  <a:rPr lang="es-AR" altLang="es-AR" b="1" dirty="0">
                    <a:solidFill>
                      <a:srgbClr val="2A8A85"/>
                    </a:solidFill>
                    <a:latin typeface="Cambria" panose="02040503050406030204" pitchFamily="18" charset="0"/>
                    <a:ea typeface="Cambria" panose="02040503050406030204" pitchFamily="18" charset="0"/>
                  </a:rPr>
                  <a:t>	</a:t>
                </a:r>
                <a14:m>
                  <m:oMath xmlns:m="http://schemas.openxmlformats.org/officeDocument/2006/math">
                    <m:sSub>
                      <m:sSubPr>
                        <m:ctrlPr>
                          <a:rPr lang="es-AR" altLang="es-AR" b="1" i="1" dirty="0" smtClean="0">
                            <a:solidFill>
                              <a:schemeClr val="tx1"/>
                            </a:solidFill>
                            <a:latin typeface="Cambria Math" panose="02040503050406030204" pitchFamily="18" charset="0"/>
                            <a:ea typeface="Cambria" panose="02040503050406030204" pitchFamily="18" charset="0"/>
                          </a:rPr>
                        </m:ctrlPr>
                      </m:sSubPr>
                      <m:e>
                        <m:r>
                          <a:rPr lang="es-AR" altLang="es-AR" b="1" i="1" dirty="0">
                            <a:solidFill>
                              <a:schemeClr val="tx1"/>
                            </a:solidFill>
                            <a:latin typeface="Cambria Math" panose="02040503050406030204" pitchFamily="18" charset="0"/>
                            <a:ea typeface="Cambria" panose="02040503050406030204" pitchFamily="18" charset="0"/>
                          </a:rPr>
                          <m:t>𝒈</m:t>
                        </m:r>
                      </m:e>
                      <m:sub>
                        <m:r>
                          <a:rPr lang="es-AR" altLang="es-AR" b="1" i="1" dirty="0">
                            <a:solidFill>
                              <a:schemeClr val="tx1"/>
                            </a:solidFill>
                            <a:latin typeface="Cambria Math" panose="02040503050406030204" pitchFamily="18" charset="0"/>
                            <a:ea typeface="Cambria" panose="02040503050406030204" pitchFamily="18" charset="0"/>
                          </a:rPr>
                          <m:t>𝟐</m:t>
                        </m:r>
                      </m:sub>
                    </m:sSub>
                  </m:oMath>
                </a14:m>
                <a:r>
                  <a:rPr lang="es-AR" altLang="es-AR" b="1" dirty="0">
                    <a:solidFill>
                      <a:schemeClr val="tx1"/>
                    </a:solidFill>
                    <a:latin typeface="Cambria" panose="02040503050406030204" pitchFamily="18" charset="0"/>
                    <a:ea typeface="Cambria" panose="02040503050406030204" pitchFamily="18" charset="0"/>
                  </a:rPr>
                  <a:t> &gt; 0  </a:t>
                </a:r>
                <a:r>
                  <a:rPr lang="es-AR" altLang="es-AR" b="1" dirty="0">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s-AR" altLang="es-AR" b="1" i="1" dirty="0" err="1">
                    <a:solidFill>
                      <a:schemeClr val="tx1"/>
                    </a:solidFill>
                    <a:latin typeface="Cambria" panose="02040503050406030204" pitchFamily="18" charset="0"/>
                    <a:ea typeface="Cambria" panose="02040503050406030204" pitchFamily="18" charset="0"/>
                    <a:sym typeface="Wingdings" panose="05000000000000000000" pitchFamily="2" charset="2"/>
                  </a:rPr>
                  <a:t>Leptocúrtica</a:t>
                </a:r>
                <a:r>
                  <a:rPr lang="es-AR" altLang="es-AR" b="1" dirty="0">
                    <a:solidFill>
                      <a:schemeClr val="tx1"/>
                    </a:solidFill>
                    <a:latin typeface="Cambria" panose="02040503050406030204" pitchFamily="18" charset="0"/>
                    <a:ea typeface="Cambria" panose="02040503050406030204" pitchFamily="18" charset="0"/>
                    <a:sym typeface="Wingdings" panose="05000000000000000000" pitchFamily="2" charset="2"/>
                  </a:rPr>
                  <a:t> </a:t>
                </a:r>
              </a:p>
              <a:p>
                <a:pPr indent="893763"/>
                <a14:m>
                  <m:oMath xmlns:m="http://schemas.openxmlformats.org/officeDocument/2006/math">
                    <m:sSub>
                      <m:sSubPr>
                        <m:ctrlPr>
                          <a:rPr lang="es-AR" altLang="es-AR" b="1" i="1" dirty="0">
                            <a:latin typeface="Cambria Math" panose="02040503050406030204" pitchFamily="18" charset="0"/>
                            <a:ea typeface="Cambria" panose="02040503050406030204" pitchFamily="18" charset="0"/>
                          </a:rPr>
                        </m:ctrlPr>
                      </m:sSubPr>
                      <m:e>
                        <m:r>
                          <a:rPr lang="es-AR" altLang="es-AR" b="1" i="1" dirty="0">
                            <a:latin typeface="Cambria Math" panose="02040503050406030204" pitchFamily="18" charset="0"/>
                            <a:ea typeface="Cambria" panose="02040503050406030204" pitchFamily="18" charset="0"/>
                          </a:rPr>
                          <m:t>𝒈</m:t>
                        </m:r>
                      </m:e>
                      <m:sub>
                        <m:r>
                          <a:rPr lang="es-AR" altLang="es-AR" b="1" i="1" dirty="0">
                            <a:latin typeface="Cambria Math" panose="02040503050406030204" pitchFamily="18" charset="0"/>
                            <a:ea typeface="Cambria" panose="02040503050406030204" pitchFamily="18" charset="0"/>
                          </a:rPr>
                          <m:t>𝟐</m:t>
                        </m:r>
                      </m:sub>
                    </m:sSub>
                  </m:oMath>
                </a14:m>
                <a:r>
                  <a:rPr lang="es-AR" altLang="es-AR" b="1" dirty="0">
                    <a:latin typeface="Cambria" panose="02040503050406030204" pitchFamily="18" charset="0"/>
                    <a:ea typeface="Cambria" panose="02040503050406030204" pitchFamily="18" charset="0"/>
                  </a:rPr>
                  <a:t> = 0  </a:t>
                </a:r>
                <a:r>
                  <a:rPr lang="es-AR" altLang="es-AR" b="1" dirty="0">
                    <a:latin typeface="Cambria" panose="02040503050406030204" pitchFamily="18" charset="0"/>
                    <a:ea typeface="Cambria" panose="02040503050406030204" pitchFamily="18" charset="0"/>
                    <a:sym typeface="Wingdings" panose="05000000000000000000" pitchFamily="2" charset="2"/>
                  </a:rPr>
                  <a:t> </a:t>
                </a:r>
                <a:r>
                  <a:rPr lang="es-AR" altLang="es-AR" b="1" i="1" dirty="0" err="1">
                    <a:latin typeface="Cambria" panose="02040503050406030204" pitchFamily="18" charset="0"/>
                    <a:ea typeface="Cambria" panose="02040503050406030204" pitchFamily="18" charset="0"/>
                    <a:sym typeface="Wingdings" panose="05000000000000000000" pitchFamily="2" charset="2"/>
                  </a:rPr>
                  <a:t>Mesocúrtica</a:t>
                </a:r>
                <a:endParaRPr lang="es-AR" altLang="es-AR" b="1" dirty="0">
                  <a:latin typeface="Cambria" panose="02040503050406030204" pitchFamily="18" charset="0"/>
                  <a:ea typeface="Cambria" panose="02040503050406030204" pitchFamily="18" charset="0"/>
                  <a:sym typeface="Wingdings" panose="05000000000000000000" pitchFamily="2" charset="2"/>
                </a:endParaRPr>
              </a:p>
              <a:p>
                <a:pPr indent="893763"/>
                <a14:m>
                  <m:oMath xmlns:m="http://schemas.openxmlformats.org/officeDocument/2006/math">
                    <m:sSub>
                      <m:sSubPr>
                        <m:ctrlPr>
                          <a:rPr lang="es-AR" altLang="es-AR" b="1" i="1" dirty="0">
                            <a:latin typeface="Cambria Math" panose="02040503050406030204" pitchFamily="18" charset="0"/>
                            <a:ea typeface="Cambria" panose="02040503050406030204" pitchFamily="18" charset="0"/>
                          </a:rPr>
                        </m:ctrlPr>
                      </m:sSubPr>
                      <m:e>
                        <m:r>
                          <a:rPr lang="es-AR" altLang="es-AR" b="1" i="1" dirty="0">
                            <a:latin typeface="Cambria Math" panose="02040503050406030204" pitchFamily="18" charset="0"/>
                            <a:ea typeface="Cambria" panose="02040503050406030204" pitchFamily="18" charset="0"/>
                          </a:rPr>
                          <m:t>𝒈</m:t>
                        </m:r>
                      </m:e>
                      <m:sub>
                        <m:r>
                          <a:rPr lang="es-AR" altLang="es-AR" b="1" i="1" dirty="0">
                            <a:latin typeface="Cambria Math" panose="02040503050406030204" pitchFamily="18" charset="0"/>
                            <a:ea typeface="Cambria" panose="02040503050406030204" pitchFamily="18" charset="0"/>
                          </a:rPr>
                          <m:t>𝟐</m:t>
                        </m:r>
                      </m:sub>
                    </m:sSub>
                  </m:oMath>
                </a14:m>
                <a:r>
                  <a:rPr lang="es-AR" altLang="es-AR" b="1" dirty="0">
                    <a:latin typeface="Cambria" panose="02040503050406030204" pitchFamily="18" charset="0"/>
                    <a:ea typeface="Cambria" panose="02040503050406030204" pitchFamily="18" charset="0"/>
                  </a:rPr>
                  <a:t> &lt; 0  </a:t>
                </a:r>
                <a:r>
                  <a:rPr lang="es-AR" altLang="es-AR" b="1" dirty="0">
                    <a:latin typeface="Cambria" panose="02040503050406030204" pitchFamily="18" charset="0"/>
                    <a:ea typeface="Cambria" panose="02040503050406030204" pitchFamily="18" charset="0"/>
                    <a:sym typeface="Wingdings" panose="05000000000000000000" pitchFamily="2" charset="2"/>
                  </a:rPr>
                  <a:t> </a:t>
                </a:r>
                <a:r>
                  <a:rPr lang="es-AR" altLang="es-AR" b="1" i="1" dirty="0" err="1">
                    <a:latin typeface="Cambria" panose="02040503050406030204" pitchFamily="18" charset="0"/>
                    <a:ea typeface="Cambria" panose="02040503050406030204" pitchFamily="18" charset="0"/>
                    <a:sym typeface="Wingdings" panose="05000000000000000000" pitchFamily="2" charset="2"/>
                  </a:rPr>
                  <a:t>Platicúrtica</a:t>
                </a:r>
                <a:r>
                  <a:rPr lang="es-AR" altLang="es-AR" b="1" dirty="0">
                    <a:latin typeface="Cambria" panose="02040503050406030204" pitchFamily="18" charset="0"/>
                    <a:ea typeface="Cambria" panose="02040503050406030204" pitchFamily="18" charset="0"/>
                    <a:sym typeface="Wingdings" panose="05000000000000000000" pitchFamily="2" charset="2"/>
                  </a:rPr>
                  <a:t> </a:t>
                </a:r>
                <a:endParaRPr lang="es-AR" altLang="es-AR" b="1" dirty="0">
                  <a:solidFill>
                    <a:schemeClr val="tx1"/>
                  </a:solidFill>
                  <a:latin typeface="Cambria" panose="02040503050406030204" pitchFamily="18" charset="0"/>
                  <a:ea typeface="Cambria" panose="02040503050406030204" pitchFamily="18" charset="0"/>
                </a:endParaRPr>
              </a:p>
            </p:txBody>
          </p:sp>
        </mc:Choice>
        <mc:Fallback xmlns="">
          <p:sp>
            <p:nvSpPr>
              <p:cNvPr id="19" name="8 CuadroTexto"/>
              <p:cNvSpPr txBox="1">
                <a:spLocks noRot="1" noChangeAspect="1" noMove="1" noResize="1" noEditPoints="1" noAdjustHandles="1" noChangeArrowheads="1" noChangeShapeType="1" noTextEdit="1"/>
              </p:cNvSpPr>
              <p:nvPr/>
            </p:nvSpPr>
            <p:spPr bwMode="auto">
              <a:xfrm>
                <a:off x="152779" y="1082428"/>
                <a:ext cx="8740396" cy="2308324"/>
              </a:xfrm>
              <a:prstGeom prst="rect">
                <a:avLst/>
              </a:prstGeom>
              <a:blipFill>
                <a:blip r:embed="rId2"/>
                <a:stretch>
                  <a:fillRect l="-558" t="-1852" r="-628" b="-343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AR">
                    <a:noFill/>
                  </a:rPr>
                  <a:t> </a:t>
                </a:r>
              </a:p>
            </p:txBody>
          </p:sp>
        </mc:Fallback>
      </mc:AlternateContent>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Medidas de la forma de una distribución</a:t>
            </a:r>
          </a:p>
        </p:txBody>
      </p:sp>
      <p:sp>
        <p:nvSpPr>
          <p:cNvPr id="1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0"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Vista de Diferencias en la estimación del coeficiente de curto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08920"/>
            <a:ext cx="4381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6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107504" y="196011"/>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iniciando el programa</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
        <p:nvSpPr>
          <p:cNvPr id="14"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pic>
        <p:nvPicPr>
          <p:cNvPr id="3" name="Imagen 2" descr="Interfaz de usuario gráfica, Aplicación&#10;&#10;Descripción generada automáticamente">
            <a:extLst>
              <a:ext uri="{FF2B5EF4-FFF2-40B4-BE49-F238E27FC236}">
                <a16:creationId xmlns:a16="http://schemas.microsoft.com/office/drawing/2014/main" id="{4E6DE289-AF14-4836-ADD1-6F0E9CDD74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6585" y="1484784"/>
            <a:ext cx="6579671" cy="4500521"/>
          </a:xfrm>
          <a:prstGeom prst="rect">
            <a:avLst/>
          </a:prstGeom>
        </p:spPr>
      </p:pic>
      <p:sp>
        <p:nvSpPr>
          <p:cNvPr id="18" name="Text Box 46">
            <a:extLst>
              <a:ext uri="{FF2B5EF4-FFF2-40B4-BE49-F238E27FC236}">
                <a16:creationId xmlns:a16="http://schemas.microsoft.com/office/drawing/2014/main" id="{B37F9395-8D73-43FF-8DA8-14C8F101FEED}"/>
              </a:ext>
            </a:extLst>
          </p:cNvPr>
          <p:cNvSpPr txBox="1">
            <a:spLocks noChangeArrowheads="1"/>
          </p:cNvSpPr>
          <p:nvPr/>
        </p:nvSpPr>
        <p:spPr bwMode="auto">
          <a:xfrm>
            <a:off x="2807804" y="1111555"/>
            <a:ext cx="1944216"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Últimos archivos utilizados</a:t>
            </a:r>
          </a:p>
        </p:txBody>
      </p:sp>
      <p:pic>
        <p:nvPicPr>
          <p:cNvPr id="5" name="Imagen 4">
            <a:extLst>
              <a:ext uri="{FF2B5EF4-FFF2-40B4-BE49-F238E27FC236}">
                <a16:creationId xmlns:a16="http://schemas.microsoft.com/office/drawing/2014/main" id="{5CEE5B2A-5D18-4EB5-8911-1EA2AF214B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57836" y="3573016"/>
            <a:ext cx="2486372" cy="504825"/>
          </a:xfrm>
          <a:prstGeom prst="rect">
            <a:avLst/>
          </a:prstGeom>
        </p:spPr>
      </p:pic>
      <p:pic>
        <p:nvPicPr>
          <p:cNvPr id="9" name="Imagen 8" descr="Patrón de fondo&#10;&#10;Descripción generada automáticamente con confianza baja">
            <a:extLst>
              <a:ext uri="{FF2B5EF4-FFF2-40B4-BE49-F238E27FC236}">
                <a16:creationId xmlns:a16="http://schemas.microsoft.com/office/drawing/2014/main" id="{F9BE6C1C-AEE7-4F79-9D44-199BE87AE2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024"/>
          <a:stretch/>
        </p:blipFill>
        <p:spPr>
          <a:xfrm>
            <a:off x="1861984" y="2638227"/>
            <a:ext cx="1917928" cy="942975"/>
          </a:xfrm>
          <a:prstGeom prst="rect">
            <a:avLst/>
          </a:prstGeom>
        </p:spPr>
      </p:pic>
      <p:cxnSp>
        <p:nvCxnSpPr>
          <p:cNvPr id="23" name="AutoShape 50">
            <a:extLst>
              <a:ext uri="{FF2B5EF4-FFF2-40B4-BE49-F238E27FC236}">
                <a16:creationId xmlns:a16="http://schemas.microsoft.com/office/drawing/2014/main" id="{1DC716A5-E456-418C-A1DB-48D6FC774F13}"/>
              </a:ext>
            </a:extLst>
          </p:cNvPr>
          <p:cNvCxnSpPr>
            <a:cxnSpLocks noChangeShapeType="1"/>
            <a:stCxn id="18" idx="2"/>
          </p:cNvCxnSpPr>
          <p:nvPr/>
        </p:nvCxnSpPr>
        <p:spPr bwMode="auto">
          <a:xfrm rot="5400000">
            <a:off x="2736171" y="1737186"/>
            <a:ext cx="1115375" cy="972108"/>
          </a:xfrm>
          <a:prstGeom prst="curved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26" name="Text Box 46">
            <a:extLst>
              <a:ext uri="{FF2B5EF4-FFF2-40B4-BE49-F238E27FC236}">
                <a16:creationId xmlns:a16="http://schemas.microsoft.com/office/drawing/2014/main" id="{9F3302DA-9F06-4AD3-86C4-B336CAC439BA}"/>
              </a:ext>
            </a:extLst>
          </p:cNvPr>
          <p:cNvSpPr txBox="1">
            <a:spLocks noChangeArrowheads="1"/>
          </p:cNvSpPr>
          <p:nvPr/>
        </p:nvSpPr>
        <p:spPr bwMode="auto">
          <a:xfrm>
            <a:off x="6732240" y="3873497"/>
            <a:ext cx="1944216"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Clic en cerrar y podemos iniciar el programa</a:t>
            </a:r>
          </a:p>
        </p:txBody>
      </p:sp>
      <p:cxnSp>
        <p:nvCxnSpPr>
          <p:cNvPr id="27" name="AutoShape 50">
            <a:extLst>
              <a:ext uri="{FF2B5EF4-FFF2-40B4-BE49-F238E27FC236}">
                <a16:creationId xmlns:a16="http://schemas.microsoft.com/office/drawing/2014/main" id="{B6BA14BF-3B68-4DB7-AB93-1827DF60F55F}"/>
              </a:ext>
            </a:extLst>
          </p:cNvPr>
          <p:cNvCxnSpPr>
            <a:cxnSpLocks noChangeShapeType="1"/>
            <a:stCxn id="26" idx="2"/>
          </p:cNvCxnSpPr>
          <p:nvPr/>
        </p:nvCxnSpPr>
        <p:spPr bwMode="auto">
          <a:xfrm rot="5400000">
            <a:off x="6932918" y="4313637"/>
            <a:ext cx="426741" cy="1116121"/>
          </a:xfrm>
          <a:prstGeom prst="curvedConnector2">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41947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764"/>
          <a:stretch/>
        </p:blipFill>
        <p:spPr>
          <a:xfrm>
            <a:off x="613772" y="826746"/>
            <a:ext cx="5587013" cy="4771041"/>
          </a:xfrm>
          <a:prstGeom prst="rect">
            <a:avLst/>
          </a:prstGeom>
        </p:spPr>
      </p:pic>
      <p:pic>
        <p:nvPicPr>
          <p:cNvPr id="3" name="Imagen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746220" y="2250908"/>
            <a:ext cx="3475181" cy="2100384"/>
          </a:xfrm>
          <a:prstGeom prst="rect">
            <a:avLst/>
          </a:prstGeom>
        </p:spPr>
      </p:pic>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90264" y="135777"/>
            <a:ext cx="9324528" cy="630907"/>
          </a:xfrm>
        </p:spPr>
        <p:txBody>
          <a:bodyPr>
            <a:normAutofit/>
          </a:bodyPr>
          <a:lstStyle/>
          <a:p>
            <a:pPr eaLnBrk="1" hangingPunct="1"/>
            <a:r>
              <a:rPr lang="es-AR" altLang="es-AR" sz="28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tendencia central, dispersión y </a:t>
            </a:r>
            <a:r>
              <a:rPr lang="es-AR" altLang="es-AR" sz="2800" b="1" dirty="0" err="1">
                <a:solidFill>
                  <a:schemeClr val="tx2"/>
                </a:solidFill>
                <a:latin typeface="Cambria" panose="02040503050406030204" pitchFamily="18" charset="0"/>
                <a:ea typeface="Cambria" panose="02040503050406030204" pitchFamily="18" charset="0"/>
                <a:cs typeface="Calibri" panose="020F0502020204030204" pitchFamily="34" charset="0"/>
              </a:rPr>
              <a:t>curtosis</a:t>
            </a:r>
            <a:endParaRPr lang="es-ES" altLang="es-AR" sz="2800"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cxnSp>
        <p:nvCxnSpPr>
          <p:cNvPr id="13" name="AutoShape 50"/>
          <p:cNvCxnSpPr>
            <a:cxnSpLocks noChangeShapeType="1"/>
            <a:stCxn id="27" idx="2"/>
          </p:cNvCxnSpPr>
          <p:nvPr/>
        </p:nvCxnSpPr>
        <p:spPr bwMode="auto">
          <a:xfrm rot="5400000">
            <a:off x="6726055" y="1654572"/>
            <a:ext cx="386006" cy="1578678"/>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20" name="AutoShape 50"/>
          <p:cNvCxnSpPr>
            <a:cxnSpLocks noChangeShapeType="1"/>
            <a:stCxn id="23" idx="3"/>
          </p:cNvCxnSpPr>
          <p:nvPr/>
        </p:nvCxnSpPr>
        <p:spPr bwMode="auto">
          <a:xfrm flipV="1">
            <a:off x="2452303" y="2742419"/>
            <a:ext cx="1759657" cy="302549"/>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2" name="Text Box 46"/>
          <p:cNvSpPr txBox="1">
            <a:spLocks noChangeArrowheads="1"/>
          </p:cNvSpPr>
          <p:nvPr/>
        </p:nvSpPr>
        <p:spPr bwMode="auto">
          <a:xfrm>
            <a:off x="5222204" y="2463586"/>
            <a:ext cx="828287"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latin typeface="Cambria" panose="02040503050406030204" pitchFamily="18" charset="0"/>
              <a:ea typeface="Cambria" panose="02040503050406030204" pitchFamily="18" charset="0"/>
            </a:endParaRPr>
          </a:p>
        </p:txBody>
      </p:sp>
      <p:sp>
        <p:nvSpPr>
          <p:cNvPr id="23" name="Text Box 46"/>
          <p:cNvSpPr txBox="1">
            <a:spLocks noChangeArrowheads="1"/>
          </p:cNvSpPr>
          <p:nvPr/>
        </p:nvSpPr>
        <p:spPr bwMode="auto">
          <a:xfrm>
            <a:off x="182272" y="2652553"/>
            <a:ext cx="2270031"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Elegimos la/s variable/s  que deseamos caracterizar</a:t>
            </a:r>
          </a:p>
        </p:txBody>
      </p:sp>
      <p:sp>
        <p:nvSpPr>
          <p:cNvPr id="27" name="Text Box 46"/>
          <p:cNvSpPr txBox="1">
            <a:spLocks noChangeArrowheads="1"/>
          </p:cNvSpPr>
          <p:nvPr/>
        </p:nvSpPr>
        <p:spPr bwMode="auto">
          <a:xfrm>
            <a:off x="6357357" y="1927743"/>
            <a:ext cx="2702080" cy="32316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Botón &gt; Estadísticos</a:t>
            </a:r>
          </a:p>
        </p:txBody>
      </p:sp>
      <p:pic>
        <p:nvPicPr>
          <p:cNvPr id="6" name="Imagen 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381707" y="3600916"/>
            <a:ext cx="4495526" cy="3081203"/>
          </a:xfrm>
          <a:prstGeom prst="rect">
            <a:avLst/>
          </a:prstGeom>
        </p:spPr>
      </p:pic>
      <p:sp>
        <p:nvSpPr>
          <p:cNvPr id="17" name="Text Box 46"/>
          <p:cNvSpPr txBox="1">
            <a:spLocks noChangeArrowheads="1"/>
          </p:cNvSpPr>
          <p:nvPr/>
        </p:nvSpPr>
        <p:spPr bwMode="auto">
          <a:xfrm>
            <a:off x="6187969" y="3008494"/>
            <a:ext cx="2702080"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Seleccionamos las medidas que nos interesen</a:t>
            </a:r>
          </a:p>
        </p:txBody>
      </p: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2526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83448" y="1103757"/>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Así como grandes volúmenes de información se encuentran disponibles, la presentación numérica de los datos puede no ser la forma más ventajosa de mostrarlos. Los gráficos ofrecen una representación más </a:t>
            </a:r>
            <a:r>
              <a:rPr lang="es-AR" altLang="es-AR" sz="1600" b="1" dirty="0">
                <a:latin typeface="Cambria" panose="02040503050406030204" pitchFamily="18" charset="0"/>
                <a:ea typeface="Cambria" panose="02040503050406030204" pitchFamily="18" charset="0"/>
                <a:cs typeface="Calibri" panose="020F0502020204030204" pitchFamily="34" charset="0"/>
              </a:rPr>
              <a:t>intuitiva</a:t>
            </a:r>
            <a:r>
              <a:rPr lang="es-AR" altLang="es-AR" sz="1600" dirty="0">
                <a:latin typeface="Cambria" panose="02040503050406030204" pitchFamily="18" charset="0"/>
                <a:ea typeface="Cambria" panose="02040503050406030204" pitchFamily="18" charset="0"/>
                <a:cs typeface="Calibri" panose="020F0502020204030204" pitchFamily="34" charset="0"/>
              </a:rPr>
              <a:t> de los datos.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17" name="7 CuadroTexto">
            <a:extLst>
              <a:ext uri="{FF2B5EF4-FFF2-40B4-BE49-F238E27FC236}">
                <a16:creationId xmlns:a16="http://schemas.microsoft.com/office/drawing/2014/main" id="{1D83FB7A-88D4-4158-8D00-57E23ABB6264}"/>
              </a:ext>
            </a:extLst>
          </p:cNvPr>
          <p:cNvSpPr txBox="1">
            <a:spLocks noChangeArrowheads="1"/>
          </p:cNvSpPr>
          <p:nvPr/>
        </p:nvSpPr>
        <p:spPr bwMode="auto">
          <a:xfrm>
            <a:off x="457200" y="2173483"/>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Un buen gráfico debe ser: (1) </a:t>
            </a:r>
            <a:r>
              <a:rPr lang="es-AR" altLang="es-AR" sz="1600" b="1" dirty="0">
                <a:latin typeface="Cambria" panose="02040503050406030204" pitchFamily="18" charset="0"/>
                <a:ea typeface="Cambria" panose="02040503050406030204" pitchFamily="18" charset="0"/>
                <a:cs typeface="Calibri" panose="020F0502020204030204" pitchFamily="34" charset="0"/>
              </a:rPr>
              <a:t>sencillo</a:t>
            </a:r>
            <a:r>
              <a:rPr lang="es-AR" altLang="es-AR" sz="1600" dirty="0">
                <a:latin typeface="Cambria" panose="02040503050406030204" pitchFamily="18" charset="0"/>
                <a:ea typeface="Cambria" panose="02040503050406030204" pitchFamily="18" charset="0"/>
                <a:cs typeface="Calibri" panose="020F0502020204030204" pitchFamily="34" charset="0"/>
              </a:rPr>
              <a:t>: destacar las relaciones entre los datos sin exponer todos los detalles del cuadro original; (2) debe adaptar al </a:t>
            </a:r>
            <a:r>
              <a:rPr lang="es-AR" altLang="es-AR" sz="1600" b="1" dirty="0">
                <a:latin typeface="Cambria" panose="02040503050406030204" pitchFamily="18" charset="0"/>
                <a:ea typeface="Cambria" panose="02040503050406030204" pitchFamily="18" charset="0"/>
                <a:cs typeface="Calibri" panose="020F0502020204030204" pitchFamily="34" charset="0"/>
              </a:rPr>
              <a:t>tipo de variable </a:t>
            </a:r>
            <a:r>
              <a:rPr lang="es-AR" altLang="es-AR" sz="1600" dirty="0">
                <a:latin typeface="Cambria" panose="02040503050406030204" pitchFamily="18" charset="0"/>
                <a:ea typeface="Cambria" panose="02040503050406030204" pitchFamily="18" charset="0"/>
                <a:cs typeface="Calibri" panose="020F0502020204030204" pitchFamily="34" charset="0"/>
              </a:rPr>
              <a:t>presentada (nominal, ordinal, </a:t>
            </a:r>
            <a:r>
              <a:rPr lang="es-AR" altLang="es-AR" sz="1600" dirty="0" err="1">
                <a:latin typeface="Cambria" panose="02040503050406030204" pitchFamily="18" charset="0"/>
                <a:ea typeface="Cambria" panose="02040503050406030204" pitchFamily="18" charset="0"/>
                <a:cs typeface="Calibri" panose="020F0502020204030204" pitchFamily="34" charset="0"/>
              </a:rPr>
              <a:t>intervalar</a:t>
            </a:r>
            <a:r>
              <a:rPr lang="es-AR" altLang="es-AR" sz="1600" dirty="0">
                <a:latin typeface="Cambria" panose="02040503050406030204" pitchFamily="18" charset="0"/>
                <a:ea typeface="Cambria" panose="02040503050406030204" pitchFamily="18" charset="0"/>
                <a:cs typeface="Calibri" panose="020F0502020204030204" pitchFamily="34" charset="0"/>
              </a:rPr>
              <a:t>). </a:t>
            </a:r>
          </a:p>
        </p:txBody>
      </p:sp>
      <p:sp>
        <p:nvSpPr>
          <p:cNvPr id="18" name="7 CuadroTexto">
            <a:extLst>
              <a:ext uri="{FF2B5EF4-FFF2-40B4-BE49-F238E27FC236}">
                <a16:creationId xmlns:a16="http://schemas.microsoft.com/office/drawing/2014/main" id="{7039D7BB-99F2-4FF7-A87A-315E10D38C93}"/>
              </a:ext>
            </a:extLst>
          </p:cNvPr>
          <p:cNvSpPr txBox="1">
            <a:spLocks noChangeArrowheads="1"/>
          </p:cNvSpPr>
          <p:nvPr/>
        </p:nvSpPr>
        <p:spPr bwMode="auto">
          <a:xfrm>
            <a:off x="457200" y="3243209"/>
            <a:ext cx="8072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sz="1600" dirty="0">
                <a:latin typeface="Cambria" panose="02040503050406030204" pitchFamily="18" charset="0"/>
                <a:ea typeface="Cambria" panose="02040503050406030204" pitchFamily="18" charset="0"/>
                <a:cs typeface="Calibri" panose="020F0502020204030204" pitchFamily="34" charset="0"/>
              </a:rPr>
              <a:t>En toda representación gráfica hay subyacente un sistema de referencia o sistema de coordenadas. El más usual es el de coordenadas cartesianas (</a:t>
            </a:r>
            <a:r>
              <a:rPr lang="es-AR" altLang="es-AR" sz="1600" b="1" dirty="0">
                <a:latin typeface="Cambria" panose="02040503050406030204" pitchFamily="18" charset="0"/>
                <a:ea typeface="Cambria" panose="02040503050406030204" pitchFamily="18" charset="0"/>
                <a:cs typeface="Calibri" panose="020F0502020204030204" pitchFamily="34" charset="0"/>
              </a:rPr>
              <a:t>abscisas</a:t>
            </a:r>
            <a:r>
              <a:rPr lang="es-AR" altLang="es-AR" sz="1600" dirty="0">
                <a:latin typeface="Cambria" panose="02040503050406030204" pitchFamily="18" charset="0"/>
                <a:ea typeface="Cambria" panose="02040503050406030204" pitchFamily="18" charset="0"/>
                <a:cs typeface="Calibri" panose="020F0502020204030204" pitchFamily="34" charset="0"/>
              </a:rPr>
              <a:t> o “eje de x” y </a:t>
            </a:r>
            <a:r>
              <a:rPr lang="es-AR" altLang="es-AR" sz="1600" b="1" dirty="0">
                <a:latin typeface="Cambria" panose="02040503050406030204" pitchFamily="18" charset="0"/>
                <a:ea typeface="Cambria" panose="02040503050406030204" pitchFamily="18" charset="0"/>
                <a:cs typeface="Calibri" panose="020F0502020204030204" pitchFamily="34" charset="0"/>
              </a:rPr>
              <a:t>ordenadas</a:t>
            </a:r>
            <a:r>
              <a:rPr lang="es-AR" altLang="es-AR" sz="1600" dirty="0">
                <a:latin typeface="Cambria" panose="02040503050406030204" pitchFamily="18" charset="0"/>
                <a:ea typeface="Cambria" panose="02040503050406030204" pitchFamily="18" charset="0"/>
                <a:cs typeface="Calibri" panose="020F0502020204030204" pitchFamily="34" charset="0"/>
              </a:rPr>
              <a:t> o “eje de las y”).</a:t>
            </a:r>
          </a:p>
        </p:txBody>
      </p:sp>
      <p:sp>
        <p:nvSpPr>
          <p:cNvPr id="19" name="CuadroTexto 18">
            <a:extLst>
              <a:ext uri="{FF2B5EF4-FFF2-40B4-BE49-F238E27FC236}">
                <a16:creationId xmlns:a16="http://schemas.microsoft.com/office/drawing/2014/main" id="{D53B7E41-1CEB-4E63-A419-6938BCFC1F92}"/>
              </a:ext>
            </a:extLst>
          </p:cNvPr>
          <p:cNvSpPr txBox="1"/>
          <p:nvPr/>
        </p:nvSpPr>
        <p:spPr>
          <a:xfrm>
            <a:off x="755577" y="4312935"/>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SECTORES O “TORTA”</a:t>
            </a:r>
          </a:p>
        </p:txBody>
      </p:sp>
      <p:sp>
        <p:nvSpPr>
          <p:cNvPr id="20" name="CuadroTexto 19">
            <a:extLst>
              <a:ext uri="{FF2B5EF4-FFF2-40B4-BE49-F238E27FC236}">
                <a16:creationId xmlns:a16="http://schemas.microsoft.com/office/drawing/2014/main" id="{14EF337C-B5F8-4932-84B5-71D413FF3DA4}"/>
              </a:ext>
            </a:extLst>
          </p:cNvPr>
          <p:cNvSpPr txBox="1"/>
          <p:nvPr/>
        </p:nvSpPr>
        <p:spPr>
          <a:xfrm>
            <a:off x="755576" y="4755465"/>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PICTOGRAMA</a:t>
            </a:r>
          </a:p>
        </p:txBody>
      </p:sp>
      <p:sp>
        <p:nvSpPr>
          <p:cNvPr id="21" name="CuadroTexto 20">
            <a:extLst>
              <a:ext uri="{FF2B5EF4-FFF2-40B4-BE49-F238E27FC236}">
                <a16:creationId xmlns:a16="http://schemas.microsoft.com/office/drawing/2014/main" id="{8A05D821-9944-4CED-B569-3699D0CCCF36}"/>
              </a:ext>
            </a:extLst>
          </p:cNvPr>
          <p:cNvSpPr txBox="1"/>
          <p:nvPr/>
        </p:nvSpPr>
        <p:spPr>
          <a:xfrm>
            <a:off x="755576" y="5211838"/>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BARRAS / LINEAS</a:t>
            </a:r>
          </a:p>
        </p:txBody>
      </p:sp>
      <p:sp>
        <p:nvSpPr>
          <p:cNvPr id="22" name="CuadroTexto 21">
            <a:extLst>
              <a:ext uri="{FF2B5EF4-FFF2-40B4-BE49-F238E27FC236}">
                <a16:creationId xmlns:a16="http://schemas.microsoft.com/office/drawing/2014/main" id="{E7BCD017-919C-473E-9E5A-25DC67A899CA}"/>
              </a:ext>
            </a:extLst>
          </p:cNvPr>
          <p:cNvSpPr txBox="1"/>
          <p:nvPr/>
        </p:nvSpPr>
        <p:spPr>
          <a:xfrm>
            <a:off x="755576" y="5663016"/>
            <a:ext cx="3816424" cy="369332"/>
          </a:xfrm>
          <a:prstGeom prst="rect">
            <a:avLst/>
          </a:prstGeom>
          <a:solidFill>
            <a:schemeClr val="accent6">
              <a:lumMod val="20000"/>
              <a:lumOff val="8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POLÍGONOS DE FRECUENCIAS</a:t>
            </a:r>
          </a:p>
        </p:txBody>
      </p:sp>
      <p:sp>
        <p:nvSpPr>
          <p:cNvPr id="2" name="Cerrar llave 1">
            <a:extLst>
              <a:ext uri="{FF2B5EF4-FFF2-40B4-BE49-F238E27FC236}">
                <a16:creationId xmlns:a16="http://schemas.microsoft.com/office/drawing/2014/main" id="{2701757B-77F6-4AE0-9A38-DF2DB57010AE}"/>
              </a:ext>
            </a:extLst>
          </p:cNvPr>
          <p:cNvSpPr/>
          <p:nvPr/>
        </p:nvSpPr>
        <p:spPr bwMode="auto">
          <a:xfrm>
            <a:off x="4860032" y="4201467"/>
            <a:ext cx="216024" cy="923330"/>
          </a:xfrm>
          <a:prstGeom prst="rightBrac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Arial" charset="0"/>
              <a:cs typeface="Arial" charset="0"/>
            </a:endParaRPr>
          </a:p>
        </p:txBody>
      </p:sp>
      <p:sp>
        <p:nvSpPr>
          <p:cNvPr id="23" name="Cerrar llave 22">
            <a:extLst>
              <a:ext uri="{FF2B5EF4-FFF2-40B4-BE49-F238E27FC236}">
                <a16:creationId xmlns:a16="http://schemas.microsoft.com/office/drawing/2014/main" id="{10A12ABF-AED9-4D2D-9B39-D8D3A841D630}"/>
              </a:ext>
            </a:extLst>
          </p:cNvPr>
          <p:cNvSpPr/>
          <p:nvPr/>
        </p:nvSpPr>
        <p:spPr bwMode="auto">
          <a:xfrm>
            <a:off x="4860032" y="5148826"/>
            <a:ext cx="216024" cy="923330"/>
          </a:xfrm>
          <a:prstGeom prst="rightBrac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a:ln>
                <a:noFill/>
              </a:ln>
              <a:solidFill>
                <a:schemeClr val="tx1"/>
              </a:solidFill>
              <a:effectLst/>
              <a:latin typeface="Arial" charset="0"/>
              <a:cs typeface="Arial" charset="0"/>
            </a:endParaRPr>
          </a:p>
        </p:txBody>
      </p:sp>
      <p:sp>
        <p:nvSpPr>
          <p:cNvPr id="24" name="CuadroTexto 23">
            <a:extLst>
              <a:ext uri="{FF2B5EF4-FFF2-40B4-BE49-F238E27FC236}">
                <a16:creationId xmlns:a16="http://schemas.microsoft.com/office/drawing/2014/main" id="{F21F7E58-A365-4503-AB40-39C16E991AB9}"/>
              </a:ext>
            </a:extLst>
          </p:cNvPr>
          <p:cNvSpPr txBox="1"/>
          <p:nvPr/>
        </p:nvSpPr>
        <p:spPr>
          <a:xfrm>
            <a:off x="5544106" y="4473016"/>
            <a:ext cx="2520280" cy="369332"/>
          </a:xfrm>
          <a:prstGeom prst="rect">
            <a:avLst/>
          </a:prstGeom>
          <a:solidFill>
            <a:schemeClr val="accent6">
              <a:lumMod val="60000"/>
              <a:lumOff val="4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NOMINALES</a:t>
            </a:r>
          </a:p>
        </p:txBody>
      </p:sp>
      <p:sp>
        <p:nvSpPr>
          <p:cNvPr id="25" name="CuadroTexto 24">
            <a:extLst>
              <a:ext uri="{FF2B5EF4-FFF2-40B4-BE49-F238E27FC236}">
                <a16:creationId xmlns:a16="http://schemas.microsoft.com/office/drawing/2014/main" id="{0B01E243-B792-4191-896F-CBB4C599C5A3}"/>
              </a:ext>
            </a:extLst>
          </p:cNvPr>
          <p:cNvSpPr txBox="1"/>
          <p:nvPr/>
        </p:nvSpPr>
        <p:spPr>
          <a:xfrm>
            <a:off x="5220071" y="5404081"/>
            <a:ext cx="3168351" cy="369332"/>
          </a:xfrm>
          <a:prstGeom prst="rect">
            <a:avLst/>
          </a:prstGeom>
          <a:solidFill>
            <a:schemeClr val="accent6">
              <a:lumMod val="60000"/>
              <a:lumOff val="40000"/>
            </a:schemeClr>
          </a:solidFill>
        </p:spPr>
        <p:txBody>
          <a:bodyPr wrap="square" rtlCol="0">
            <a:spAutoFit/>
          </a:bodyPr>
          <a:lstStyle/>
          <a:p>
            <a:pPr algn="ctr"/>
            <a:r>
              <a:rPr lang="es-AR" dirty="0">
                <a:solidFill>
                  <a:srgbClr val="C00000"/>
                </a:solidFill>
                <a:latin typeface="Calibri" panose="020F0502020204030204" pitchFamily="34" charset="0"/>
                <a:cs typeface="Calibri" panose="020F0502020204030204" pitchFamily="34" charset="0"/>
              </a:rPr>
              <a:t>ORDINALES E INTERVALO</a:t>
            </a: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Representación gráfica o visualización</a:t>
            </a:r>
          </a:p>
        </p:txBody>
      </p:sp>
      <p:sp>
        <p:nvSpPr>
          <p:cNvPr id="2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3079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57200" y="1127373"/>
            <a:ext cx="8435280" cy="460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46"/>
          <p:cNvSpPr txBox="1">
            <a:spLocks noChangeArrowheads="1"/>
          </p:cNvSpPr>
          <p:nvPr/>
        </p:nvSpPr>
        <p:spPr bwMode="auto">
          <a:xfrm>
            <a:off x="3174728" y="4707577"/>
            <a:ext cx="1944216" cy="323165"/>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Elegir tipo de gráfico</a:t>
            </a:r>
          </a:p>
        </p:txBody>
      </p:sp>
      <p:cxnSp>
        <p:nvCxnSpPr>
          <p:cNvPr id="6" name="AutoShape 50"/>
          <p:cNvCxnSpPr>
            <a:cxnSpLocks noChangeShapeType="1"/>
          </p:cNvCxnSpPr>
          <p:nvPr/>
        </p:nvCxnSpPr>
        <p:spPr bwMode="auto">
          <a:xfrm rot="10800000">
            <a:off x="2699792" y="4707579"/>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8" name="Text Box 46"/>
          <p:cNvSpPr txBox="1">
            <a:spLocks noChangeArrowheads="1"/>
          </p:cNvSpPr>
          <p:nvPr/>
        </p:nvSpPr>
        <p:spPr bwMode="auto">
          <a:xfrm>
            <a:off x="5122352" y="3429000"/>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Arrastrar la variable que se desea graficar</a:t>
            </a:r>
          </a:p>
        </p:txBody>
      </p:sp>
      <p:cxnSp>
        <p:nvCxnSpPr>
          <p:cNvPr id="9" name="AutoShape 50"/>
          <p:cNvCxnSpPr>
            <a:cxnSpLocks noChangeShapeType="1"/>
          </p:cNvCxnSpPr>
          <p:nvPr/>
        </p:nvCxnSpPr>
        <p:spPr bwMode="auto">
          <a:xfrm rot="10800000">
            <a:off x="4647416" y="3429002"/>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0" name="Text Box 46"/>
          <p:cNvSpPr txBox="1">
            <a:spLocks noChangeArrowheads="1"/>
          </p:cNvSpPr>
          <p:nvPr/>
        </p:nvSpPr>
        <p:spPr bwMode="auto">
          <a:xfrm>
            <a:off x="6890641" y="4626785"/>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Pedir el tipo de porcentaje deseado</a:t>
            </a:r>
          </a:p>
        </p:txBody>
      </p:sp>
      <p:cxnSp>
        <p:nvCxnSpPr>
          <p:cNvPr id="11" name="AutoShape 50"/>
          <p:cNvCxnSpPr>
            <a:cxnSpLocks noChangeShapeType="1"/>
          </p:cNvCxnSpPr>
          <p:nvPr/>
        </p:nvCxnSpPr>
        <p:spPr bwMode="auto">
          <a:xfrm rot="5400000" flipH="1" flipV="1">
            <a:off x="7166654" y="3837064"/>
            <a:ext cx="1485817" cy="93627"/>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 en SPSS</a:t>
            </a:r>
          </a:p>
        </p:txBody>
      </p:sp>
    </p:spTree>
    <p:extLst>
      <p:ext uri="{BB962C8B-B14F-4D97-AF65-F5344CB8AC3E}">
        <p14:creationId xmlns:p14="http://schemas.microsoft.com/office/powerpoint/2010/main" val="3710444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483448" y="1103757"/>
            <a:ext cx="80724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latin typeface="Calibri" panose="020F0502020204030204" pitchFamily="34" charset="0"/>
                <a:cs typeface="Calibri" panose="020F0502020204030204" pitchFamily="34" charset="0"/>
              </a:rPr>
              <a:t>Es un tipo de gráfico muy frecuente que no requiere de orden entre las categorías presentadas.</a:t>
            </a:r>
            <a:endParaRPr lang="es-AR" altLang="es-AR" sz="1600" b="1" dirty="0">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8BD0117E-1010-47A1-98F6-5D27B19E8A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3365" y="2470096"/>
            <a:ext cx="4104456" cy="3045096"/>
          </a:xfrm>
          <a:prstGeom prst="rect">
            <a:avLst/>
          </a:prstGeom>
        </p:spPr>
      </p:pic>
      <p:pic>
        <p:nvPicPr>
          <p:cNvPr id="5" name="Imagen 4">
            <a:extLst>
              <a:ext uri="{FF2B5EF4-FFF2-40B4-BE49-F238E27FC236}">
                <a16:creationId xmlns:a16="http://schemas.microsoft.com/office/drawing/2014/main" id="{861FF429-EE35-45B6-AB38-6CA4C0E7437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519666" y="2348880"/>
            <a:ext cx="4453099" cy="1894936"/>
          </a:xfrm>
          <a:prstGeom prst="rect">
            <a:avLst/>
          </a:prstGeom>
        </p:spPr>
      </p:pic>
      <p:sp>
        <p:nvSpPr>
          <p:cNvPr id="26" name="7 CuadroTexto">
            <a:extLst>
              <a:ext uri="{FF2B5EF4-FFF2-40B4-BE49-F238E27FC236}">
                <a16:creationId xmlns:a16="http://schemas.microsoft.com/office/drawing/2014/main" id="{7D94DB5D-94A8-46A3-89DA-1D7FC4AAF7D6}"/>
              </a:ext>
            </a:extLst>
          </p:cNvPr>
          <p:cNvSpPr txBox="1">
            <a:spLocks noChangeArrowheads="1"/>
          </p:cNvSpPr>
          <p:nvPr/>
        </p:nvSpPr>
        <p:spPr bwMode="auto">
          <a:xfrm>
            <a:off x="251520" y="1885321"/>
            <a:ext cx="42681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libri" panose="020F0502020204030204" pitchFamily="34" charset="0"/>
                <a:cs typeface="Calibri" panose="020F0502020204030204" pitchFamily="34" charset="0"/>
              </a:rPr>
              <a:t>Gráfico 1. Distribución de los encuestados por categoría de actividad</a:t>
            </a:r>
            <a:endParaRPr lang="es-AR" altLang="es-AR" sz="1400" b="1" dirty="0">
              <a:latin typeface="Calibri" panose="020F0502020204030204" pitchFamily="34" charset="0"/>
              <a:cs typeface="Calibri" panose="020F0502020204030204" pitchFamily="34" charset="0"/>
            </a:endParaRPr>
          </a:p>
        </p:txBody>
      </p:sp>
      <p:sp>
        <p:nvSpPr>
          <p:cNvPr id="27" name="7 CuadroTexto">
            <a:extLst>
              <a:ext uri="{FF2B5EF4-FFF2-40B4-BE49-F238E27FC236}">
                <a16:creationId xmlns:a16="http://schemas.microsoft.com/office/drawing/2014/main" id="{D380A515-B3D6-49A3-B4BD-318BB2521194}"/>
              </a:ext>
            </a:extLst>
          </p:cNvPr>
          <p:cNvSpPr txBox="1">
            <a:spLocks noChangeArrowheads="1"/>
          </p:cNvSpPr>
          <p:nvPr/>
        </p:nvSpPr>
        <p:spPr bwMode="auto">
          <a:xfrm>
            <a:off x="251520" y="5511109"/>
            <a:ext cx="4268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400" dirty="0">
                <a:solidFill>
                  <a:schemeClr val="bg1"/>
                </a:solidFill>
                <a:latin typeface="Calibri" panose="020F0502020204030204" pitchFamily="34" charset="0"/>
                <a:cs typeface="Calibri" panose="020F0502020204030204" pitchFamily="34" charset="0"/>
              </a:rPr>
              <a:t>Fuente: elaboración propia</a:t>
            </a:r>
            <a:endParaRPr lang="es-AR" altLang="es-AR" sz="1200" dirty="0">
              <a:solidFill>
                <a:schemeClr val="bg1"/>
              </a:solidFill>
              <a:latin typeface="Calibri" panose="020F0502020204030204" pitchFamily="34" charset="0"/>
              <a:cs typeface="Calibri" panose="020F0502020204030204" pitchFamily="34" charset="0"/>
            </a:endParaRP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81230" y="4352347"/>
            <a:ext cx="5336869" cy="2478666"/>
          </a:xfrm>
          <a:prstGeom prst="rect">
            <a:avLst/>
          </a:prstGeom>
        </p:spPr>
      </p:pic>
      <p:sp>
        <p:nvSpPr>
          <p:cNvPr id="11"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3491881" y="4231131"/>
            <a:ext cx="5328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Wingdings" panose="05000000000000000000" pitchFamily="2" charset="2"/>
              <a:buChar char="ü"/>
            </a:pPr>
            <a:r>
              <a:rPr lang="es-AR" altLang="es-AR" dirty="0">
                <a:solidFill>
                  <a:schemeClr val="bg1"/>
                </a:solidFill>
                <a:latin typeface="Calibri" panose="020F0502020204030204" pitchFamily="34" charset="0"/>
                <a:cs typeface="Calibri" panose="020F0502020204030204" pitchFamily="34" charset="0"/>
              </a:rPr>
              <a:t>Su forma alternativa es el gráfico de anillo</a:t>
            </a:r>
            <a:endParaRPr lang="es-AR" altLang="es-AR" sz="1600" b="1" dirty="0">
              <a:solidFill>
                <a:schemeClr val="bg1"/>
              </a:solidFill>
              <a:latin typeface="Calibri" panose="020F0502020204030204" pitchFamily="34" charset="0"/>
              <a:cs typeface="Calibri" panose="020F0502020204030204" pitchFamily="34" charset="0"/>
            </a:endParaRPr>
          </a:p>
        </p:txBody>
      </p:sp>
      <p:sp>
        <p:nvSpPr>
          <p:cNvPr id="10"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5"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6"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a:t>
            </a:r>
          </a:p>
        </p:txBody>
      </p:sp>
    </p:spTree>
    <p:extLst>
      <p:ext uri="{BB962C8B-B14F-4D97-AF65-F5344CB8AC3E}">
        <p14:creationId xmlns:p14="http://schemas.microsoft.com/office/powerpoint/2010/main" val="2327619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AutoShape 50"/>
          <p:cNvCxnSpPr>
            <a:cxnSpLocks noChangeShapeType="1"/>
          </p:cNvCxnSpPr>
          <p:nvPr/>
        </p:nvCxnSpPr>
        <p:spPr bwMode="auto">
          <a:xfrm rot="10800000">
            <a:off x="4647416" y="3429002"/>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0" name="Text Box 46"/>
          <p:cNvSpPr txBox="1">
            <a:spLocks noChangeArrowheads="1"/>
          </p:cNvSpPr>
          <p:nvPr/>
        </p:nvSpPr>
        <p:spPr bwMode="auto">
          <a:xfrm>
            <a:off x="611560" y="5180783"/>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Hacer doble clic para editar</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1560" y="964133"/>
            <a:ext cx="4867640" cy="3743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AutoShape 50"/>
          <p:cNvCxnSpPr>
            <a:cxnSpLocks noChangeShapeType="1"/>
          </p:cNvCxnSpPr>
          <p:nvPr/>
        </p:nvCxnSpPr>
        <p:spPr bwMode="auto">
          <a:xfrm flipV="1">
            <a:off x="1583668" y="4437875"/>
            <a:ext cx="972108" cy="74291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0" y="1556792"/>
            <a:ext cx="4114800" cy="445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46"/>
          <p:cNvSpPr txBox="1">
            <a:spLocks noChangeArrowheads="1"/>
          </p:cNvSpPr>
          <p:nvPr/>
        </p:nvSpPr>
        <p:spPr bwMode="auto">
          <a:xfrm>
            <a:off x="5868144" y="1335341"/>
            <a:ext cx="2592288"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Botón derecho: “Mostrar etiquetas de datos”</a:t>
            </a:r>
          </a:p>
        </p:txBody>
      </p:sp>
      <p:cxnSp>
        <p:nvCxnSpPr>
          <p:cNvPr id="15" name="AutoShape 50"/>
          <p:cNvCxnSpPr>
            <a:cxnSpLocks noChangeShapeType="1"/>
          </p:cNvCxnSpPr>
          <p:nvPr/>
        </p:nvCxnSpPr>
        <p:spPr bwMode="auto">
          <a:xfrm rot="5400000">
            <a:off x="5620366" y="2137118"/>
            <a:ext cx="1395645" cy="900087"/>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6" name="Text Box 46"/>
          <p:cNvSpPr txBox="1">
            <a:spLocks noChangeArrowheads="1"/>
          </p:cNvSpPr>
          <p:nvPr/>
        </p:nvSpPr>
        <p:spPr bwMode="auto">
          <a:xfrm>
            <a:off x="5624488" y="4200265"/>
            <a:ext cx="2592288"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Pedir que muestre el % y la variable que nos interesa</a:t>
            </a:r>
          </a:p>
        </p:txBody>
      </p:sp>
      <p:cxnSp>
        <p:nvCxnSpPr>
          <p:cNvPr id="17" name="AutoShape 50"/>
          <p:cNvCxnSpPr>
            <a:cxnSpLocks noChangeShapeType="1"/>
            <a:stCxn id="16" idx="0"/>
          </p:cNvCxnSpPr>
          <p:nvPr/>
        </p:nvCxnSpPr>
        <p:spPr bwMode="auto">
          <a:xfrm rot="5400000" flipH="1" flipV="1">
            <a:off x="7385691" y="3125524"/>
            <a:ext cx="609682" cy="1539800"/>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21"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 en SPSS</a:t>
            </a:r>
          </a:p>
        </p:txBody>
      </p:sp>
    </p:spTree>
    <p:extLst>
      <p:ext uri="{BB962C8B-B14F-4D97-AF65-F5344CB8AC3E}">
        <p14:creationId xmlns:p14="http://schemas.microsoft.com/office/powerpoint/2010/main" val="1333524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181689" cy="364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5"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6"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7"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sectores o “torta” en SPSS</a:t>
            </a:r>
          </a:p>
        </p:txBody>
      </p:sp>
    </p:spTree>
    <p:extLst>
      <p:ext uri="{BB962C8B-B14F-4D97-AF65-F5344CB8AC3E}">
        <p14:creationId xmlns:p14="http://schemas.microsoft.com/office/powerpoint/2010/main" val="1911502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78263" y="1367771"/>
            <a:ext cx="8401708" cy="412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AutoShape 50"/>
          <p:cNvCxnSpPr>
            <a:cxnSpLocks noChangeShapeType="1"/>
          </p:cNvCxnSpPr>
          <p:nvPr/>
        </p:nvCxnSpPr>
        <p:spPr bwMode="auto">
          <a:xfrm rot="10800000">
            <a:off x="4634907" y="3816044"/>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8" name="Text Box 46"/>
          <p:cNvSpPr txBox="1">
            <a:spLocks noChangeArrowheads="1"/>
          </p:cNvSpPr>
          <p:nvPr/>
        </p:nvSpPr>
        <p:spPr bwMode="auto">
          <a:xfrm>
            <a:off x="2731493" y="4621413"/>
            <a:ext cx="1944216" cy="323165"/>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Elegir tipo de gráfico</a:t>
            </a:r>
          </a:p>
        </p:txBody>
      </p:sp>
      <p:cxnSp>
        <p:nvCxnSpPr>
          <p:cNvPr id="19" name="AutoShape 50"/>
          <p:cNvCxnSpPr>
            <a:cxnSpLocks noChangeShapeType="1"/>
          </p:cNvCxnSpPr>
          <p:nvPr/>
        </p:nvCxnSpPr>
        <p:spPr bwMode="auto">
          <a:xfrm rot="10800000">
            <a:off x="2256557" y="4621415"/>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0" name="Text Box 46"/>
          <p:cNvSpPr txBox="1">
            <a:spLocks noChangeArrowheads="1"/>
          </p:cNvSpPr>
          <p:nvPr/>
        </p:nvSpPr>
        <p:spPr bwMode="auto">
          <a:xfrm>
            <a:off x="4679117" y="3342836"/>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Arrastrar la variable que se desea graficar</a:t>
            </a:r>
          </a:p>
        </p:txBody>
      </p:sp>
      <p:cxnSp>
        <p:nvCxnSpPr>
          <p:cNvPr id="21" name="AutoShape 50"/>
          <p:cNvCxnSpPr>
            <a:cxnSpLocks noChangeShapeType="1"/>
          </p:cNvCxnSpPr>
          <p:nvPr/>
        </p:nvCxnSpPr>
        <p:spPr bwMode="auto">
          <a:xfrm rot="10800000">
            <a:off x="4204181" y="3342838"/>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2" name="Text Box 46"/>
          <p:cNvSpPr txBox="1">
            <a:spLocks noChangeArrowheads="1"/>
          </p:cNvSpPr>
          <p:nvPr/>
        </p:nvSpPr>
        <p:spPr bwMode="auto">
          <a:xfrm>
            <a:off x="6447406" y="4540621"/>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Pedir el tipo de porcentaje deseado</a:t>
            </a:r>
          </a:p>
        </p:txBody>
      </p:sp>
      <p:cxnSp>
        <p:nvCxnSpPr>
          <p:cNvPr id="23" name="AutoShape 50"/>
          <p:cNvCxnSpPr>
            <a:cxnSpLocks noChangeShapeType="1"/>
          </p:cNvCxnSpPr>
          <p:nvPr/>
        </p:nvCxnSpPr>
        <p:spPr bwMode="auto">
          <a:xfrm rot="5400000" flipH="1" flipV="1">
            <a:off x="6723419" y="3750900"/>
            <a:ext cx="1485817" cy="93627"/>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barras en SPSS</a:t>
            </a:r>
          </a:p>
        </p:txBody>
      </p:sp>
    </p:spTree>
    <p:extLst>
      <p:ext uri="{BB962C8B-B14F-4D97-AF65-F5344CB8AC3E}">
        <p14:creationId xmlns:p14="http://schemas.microsoft.com/office/powerpoint/2010/main" val="840134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250826" y="1103757"/>
            <a:ext cx="83050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Trabaja en un sistema de ejes cartesianos (primer cuadrante) con abscisa positiva y ordenada positiva. En la abscisa (eje horizontal de las X) se representan las categorías de la variable y en la ordenada (eje vertical de las Y) las frecuencias (que pueden ser absolutas o porcentajes).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pic>
        <p:nvPicPr>
          <p:cNvPr id="2" name="Imagen 1">
            <a:extLst>
              <a:ext uri="{FF2B5EF4-FFF2-40B4-BE49-F238E27FC236}">
                <a16:creationId xmlns:a16="http://schemas.microsoft.com/office/drawing/2014/main" id="{57063602-4CF6-4CBE-8BF8-72553BA09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62" y="3180951"/>
            <a:ext cx="4184907" cy="2360345"/>
          </a:xfrm>
          <a:prstGeom prst="rect">
            <a:avLst/>
          </a:prstGeom>
        </p:spPr>
      </p:pic>
      <p:sp>
        <p:nvSpPr>
          <p:cNvPr id="1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74370" y="2672289"/>
            <a:ext cx="4385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200" b="1" dirty="0">
                <a:latin typeface="Cambria" panose="02040503050406030204" pitchFamily="18" charset="0"/>
                <a:ea typeface="Cambria" panose="02040503050406030204" pitchFamily="18" charset="0"/>
                <a:cs typeface="Calibri" panose="020F0502020204030204" pitchFamily="34" charset="0"/>
              </a:rPr>
              <a:t>Gráfico 3. Distribución de los encuestados por nivel educativo</a:t>
            </a:r>
            <a:endParaRPr lang="es-AR" altLang="es-AR" sz="1100" b="1" dirty="0">
              <a:latin typeface="Cambria" panose="02040503050406030204" pitchFamily="18" charset="0"/>
              <a:ea typeface="Cambria" panose="02040503050406030204" pitchFamily="18" charset="0"/>
              <a:cs typeface="Calibri" panose="020F0502020204030204" pitchFamily="34" charset="0"/>
            </a:endParaRPr>
          </a:p>
        </p:txBody>
      </p:sp>
      <p:sp>
        <p:nvSpPr>
          <p:cNvPr id="11" name="7 CuadroTexto">
            <a:extLst>
              <a:ext uri="{FF2B5EF4-FFF2-40B4-BE49-F238E27FC236}">
                <a16:creationId xmlns:a16="http://schemas.microsoft.com/office/drawing/2014/main" id="{49285F27-CEBA-44DD-BB8F-D4009F52C383}"/>
              </a:ext>
            </a:extLst>
          </p:cNvPr>
          <p:cNvSpPr txBox="1">
            <a:spLocks noChangeArrowheads="1"/>
          </p:cNvSpPr>
          <p:nvPr/>
        </p:nvSpPr>
        <p:spPr bwMode="auto">
          <a:xfrm>
            <a:off x="209089" y="5571458"/>
            <a:ext cx="42681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100" dirty="0">
                <a:latin typeface="Cambria" panose="02040503050406030204" pitchFamily="18" charset="0"/>
                <a:ea typeface="Cambria" panose="02040503050406030204" pitchFamily="18" charset="0"/>
                <a:cs typeface="Calibri" panose="020F0502020204030204" pitchFamily="34" charset="0"/>
              </a:rPr>
              <a:t>Fuente: elaboración propia</a:t>
            </a:r>
            <a:endParaRPr lang="es-AR" altLang="es-AR" sz="1050" dirty="0">
              <a:latin typeface="Cambria" panose="02040503050406030204" pitchFamily="18" charset="0"/>
              <a:ea typeface="Cambria" panose="02040503050406030204" pitchFamily="18" charset="0"/>
              <a:cs typeface="Calibri" panose="020F0502020204030204" pitchFamily="34" charset="0"/>
            </a:endParaRPr>
          </a:p>
        </p:txBody>
      </p:sp>
      <p:pic>
        <p:nvPicPr>
          <p:cNvPr id="3" name="Imagen 2">
            <a:extLst>
              <a:ext uri="{FF2B5EF4-FFF2-40B4-BE49-F238E27FC236}">
                <a16:creationId xmlns:a16="http://schemas.microsoft.com/office/drawing/2014/main" id="{1BB229AE-20BC-496E-BD2D-B75FD618D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976" y="3188870"/>
            <a:ext cx="4104456" cy="2312303"/>
          </a:xfrm>
          <a:prstGeom prst="rect">
            <a:avLst/>
          </a:prstGeom>
        </p:spPr>
      </p:pic>
      <p:sp>
        <p:nvSpPr>
          <p:cNvPr id="8"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2"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barras / histograma</a:t>
            </a:r>
          </a:p>
        </p:txBody>
      </p:sp>
      <p:sp>
        <p:nvSpPr>
          <p:cNvPr id="17" name="7 CuadroTexto">
            <a:extLst>
              <a:ext uri="{FF2B5EF4-FFF2-40B4-BE49-F238E27FC236}">
                <a16:creationId xmlns:a16="http://schemas.microsoft.com/office/drawing/2014/main" id="{49285F27-CEBA-44DD-BB8F-D4009F52C383}"/>
              </a:ext>
            </a:extLst>
          </p:cNvPr>
          <p:cNvSpPr txBox="1">
            <a:spLocks noChangeArrowheads="1"/>
          </p:cNvSpPr>
          <p:nvPr/>
        </p:nvSpPr>
        <p:spPr bwMode="auto">
          <a:xfrm>
            <a:off x="4513104" y="5571458"/>
            <a:ext cx="42681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100" dirty="0">
                <a:latin typeface="Cambria" panose="02040503050406030204" pitchFamily="18" charset="0"/>
                <a:ea typeface="Cambria" panose="02040503050406030204" pitchFamily="18" charset="0"/>
                <a:cs typeface="Calibri" panose="020F0502020204030204" pitchFamily="34" charset="0"/>
              </a:rPr>
              <a:t>Fuente: elaboración propia</a:t>
            </a:r>
            <a:endParaRPr lang="es-AR" altLang="es-AR" sz="1050" dirty="0">
              <a:latin typeface="Cambria" panose="02040503050406030204" pitchFamily="18" charset="0"/>
              <a:ea typeface="Cambria" panose="02040503050406030204" pitchFamily="18" charset="0"/>
              <a:cs typeface="Calibri" panose="020F0502020204030204" pitchFamily="34" charset="0"/>
            </a:endParaRPr>
          </a:p>
        </p:txBody>
      </p:sp>
      <p:sp>
        <p:nvSpPr>
          <p:cNvPr id="18"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4507698" y="2672289"/>
            <a:ext cx="4385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200" b="1" dirty="0">
                <a:latin typeface="Cambria" panose="02040503050406030204" pitchFamily="18" charset="0"/>
                <a:ea typeface="Cambria" panose="02040503050406030204" pitchFamily="18" charset="0"/>
                <a:cs typeface="Calibri" panose="020F0502020204030204" pitchFamily="34" charset="0"/>
              </a:rPr>
              <a:t>Gráfico 3. Distribución de los encuestados por nivel educativo</a:t>
            </a:r>
            <a:endParaRPr lang="es-AR" altLang="es-AR" sz="1100" b="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72550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a:extLst>
              <a:ext uri="{FF2B5EF4-FFF2-40B4-BE49-F238E27FC236}">
                <a16:creationId xmlns:a16="http://schemas.microsoft.com/office/drawing/2014/main" id="{6403B800-B194-4F22-90E6-55B8EDE7582B}"/>
              </a:ext>
            </a:extLst>
          </p:cNvPr>
          <p:cNvSpPr txBox="1">
            <a:spLocks noChangeArrowheads="1"/>
          </p:cNvSpPr>
          <p:nvPr/>
        </p:nvSpPr>
        <p:spPr bwMode="auto">
          <a:xfrm>
            <a:off x="250825" y="1103757"/>
            <a:ext cx="86423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pPr>
            <a:r>
              <a:rPr lang="es-AR" altLang="es-AR" dirty="0">
                <a:latin typeface="Cambria" panose="02040503050406030204" pitchFamily="18" charset="0"/>
                <a:ea typeface="Cambria" panose="02040503050406030204" pitchFamily="18" charset="0"/>
                <a:cs typeface="Calibri" panose="020F0502020204030204" pitchFamily="34" charset="0"/>
              </a:rPr>
              <a:t>Trabaja en un sistema de ejes cartesianos (primer cuadrante) con abscisa positiva y ordenada positiva. En la abscisa (eje horizontal de las X) se representan las categorías de la variable y en la ordenada (eje vertical de las Y) las frecuencias.</a:t>
            </a:r>
            <a:endParaRPr lang="es-AR" altLang="es-AR" sz="1600" b="1" dirty="0">
              <a:latin typeface="Cambria" panose="02040503050406030204" pitchFamily="18" charset="0"/>
              <a:ea typeface="Cambria" panose="02040503050406030204" pitchFamily="18" charset="0"/>
              <a:cs typeface="Calibri" panose="020F0502020204030204" pitchFamily="34" charset="0"/>
            </a:endParaRPr>
          </a:p>
        </p:txBody>
      </p:sp>
      <p:sp>
        <p:nvSpPr>
          <p:cNvPr id="10" name="7 CuadroTexto">
            <a:extLst>
              <a:ext uri="{FF2B5EF4-FFF2-40B4-BE49-F238E27FC236}">
                <a16:creationId xmlns:a16="http://schemas.microsoft.com/office/drawing/2014/main" id="{A5CF634C-A749-4DAA-96EC-C392CFF5896D}"/>
              </a:ext>
            </a:extLst>
          </p:cNvPr>
          <p:cNvSpPr txBox="1">
            <a:spLocks noChangeArrowheads="1"/>
          </p:cNvSpPr>
          <p:nvPr/>
        </p:nvSpPr>
        <p:spPr bwMode="auto">
          <a:xfrm>
            <a:off x="1979712" y="2208424"/>
            <a:ext cx="58429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600" b="1" dirty="0">
                <a:latin typeface="Cambria" panose="02040503050406030204" pitchFamily="18" charset="0"/>
                <a:ea typeface="Cambria" panose="02040503050406030204" pitchFamily="18" charset="0"/>
                <a:cs typeface="Calibri" panose="020F0502020204030204" pitchFamily="34" charset="0"/>
              </a:rPr>
              <a:t>Gráfico 4. Distribución de los trabajadores según ingreso</a:t>
            </a:r>
            <a:endParaRPr lang="es-AR" altLang="es-AR" sz="1400" b="1" dirty="0">
              <a:latin typeface="Cambria" panose="02040503050406030204" pitchFamily="18" charset="0"/>
              <a:ea typeface="Cambria" panose="02040503050406030204" pitchFamily="18" charset="0"/>
              <a:cs typeface="Calibri" panose="020F0502020204030204" pitchFamily="34" charset="0"/>
            </a:endParaRPr>
          </a:p>
        </p:txBody>
      </p:sp>
      <p:sp>
        <p:nvSpPr>
          <p:cNvPr id="11" name="7 CuadroTexto">
            <a:extLst>
              <a:ext uri="{FF2B5EF4-FFF2-40B4-BE49-F238E27FC236}">
                <a16:creationId xmlns:a16="http://schemas.microsoft.com/office/drawing/2014/main" id="{49285F27-CEBA-44DD-BB8F-D4009F52C383}"/>
              </a:ext>
            </a:extLst>
          </p:cNvPr>
          <p:cNvSpPr txBox="1">
            <a:spLocks noChangeArrowheads="1"/>
          </p:cNvSpPr>
          <p:nvPr/>
        </p:nvSpPr>
        <p:spPr bwMode="auto">
          <a:xfrm>
            <a:off x="1886253" y="6132775"/>
            <a:ext cx="4268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AR" altLang="es-AR" sz="1400" dirty="0">
                <a:latin typeface="Cambria" panose="02040503050406030204" pitchFamily="18" charset="0"/>
                <a:ea typeface="Cambria" panose="02040503050406030204" pitchFamily="18" charset="0"/>
                <a:cs typeface="Calibri" panose="020F0502020204030204" pitchFamily="34" charset="0"/>
              </a:rPr>
              <a:t>Fuente: elaboración propia</a:t>
            </a:r>
            <a:endParaRPr lang="es-AR" altLang="es-AR" sz="1200" dirty="0">
              <a:latin typeface="Cambria" panose="02040503050406030204" pitchFamily="18" charset="0"/>
              <a:ea typeface="Cambria" panose="02040503050406030204" pitchFamily="18" charset="0"/>
              <a:cs typeface="Calibri" panose="020F0502020204030204" pitchFamily="34" charset="0"/>
            </a:endParaRP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80593" y="2546978"/>
            <a:ext cx="5003279" cy="3575986"/>
          </a:xfrm>
          <a:prstGeom prst="rect">
            <a:avLst/>
          </a:prstGeom>
        </p:spPr>
      </p:pic>
      <p:sp>
        <p:nvSpPr>
          <p:cNvPr id="7"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9"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2"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Histograma para variables continuas</a:t>
            </a:r>
          </a:p>
        </p:txBody>
      </p:sp>
    </p:spTree>
    <p:extLst>
      <p:ext uri="{BB962C8B-B14F-4D97-AF65-F5344CB8AC3E}">
        <p14:creationId xmlns:p14="http://schemas.microsoft.com/office/powerpoint/2010/main" val="68129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nterfaz de usuario gráfica&#10;&#10;Descripción generada automáticamente">
            <a:extLst>
              <a:ext uri="{FF2B5EF4-FFF2-40B4-BE49-F238E27FC236}">
                <a16:creationId xmlns:a16="http://schemas.microsoft.com/office/drawing/2014/main" id="{CCF9F1C9-0F1E-48EC-B896-AB03E3F4C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713" y="1454983"/>
            <a:ext cx="6278573" cy="4017795"/>
          </a:xfrm>
          <a:prstGeom prst="rect">
            <a:avLst/>
          </a:prstGeom>
        </p:spPr>
      </p:pic>
      <p:cxnSp>
        <p:nvCxnSpPr>
          <p:cNvPr id="9" name="AutoShape 50"/>
          <p:cNvCxnSpPr>
            <a:cxnSpLocks noChangeShapeType="1"/>
          </p:cNvCxnSpPr>
          <p:nvPr/>
        </p:nvCxnSpPr>
        <p:spPr bwMode="auto">
          <a:xfrm rot="10800000">
            <a:off x="4634907" y="3816044"/>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8" name="Text Box 46"/>
          <p:cNvSpPr txBox="1">
            <a:spLocks noChangeArrowheads="1"/>
          </p:cNvSpPr>
          <p:nvPr/>
        </p:nvSpPr>
        <p:spPr bwMode="auto">
          <a:xfrm>
            <a:off x="2731493" y="4621413"/>
            <a:ext cx="1944216" cy="323165"/>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Elegir tipo de gráfico</a:t>
            </a:r>
          </a:p>
        </p:txBody>
      </p:sp>
      <p:cxnSp>
        <p:nvCxnSpPr>
          <p:cNvPr id="19" name="AutoShape 50"/>
          <p:cNvCxnSpPr>
            <a:cxnSpLocks noChangeShapeType="1"/>
          </p:cNvCxnSpPr>
          <p:nvPr/>
        </p:nvCxnSpPr>
        <p:spPr bwMode="auto">
          <a:xfrm rot="10800000">
            <a:off x="2256557" y="4621415"/>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0" name="Text Box 46"/>
          <p:cNvSpPr txBox="1">
            <a:spLocks noChangeArrowheads="1"/>
          </p:cNvSpPr>
          <p:nvPr/>
        </p:nvSpPr>
        <p:spPr bwMode="auto">
          <a:xfrm>
            <a:off x="4679117" y="3342836"/>
            <a:ext cx="1944216" cy="553998"/>
          </a:xfrm>
          <a:prstGeom prst="rect">
            <a:avLst/>
          </a:prstGeom>
          <a:solidFill>
            <a:schemeClr val="bg1"/>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solidFill>
                  <a:srgbClr val="C00000"/>
                </a:solidFill>
                <a:latin typeface="Calibri" panose="020F0502020204030204" pitchFamily="34" charset="0"/>
              </a:rPr>
              <a:t>Arrastrar las variables que se desean graficar</a:t>
            </a:r>
          </a:p>
        </p:txBody>
      </p:sp>
      <p:cxnSp>
        <p:nvCxnSpPr>
          <p:cNvPr id="21" name="AutoShape 50"/>
          <p:cNvCxnSpPr>
            <a:cxnSpLocks noChangeShapeType="1"/>
          </p:cNvCxnSpPr>
          <p:nvPr/>
        </p:nvCxnSpPr>
        <p:spPr bwMode="auto">
          <a:xfrm rot="10800000">
            <a:off x="4204181" y="3342838"/>
            <a:ext cx="474936" cy="16158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dispersión en SPSS</a:t>
            </a:r>
          </a:p>
        </p:txBody>
      </p:sp>
    </p:spTree>
    <p:extLst>
      <p:ext uri="{BB962C8B-B14F-4D97-AF65-F5344CB8AC3E}">
        <p14:creationId xmlns:p14="http://schemas.microsoft.com/office/powerpoint/2010/main" val="148755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179512" y="196011"/>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datos, sintaxis y resultados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
        <p:nvSpPr>
          <p:cNvPr id="14"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pic>
        <p:nvPicPr>
          <p:cNvPr id="4" name="Imagen 3" descr="Interfaz de usuario gráfica, Aplicación, Tabla, Excel&#10;&#10;Descripción generada automáticamente">
            <a:extLst>
              <a:ext uri="{FF2B5EF4-FFF2-40B4-BE49-F238E27FC236}">
                <a16:creationId xmlns:a16="http://schemas.microsoft.com/office/drawing/2014/main" id="{494330F6-43BA-4D89-AF1F-CEBF8DC925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5850" y="908720"/>
            <a:ext cx="3926110" cy="2170034"/>
          </a:xfrm>
          <a:prstGeom prst="rect">
            <a:avLst/>
          </a:prstGeom>
          <a:ln>
            <a:noFill/>
          </a:ln>
          <a:effectLst>
            <a:outerShdw blurRad="190500" algn="tl" rotWithShape="0">
              <a:srgbClr val="000000">
                <a:alpha val="70000"/>
              </a:srgbClr>
            </a:outerShdw>
          </a:effectLst>
        </p:spPr>
      </p:pic>
      <p:sp>
        <p:nvSpPr>
          <p:cNvPr id="15" name="Text Box 46">
            <a:extLst>
              <a:ext uri="{FF2B5EF4-FFF2-40B4-BE49-F238E27FC236}">
                <a16:creationId xmlns:a16="http://schemas.microsoft.com/office/drawing/2014/main" id="{3932A64B-DA0F-4ED6-9039-4EF9DBA8B5A0}"/>
              </a:ext>
            </a:extLst>
          </p:cNvPr>
          <p:cNvSpPr txBox="1">
            <a:spLocks noChangeArrowheads="1"/>
          </p:cNvSpPr>
          <p:nvPr/>
        </p:nvSpPr>
        <p:spPr bwMode="auto">
          <a:xfrm>
            <a:off x="179512" y="3381461"/>
            <a:ext cx="1944216"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Editor de datos (base de datos): archivos .</a:t>
            </a:r>
            <a:r>
              <a:rPr lang="es-ES" altLang="es-AR" sz="1500" b="1" dirty="0" err="1">
                <a:latin typeface="Cambria" panose="02040503050406030204" pitchFamily="18" charset="0"/>
                <a:ea typeface="Cambria" panose="02040503050406030204" pitchFamily="18" charset="0"/>
              </a:rPr>
              <a:t>sav</a:t>
            </a:r>
            <a:endParaRPr lang="es-ES" altLang="es-AR" sz="1500" b="1" dirty="0">
              <a:latin typeface="Cambria" panose="02040503050406030204" pitchFamily="18" charset="0"/>
              <a:ea typeface="Cambria" panose="02040503050406030204" pitchFamily="18" charset="0"/>
            </a:endParaRPr>
          </a:p>
        </p:txBody>
      </p:sp>
      <p:cxnSp>
        <p:nvCxnSpPr>
          <p:cNvPr id="17" name="AutoShape 50">
            <a:extLst>
              <a:ext uri="{FF2B5EF4-FFF2-40B4-BE49-F238E27FC236}">
                <a16:creationId xmlns:a16="http://schemas.microsoft.com/office/drawing/2014/main" id="{B4D8F5C9-74A3-4D17-A856-CDD31A3187C5}"/>
              </a:ext>
            </a:extLst>
          </p:cNvPr>
          <p:cNvCxnSpPr>
            <a:cxnSpLocks noChangeShapeType="1"/>
            <a:stCxn id="15" idx="0"/>
          </p:cNvCxnSpPr>
          <p:nvPr/>
        </p:nvCxnSpPr>
        <p:spPr bwMode="auto">
          <a:xfrm rot="5400000" flipH="1" flipV="1">
            <a:off x="1108508" y="3133673"/>
            <a:ext cx="290901" cy="204676"/>
          </a:xfrm>
          <a:prstGeom prst="curved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pic>
        <p:nvPicPr>
          <p:cNvPr id="13" name="Imagen 12" descr="Interfaz de usuario gráfica, Texto&#10;&#10;Descripción generada automáticamente">
            <a:extLst>
              <a:ext uri="{FF2B5EF4-FFF2-40B4-BE49-F238E27FC236}">
                <a16:creationId xmlns:a16="http://schemas.microsoft.com/office/drawing/2014/main" id="{7F3FC813-37D6-4B17-969D-78F1873C54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16018" y="1803822"/>
            <a:ext cx="3837112" cy="2705298"/>
          </a:xfrm>
          <a:prstGeom prst="rect">
            <a:avLst/>
          </a:prstGeom>
          <a:ln>
            <a:noFill/>
          </a:ln>
          <a:effectLst>
            <a:outerShdw blurRad="190500" algn="tl" rotWithShape="0">
              <a:srgbClr val="000000">
                <a:alpha val="70000"/>
              </a:srgbClr>
            </a:outerShdw>
          </a:effectLst>
        </p:spPr>
      </p:pic>
      <p:sp>
        <p:nvSpPr>
          <p:cNvPr id="24" name="Text Box 46">
            <a:extLst>
              <a:ext uri="{FF2B5EF4-FFF2-40B4-BE49-F238E27FC236}">
                <a16:creationId xmlns:a16="http://schemas.microsoft.com/office/drawing/2014/main" id="{57194335-3F4F-455D-B58E-5F262D7D17B0}"/>
              </a:ext>
            </a:extLst>
          </p:cNvPr>
          <p:cNvSpPr txBox="1">
            <a:spLocks noChangeArrowheads="1"/>
          </p:cNvSpPr>
          <p:nvPr/>
        </p:nvSpPr>
        <p:spPr bwMode="auto">
          <a:xfrm>
            <a:off x="6716925" y="773129"/>
            <a:ext cx="1944216"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Editor de sintaxis (scripts): archivos .</a:t>
            </a:r>
            <a:r>
              <a:rPr lang="es-ES" altLang="es-AR" sz="1500" b="1" dirty="0" err="1">
                <a:latin typeface="Cambria" panose="02040503050406030204" pitchFamily="18" charset="0"/>
                <a:ea typeface="Cambria" panose="02040503050406030204" pitchFamily="18" charset="0"/>
              </a:rPr>
              <a:t>sps</a:t>
            </a:r>
            <a:endParaRPr lang="es-ES" altLang="es-AR" sz="1500" b="1" dirty="0">
              <a:latin typeface="Cambria" panose="02040503050406030204" pitchFamily="18" charset="0"/>
              <a:ea typeface="Cambria" panose="02040503050406030204" pitchFamily="18" charset="0"/>
            </a:endParaRPr>
          </a:p>
        </p:txBody>
      </p:sp>
      <p:cxnSp>
        <p:nvCxnSpPr>
          <p:cNvPr id="25" name="AutoShape 50">
            <a:extLst>
              <a:ext uri="{FF2B5EF4-FFF2-40B4-BE49-F238E27FC236}">
                <a16:creationId xmlns:a16="http://schemas.microsoft.com/office/drawing/2014/main" id="{9B288BC2-ED7B-48C9-A237-BF6363092A72}"/>
              </a:ext>
            </a:extLst>
          </p:cNvPr>
          <p:cNvCxnSpPr>
            <a:cxnSpLocks noChangeShapeType="1"/>
            <a:stCxn id="24" idx="2"/>
            <a:endCxn id="13" idx="0"/>
          </p:cNvCxnSpPr>
          <p:nvPr/>
        </p:nvCxnSpPr>
        <p:spPr bwMode="auto">
          <a:xfrm rot="5400000">
            <a:off x="7038873" y="1153661"/>
            <a:ext cx="245863" cy="1054459"/>
          </a:xfrm>
          <a:prstGeom prst="curved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pic>
        <p:nvPicPr>
          <p:cNvPr id="30" name="Imagen 29" descr="Tabla&#10;&#10;Descripción generada automáticamente">
            <a:extLst>
              <a:ext uri="{FF2B5EF4-FFF2-40B4-BE49-F238E27FC236}">
                <a16:creationId xmlns:a16="http://schemas.microsoft.com/office/drawing/2014/main" id="{A6BB09D0-3A9A-4517-A7EE-90C97C552A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18643" y="4247716"/>
            <a:ext cx="3926109" cy="2340218"/>
          </a:xfrm>
          <a:prstGeom prst="rect">
            <a:avLst/>
          </a:prstGeom>
          <a:ln>
            <a:noFill/>
          </a:ln>
          <a:effectLst>
            <a:outerShdw blurRad="190500" algn="tl" rotWithShape="0">
              <a:srgbClr val="000000">
                <a:alpha val="70000"/>
              </a:srgbClr>
            </a:outerShdw>
          </a:effectLst>
        </p:spPr>
      </p:pic>
      <p:sp>
        <p:nvSpPr>
          <p:cNvPr id="32" name="Text Box 46">
            <a:extLst>
              <a:ext uri="{FF2B5EF4-FFF2-40B4-BE49-F238E27FC236}">
                <a16:creationId xmlns:a16="http://schemas.microsoft.com/office/drawing/2014/main" id="{F85C7705-F46B-4DD6-B8AD-B6D6C69C9867}"/>
              </a:ext>
            </a:extLst>
          </p:cNvPr>
          <p:cNvSpPr txBox="1">
            <a:spLocks noChangeArrowheads="1"/>
          </p:cNvSpPr>
          <p:nvPr/>
        </p:nvSpPr>
        <p:spPr bwMode="auto">
          <a:xfrm>
            <a:off x="4772709" y="4907626"/>
            <a:ext cx="1944216"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Visor de resultados: archivos .</a:t>
            </a:r>
            <a:r>
              <a:rPr lang="es-ES" altLang="es-AR" sz="1500" b="1" dirty="0" err="1">
                <a:latin typeface="Cambria" panose="02040503050406030204" pitchFamily="18" charset="0"/>
                <a:ea typeface="Cambria" panose="02040503050406030204" pitchFamily="18" charset="0"/>
              </a:rPr>
              <a:t>spv</a:t>
            </a:r>
            <a:endParaRPr lang="es-ES" altLang="es-AR" sz="1500" b="1" dirty="0">
              <a:latin typeface="Cambria" panose="02040503050406030204" pitchFamily="18" charset="0"/>
              <a:ea typeface="Cambria" panose="02040503050406030204" pitchFamily="18" charset="0"/>
            </a:endParaRPr>
          </a:p>
        </p:txBody>
      </p:sp>
      <p:cxnSp>
        <p:nvCxnSpPr>
          <p:cNvPr id="33" name="AutoShape 50">
            <a:extLst>
              <a:ext uri="{FF2B5EF4-FFF2-40B4-BE49-F238E27FC236}">
                <a16:creationId xmlns:a16="http://schemas.microsoft.com/office/drawing/2014/main" id="{1710CD43-27A8-44A5-B1FB-1BFE9072D5E5}"/>
              </a:ext>
            </a:extLst>
          </p:cNvPr>
          <p:cNvCxnSpPr>
            <a:cxnSpLocks noChangeShapeType="1"/>
            <a:stCxn id="32" idx="1"/>
            <a:endCxn id="30" idx="3"/>
          </p:cNvCxnSpPr>
          <p:nvPr/>
        </p:nvCxnSpPr>
        <p:spPr bwMode="auto">
          <a:xfrm rot="10800000" flipV="1">
            <a:off x="4344753" y="5184625"/>
            <a:ext cx="427957" cy="233200"/>
          </a:xfrm>
          <a:prstGeom prst="curved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49603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2"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4" name="18 Rectángulo redondeado"/>
          <p:cNvSpPr/>
          <p:nvPr/>
        </p:nvSpPr>
        <p:spPr>
          <a:xfrm>
            <a:off x="250825" y="849413"/>
            <a:ext cx="923106" cy="144015"/>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cxnSp>
        <p:nvCxnSpPr>
          <p:cNvPr id="15" name="19 Conector recto"/>
          <p:cNvCxnSpPr/>
          <p:nvPr/>
        </p:nvCxnSpPr>
        <p:spPr>
          <a:xfrm flipV="1">
            <a:off x="1121953" y="922419"/>
            <a:ext cx="7771222" cy="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10 CuadroTexto"/>
          <p:cNvSpPr txBox="1"/>
          <p:nvPr/>
        </p:nvSpPr>
        <p:spPr>
          <a:xfrm>
            <a:off x="152779" y="298748"/>
            <a:ext cx="8740395" cy="461665"/>
          </a:xfrm>
          <a:prstGeom prst="rect">
            <a:avLst/>
          </a:prstGeom>
          <a:noFill/>
        </p:spPr>
        <p:txBody>
          <a:bodyPr wrap="square" rtlCol="0">
            <a:spAutoFit/>
          </a:bodyPr>
          <a:lstStyle/>
          <a:p>
            <a:r>
              <a:rPr lang="es-AR" sz="2400" dirty="0">
                <a:latin typeface="Cambria" panose="02040503050406030204" pitchFamily="18" charset="0"/>
              </a:rPr>
              <a:t>Gráfico de dispersión en SPSS</a:t>
            </a:r>
          </a:p>
        </p:txBody>
      </p:sp>
      <p:pic>
        <p:nvPicPr>
          <p:cNvPr id="3" name="Imagen 2" descr="Gráfico, Gráfico de dispersión&#10;&#10;Descripción generada automáticamente">
            <a:extLst>
              <a:ext uri="{FF2B5EF4-FFF2-40B4-BE49-F238E27FC236}">
                <a16:creationId xmlns:a16="http://schemas.microsoft.com/office/drawing/2014/main" id="{B0DFA4CA-6ECE-4A12-9CCA-EA2F0C8E3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9" y="1579614"/>
            <a:ext cx="6672075" cy="3937618"/>
          </a:xfrm>
          <a:prstGeom prst="rect">
            <a:avLst/>
          </a:prstGeom>
        </p:spPr>
      </p:pic>
    </p:spTree>
    <p:extLst>
      <p:ext uri="{BB962C8B-B14F-4D97-AF65-F5344CB8AC3E}">
        <p14:creationId xmlns:p14="http://schemas.microsoft.com/office/powerpoint/2010/main" val="30320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CF0901E8-2C12-4EA5-AA68-008C92E6C199}"/>
              </a:ext>
            </a:extLst>
          </p:cNvPr>
          <p:cNvGrpSpPr/>
          <p:nvPr/>
        </p:nvGrpSpPr>
        <p:grpSpPr>
          <a:xfrm>
            <a:off x="392981" y="777086"/>
            <a:ext cx="4455815" cy="3031403"/>
            <a:chOff x="1043608" y="923636"/>
            <a:chExt cx="4899099" cy="3332980"/>
          </a:xfrm>
        </p:grpSpPr>
        <p:pic>
          <p:nvPicPr>
            <p:cNvPr id="5" name="Imagen 4" descr="Interfaz de usuario gráfica, Tabla&#10;&#10;Descripción generada automáticamente">
              <a:extLst>
                <a:ext uri="{FF2B5EF4-FFF2-40B4-BE49-F238E27FC236}">
                  <a16:creationId xmlns:a16="http://schemas.microsoft.com/office/drawing/2014/main" id="{C7EE075E-0C28-49AA-815D-F351EF189B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3608" y="2348879"/>
              <a:ext cx="4899099" cy="1907737"/>
            </a:xfrm>
            <a:prstGeom prst="rect">
              <a:avLst/>
            </a:prstGeom>
          </p:spPr>
        </p:pic>
        <p:pic>
          <p:nvPicPr>
            <p:cNvPr id="18" name="Imagen 17" descr="Interfaz de usuario gráfica, Tabla&#10;&#10;Descripción generada automáticamente">
              <a:extLst>
                <a:ext uri="{FF2B5EF4-FFF2-40B4-BE49-F238E27FC236}">
                  <a16:creationId xmlns:a16="http://schemas.microsoft.com/office/drawing/2014/main" id="{F160BF45-5568-4DCB-806C-0AFF6C8213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3608" y="923636"/>
              <a:ext cx="4899099" cy="2137131"/>
            </a:xfrm>
            <a:prstGeom prst="rect">
              <a:avLst/>
            </a:prstGeom>
          </p:spPr>
        </p:pic>
      </p:grpSp>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179512" y="196011"/>
            <a:ext cx="8229600" cy="630907"/>
          </a:xfrm>
        </p:spPr>
        <p:txBody>
          <a:bodyPr>
            <a:normAutofit fontScale="90000"/>
          </a:bodyPr>
          <a:lstStyle/>
          <a:p>
            <a:pPr algn="l"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el editor de datos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
        <p:nvSpPr>
          <p:cNvPr id="14"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5" name="Text Box 46">
            <a:extLst>
              <a:ext uri="{FF2B5EF4-FFF2-40B4-BE49-F238E27FC236}">
                <a16:creationId xmlns:a16="http://schemas.microsoft.com/office/drawing/2014/main" id="{3932A64B-DA0F-4ED6-9039-4EF9DBA8B5A0}"/>
              </a:ext>
            </a:extLst>
          </p:cNvPr>
          <p:cNvSpPr txBox="1">
            <a:spLocks noChangeArrowheads="1"/>
          </p:cNvSpPr>
          <p:nvPr/>
        </p:nvSpPr>
        <p:spPr bwMode="auto">
          <a:xfrm>
            <a:off x="172295" y="4125065"/>
            <a:ext cx="1944216" cy="124649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Vista de variables: nos muestra las variables que tenemos en nuestra base de datos</a:t>
            </a:r>
          </a:p>
        </p:txBody>
      </p:sp>
      <p:cxnSp>
        <p:nvCxnSpPr>
          <p:cNvPr id="17" name="AutoShape 50">
            <a:extLst>
              <a:ext uri="{FF2B5EF4-FFF2-40B4-BE49-F238E27FC236}">
                <a16:creationId xmlns:a16="http://schemas.microsoft.com/office/drawing/2014/main" id="{B4D8F5C9-74A3-4D17-A856-CDD31A3187C5}"/>
              </a:ext>
            </a:extLst>
          </p:cNvPr>
          <p:cNvCxnSpPr>
            <a:cxnSpLocks noChangeShapeType="1"/>
            <a:stCxn id="15" idx="0"/>
          </p:cNvCxnSpPr>
          <p:nvPr/>
        </p:nvCxnSpPr>
        <p:spPr bwMode="auto">
          <a:xfrm rot="5400000" flipH="1" flipV="1">
            <a:off x="1101294" y="3877280"/>
            <a:ext cx="290894" cy="204677"/>
          </a:xfrm>
          <a:prstGeom prst="curved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
        <p:nvSpPr>
          <p:cNvPr id="6" name="Rectángulo 5">
            <a:extLst>
              <a:ext uri="{FF2B5EF4-FFF2-40B4-BE49-F238E27FC236}">
                <a16:creationId xmlns:a16="http://schemas.microsoft.com/office/drawing/2014/main" id="{6F9875C4-1754-43F2-B6D8-2EB6112E54AF}"/>
              </a:ext>
            </a:extLst>
          </p:cNvPr>
          <p:cNvSpPr/>
          <p:nvPr/>
        </p:nvSpPr>
        <p:spPr>
          <a:xfrm>
            <a:off x="392981" y="3522794"/>
            <a:ext cx="1455493" cy="2909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0" name="Grupo 9">
            <a:extLst>
              <a:ext uri="{FF2B5EF4-FFF2-40B4-BE49-F238E27FC236}">
                <a16:creationId xmlns:a16="http://schemas.microsoft.com/office/drawing/2014/main" id="{9EE6C260-492E-4D83-A9D5-B31416025B82}"/>
              </a:ext>
            </a:extLst>
          </p:cNvPr>
          <p:cNvGrpSpPr/>
          <p:nvPr/>
        </p:nvGrpSpPr>
        <p:grpSpPr>
          <a:xfrm>
            <a:off x="3707904" y="4186192"/>
            <a:ext cx="4886559" cy="2148873"/>
            <a:chOff x="1845681" y="-149256"/>
            <a:chExt cx="6297870" cy="2769499"/>
          </a:xfrm>
        </p:grpSpPr>
        <p:pic>
          <p:nvPicPr>
            <p:cNvPr id="9" name="Imagen 8" descr="Interfaz de usuario gráfica, Aplicación, Tabla, Excel&#10;&#10;Descripción generada automáticamente">
              <a:extLst>
                <a:ext uri="{FF2B5EF4-FFF2-40B4-BE49-F238E27FC236}">
                  <a16:creationId xmlns:a16="http://schemas.microsoft.com/office/drawing/2014/main" id="{722511F6-2056-45A1-B456-6B5570E459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845681" y="1471929"/>
              <a:ext cx="6297870" cy="1148314"/>
            </a:xfrm>
            <a:prstGeom prst="rect">
              <a:avLst/>
            </a:prstGeom>
          </p:spPr>
        </p:pic>
        <p:pic>
          <p:nvPicPr>
            <p:cNvPr id="22" name="Imagen 21" descr="Interfaz de usuario gráfica, Aplicación, Tabla, Excel&#10;&#10;Descripción generada automáticamente">
              <a:extLst>
                <a:ext uri="{FF2B5EF4-FFF2-40B4-BE49-F238E27FC236}">
                  <a16:creationId xmlns:a16="http://schemas.microsoft.com/office/drawing/2014/main" id="{C9AEF64A-F0FB-41D1-A194-0D8FABDB2A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45681" y="-149256"/>
              <a:ext cx="6297870" cy="1635696"/>
            </a:xfrm>
            <a:prstGeom prst="rect">
              <a:avLst/>
            </a:prstGeom>
          </p:spPr>
        </p:pic>
      </p:grpSp>
      <p:sp>
        <p:nvSpPr>
          <p:cNvPr id="26" name="Text Box 46">
            <a:extLst>
              <a:ext uri="{FF2B5EF4-FFF2-40B4-BE49-F238E27FC236}">
                <a16:creationId xmlns:a16="http://schemas.microsoft.com/office/drawing/2014/main" id="{D95066AC-B2A6-48A7-9C53-2D82F0879E5F}"/>
              </a:ext>
            </a:extLst>
          </p:cNvPr>
          <p:cNvSpPr txBox="1">
            <a:spLocks noChangeArrowheads="1"/>
          </p:cNvSpPr>
          <p:nvPr/>
        </p:nvSpPr>
        <p:spPr bwMode="auto">
          <a:xfrm>
            <a:off x="1334941" y="5645292"/>
            <a:ext cx="1944216" cy="1015663"/>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Vista de datos: nos muestra la base de datos (o matriz de datos)</a:t>
            </a:r>
          </a:p>
        </p:txBody>
      </p:sp>
      <p:sp>
        <p:nvSpPr>
          <p:cNvPr id="28" name="Rectángulo 27">
            <a:extLst>
              <a:ext uri="{FF2B5EF4-FFF2-40B4-BE49-F238E27FC236}">
                <a16:creationId xmlns:a16="http://schemas.microsoft.com/office/drawing/2014/main" id="{B4BEB74B-B5DA-4305-A434-EC12996A0B77}"/>
              </a:ext>
            </a:extLst>
          </p:cNvPr>
          <p:cNvSpPr/>
          <p:nvPr/>
        </p:nvSpPr>
        <p:spPr>
          <a:xfrm>
            <a:off x="3566565" y="6026187"/>
            <a:ext cx="1455493" cy="2909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9" name="AutoShape 50">
            <a:extLst>
              <a:ext uri="{FF2B5EF4-FFF2-40B4-BE49-F238E27FC236}">
                <a16:creationId xmlns:a16="http://schemas.microsoft.com/office/drawing/2014/main" id="{37C5BF2B-9750-45CF-83F9-85A848668627}"/>
              </a:ext>
            </a:extLst>
          </p:cNvPr>
          <p:cNvCxnSpPr>
            <a:cxnSpLocks noChangeShapeType="1"/>
            <a:endCxn id="28" idx="1"/>
          </p:cNvCxnSpPr>
          <p:nvPr/>
        </p:nvCxnSpPr>
        <p:spPr bwMode="auto">
          <a:xfrm flipV="1">
            <a:off x="3279157" y="6171638"/>
            <a:ext cx="287408" cy="54724"/>
          </a:xfrm>
          <a:prstGeom prst="curvedConnector3">
            <a:avLst>
              <a:gd name="adj1" fmla="val 50000"/>
            </a:avLst>
          </a:prstGeom>
          <a:ln>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825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F2485E4-3C6C-4A1D-B5F1-AA7F2AB7B061}"/>
              </a:ext>
            </a:extLst>
          </p:cNvPr>
          <p:cNvSpPr>
            <a:spLocks noGrp="1" noChangeArrowheads="1"/>
          </p:cNvSpPr>
          <p:nvPr>
            <p:ph type="title" idx="4294967295"/>
          </p:nvPr>
        </p:nvSpPr>
        <p:spPr>
          <a:xfrm>
            <a:off x="0" y="196303"/>
            <a:ext cx="8229600" cy="630907"/>
          </a:xfrm>
        </p:spPr>
        <p:txBody>
          <a:bodyPr>
            <a:normAutofit fontScale="90000"/>
          </a:bodyPr>
          <a:lstStyle/>
          <a:p>
            <a:pPr eaLnBrk="1" hangingPunct="1"/>
            <a:r>
              <a:rPr lang="es-AR" altLang="es-AR" sz="3600" b="1" dirty="0">
                <a:solidFill>
                  <a:schemeClr val="tx2"/>
                </a:solidFill>
                <a:latin typeface="Cambria" panose="02040503050406030204" pitchFamily="18" charset="0"/>
                <a:ea typeface="Cambria" panose="02040503050406030204" pitchFamily="18" charset="0"/>
                <a:cs typeface="Calibri" panose="020F0502020204030204" pitchFamily="34" charset="0"/>
              </a:rPr>
              <a:t>Entorno SPSS: generar una base de datos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
        <p:nvSpPr>
          <p:cNvPr id="7" name="Text Box 46"/>
          <p:cNvSpPr txBox="1">
            <a:spLocks noChangeArrowheads="1"/>
          </p:cNvSpPr>
          <p:nvPr/>
        </p:nvSpPr>
        <p:spPr bwMode="auto">
          <a:xfrm>
            <a:off x="1320431" y="3883921"/>
            <a:ext cx="1944216" cy="32316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Tipo de variable</a:t>
            </a:r>
          </a:p>
        </p:txBody>
      </p:sp>
      <p:sp>
        <p:nvSpPr>
          <p:cNvPr id="11" name="Text Box 46"/>
          <p:cNvSpPr txBox="1">
            <a:spLocks noChangeArrowheads="1"/>
          </p:cNvSpPr>
          <p:nvPr/>
        </p:nvSpPr>
        <p:spPr bwMode="auto">
          <a:xfrm>
            <a:off x="6297120" y="4528070"/>
            <a:ext cx="1944216"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Nivel de medición de las variables</a:t>
            </a:r>
          </a:p>
        </p:txBody>
      </p:sp>
      <p:cxnSp>
        <p:nvCxnSpPr>
          <p:cNvPr id="12" name="AutoShape 50"/>
          <p:cNvCxnSpPr>
            <a:cxnSpLocks noChangeShapeType="1"/>
          </p:cNvCxnSpPr>
          <p:nvPr/>
        </p:nvCxnSpPr>
        <p:spPr bwMode="auto">
          <a:xfrm rot="5400000" flipH="1" flipV="1">
            <a:off x="6807529" y="3886352"/>
            <a:ext cx="1109995" cy="173443"/>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6480" y="1790382"/>
            <a:ext cx="8280920" cy="167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AutoShape 50"/>
          <p:cNvCxnSpPr>
            <a:cxnSpLocks noChangeShapeType="1"/>
          </p:cNvCxnSpPr>
          <p:nvPr/>
        </p:nvCxnSpPr>
        <p:spPr bwMode="auto">
          <a:xfrm rot="5400000" flipH="1" flipV="1">
            <a:off x="1824263" y="3308086"/>
            <a:ext cx="1109995" cy="173443"/>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5" name="Text Box 46"/>
          <p:cNvSpPr txBox="1">
            <a:spLocks noChangeArrowheads="1"/>
          </p:cNvSpPr>
          <p:nvPr/>
        </p:nvSpPr>
        <p:spPr bwMode="auto">
          <a:xfrm>
            <a:off x="1261118" y="1058042"/>
            <a:ext cx="1944216"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Nombre de la variable</a:t>
            </a:r>
          </a:p>
        </p:txBody>
      </p:sp>
      <p:cxnSp>
        <p:nvCxnSpPr>
          <p:cNvPr id="17" name="AutoShape 50"/>
          <p:cNvCxnSpPr>
            <a:cxnSpLocks noChangeShapeType="1"/>
            <a:stCxn id="15" idx="2"/>
          </p:cNvCxnSpPr>
          <p:nvPr/>
        </p:nvCxnSpPr>
        <p:spPr bwMode="auto">
          <a:xfrm rot="5400000">
            <a:off x="1416851" y="1811791"/>
            <a:ext cx="1016126" cy="616625"/>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9" name="Text Box 46"/>
          <p:cNvSpPr txBox="1">
            <a:spLocks noChangeArrowheads="1"/>
          </p:cNvSpPr>
          <p:nvPr/>
        </p:nvSpPr>
        <p:spPr bwMode="auto">
          <a:xfrm>
            <a:off x="3920856" y="990225"/>
            <a:ext cx="1944216"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Etiqueta de la variable</a:t>
            </a:r>
          </a:p>
        </p:txBody>
      </p:sp>
      <p:cxnSp>
        <p:nvCxnSpPr>
          <p:cNvPr id="20" name="AutoShape 50"/>
          <p:cNvCxnSpPr>
            <a:cxnSpLocks noChangeShapeType="1"/>
            <a:stCxn id="19" idx="2"/>
          </p:cNvCxnSpPr>
          <p:nvPr/>
        </p:nvCxnSpPr>
        <p:spPr bwMode="auto">
          <a:xfrm rot="5400000">
            <a:off x="3749522" y="1484726"/>
            <a:ext cx="1314779" cy="972106"/>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1" name="Text Box 46"/>
          <p:cNvSpPr txBox="1">
            <a:spLocks noChangeArrowheads="1"/>
          </p:cNvSpPr>
          <p:nvPr/>
        </p:nvSpPr>
        <p:spPr bwMode="auto">
          <a:xfrm>
            <a:off x="3980172" y="3973073"/>
            <a:ext cx="1944216"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Etiquetas de valor de la variable</a:t>
            </a:r>
          </a:p>
        </p:txBody>
      </p:sp>
      <p:cxnSp>
        <p:nvCxnSpPr>
          <p:cNvPr id="22" name="AutoShape 50"/>
          <p:cNvCxnSpPr>
            <a:cxnSpLocks noChangeShapeType="1"/>
            <a:stCxn id="21" idx="0"/>
          </p:cNvCxnSpPr>
          <p:nvPr/>
        </p:nvCxnSpPr>
        <p:spPr bwMode="auto">
          <a:xfrm rot="5400000" flipH="1" flipV="1">
            <a:off x="4482008" y="3496451"/>
            <a:ext cx="946895" cy="635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4"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5291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148" y="2147848"/>
            <a:ext cx="8435332" cy="256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6"/>
          <p:cNvSpPr txBox="1">
            <a:spLocks noChangeArrowheads="1"/>
          </p:cNvSpPr>
          <p:nvPr/>
        </p:nvSpPr>
        <p:spPr bwMode="auto">
          <a:xfrm>
            <a:off x="457148" y="959256"/>
            <a:ext cx="2602683"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Para agregar etiquetas de valor</a:t>
            </a:r>
          </a:p>
        </p:txBody>
      </p:sp>
      <p:sp>
        <p:nvSpPr>
          <p:cNvPr id="11" name="Text Box 46"/>
          <p:cNvSpPr txBox="1">
            <a:spLocks noChangeArrowheads="1"/>
          </p:cNvSpPr>
          <p:nvPr/>
        </p:nvSpPr>
        <p:spPr bwMode="auto">
          <a:xfrm>
            <a:off x="4587036" y="4776527"/>
            <a:ext cx="1944216"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Asignar la etiqueta que corresponde a ese valor </a:t>
            </a:r>
          </a:p>
        </p:txBody>
      </p:sp>
      <p:sp>
        <p:nvSpPr>
          <p:cNvPr id="21" name="Text Box 46"/>
          <p:cNvSpPr txBox="1">
            <a:spLocks noChangeArrowheads="1"/>
          </p:cNvSpPr>
          <p:nvPr/>
        </p:nvSpPr>
        <p:spPr bwMode="auto">
          <a:xfrm>
            <a:off x="2392343" y="4987151"/>
            <a:ext cx="1944216" cy="553998"/>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Asignar un código o valor</a:t>
            </a:r>
          </a:p>
        </p:txBody>
      </p:sp>
      <p:cxnSp>
        <p:nvCxnSpPr>
          <p:cNvPr id="22" name="AutoShape 50"/>
          <p:cNvCxnSpPr>
            <a:cxnSpLocks noChangeShapeType="1"/>
            <a:stCxn id="21" idx="0"/>
          </p:cNvCxnSpPr>
          <p:nvPr/>
        </p:nvCxnSpPr>
        <p:spPr bwMode="auto">
          <a:xfrm rot="5400000" flipH="1" flipV="1">
            <a:off x="3544816" y="2777032"/>
            <a:ext cx="2029755" cy="2390485"/>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84516" y="914737"/>
            <a:ext cx="5636029" cy="119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AutoShape 50"/>
          <p:cNvCxnSpPr>
            <a:cxnSpLocks noChangeShapeType="1"/>
          </p:cNvCxnSpPr>
          <p:nvPr/>
        </p:nvCxnSpPr>
        <p:spPr bwMode="auto">
          <a:xfrm>
            <a:off x="3059831" y="1329692"/>
            <a:ext cx="5616625" cy="12700"/>
          </a:xfrm>
          <a:prstGeom prst="curvedConnector3">
            <a:avLst>
              <a:gd name="adj1" fmla="val 50000"/>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33" name="Text Box 46"/>
          <p:cNvSpPr txBox="1">
            <a:spLocks noChangeArrowheads="1"/>
          </p:cNvSpPr>
          <p:nvPr/>
        </p:nvSpPr>
        <p:spPr bwMode="auto">
          <a:xfrm>
            <a:off x="6948264" y="4871735"/>
            <a:ext cx="1944216" cy="323165"/>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Clic en “Añadir”</a:t>
            </a:r>
          </a:p>
        </p:txBody>
      </p:sp>
      <p:cxnSp>
        <p:nvCxnSpPr>
          <p:cNvPr id="34" name="AutoShape 50"/>
          <p:cNvCxnSpPr>
            <a:cxnSpLocks noChangeShapeType="1"/>
            <a:stCxn id="33" idx="0"/>
          </p:cNvCxnSpPr>
          <p:nvPr/>
        </p:nvCxnSpPr>
        <p:spPr bwMode="auto">
          <a:xfrm rot="16200000" flipV="1">
            <a:off x="6418284" y="3369646"/>
            <a:ext cx="1266272" cy="1737905"/>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0" name="AutoShape 50"/>
          <p:cNvCxnSpPr>
            <a:cxnSpLocks noChangeShapeType="1"/>
          </p:cNvCxnSpPr>
          <p:nvPr/>
        </p:nvCxnSpPr>
        <p:spPr bwMode="auto">
          <a:xfrm rot="5400000" flipH="1" flipV="1">
            <a:off x="4524230" y="3379161"/>
            <a:ext cx="1606735" cy="1195242"/>
          </a:xfrm>
          <a:prstGeom prst="curvedConnector3">
            <a:avLst>
              <a:gd name="adj1" fmla="val 92424"/>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3"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4"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6" name="Rectangle 2">
            <a:extLst>
              <a:ext uri="{FF2B5EF4-FFF2-40B4-BE49-F238E27FC236}">
                <a16:creationId xmlns:a16="http://schemas.microsoft.com/office/drawing/2014/main" id="{4F2485E4-3C6C-4A1D-B5F1-AA7F2AB7B061}"/>
              </a:ext>
            </a:extLst>
          </p:cNvPr>
          <p:cNvSpPr txBox="1">
            <a:spLocks noChangeArrowheads="1"/>
          </p:cNvSpPr>
          <p:nvPr/>
        </p:nvSpPr>
        <p:spPr>
          <a:xfrm>
            <a:off x="0" y="196303"/>
            <a:ext cx="8229600" cy="63090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altLang="es-AR" sz="3600" b="1">
                <a:solidFill>
                  <a:schemeClr val="tx2"/>
                </a:solidFill>
                <a:latin typeface="Cambria" panose="02040503050406030204" pitchFamily="18" charset="0"/>
                <a:ea typeface="Cambria" panose="02040503050406030204" pitchFamily="18" charset="0"/>
                <a:cs typeface="Calibri" panose="020F0502020204030204" pitchFamily="34" charset="0"/>
              </a:rPr>
              <a:t>Entorno SPSS: generar una base de datos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678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993093"/>
            <a:ext cx="6120680" cy="4871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46"/>
          <p:cNvSpPr txBox="1">
            <a:spLocks noChangeArrowheads="1"/>
          </p:cNvSpPr>
          <p:nvPr/>
        </p:nvSpPr>
        <p:spPr bwMode="auto">
          <a:xfrm>
            <a:off x="2131245" y="5184827"/>
            <a:ext cx="2592288"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Para cargar datos, pasar a la vista de datos: nos muestra la base o matriz</a:t>
            </a:r>
          </a:p>
        </p:txBody>
      </p:sp>
      <p:cxnSp>
        <p:nvCxnSpPr>
          <p:cNvPr id="15" name="AutoShape 50"/>
          <p:cNvCxnSpPr>
            <a:cxnSpLocks noChangeShapeType="1"/>
          </p:cNvCxnSpPr>
          <p:nvPr/>
        </p:nvCxnSpPr>
        <p:spPr bwMode="auto">
          <a:xfrm rot="10800000">
            <a:off x="1115617" y="5549670"/>
            <a:ext cx="1015629" cy="27573"/>
          </a:xfrm>
          <a:prstGeom prst="curvedConnector3">
            <a:avLst>
              <a:gd name="adj1" fmla="val 5250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9" name="Text Box 46"/>
          <p:cNvSpPr txBox="1">
            <a:spLocks noChangeArrowheads="1"/>
          </p:cNvSpPr>
          <p:nvPr/>
        </p:nvSpPr>
        <p:spPr bwMode="auto">
          <a:xfrm>
            <a:off x="4932040" y="1988840"/>
            <a:ext cx="2592288" cy="784830"/>
          </a:xfrm>
          <a:prstGeom prst="rect">
            <a:avLst/>
          </a:prstGeom>
          <a:solidFill>
            <a:srgbClr val="EFF7F7"/>
          </a:solidFill>
          <a:ln w="9525"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s-ES" altLang="es-AR" sz="1500" b="1" dirty="0">
                <a:latin typeface="Cambria" panose="02040503050406030204" pitchFamily="18" charset="0"/>
                <a:ea typeface="Cambria" panose="02040503050406030204" pitchFamily="18" charset="0"/>
              </a:rPr>
              <a:t>Con este botón se pueden ver etiquetas de los datos en vez de los valores.</a:t>
            </a:r>
          </a:p>
        </p:txBody>
      </p:sp>
      <p:cxnSp>
        <p:nvCxnSpPr>
          <p:cNvPr id="20" name="AutoShape 50"/>
          <p:cNvCxnSpPr>
            <a:cxnSpLocks noChangeShapeType="1"/>
            <a:stCxn id="19" idx="0"/>
          </p:cNvCxnSpPr>
          <p:nvPr/>
        </p:nvCxnSpPr>
        <p:spPr bwMode="auto">
          <a:xfrm rot="16200000" flipV="1">
            <a:off x="5443291" y="1203947"/>
            <a:ext cx="417660" cy="1152126"/>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23" name="Text Box 46"/>
          <p:cNvSpPr txBox="1">
            <a:spLocks noChangeArrowheads="1"/>
          </p:cNvSpPr>
          <p:nvPr/>
        </p:nvSpPr>
        <p:spPr bwMode="auto">
          <a:xfrm>
            <a:off x="4484057" y="1328476"/>
            <a:ext cx="567681" cy="323165"/>
          </a:xfrm>
          <a:prstGeom prst="rect">
            <a:avLst/>
          </a:prstGeom>
          <a:noFill/>
          <a:ln w="38100" algn="ctr">
            <a:solidFill>
              <a:schemeClr val="accent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endParaRPr lang="es-ES" altLang="es-AR" sz="1500" b="1" dirty="0">
              <a:latin typeface="Cambria" panose="02040503050406030204" pitchFamily="18" charset="0"/>
              <a:ea typeface="Cambria" panose="02040503050406030204" pitchFamily="18" charset="0"/>
            </a:endParaRP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170516" y="3068960"/>
            <a:ext cx="3973484" cy="211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AutoShape 50"/>
          <p:cNvCxnSpPr>
            <a:cxnSpLocks noChangeShapeType="1"/>
            <a:endCxn id="3075" idx="0"/>
          </p:cNvCxnSpPr>
          <p:nvPr/>
        </p:nvCxnSpPr>
        <p:spPr bwMode="auto">
          <a:xfrm>
            <a:off x="6228184" y="2773670"/>
            <a:ext cx="929074" cy="295290"/>
          </a:xfrm>
          <a:prstGeom prst="curvedConnector2">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2" name="14 Rectángulo"/>
          <p:cNvSpPr/>
          <p:nvPr/>
        </p:nvSpPr>
        <p:spPr>
          <a:xfrm>
            <a:off x="0" y="981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6" name="2 Rectángulo"/>
          <p:cNvSpPr/>
          <p:nvPr/>
        </p:nvSpPr>
        <p:spPr>
          <a:xfrm>
            <a:off x="0" y="6669360"/>
            <a:ext cx="9144000" cy="178830"/>
          </a:xfrm>
          <a:prstGeom prst="rect">
            <a:avLst/>
          </a:prstGeom>
          <a:solidFill>
            <a:schemeClr val="bg1">
              <a:lumMod val="65000"/>
            </a:schemeClr>
          </a:solidFill>
          <a:ln>
            <a:noFill/>
          </a:ln>
          <a:effectLst>
            <a:glow>
              <a:schemeClr val="bg1">
                <a:lumMod val="95000"/>
                <a:alpha val="40000"/>
              </a:schemeClr>
            </a:glow>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schemeClr val="tx1"/>
              </a:solidFill>
              <a:latin typeface="Cambria" panose="02040503050406030204" pitchFamily="18" charset="0"/>
              <a:ea typeface="Cambria" panose="02040503050406030204" pitchFamily="18" charset="0"/>
            </a:endParaRPr>
          </a:p>
        </p:txBody>
      </p:sp>
      <p:sp>
        <p:nvSpPr>
          <p:cNvPr id="13" name="Rectangle 2">
            <a:extLst>
              <a:ext uri="{FF2B5EF4-FFF2-40B4-BE49-F238E27FC236}">
                <a16:creationId xmlns:a16="http://schemas.microsoft.com/office/drawing/2014/main" id="{4F2485E4-3C6C-4A1D-B5F1-AA7F2AB7B061}"/>
              </a:ext>
            </a:extLst>
          </p:cNvPr>
          <p:cNvSpPr txBox="1">
            <a:spLocks noChangeArrowheads="1"/>
          </p:cNvSpPr>
          <p:nvPr/>
        </p:nvSpPr>
        <p:spPr>
          <a:xfrm>
            <a:off x="0" y="196303"/>
            <a:ext cx="8229600" cy="63090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altLang="es-AR" sz="3600" b="1">
                <a:solidFill>
                  <a:schemeClr val="tx2"/>
                </a:solidFill>
                <a:latin typeface="Cambria" panose="02040503050406030204" pitchFamily="18" charset="0"/>
                <a:ea typeface="Cambria" panose="02040503050406030204" pitchFamily="18" charset="0"/>
                <a:cs typeface="Calibri" panose="020F0502020204030204" pitchFamily="34" charset="0"/>
              </a:rPr>
              <a:t>Entorno SPSS: generar una base de datos</a:t>
            </a:r>
            <a:endParaRPr lang="es-ES" altLang="es-AR" b="1" dirty="0">
              <a:solidFill>
                <a:schemeClr val="tx2"/>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390142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4937</TotalTime>
  <Words>3668</Words>
  <Application>Microsoft Office PowerPoint</Application>
  <PresentationFormat>Presentación en pantalla (4:3)</PresentationFormat>
  <Paragraphs>659</Paragraphs>
  <Slides>50</Slides>
  <Notes>16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50</vt:i4>
      </vt:variant>
    </vt:vector>
  </HeadingPairs>
  <TitlesOfParts>
    <vt:vector size="58" baseType="lpstr">
      <vt:lpstr>Arial</vt:lpstr>
      <vt:lpstr>Calibri</vt:lpstr>
      <vt:lpstr>Cambria</vt:lpstr>
      <vt:lpstr>Cambria Math</vt:lpstr>
      <vt:lpstr>Tahoma</vt:lpstr>
      <vt:lpstr>Trebuchet MS</vt:lpstr>
      <vt:lpstr>Wingdings</vt:lpstr>
      <vt:lpstr>Tema de Office</vt:lpstr>
      <vt:lpstr>Presentación de PowerPoint</vt:lpstr>
      <vt:lpstr>Presentación de PowerPoint</vt:lpstr>
      <vt:lpstr>Presentación de PowerPoint</vt:lpstr>
      <vt:lpstr>Entorno SPSS: iniciando el programa</vt:lpstr>
      <vt:lpstr>Entorno SPSS: datos, sintaxis y resultados</vt:lpstr>
      <vt:lpstr>Entorno SPSS: el editor de datos</vt:lpstr>
      <vt:lpstr>Entorno SPSS: generar una base de datos</vt:lpstr>
      <vt:lpstr>Presentación de PowerPoint</vt:lpstr>
      <vt:lpstr>Presentación de PowerPoint</vt:lpstr>
      <vt:lpstr>Entorno SPSS: recodificar variables</vt:lpstr>
      <vt:lpstr>Entorno SPSS: recodificar variables</vt:lpstr>
      <vt:lpstr>Entorno SPSS: ordenar casos</vt:lpstr>
      <vt:lpstr>Entorno SPSS: seleccionar casos (filtrar)</vt:lpstr>
      <vt:lpstr>Entorno SPSS: seleccionar casos (filtrar)</vt:lpstr>
      <vt:lpstr>Entorno SPSS: ponderar casos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Entorno SPSS: frecuencias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Entorno SPSS: tendencia central, dispersión y curtosis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Poy</dc:creator>
  <cp:lastModifiedBy>usuario</cp:lastModifiedBy>
  <cp:revision>325</cp:revision>
  <dcterms:created xsi:type="dcterms:W3CDTF">2018-06-06T19:52:13Z</dcterms:created>
  <dcterms:modified xsi:type="dcterms:W3CDTF">2021-08-04T23:23:53Z</dcterms:modified>
</cp:coreProperties>
</file>