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6" r:id="rId2"/>
    <p:sldId id="284" r:id="rId3"/>
    <p:sldId id="259" r:id="rId4"/>
    <p:sldId id="256" r:id="rId5"/>
    <p:sldId id="265" r:id="rId6"/>
    <p:sldId id="268" r:id="rId7"/>
    <p:sldId id="274" r:id="rId8"/>
    <p:sldId id="273" r:id="rId9"/>
    <p:sldId id="291" r:id="rId10"/>
    <p:sldId id="270" r:id="rId11"/>
    <p:sldId id="271" r:id="rId12"/>
    <p:sldId id="289" r:id="rId13"/>
    <p:sldId id="290" r:id="rId14"/>
    <p:sldId id="285" r:id="rId15"/>
    <p:sldId id="286" r:id="rId16"/>
    <p:sldId id="287" r:id="rId17"/>
    <p:sldId id="377" r:id="rId18"/>
    <p:sldId id="450" r:id="rId19"/>
    <p:sldId id="451" r:id="rId20"/>
    <p:sldId id="452" r:id="rId21"/>
    <p:sldId id="400" r:id="rId22"/>
    <p:sldId id="430" r:id="rId23"/>
    <p:sldId id="462" r:id="rId24"/>
    <p:sldId id="401" r:id="rId25"/>
    <p:sldId id="456" r:id="rId26"/>
    <p:sldId id="423" r:id="rId27"/>
    <p:sldId id="457" r:id="rId28"/>
    <p:sldId id="403" r:id="rId29"/>
    <p:sldId id="425" r:id="rId3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>
      <p:cViewPr varScale="1">
        <p:scale>
          <a:sx n="114" d="100"/>
          <a:sy n="114" d="100"/>
        </p:scale>
        <p:origin x="133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7263-F1D4-4E1E-A82C-7CA5D2B57FFA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FE8FB-C4B7-42D4-B566-CDF09F76F4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056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36" y="4342616"/>
            <a:ext cx="5031529" cy="41169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630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99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035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536F0-A218-4BF2-9B51-E696C4BF08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46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323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733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907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67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295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880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742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549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04D76-343A-463D-8E9E-1110B95339A7}" type="datetimeFigureOut">
              <a:rPr lang="es-AR" smtClean="0"/>
              <a:t>19/6/2020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465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071563" y="2349500"/>
            <a:ext cx="7821612" cy="378565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s-MX" altLang="es-AR" sz="2800" b="1" dirty="0"/>
              <a:t>TÉCNICAS AVANZADAS DE INVESTIGACIÓN SOCIAL</a:t>
            </a:r>
          </a:p>
          <a:p>
            <a:pPr algn="ctr" eaLnBrk="1" hangingPunct="1"/>
            <a:endParaRPr lang="es-AR" altLang="es-AR" sz="2800" b="1" dirty="0"/>
          </a:p>
          <a:p>
            <a:pPr algn="ctr" eaLnBrk="1" hangingPunct="1"/>
            <a:r>
              <a:rPr lang="es-AR" altLang="es-AR" sz="2600" b="1" dirty="0"/>
              <a:t>MODELOS CON INTERACCIONES</a:t>
            </a:r>
          </a:p>
          <a:p>
            <a:pPr algn="ctr" eaLnBrk="1" hangingPunct="1"/>
            <a:r>
              <a:rPr lang="es-AR" altLang="es-AR" sz="2600" b="1" dirty="0"/>
              <a:t>INTEPRETACIÓN DE EFECTOS</a:t>
            </a:r>
          </a:p>
          <a:p>
            <a:pPr algn="ctr" eaLnBrk="1" hangingPunct="1"/>
            <a:r>
              <a:rPr lang="es-AR" altLang="es-AR" sz="2600" b="1" dirty="0"/>
              <a:t>EJEMPLO REGRESIÓN LOGÍSTICA</a:t>
            </a:r>
          </a:p>
          <a:p>
            <a:pPr algn="ctr" eaLnBrk="1" hangingPunct="1"/>
            <a:endParaRPr lang="es-MX" altLang="es-AR" sz="2600" b="1" dirty="0"/>
          </a:p>
          <a:p>
            <a:pPr algn="ctr" eaLnBrk="1" hangingPunct="1"/>
            <a:r>
              <a:rPr lang="es-MX" altLang="es-AR" sz="2600" b="1" dirty="0"/>
              <a:t>Módulo 4 D</a:t>
            </a:r>
          </a:p>
          <a:p>
            <a:pPr algn="ctr" eaLnBrk="1" hangingPunct="1"/>
            <a:endParaRPr lang="es-AR" altLang="es-AR" sz="2600" dirty="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1908175" y="981075"/>
            <a:ext cx="5832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es-MX" altLang="es-AR" sz="2800" b="1"/>
              <a:t>SEMINARIO DE DOCTORADO</a:t>
            </a:r>
          </a:p>
        </p:txBody>
      </p:sp>
    </p:spTree>
    <p:extLst>
      <p:ext uri="{BB962C8B-B14F-4D97-AF65-F5344CB8AC3E}">
        <p14:creationId xmlns:p14="http://schemas.microsoft.com/office/powerpoint/2010/main" val="3265113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855A661-7463-4C8F-9E90-59687C983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197" y="161755"/>
            <a:ext cx="6338013" cy="338437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EFA1CD4-F633-4705-A985-E869AF24D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346" y="4005064"/>
            <a:ext cx="6481716" cy="2496272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EC420E19-AD3F-45E2-9494-8D6C1DB219C7}"/>
              </a:ext>
            </a:extLst>
          </p:cNvPr>
          <p:cNvSpPr/>
          <p:nvPr/>
        </p:nvSpPr>
        <p:spPr>
          <a:xfrm>
            <a:off x="6012160" y="2403998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0B990410-27CF-4DC3-898C-C2C310FA71CD}"/>
              </a:ext>
            </a:extLst>
          </p:cNvPr>
          <p:cNvSpPr/>
          <p:nvPr/>
        </p:nvSpPr>
        <p:spPr>
          <a:xfrm>
            <a:off x="5796136" y="54778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8FF5FDFD-A2D5-429C-9A6A-E7583256981B}"/>
              </a:ext>
            </a:extLst>
          </p:cNvPr>
          <p:cNvSpPr/>
          <p:nvPr/>
        </p:nvSpPr>
        <p:spPr>
          <a:xfrm>
            <a:off x="4762872" y="157722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1E0B3D6-A867-4594-B037-EB73ED11266D}"/>
              </a:ext>
            </a:extLst>
          </p:cNvPr>
          <p:cNvSpPr txBox="1"/>
          <p:nvPr/>
        </p:nvSpPr>
        <p:spPr>
          <a:xfrm>
            <a:off x="5220072" y="12928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XY, ZY y XZ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F57891-E732-41D1-B561-E04ED2EE05A1}"/>
              </a:ext>
            </a:extLst>
          </p:cNvPr>
          <p:cNvSpPr txBox="1"/>
          <p:nvPr/>
        </p:nvSpPr>
        <p:spPr>
          <a:xfrm>
            <a:off x="5580112" y="3575925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 controlada por la variable Z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02EFE7E-9327-407B-82DE-F7C376DA0A6A}"/>
              </a:ext>
            </a:extLst>
          </p:cNvPr>
          <p:cNvSpPr/>
          <p:nvPr/>
        </p:nvSpPr>
        <p:spPr>
          <a:xfrm>
            <a:off x="4951442" y="2398433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876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534E203-5E40-4E78-B49C-FF2960F3F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48680"/>
            <a:ext cx="8389883" cy="2232248"/>
          </a:xfrm>
          <a:prstGeom prst="rect">
            <a:avLst/>
          </a:prstGeom>
        </p:spPr>
      </p:pic>
      <p:sp>
        <p:nvSpPr>
          <p:cNvPr id="11" name="Elipse 10">
            <a:extLst>
              <a:ext uri="{FF2B5EF4-FFF2-40B4-BE49-F238E27FC236}">
                <a16:creationId xmlns:a16="http://schemas.microsoft.com/office/drawing/2014/main" id="{318A2AC0-D5E6-440A-9FA3-9819562A7D31}"/>
              </a:ext>
            </a:extLst>
          </p:cNvPr>
          <p:cNvSpPr/>
          <p:nvPr/>
        </p:nvSpPr>
        <p:spPr>
          <a:xfrm>
            <a:off x="2755238" y="1359024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0E6D7155-5132-46A5-8E6C-AEC9280CEF69}"/>
              </a:ext>
            </a:extLst>
          </p:cNvPr>
          <p:cNvSpPr/>
          <p:nvPr/>
        </p:nvSpPr>
        <p:spPr>
          <a:xfrm>
            <a:off x="7884368" y="1359024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553AB62-E069-49E7-A213-243F03F44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926956"/>
            <a:ext cx="7056784" cy="3540272"/>
          </a:xfrm>
          <a:prstGeom prst="rect">
            <a:avLst/>
          </a:prstGeom>
        </p:spPr>
      </p:pic>
      <p:sp>
        <p:nvSpPr>
          <p:cNvPr id="13" name="Elipse 12">
            <a:extLst>
              <a:ext uri="{FF2B5EF4-FFF2-40B4-BE49-F238E27FC236}">
                <a16:creationId xmlns:a16="http://schemas.microsoft.com/office/drawing/2014/main" id="{6F2D6A3C-66F2-4E81-BFA6-028E38503021}"/>
              </a:ext>
            </a:extLst>
          </p:cNvPr>
          <p:cNvSpPr/>
          <p:nvPr/>
        </p:nvSpPr>
        <p:spPr>
          <a:xfrm>
            <a:off x="7308304" y="5373216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10EF7D75-0D6F-4657-8B06-76B6F5A7CCD8}"/>
              </a:ext>
            </a:extLst>
          </p:cNvPr>
          <p:cNvSpPr/>
          <p:nvPr/>
        </p:nvSpPr>
        <p:spPr>
          <a:xfrm>
            <a:off x="3419872" y="5373216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D22467B-B598-4673-B2F5-D2822A03CB13}"/>
              </a:ext>
            </a:extLst>
          </p:cNvPr>
          <p:cNvSpPr/>
          <p:nvPr/>
        </p:nvSpPr>
        <p:spPr>
          <a:xfrm>
            <a:off x="5652120" y="5301208"/>
            <a:ext cx="944095" cy="98640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4247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6912768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MODELO DONDE X Y Z SON DUMMY</a:t>
            </a:r>
          </a:p>
          <a:p>
            <a:pPr algn="just"/>
            <a:r>
              <a:rPr lang="es-AR" sz="2200" b="1" dirty="0">
                <a:solidFill>
                  <a:schemeClr val="tx1"/>
                </a:solidFill>
              </a:rPr>
              <a:t>Si la variables X y Z son cualitativas con dos categorías (0 y 1), la ecuación de regresión para determinar los valores de Y (INGRESOS) con un efecto interacción para X=1 o X=0 (EDUCACIÓN ALTA / BAJA) y Z=1 o Z=0 (SEXO VARON / MUJER) será:</a:t>
            </a:r>
          </a:p>
          <a:p>
            <a:r>
              <a:rPr lang="es-AR" sz="2600" b="1" dirty="0">
                <a:solidFill>
                  <a:srgbClr val="C00000"/>
                </a:solidFill>
              </a:rPr>
              <a:t>Y= b0 + b1x + b2z + b3xz </a:t>
            </a:r>
            <a:endParaRPr lang="pl-PL" sz="26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sz="2400" b="1" dirty="0">
                <a:solidFill>
                  <a:srgbClr val="C00000"/>
                </a:solidFill>
              </a:rPr>
              <a:t>Y= b0 (MB) + b1x (MA) + b2z (VB) + INTb3xz (VA)</a:t>
            </a:r>
            <a:endParaRPr lang="pl-PL" sz="2400" b="1" dirty="0">
              <a:solidFill>
                <a:srgbClr val="C00000"/>
              </a:solidFill>
            </a:endParaRPr>
          </a:p>
          <a:p>
            <a:endParaRPr lang="es-AR" sz="2400" b="1" dirty="0">
              <a:solidFill>
                <a:srgbClr val="C00000"/>
              </a:solidFill>
            </a:endParaRPr>
          </a:p>
          <a:p>
            <a:endParaRPr lang="pl-PL" sz="2400" b="1" dirty="0">
              <a:solidFill>
                <a:srgbClr val="C00000"/>
              </a:solidFill>
            </a:endParaRPr>
          </a:p>
          <a:p>
            <a:pPr algn="just"/>
            <a:endParaRPr lang="es-AR" sz="2000" b="1" dirty="0">
              <a:solidFill>
                <a:schemeClr val="tx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32D0FB6-BB9D-4D93-A1A2-E0011A9EA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492896"/>
            <a:ext cx="5736833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6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8280920" cy="5760640"/>
          </a:xfrm>
        </p:spPr>
        <p:txBody>
          <a:bodyPr>
            <a:noAutofit/>
          </a:bodyPr>
          <a:lstStyle/>
          <a:p>
            <a:pPr algn="just"/>
            <a:r>
              <a:rPr lang="es-AR" sz="2800" b="1" dirty="0">
                <a:solidFill>
                  <a:schemeClr val="tx1"/>
                </a:solidFill>
              </a:rPr>
              <a:t>¿Cómo interpretar los distintos coeficientes de regresión de la ecuación cuando se introduce XZ siendo ambas VARIABLES DUMMY?</a:t>
            </a:r>
          </a:p>
          <a:p>
            <a:pPr algn="just"/>
            <a:r>
              <a:rPr lang="es-AR" sz="2800" b="1" dirty="0">
                <a:solidFill>
                  <a:srgbClr val="C00000"/>
                </a:solidFill>
              </a:rPr>
              <a:t>    Y= b0 (MB) + b1x (MA) + b2z (VB) + INTb3xz (VA)</a:t>
            </a:r>
            <a:endParaRPr lang="pl-PL" sz="2800" b="1" dirty="0">
              <a:solidFill>
                <a:srgbClr val="C00000"/>
              </a:solidFill>
            </a:endParaRPr>
          </a:p>
          <a:p>
            <a:pPr algn="just"/>
            <a:endParaRPr lang="es-AR" sz="28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b0 es el efecto en Y cuando X=0 y Z=0 (Constante).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b1X es el efecto en Y dado b0 cuando X=1 y Z=0) (en ausencia de Z).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b2Z es el efecto en Y dado b0 cuando X=0 y Z=1 (en ausencia de X).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b3XZ es el efecto NETO sobre Y que agrega XY, dado b0+b1+b2 cuando X=1 y Z=1</a:t>
            </a:r>
          </a:p>
        </p:txBody>
      </p:sp>
    </p:spTree>
    <p:extLst>
      <p:ext uri="{BB962C8B-B14F-4D97-AF65-F5344CB8AC3E}">
        <p14:creationId xmlns:p14="http://schemas.microsoft.com/office/powerpoint/2010/main" val="251950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E1C5DBF3-58D1-43E2-9490-019AFB10E329}"/>
              </a:ext>
            </a:extLst>
          </p:cNvPr>
          <p:cNvSpPr txBox="1"/>
          <p:nvPr/>
        </p:nvSpPr>
        <p:spPr>
          <a:xfrm>
            <a:off x="1475656" y="357301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CORRELACIÓN PARCIAL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EA77DED-2581-4254-BDD5-207D5828CE60}"/>
              </a:ext>
            </a:extLst>
          </p:cNvPr>
          <p:cNvSpPr txBox="1"/>
          <p:nvPr/>
        </p:nvSpPr>
        <p:spPr>
          <a:xfrm>
            <a:off x="5076056" y="362864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 controlada por la variable Z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A41277D-B846-4BFD-9B60-4A524D50B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414" y="446820"/>
            <a:ext cx="5446012" cy="2959789"/>
          </a:xfrm>
          <a:prstGeom prst="rect">
            <a:avLst/>
          </a:prstGeom>
        </p:spPr>
      </p:pic>
      <p:sp>
        <p:nvSpPr>
          <p:cNvPr id="13" name="Elipse 12">
            <a:extLst>
              <a:ext uri="{FF2B5EF4-FFF2-40B4-BE49-F238E27FC236}">
                <a16:creationId xmlns:a16="http://schemas.microsoft.com/office/drawing/2014/main" id="{5A5FE1C1-C52C-4EB5-BB0C-BA056CA42085}"/>
              </a:ext>
            </a:extLst>
          </p:cNvPr>
          <p:cNvSpPr/>
          <p:nvPr/>
        </p:nvSpPr>
        <p:spPr>
          <a:xfrm>
            <a:off x="5554880" y="242088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002D9D2D-B433-4777-9D70-7AAF13B79BE5}"/>
              </a:ext>
            </a:extLst>
          </p:cNvPr>
          <p:cNvSpPr/>
          <p:nvPr/>
        </p:nvSpPr>
        <p:spPr>
          <a:xfrm>
            <a:off x="4651412" y="1628800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7CE5747A-9B8C-414A-AA8F-1CDC9D7B6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523" y="4262641"/>
            <a:ext cx="6000622" cy="2284806"/>
          </a:xfrm>
          <a:prstGeom prst="rect">
            <a:avLst/>
          </a:prstGeom>
        </p:spPr>
      </p:pic>
      <p:sp>
        <p:nvSpPr>
          <p:cNvPr id="16" name="Elipse 15">
            <a:extLst>
              <a:ext uri="{FF2B5EF4-FFF2-40B4-BE49-F238E27FC236}">
                <a16:creationId xmlns:a16="http://schemas.microsoft.com/office/drawing/2014/main" id="{9FA48976-6097-46D5-8E0B-D763B7289F96}"/>
              </a:ext>
            </a:extLst>
          </p:cNvPr>
          <p:cNvSpPr/>
          <p:nvPr/>
        </p:nvSpPr>
        <p:spPr>
          <a:xfrm>
            <a:off x="5554880" y="5633047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D13D21D-26F8-4130-BE9D-D761DA80700E}"/>
              </a:ext>
            </a:extLst>
          </p:cNvPr>
          <p:cNvSpPr txBox="1"/>
          <p:nvPr/>
        </p:nvSpPr>
        <p:spPr>
          <a:xfrm>
            <a:off x="5220072" y="12928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XY, ZY y XZ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8ECC7C-A7A5-4D9C-A9DC-361EB1464155}"/>
              </a:ext>
            </a:extLst>
          </p:cNvPr>
          <p:cNvSpPr/>
          <p:nvPr/>
        </p:nvSpPr>
        <p:spPr>
          <a:xfrm>
            <a:off x="4635956" y="2493335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9833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431B212B-D2AA-49EA-86BD-330284D94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83" y="764704"/>
            <a:ext cx="8034893" cy="208823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DC24BFA-8635-4FB1-A3A5-8FD5DCF43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19" y="2996952"/>
            <a:ext cx="8130130" cy="359129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AEB2AB6-D257-423A-850A-737A8CDB36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0548" y="1519527"/>
            <a:ext cx="938865" cy="938865"/>
          </a:xfrm>
          <a:prstGeom prst="rect">
            <a:avLst/>
          </a:prstGeom>
        </p:spPr>
      </p:pic>
      <p:sp>
        <p:nvSpPr>
          <p:cNvPr id="12" name="Elipse 11">
            <a:extLst>
              <a:ext uri="{FF2B5EF4-FFF2-40B4-BE49-F238E27FC236}">
                <a16:creationId xmlns:a16="http://schemas.microsoft.com/office/drawing/2014/main" id="{07B7EAB4-3FC9-4402-B75A-47ED5A1D7B29}"/>
              </a:ext>
            </a:extLst>
          </p:cNvPr>
          <p:cNvSpPr/>
          <p:nvPr/>
        </p:nvSpPr>
        <p:spPr>
          <a:xfrm>
            <a:off x="2800044" y="1519527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061C7D23-CC55-46CC-A00E-BDACB3107578}"/>
              </a:ext>
            </a:extLst>
          </p:cNvPr>
          <p:cNvSpPr/>
          <p:nvPr/>
        </p:nvSpPr>
        <p:spPr>
          <a:xfrm>
            <a:off x="7884368" y="5301208"/>
            <a:ext cx="1008112" cy="9864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CD6556D-DE22-4B04-A5F1-9FC6B05BE86B}"/>
              </a:ext>
            </a:extLst>
          </p:cNvPr>
          <p:cNvSpPr/>
          <p:nvPr/>
        </p:nvSpPr>
        <p:spPr>
          <a:xfrm>
            <a:off x="6156176" y="5301208"/>
            <a:ext cx="944095" cy="98640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58AE1437-FB6D-4AD7-8A0B-2172517365B1}"/>
              </a:ext>
            </a:extLst>
          </p:cNvPr>
          <p:cNvSpPr/>
          <p:nvPr/>
        </p:nvSpPr>
        <p:spPr>
          <a:xfrm>
            <a:off x="3726784" y="5301208"/>
            <a:ext cx="989232" cy="101266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3260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0481DA5-5FF9-4CC9-A835-1CD1C308D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38832"/>
            <a:ext cx="8132476" cy="19882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159539C-F4E6-4E09-AE18-1E993BCBB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321" y="-8254"/>
            <a:ext cx="3133725" cy="16573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7C9BB99-7FD7-4BF4-B8DB-7D19E3C8D6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3637366"/>
            <a:ext cx="7772436" cy="311880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1380492-CC03-4F14-BDE7-696C935464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8317" y="5702681"/>
            <a:ext cx="938865" cy="93886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1EB7825-2F5E-48E9-8B50-92160DEDFE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952" y="5702680"/>
            <a:ext cx="989232" cy="989232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2AF53AD-4AF6-4786-B284-026378290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4418" y="2362044"/>
            <a:ext cx="938865" cy="9388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EF017906-8378-4762-A89B-F0D866A23B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8384" y="2362044"/>
            <a:ext cx="938865" cy="938865"/>
          </a:xfrm>
          <a:prstGeom prst="rect">
            <a:avLst/>
          </a:prstGeom>
        </p:spPr>
      </p:pic>
      <p:sp>
        <p:nvSpPr>
          <p:cNvPr id="20" name="Elipse 19">
            <a:extLst>
              <a:ext uri="{FF2B5EF4-FFF2-40B4-BE49-F238E27FC236}">
                <a16:creationId xmlns:a16="http://schemas.microsoft.com/office/drawing/2014/main" id="{F52AB363-FC05-4F27-BDA1-EA579C162877}"/>
              </a:ext>
            </a:extLst>
          </p:cNvPr>
          <p:cNvSpPr/>
          <p:nvPr/>
        </p:nvSpPr>
        <p:spPr>
          <a:xfrm>
            <a:off x="3651951" y="4726437"/>
            <a:ext cx="989232" cy="94065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F42DAAE6-33C0-4EEB-80A6-431BAE45578A}"/>
              </a:ext>
            </a:extLst>
          </p:cNvPr>
          <p:cNvSpPr/>
          <p:nvPr/>
        </p:nvSpPr>
        <p:spPr>
          <a:xfrm>
            <a:off x="6121552" y="5702681"/>
            <a:ext cx="989232" cy="94065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835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2197100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850" y="2278063"/>
            <a:ext cx="8351838" cy="4464050"/>
          </a:xfrm>
          <a:noFill/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</a:pPr>
            <a:r>
              <a:rPr lang="es-ES" altLang="es-AR" sz="3000"/>
              <a:t>“La participación en el mercado de trabajo está condicionada por diversos factores económicos, sociales y culturales. […] La definición de los roles masculinos y femeninos ubica a los varones como principales responsables del sostén económico de los hogares y […] directamente asociados al mundo laboral […] Las mujeres […] como principales responsables de las tareas de reproducción social en el ámbito doméstico”.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197100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7950" y="2409825"/>
            <a:ext cx="8893175" cy="4187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s-AR" sz="2300" b="1">
                <a:latin typeface="Courier New" pitchFamily="49" charset="0"/>
              </a:rPr>
              <a:t>Total number of cases:      16814 (Unweighted)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s-AR" sz="2300" b="1">
                <a:latin typeface="Courier New" pitchFamily="49" charset="0"/>
              </a:rPr>
              <a:t>Number of selected cases:   16814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s-AR" sz="2300" b="1">
                <a:latin typeface="Courier New" pitchFamily="49" charset="0"/>
              </a:rPr>
              <a:t>Number of unselected cases: 0</a:t>
            </a:r>
          </a:p>
          <a:p>
            <a:pPr eaLnBrk="1" hangingPunct="1">
              <a:lnSpc>
                <a:spcPct val="80000"/>
              </a:lnSpc>
            </a:pPr>
            <a:endParaRPr lang="en-US" altLang="es-AR" sz="2300" b="1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s-AR" sz="2300" b="1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s-AR" sz="2300" b="1">
                <a:latin typeface="Courier New" pitchFamily="49" charset="0"/>
              </a:rPr>
              <a:t>Number of selected cases:                 16814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s-AR" sz="2300" b="1">
                <a:latin typeface="Courier New" pitchFamily="49" charset="0"/>
              </a:rPr>
              <a:t>Number rejected because of missing data:  1467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s-AR" sz="2300" b="1">
                <a:latin typeface="Courier New" pitchFamily="49" charset="0"/>
              </a:rPr>
              <a:t>Number of cases included in the analysis: 15347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197100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1990725"/>
            <a:ext cx="8631238" cy="4751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s-AR" sz="1800" b="1" dirty="0">
                <a:latin typeface="Courier New" pitchFamily="49" charset="0"/>
              </a:rPr>
              <a:t>Dependent Variable Encoding: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AR" sz="1800" b="1" dirty="0">
                <a:latin typeface="Courier New" pitchFamily="49" charset="0"/>
              </a:rPr>
              <a:t>Original       Internal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AR" sz="1800" b="1" dirty="0">
                <a:latin typeface="Courier New" pitchFamily="49" charset="0"/>
              </a:rPr>
              <a:t>Value          </a:t>
            </a:r>
            <a:r>
              <a:rPr lang="en-GB" altLang="es-AR" sz="1800" b="1" dirty="0" err="1">
                <a:latin typeface="Courier New" pitchFamily="49" charset="0"/>
              </a:rPr>
              <a:t>Value</a:t>
            </a:r>
            <a:endParaRPr lang="en-GB" altLang="es-AR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GB" altLang="es-AR" sz="2000" b="1" dirty="0">
                <a:solidFill>
                  <a:srgbClr val="C00000"/>
                </a:solidFill>
                <a:latin typeface="Courier New" pitchFamily="49" charset="0"/>
              </a:rPr>
              <a:t>1,00       0 (INACTIVO)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AR" sz="2000" b="1" dirty="0">
                <a:solidFill>
                  <a:srgbClr val="C00000"/>
                </a:solidFill>
                <a:latin typeface="Courier New" pitchFamily="49" charset="0"/>
              </a:rPr>
              <a:t>    2,00       1 (ACTIVO)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s-AR" sz="1800" b="1" dirty="0">
                <a:latin typeface="Courier New" pitchFamily="49" charset="0"/>
              </a:rPr>
              <a:t>                                           Parameter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s-AR" sz="1800" b="1" dirty="0">
                <a:latin typeface="Courier New" pitchFamily="49" charset="0"/>
              </a:rPr>
              <a:t>                             Value   </a:t>
            </a:r>
            <a:r>
              <a:rPr lang="en-GB" altLang="es-AR" sz="1800" b="1" dirty="0" err="1">
                <a:latin typeface="Courier New" pitchFamily="49" charset="0"/>
              </a:rPr>
              <a:t>Freq</a:t>
            </a:r>
            <a:r>
              <a:rPr lang="en-GB" altLang="es-AR" sz="1800" b="1" dirty="0">
                <a:latin typeface="Courier New" pitchFamily="49" charset="0"/>
              </a:rPr>
              <a:t>  Coding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s-AR" sz="1800" b="1" dirty="0">
                <a:latin typeface="Courier New" pitchFamily="49" charset="0"/>
              </a:rPr>
              <a:t>                                           (1)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H13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Varón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               0   7232   ,000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Mujer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               1   8115  1,000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XMEN5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Sin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menores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de 5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años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,00   9487   ,000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al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menos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un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menor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1,00   5860  1,000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914400"/>
            <a:ext cx="7772400" cy="609600"/>
          </a:xfrm>
        </p:spPr>
        <p:txBody>
          <a:bodyPr>
            <a:normAutofit fontScale="90000"/>
          </a:bodyPr>
          <a:lstStyle/>
          <a:p>
            <a:pPr marL="838200" indent="-838200"/>
            <a:br>
              <a:rPr lang="es-ES" altLang="es-AR" b="1">
                <a:latin typeface="Arial Narrow" pitchFamily="34" charset="0"/>
                <a:cs typeface="Times New Roman" pitchFamily="18" charset="0"/>
              </a:rPr>
            </a:br>
            <a:br>
              <a:rPr lang="es-ES" altLang="es-AR" b="1">
                <a:latin typeface="Arial Narrow" pitchFamily="34" charset="0"/>
                <a:cs typeface="Times New Roman" pitchFamily="18" charset="0"/>
              </a:rPr>
            </a:br>
            <a:br>
              <a:rPr lang="es-ES" altLang="es-AR" b="1">
                <a:latin typeface="Arial Narrow" pitchFamily="34" charset="0"/>
                <a:cs typeface="Times New Roman" pitchFamily="18" charset="0"/>
              </a:rPr>
            </a:br>
            <a:br>
              <a:rPr lang="es-ES" altLang="es-AR" b="1">
                <a:cs typeface="Times New Roman" pitchFamily="18" charset="0"/>
              </a:rPr>
            </a:br>
            <a:endParaRPr lang="es-ES" altLang="es-A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2970213"/>
            <a:ext cx="8159750" cy="240201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altLang="es-AR" b="1" dirty="0">
                <a:latin typeface="Arial" charset="0"/>
                <a:cs typeface="Times New Roman" pitchFamily="18" charset="0"/>
              </a:rPr>
              <a:t>AJUSTES E INTERPRETACIÓN DE  MODELOS DE REGRESIÓN ESTIMANDO L EFECTOS DE INTERACCIÓN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950913" y="25130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s-AR" altLang="es-AR" sz="2400">
              <a:latin typeface="Times New Roman" pitchFamily="18" charset="0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567488" y="785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s-AR" altLang="es-A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2090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71625" y="357188"/>
            <a:ext cx="660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214563" y="1000125"/>
            <a:ext cx="4924425" cy="4556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9738" y="1643063"/>
            <a:ext cx="8704262" cy="49403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>
                <a:latin typeface="Courier New" pitchFamily="49" charset="0"/>
              </a:rPr>
              <a:t>Dependent Variable..   XCDEA  Condición de Actividad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>
                <a:latin typeface="Courier New" pitchFamily="49" charset="0"/>
              </a:rPr>
              <a:t>Beginning Block Number  0.  Initial Log Likelihood Function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AR" sz="1800" b="1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200" b="1">
                <a:solidFill>
                  <a:schemeClr val="tx2"/>
                </a:solidFill>
                <a:latin typeface="Courier New" pitchFamily="49" charset="0"/>
              </a:rPr>
              <a:t>-2 Log Likelihood   16339,972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AR" sz="2400" b="1">
              <a:solidFill>
                <a:schemeClr val="tx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>
                <a:latin typeface="Courier New" pitchFamily="49" charset="0"/>
              </a:rPr>
              <a:t>Beginning Block Number  1.  Method: Enter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>
                <a:latin typeface="Courier New" pitchFamily="49" charset="0"/>
              </a:rPr>
              <a:t>Variable(s) Entered on Step Number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>
                <a:solidFill>
                  <a:schemeClr val="tx2"/>
                </a:solidFill>
                <a:latin typeface="Courier New" pitchFamily="49" charset="0"/>
              </a:rPr>
              <a:t>1. XMEN5     Presencia de menores de 5 años o menos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>
                <a:solidFill>
                  <a:schemeClr val="tx2"/>
                </a:solidFill>
                <a:latin typeface="Courier New" pitchFamily="49" charset="0"/>
              </a:rPr>
              <a:t>   H13       Sexo</a:t>
            </a:r>
          </a:p>
          <a:p>
            <a:pPr eaLnBrk="1" hangingPunct="1">
              <a:lnSpc>
                <a:spcPct val="80000"/>
              </a:lnSpc>
            </a:pPr>
            <a:endParaRPr lang="es-ES" altLang="es-AR" sz="2000" b="1">
              <a:solidFill>
                <a:schemeClr val="tx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>
                <a:latin typeface="Courier New" pitchFamily="49" charset="0"/>
              </a:rPr>
              <a:t>Estimation terminated at iteration number 4 because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>
                <a:latin typeface="Courier New" pitchFamily="49" charset="0"/>
              </a:rPr>
              <a:t>Log Likelihood decreased by less than ,01 percent.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000" b="1">
                <a:latin typeface="Courier New" pitchFamily="49" charset="0"/>
              </a:rPr>
              <a:t> </a:t>
            </a:r>
            <a:r>
              <a:rPr lang="es-ES" altLang="es-AR" sz="2200" b="1">
                <a:solidFill>
                  <a:schemeClr val="tx2"/>
                </a:solidFill>
                <a:latin typeface="Courier New" pitchFamily="49" charset="0"/>
              </a:rPr>
              <a:t>-2 Log Likelihood    14057,404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200" b="1">
                <a:solidFill>
                  <a:schemeClr val="tx2"/>
                </a:solidFill>
                <a:latin typeface="Courier New" pitchFamily="49" charset="0"/>
              </a:rPr>
              <a:t> Goodness of Fit      15645,491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200" b="1">
                <a:solidFill>
                  <a:schemeClr val="tx2"/>
                </a:solidFill>
                <a:latin typeface="Courier New" pitchFamily="49" charset="0"/>
              </a:rPr>
              <a:t> Cox &amp; Snell - R^2         ,138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200" b="1">
                <a:solidFill>
                  <a:schemeClr val="tx2"/>
                </a:solidFill>
                <a:latin typeface="Courier New" pitchFamily="49" charset="0"/>
              </a:rPr>
              <a:t> Nagelkerke - R^2          ,211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195513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1916113"/>
            <a:ext cx="7277100" cy="547687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s-ES" altLang="es-AR" sz="1600">
                <a:latin typeface="Courier New" pitchFamily="49" charset="0"/>
              </a:rPr>
              <a:t>Classification Table for XCDEA</a:t>
            </a:r>
          </a:p>
          <a:p>
            <a:pPr eaLnBrk="1" hangingPunct="1"/>
            <a:r>
              <a:rPr lang="es-ES" altLang="es-AR" sz="1600">
                <a:latin typeface="Courier New" pitchFamily="49" charset="0"/>
              </a:rPr>
              <a:t>The Cut Value is ,78</a:t>
            </a:r>
          </a:p>
          <a:p>
            <a:pPr eaLnBrk="1" hangingPunct="1"/>
            <a:endParaRPr lang="es-ES" altLang="es-AR" sz="1600">
              <a:latin typeface="Courier New" pitchFamily="49" charset="0"/>
            </a:endParaRPr>
          </a:p>
        </p:txBody>
      </p:sp>
      <p:graphicFrame>
        <p:nvGraphicFramePr>
          <p:cNvPr id="203867" name="Group 91"/>
          <p:cNvGraphicFramePr>
            <a:graphicFrameLocks noGrp="1"/>
          </p:cNvGraphicFramePr>
          <p:nvPr>
            <p:ph sz="quarter" idx="2"/>
          </p:nvPr>
        </p:nvGraphicFramePr>
        <p:xfrm>
          <a:off x="250825" y="2492375"/>
          <a:ext cx="8631238" cy="2163852"/>
        </p:xfrm>
        <a:graphic>
          <a:graphicData uri="http://schemas.openxmlformats.org/drawingml/2006/table">
            <a:tbl>
              <a:tblPr/>
              <a:tblGrid>
                <a:gridCol w="1725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2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Observed</a:t>
                      </a:r>
                    </a:p>
                  </a:txBody>
                  <a:tcPr marT="45701" marB="45701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01" marB="4570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Predicted</a:t>
                      </a:r>
                    </a:p>
                  </a:txBody>
                  <a:tcPr marT="45701" marB="4570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01" marB="4570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Inactivo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Activo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Percent Correct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Inactivo</a:t>
                      </a:r>
                    </a:p>
                  </a:txBody>
                  <a:tcPr marT="45701" marB="4570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2.985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458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86,70%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Activo</a:t>
                      </a:r>
                    </a:p>
                  </a:txBody>
                  <a:tcPr marT="45701" marB="4570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5.130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6.774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56,91%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01" marB="4570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Overall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63,59%</a:t>
                      </a:r>
                    </a:p>
                  </a:txBody>
                  <a:tcPr marT="45701" marB="4570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3877" name="Group 101"/>
          <p:cNvGraphicFramePr>
            <a:graphicFrameLocks noGrp="1"/>
          </p:cNvGraphicFramePr>
          <p:nvPr>
            <p:ph sz="quarter" idx="3"/>
          </p:nvPr>
        </p:nvGraphicFramePr>
        <p:xfrm>
          <a:off x="250825" y="4797425"/>
          <a:ext cx="8704263" cy="1972501"/>
        </p:xfrm>
        <a:graphic>
          <a:graphicData uri="http://schemas.openxmlformats.org/drawingml/2006/table">
            <a:tbl>
              <a:tblPr/>
              <a:tblGrid>
                <a:gridCol w="1440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8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70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Variable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S.E.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Wald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Df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Exp(B)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H13(mujer)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-2,1547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,0535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1620,21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-,3147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,1159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XMEN5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(menores)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-,2425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,0424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32,7129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-,0434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,7847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Constant</a:t>
                      </a:r>
                      <a:endParaRPr kumimoji="0" lang="es-E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2,7914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,0516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2926,26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571500" y="1643063"/>
            <a:ext cx="8153400" cy="44942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600" b="1"/>
              <a:t>El modelo más sencillo que hace explícita la </a:t>
            </a:r>
            <a:r>
              <a:rPr lang="es-ES" altLang="es-AR" sz="2600" b="1">
                <a:solidFill>
                  <a:srgbClr val="F10FD1"/>
                </a:solidFill>
              </a:rPr>
              <a:t>interacción</a:t>
            </a:r>
            <a:r>
              <a:rPr lang="es-ES" altLang="es-AR" sz="2600" b="1"/>
              <a:t> entre dos variables </a:t>
            </a:r>
            <a:r>
              <a:rPr lang="es-ES" altLang="es-AR" sz="2600" b="1" i="1"/>
              <a:t>X1</a:t>
            </a:r>
            <a:r>
              <a:rPr lang="es-ES" altLang="es-AR" sz="2600" b="1"/>
              <a:t> y </a:t>
            </a:r>
            <a:r>
              <a:rPr lang="es-ES" altLang="es-AR" sz="2600" b="1" i="1"/>
              <a:t>X2</a:t>
            </a:r>
            <a:r>
              <a:rPr lang="es-ES" altLang="es-AR" sz="2600" b="1"/>
              <a:t> es: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AR" sz="2600" b="1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600" b="1">
                <a:solidFill>
                  <a:schemeClr val="tx2"/>
                </a:solidFill>
              </a:rPr>
              <a:t>ln(p/q) = a0 + b1 X1 + b2 X2 + b3 X1 X2</a:t>
            </a:r>
            <a:r>
              <a:rPr lang="es-ES" altLang="es-AR" sz="2600" b="1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AR" sz="2600" b="1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600" b="1"/>
              <a:t>Contrastar la existencia de interacción entre </a:t>
            </a:r>
            <a:r>
              <a:rPr lang="es-ES" altLang="es-AR" sz="2600" b="1" i="1">
                <a:solidFill>
                  <a:schemeClr val="tx2"/>
                </a:solidFill>
              </a:rPr>
              <a:t>X1</a:t>
            </a:r>
            <a:r>
              <a:rPr lang="es-ES" altLang="es-AR" sz="2600" b="1"/>
              <a:t> y </a:t>
            </a:r>
            <a:r>
              <a:rPr lang="es-ES" altLang="es-AR" sz="2600" b="1" i="1">
                <a:solidFill>
                  <a:schemeClr val="tx2"/>
                </a:solidFill>
              </a:rPr>
              <a:t>X2</a:t>
            </a:r>
            <a:r>
              <a:rPr lang="es-ES" altLang="es-AR" sz="2600" b="1"/>
              <a:t> es contrastar si el coeficiente </a:t>
            </a:r>
            <a:r>
              <a:rPr lang="es-ES" altLang="es-AR" sz="2600" b="1">
                <a:solidFill>
                  <a:schemeClr val="tx2"/>
                </a:solidFill>
              </a:rPr>
              <a:t>b3</a:t>
            </a:r>
            <a:r>
              <a:rPr lang="es-ES" altLang="es-AR" sz="2600" b="1"/>
              <a:t> es cero (no hay interacción), o distinto de cero (existe interacción). Nótese que para poder interpretar así este contraste es necesario que en el modelo figuren las variables </a:t>
            </a:r>
            <a:r>
              <a:rPr lang="es-ES" altLang="es-AR" sz="2600" b="1" i="1">
                <a:solidFill>
                  <a:schemeClr val="tx2"/>
                </a:solidFill>
              </a:rPr>
              <a:t>X1, X2</a:t>
            </a:r>
            <a:r>
              <a:rPr lang="es-ES" altLang="es-AR" sz="2600" b="1">
                <a:solidFill>
                  <a:schemeClr val="tx2"/>
                </a:solidFill>
              </a:rPr>
              <a:t> y </a:t>
            </a:r>
            <a:r>
              <a:rPr lang="es-ES" altLang="es-AR" sz="2600" b="1" i="1">
                <a:solidFill>
                  <a:schemeClr val="tx2"/>
                </a:solidFill>
              </a:rPr>
              <a:t>X1X2</a:t>
            </a:r>
            <a:r>
              <a:rPr lang="es-ES" altLang="es-AR" sz="2600" b="1"/>
              <a:t>. 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219200" y="515938"/>
            <a:ext cx="70659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3400" b="1">
                <a:solidFill>
                  <a:schemeClr val="tx2"/>
                </a:solidFill>
              </a:rPr>
              <a:t>Análisis de regresión logística</a:t>
            </a:r>
            <a:endParaRPr lang="es-ES" altLang="es-AR" sz="34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71625" y="357188"/>
            <a:ext cx="660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AR" sz="32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Modelos de Regresión Logística</a:t>
            </a:r>
            <a:endParaRPr kumimoji="0" lang="es-ES" altLang="es-AR" sz="3200" b="1" i="0" u="none" strike="noStrike" kern="120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214563" y="1000125"/>
            <a:ext cx="4924425" cy="4556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AR" sz="2800" b="1" i="0" u="none" strike="noStrike" kern="1200" cap="none" spc="0" normalizeH="0" baseline="0" noProof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ANÁLISIS DE UN EJEMPLO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9738" y="1643063"/>
            <a:ext cx="8704262" cy="49403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 dirty="0" err="1">
                <a:latin typeface="Courier New" pitchFamily="49" charset="0"/>
              </a:rPr>
              <a:t>Dependent</a:t>
            </a:r>
            <a:r>
              <a:rPr lang="es-ES" altLang="es-AR" sz="1800" b="1" dirty="0">
                <a:latin typeface="Courier New" pitchFamily="49" charset="0"/>
              </a:rPr>
              <a:t> Variable..   XCDEA  Condición de Actividad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 dirty="0" err="1">
                <a:latin typeface="Courier New" pitchFamily="49" charset="0"/>
              </a:rPr>
              <a:t>Beginning</a:t>
            </a:r>
            <a:r>
              <a:rPr lang="es-ES" altLang="es-AR" sz="1800" b="1" dirty="0">
                <a:latin typeface="Courier New" pitchFamily="49" charset="0"/>
              </a:rPr>
              <a:t> Block </a:t>
            </a:r>
            <a:r>
              <a:rPr lang="es-ES" altLang="es-AR" sz="1800" b="1" dirty="0" err="1">
                <a:latin typeface="Courier New" pitchFamily="49" charset="0"/>
              </a:rPr>
              <a:t>Number</a:t>
            </a:r>
            <a:r>
              <a:rPr lang="es-ES" altLang="es-AR" sz="1800" b="1" dirty="0">
                <a:latin typeface="Courier New" pitchFamily="49" charset="0"/>
              </a:rPr>
              <a:t>  0.  </a:t>
            </a:r>
            <a:r>
              <a:rPr lang="es-ES" altLang="es-AR" sz="1800" b="1" dirty="0" err="1">
                <a:latin typeface="Courier New" pitchFamily="49" charset="0"/>
              </a:rPr>
              <a:t>Initial</a:t>
            </a:r>
            <a:r>
              <a:rPr lang="es-ES" altLang="es-AR" sz="1800" b="1" dirty="0">
                <a:latin typeface="Courier New" pitchFamily="49" charset="0"/>
              </a:rPr>
              <a:t> Log </a:t>
            </a:r>
            <a:r>
              <a:rPr lang="es-ES" altLang="es-AR" sz="1800" b="1" dirty="0" err="1">
                <a:latin typeface="Courier New" pitchFamily="49" charset="0"/>
              </a:rPr>
              <a:t>Likelihood</a:t>
            </a:r>
            <a:r>
              <a:rPr lang="es-ES" altLang="es-AR" sz="1800" b="1" dirty="0">
                <a:latin typeface="Courier New" pitchFamily="49" charset="0"/>
              </a:rPr>
              <a:t> </a:t>
            </a:r>
            <a:r>
              <a:rPr lang="es-ES" altLang="es-AR" sz="1800" b="1" dirty="0" err="1">
                <a:latin typeface="Courier New" pitchFamily="49" charset="0"/>
              </a:rPr>
              <a:t>Function</a:t>
            </a:r>
            <a:endParaRPr lang="es-ES" altLang="es-AR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AR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-2 Log </a:t>
            </a:r>
            <a:r>
              <a:rPr lang="es-ES" altLang="es-AR" sz="2200" b="1" dirty="0" err="1">
                <a:solidFill>
                  <a:schemeClr val="tx2"/>
                </a:solidFill>
                <a:latin typeface="Courier New" pitchFamily="49" charset="0"/>
              </a:rPr>
              <a:t>Likelihood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  16339,972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AR" sz="2400" b="1" dirty="0">
              <a:solidFill>
                <a:schemeClr val="tx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 dirty="0" err="1">
                <a:latin typeface="Courier New" pitchFamily="49" charset="0"/>
              </a:rPr>
              <a:t>Beginning</a:t>
            </a:r>
            <a:r>
              <a:rPr lang="es-ES" altLang="es-AR" sz="1800" b="1" dirty="0">
                <a:latin typeface="Courier New" pitchFamily="49" charset="0"/>
              </a:rPr>
              <a:t> Block </a:t>
            </a:r>
            <a:r>
              <a:rPr lang="es-ES" altLang="es-AR" sz="1800" b="1" dirty="0" err="1">
                <a:latin typeface="Courier New" pitchFamily="49" charset="0"/>
              </a:rPr>
              <a:t>Number</a:t>
            </a:r>
            <a:r>
              <a:rPr lang="es-ES" altLang="es-AR" sz="1800" b="1" dirty="0">
                <a:latin typeface="Courier New" pitchFamily="49" charset="0"/>
              </a:rPr>
              <a:t>  1.  </a:t>
            </a:r>
            <a:r>
              <a:rPr lang="es-ES" altLang="es-AR" sz="1800" b="1" dirty="0" err="1">
                <a:latin typeface="Courier New" pitchFamily="49" charset="0"/>
              </a:rPr>
              <a:t>Method</a:t>
            </a:r>
            <a:r>
              <a:rPr lang="es-ES" altLang="es-AR" sz="1800" b="1" dirty="0">
                <a:latin typeface="Courier New" pitchFamily="49" charset="0"/>
              </a:rPr>
              <a:t>: </a:t>
            </a:r>
            <a:r>
              <a:rPr lang="es-ES" altLang="es-AR" sz="1800" b="1" dirty="0" err="1">
                <a:latin typeface="Courier New" pitchFamily="49" charset="0"/>
              </a:rPr>
              <a:t>Enter</a:t>
            </a:r>
            <a:endParaRPr lang="es-ES" altLang="es-AR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1800" b="1" dirty="0">
                <a:latin typeface="Courier New" pitchFamily="49" charset="0"/>
              </a:rPr>
              <a:t>Variable(s) </a:t>
            </a:r>
            <a:r>
              <a:rPr lang="es-ES" altLang="es-AR" sz="1800" b="1" dirty="0" err="1">
                <a:latin typeface="Courier New" pitchFamily="49" charset="0"/>
              </a:rPr>
              <a:t>Entered</a:t>
            </a:r>
            <a:r>
              <a:rPr lang="es-ES" altLang="es-AR" sz="1800" b="1" dirty="0">
                <a:latin typeface="Courier New" pitchFamily="49" charset="0"/>
              </a:rPr>
              <a:t> </a:t>
            </a:r>
            <a:r>
              <a:rPr lang="es-ES" altLang="es-AR" sz="1800" b="1" dirty="0" err="1">
                <a:latin typeface="Courier New" pitchFamily="49" charset="0"/>
              </a:rPr>
              <a:t>on</a:t>
            </a:r>
            <a:r>
              <a:rPr lang="es-ES" altLang="es-AR" sz="1800" b="1" dirty="0">
                <a:latin typeface="Courier New" pitchFamily="49" charset="0"/>
              </a:rPr>
              <a:t> Step </a:t>
            </a:r>
            <a:r>
              <a:rPr lang="es-ES" altLang="es-AR" sz="1800" b="1" dirty="0" err="1">
                <a:latin typeface="Courier New" pitchFamily="49" charset="0"/>
              </a:rPr>
              <a:t>Number</a:t>
            </a:r>
            <a:endParaRPr lang="es-ES" altLang="es-AR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 dirty="0">
                <a:solidFill>
                  <a:schemeClr val="tx2"/>
                </a:solidFill>
                <a:latin typeface="Courier New" pitchFamily="49" charset="0"/>
              </a:rPr>
              <a:t>1. XMEN5     Presencia de menores de 5 años o menos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 dirty="0">
                <a:solidFill>
                  <a:schemeClr val="tx2"/>
                </a:solidFill>
                <a:latin typeface="Courier New" pitchFamily="49" charset="0"/>
              </a:rPr>
              <a:t>   H13       Sexo</a:t>
            </a:r>
          </a:p>
          <a:p>
            <a:pPr eaLnBrk="1" hangingPunct="1">
              <a:lnSpc>
                <a:spcPct val="80000"/>
              </a:lnSpc>
            </a:pPr>
            <a:endParaRPr lang="es-ES" altLang="es-AR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 dirty="0" err="1">
                <a:latin typeface="Courier New" pitchFamily="49" charset="0"/>
              </a:rPr>
              <a:t>Estimation</a:t>
            </a: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000" b="1" dirty="0" err="1">
                <a:latin typeface="Courier New" pitchFamily="49" charset="0"/>
              </a:rPr>
              <a:t>terminated</a:t>
            </a:r>
            <a:r>
              <a:rPr lang="es-ES" altLang="es-AR" sz="2000" b="1" dirty="0">
                <a:latin typeface="Courier New" pitchFamily="49" charset="0"/>
              </a:rPr>
              <a:t> at </a:t>
            </a:r>
            <a:r>
              <a:rPr lang="es-ES" altLang="es-AR" sz="2000" b="1" dirty="0" err="1">
                <a:latin typeface="Courier New" pitchFamily="49" charset="0"/>
              </a:rPr>
              <a:t>iteration</a:t>
            </a: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000" b="1" dirty="0" err="1">
                <a:latin typeface="Courier New" pitchFamily="49" charset="0"/>
              </a:rPr>
              <a:t>number</a:t>
            </a:r>
            <a:r>
              <a:rPr lang="es-ES" altLang="es-AR" sz="2000" b="1" dirty="0">
                <a:latin typeface="Courier New" pitchFamily="49" charset="0"/>
              </a:rPr>
              <a:t> 4 </a:t>
            </a:r>
            <a:r>
              <a:rPr lang="es-ES" altLang="es-AR" sz="2000" b="1" dirty="0" err="1">
                <a:latin typeface="Courier New" pitchFamily="49" charset="0"/>
              </a:rPr>
              <a:t>because</a:t>
            </a:r>
            <a:endParaRPr lang="es-ES" altLang="es-AR" sz="20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 b="1" dirty="0">
                <a:latin typeface="Courier New" pitchFamily="49" charset="0"/>
              </a:rPr>
              <a:t>Log </a:t>
            </a:r>
            <a:r>
              <a:rPr lang="es-ES" altLang="es-AR" sz="2000" b="1" dirty="0" err="1">
                <a:latin typeface="Courier New" pitchFamily="49" charset="0"/>
              </a:rPr>
              <a:t>Likelihood</a:t>
            </a: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000" b="1" dirty="0" err="1">
                <a:latin typeface="Courier New" pitchFamily="49" charset="0"/>
              </a:rPr>
              <a:t>decreased</a:t>
            </a: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000" b="1" dirty="0" err="1">
                <a:latin typeface="Courier New" pitchFamily="49" charset="0"/>
              </a:rPr>
              <a:t>by</a:t>
            </a: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000" b="1" dirty="0" err="1">
                <a:latin typeface="Courier New" pitchFamily="49" charset="0"/>
              </a:rPr>
              <a:t>less</a:t>
            </a: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000" b="1" dirty="0" err="1">
                <a:latin typeface="Courier New" pitchFamily="49" charset="0"/>
              </a:rPr>
              <a:t>than</a:t>
            </a:r>
            <a:r>
              <a:rPr lang="es-ES" altLang="es-AR" sz="2000" b="1" dirty="0">
                <a:latin typeface="Courier New" pitchFamily="49" charset="0"/>
              </a:rPr>
              <a:t> ,01 </a:t>
            </a:r>
            <a:r>
              <a:rPr lang="es-ES" altLang="es-AR" sz="2000" b="1" dirty="0" err="1">
                <a:latin typeface="Courier New" pitchFamily="49" charset="0"/>
              </a:rPr>
              <a:t>percent</a:t>
            </a:r>
            <a:r>
              <a:rPr lang="es-ES" altLang="es-AR" sz="2000" b="1" dirty="0">
                <a:latin typeface="Courier New" pitchFamily="49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000" b="1" dirty="0">
                <a:latin typeface="Courier New" pitchFamily="49" charset="0"/>
              </a:rPr>
              <a:t> 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-2 Log </a:t>
            </a:r>
            <a:r>
              <a:rPr lang="es-ES" altLang="es-AR" sz="2200" b="1" dirty="0" err="1">
                <a:solidFill>
                  <a:schemeClr val="tx2"/>
                </a:solidFill>
                <a:latin typeface="Courier New" pitchFamily="49" charset="0"/>
              </a:rPr>
              <a:t>Likelihood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   13047,765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s-ES" altLang="es-AR" sz="2200" b="1" dirty="0" err="1">
                <a:solidFill>
                  <a:schemeClr val="tx2"/>
                </a:solidFill>
                <a:latin typeface="Courier New" pitchFamily="49" charset="0"/>
              </a:rPr>
              <a:t>Goodness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s-ES" altLang="es-AR" sz="2200" b="1" dirty="0" err="1">
                <a:solidFill>
                  <a:schemeClr val="tx2"/>
                </a:solidFill>
                <a:latin typeface="Courier New" pitchFamily="49" charset="0"/>
              </a:rPr>
              <a:t>of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s-ES" altLang="es-AR" sz="2200" b="1" dirty="0" err="1">
                <a:solidFill>
                  <a:schemeClr val="tx2"/>
                </a:solidFill>
                <a:latin typeface="Courier New" pitchFamily="49" charset="0"/>
              </a:rPr>
              <a:t>Fit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     15088,087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Cox &amp; Snell - R^2         ,141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s-ES" altLang="es-AR" sz="2200" b="1" dirty="0" err="1">
                <a:solidFill>
                  <a:schemeClr val="tx2"/>
                </a:solidFill>
                <a:latin typeface="Courier New" pitchFamily="49" charset="0"/>
              </a:rPr>
              <a:t>Nagelkerke</a:t>
            </a:r>
            <a:r>
              <a:rPr lang="es-ES" altLang="es-AR" sz="2200" b="1" dirty="0">
                <a:solidFill>
                  <a:schemeClr val="tx2"/>
                </a:solidFill>
                <a:latin typeface="Courier New" pitchFamily="49" charset="0"/>
              </a:rPr>
              <a:t> - R^2          </a:t>
            </a:r>
            <a:r>
              <a:rPr lang="es-ES" altLang="es-AR" sz="2200" b="1">
                <a:solidFill>
                  <a:schemeClr val="tx2"/>
                </a:solidFill>
                <a:latin typeface="Courier New" pitchFamily="49" charset="0"/>
              </a:rPr>
              <a:t>,219</a:t>
            </a:r>
            <a:endParaRPr lang="es-ES" altLang="es-AR" sz="22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9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195513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graphicFrame>
        <p:nvGraphicFramePr>
          <p:cNvPr id="204871" name="Group 71"/>
          <p:cNvGraphicFramePr>
            <a:graphicFrameLocks noGrp="1"/>
          </p:cNvGraphicFramePr>
          <p:nvPr>
            <p:ph sz="quarter" idx="3"/>
          </p:nvPr>
        </p:nvGraphicFramePr>
        <p:xfrm>
          <a:off x="179388" y="3357563"/>
          <a:ext cx="8713787" cy="3022601"/>
        </p:xfrm>
        <a:graphic>
          <a:graphicData uri="http://schemas.openxmlformats.org/drawingml/2006/table">
            <a:tbl>
              <a:tblPr/>
              <a:tblGrid>
                <a:gridCol w="144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Variable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S.E.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Wald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Df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Exp(B)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H13(mujer)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-1,7112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,0626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746,165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-,2301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,1806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XMEN5 (con menores)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,8638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,1170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54,4647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,0611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2,3722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INT_1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-1,3462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,1270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112,346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-,0890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,2602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Constant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2,4388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,0549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1974,89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275" name="Rectangle 53"/>
          <p:cNvSpPr>
            <a:spLocks noChangeArrowheads="1"/>
          </p:cNvSpPr>
          <p:nvPr/>
        </p:nvSpPr>
        <p:spPr bwMode="auto">
          <a:xfrm>
            <a:off x="179388" y="2060575"/>
            <a:ext cx="86407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 dirty="0" err="1">
                <a:latin typeface="Courier New" pitchFamily="49" charset="0"/>
              </a:rPr>
              <a:t>Beginning</a:t>
            </a:r>
            <a:r>
              <a:rPr lang="es-ES" altLang="es-AR" sz="1800" b="1" dirty="0">
                <a:latin typeface="Courier New" pitchFamily="49" charset="0"/>
              </a:rPr>
              <a:t> Block </a:t>
            </a:r>
            <a:r>
              <a:rPr lang="es-ES" altLang="es-AR" sz="1800" b="1" dirty="0" err="1">
                <a:latin typeface="Courier New" pitchFamily="49" charset="0"/>
              </a:rPr>
              <a:t>Number</a:t>
            </a:r>
            <a:r>
              <a:rPr lang="es-ES" altLang="es-AR" sz="1800" b="1" dirty="0">
                <a:latin typeface="Courier New" pitchFamily="49" charset="0"/>
              </a:rPr>
              <a:t>  2.  </a:t>
            </a:r>
            <a:r>
              <a:rPr lang="es-ES" altLang="es-AR" sz="1800" b="1" dirty="0" err="1">
                <a:latin typeface="Courier New" pitchFamily="49" charset="0"/>
              </a:rPr>
              <a:t>Method</a:t>
            </a:r>
            <a:r>
              <a:rPr lang="es-ES" altLang="es-AR" sz="1800" b="1" dirty="0">
                <a:latin typeface="Courier New" pitchFamily="49" charset="0"/>
              </a:rPr>
              <a:t>: </a:t>
            </a:r>
            <a:r>
              <a:rPr lang="es-ES" altLang="es-AR" sz="1800" b="1" dirty="0" err="1">
                <a:latin typeface="Courier New" pitchFamily="49" charset="0"/>
              </a:rPr>
              <a:t>Enter</a:t>
            </a:r>
            <a:endParaRPr lang="es-ES" altLang="es-AR" sz="18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AR" sz="1800" dirty="0">
                <a:latin typeface="Courier New" pitchFamily="49" charset="0"/>
              </a:rPr>
              <a:t>Variable(s) </a:t>
            </a:r>
            <a:r>
              <a:rPr lang="es-ES" altLang="es-AR" sz="1800" dirty="0" err="1">
                <a:latin typeface="Courier New" pitchFamily="49" charset="0"/>
              </a:rPr>
              <a:t>Entered</a:t>
            </a:r>
            <a:r>
              <a:rPr lang="es-ES" altLang="es-AR" sz="1800" dirty="0">
                <a:latin typeface="Courier New" pitchFamily="49" charset="0"/>
              </a:rPr>
              <a:t> </a:t>
            </a:r>
            <a:r>
              <a:rPr lang="es-ES" altLang="es-AR" sz="1800" dirty="0" err="1">
                <a:latin typeface="Courier New" pitchFamily="49" charset="0"/>
              </a:rPr>
              <a:t>on</a:t>
            </a:r>
            <a:r>
              <a:rPr lang="es-ES" altLang="es-AR" sz="1800" dirty="0">
                <a:latin typeface="Courier New" pitchFamily="49" charset="0"/>
              </a:rPr>
              <a:t> Step </a:t>
            </a:r>
            <a:r>
              <a:rPr lang="es-ES" altLang="es-AR" sz="1800" dirty="0" err="1">
                <a:latin typeface="Courier New" pitchFamily="49" charset="0"/>
              </a:rPr>
              <a:t>Number</a:t>
            </a:r>
            <a:endParaRPr lang="es-ES" altLang="es-AR" sz="1800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AR" sz="1800" dirty="0">
                <a:latin typeface="Courier New" pitchFamily="49" charset="0"/>
              </a:rPr>
              <a:t>1..       H13 * XMEN5 </a:t>
            </a:r>
            <a:r>
              <a:rPr lang="es-ES" altLang="es-AR" sz="1800" b="1" dirty="0">
                <a:solidFill>
                  <a:srgbClr val="FF0000"/>
                </a:solidFill>
                <a:latin typeface="Courier New" pitchFamily="49" charset="0"/>
              </a:rPr>
              <a:t>PARA ACTIVOS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197100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2900" y="1844675"/>
            <a:ext cx="8631238" cy="47513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s-AR" sz="1800" b="1" dirty="0">
                <a:latin typeface="Courier New" pitchFamily="49" charset="0"/>
              </a:rPr>
              <a:t>Dependent Variable Encoding:</a:t>
            </a:r>
          </a:p>
          <a:p>
            <a:pPr>
              <a:lnSpc>
                <a:spcPct val="80000"/>
              </a:lnSpc>
            </a:pPr>
            <a:r>
              <a:rPr lang="en-GB" altLang="es-AR" sz="1800" b="1" dirty="0">
                <a:latin typeface="Courier New" pitchFamily="49" charset="0"/>
              </a:rPr>
              <a:t>Original       Internal</a:t>
            </a:r>
          </a:p>
          <a:p>
            <a:pPr>
              <a:lnSpc>
                <a:spcPct val="80000"/>
              </a:lnSpc>
            </a:pPr>
            <a:r>
              <a:rPr lang="en-GB" altLang="es-AR" sz="1800" b="1" dirty="0">
                <a:latin typeface="Courier New" pitchFamily="49" charset="0"/>
              </a:rPr>
              <a:t>Value          </a:t>
            </a:r>
            <a:r>
              <a:rPr lang="en-GB" altLang="es-AR" sz="1800" b="1" dirty="0" err="1">
                <a:latin typeface="Courier New" pitchFamily="49" charset="0"/>
              </a:rPr>
              <a:t>Value</a:t>
            </a:r>
            <a:endParaRPr lang="en-GB" altLang="es-AR" sz="1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GB" altLang="es-AR" sz="2000" b="1" dirty="0">
                <a:solidFill>
                  <a:srgbClr val="C00000"/>
                </a:solidFill>
                <a:latin typeface="Courier New" pitchFamily="49" charset="0"/>
              </a:rPr>
              <a:t>    0,00       0 (INACTIVOS)</a:t>
            </a:r>
          </a:p>
          <a:p>
            <a:pPr>
              <a:lnSpc>
                <a:spcPct val="80000"/>
              </a:lnSpc>
            </a:pPr>
            <a:r>
              <a:rPr lang="en-GB" altLang="es-AR" sz="2000" b="1" dirty="0">
                <a:solidFill>
                  <a:srgbClr val="C00000"/>
                </a:solidFill>
                <a:latin typeface="Courier New" pitchFamily="49" charset="0"/>
              </a:rPr>
              <a:t>    1,00       1 (ACTIVOS)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s-AR" sz="1800" b="1" dirty="0">
                <a:latin typeface="Courier New" pitchFamily="49" charset="0"/>
              </a:rPr>
              <a:t>                                           Parameter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s-AR" sz="1800" b="1" dirty="0">
                <a:latin typeface="Courier New" pitchFamily="49" charset="0"/>
              </a:rPr>
              <a:t>                             Value   Freq  Coding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s-AR" sz="1800" b="1" dirty="0">
                <a:latin typeface="Courier New" pitchFamily="49" charset="0"/>
              </a:rPr>
              <a:t>                                           (1)</a:t>
            </a:r>
          </a:p>
          <a:p>
            <a:pPr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H13</a:t>
            </a:r>
          </a:p>
          <a:p>
            <a:pPr lvl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Varón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               0   7232   ,000</a:t>
            </a:r>
          </a:p>
          <a:p>
            <a:pPr lvl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Mujer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               1   8115  1,000</a:t>
            </a:r>
          </a:p>
          <a:p>
            <a:pPr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XMEN5</a:t>
            </a:r>
          </a:p>
          <a:p>
            <a:pPr lvl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Sin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menores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de 5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años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,00   9487   ,000</a:t>
            </a:r>
          </a:p>
          <a:p>
            <a:pPr lvl="1">
              <a:lnSpc>
                <a:spcPct val="80000"/>
              </a:lnSpc>
            </a:pP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al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menos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un </a:t>
            </a:r>
            <a:r>
              <a:rPr lang="en-GB" altLang="es-AR" sz="1800" b="1" dirty="0" err="1">
                <a:solidFill>
                  <a:schemeClr val="tx2"/>
                </a:solidFill>
                <a:latin typeface="Courier New" pitchFamily="49" charset="0"/>
              </a:rPr>
              <a:t>menor</a:t>
            </a:r>
            <a:r>
              <a:rPr lang="en-GB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1,00   5860  1,000</a:t>
            </a:r>
          </a:p>
          <a:p>
            <a:pPr>
              <a:lnSpc>
                <a:spcPct val="80000"/>
              </a:lnSpc>
            </a:pPr>
            <a:endParaRPr lang="en-GB" altLang="es-AR" sz="1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s-AR" sz="1800" b="1" dirty="0">
                <a:latin typeface="Courier New" pitchFamily="49" charset="0"/>
              </a:rPr>
              <a:t> Interactions:</a:t>
            </a:r>
          </a:p>
          <a:p>
            <a:pPr>
              <a:lnSpc>
                <a:spcPct val="80000"/>
              </a:lnSpc>
            </a:pPr>
            <a:r>
              <a:rPr lang="en-US" altLang="es-AR" sz="1800" b="1" dirty="0">
                <a:solidFill>
                  <a:schemeClr val="tx2"/>
                </a:solidFill>
                <a:latin typeface="Courier New" pitchFamily="49" charset="0"/>
              </a:rPr>
              <a:t>INT_1    H13(1) by XMEN5(1)</a:t>
            </a:r>
            <a:endParaRPr lang="en-GB" altLang="es-AR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644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195513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graphicFrame>
        <p:nvGraphicFramePr>
          <p:cNvPr id="6148" name="Group 4"/>
          <p:cNvGraphicFramePr>
            <a:graphicFrameLocks noGrp="1"/>
          </p:cNvGraphicFramePr>
          <p:nvPr>
            <p:ph sz="quarter" idx="3"/>
          </p:nvPr>
        </p:nvGraphicFramePr>
        <p:xfrm>
          <a:off x="179388" y="3357563"/>
          <a:ext cx="8713787" cy="3022601"/>
        </p:xfrm>
        <a:graphic>
          <a:graphicData uri="http://schemas.openxmlformats.org/drawingml/2006/table">
            <a:tbl>
              <a:tblPr/>
              <a:tblGrid>
                <a:gridCol w="144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3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Variable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S.E.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Wald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Df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Exp(B)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H13(mujer)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1,7112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,0626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746,165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,2301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5,5357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XMEN5 (con menores)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-,8638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,1170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54,4647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-,0611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,4216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INT_1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1,3302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,1262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111,185    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,0881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3,7818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Constant</a:t>
                      </a:r>
                      <a:endParaRPr kumimoji="0" lang="es-ES" altLang="es-A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-2,4388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,0549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1974,89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8419" name="Rectangle 53"/>
          <p:cNvSpPr>
            <a:spLocks noChangeArrowheads="1"/>
          </p:cNvSpPr>
          <p:nvPr/>
        </p:nvSpPr>
        <p:spPr bwMode="auto">
          <a:xfrm>
            <a:off x="179388" y="2060575"/>
            <a:ext cx="86407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000" b="1" dirty="0" err="1">
                <a:latin typeface="Courier New" pitchFamily="49" charset="0"/>
              </a:rPr>
              <a:t>Beginning</a:t>
            </a:r>
            <a:r>
              <a:rPr lang="es-ES" altLang="es-AR" sz="2000" b="1" dirty="0">
                <a:latin typeface="Courier New" pitchFamily="49" charset="0"/>
              </a:rPr>
              <a:t> Block </a:t>
            </a:r>
            <a:r>
              <a:rPr lang="es-ES" altLang="es-AR" sz="2000" b="1" dirty="0" err="1">
                <a:latin typeface="Courier New" pitchFamily="49" charset="0"/>
              </a:rPr>
              <a:t>Number</a:t>
            </a:r>
            <a:r>
              <a:rPr lang="es-ES" altLang="es-AR" sz="2000" b="1" dirty="0">
                <a:latin typeface="Courier New" pitchFamily="49" charset="0"/>
              </a:rPr>
              <a:t>  2.  </a:t>
            </a:r>
            <a:r>
              <a:rPr lang="es-ES" altLang="es-AR" sz="2000" b="1" dirty="0" err="1">
                <a:latin typeface="Courier New" pitchFamily="49" charset="0"/>
              </a:rPr>
              <a:t>Method</a:t>
            </a:r>
            <a:r>
              <a:rPr lang="es-ES" altLang="es-AR" sz="2000" b="1" dirty="0">
                <a:latin typeface="Courier New" pitchFamily="49" charset="0"/>
              </a:rPr>
              <a:t>: </a:t>
            </a:r>
            <a:r>
              <a:rPr lang="es-ES" altLang="es-AR" sz="2000" b="1" dirty="0" err="1">
                <a:latin typeface="Courier New" pitchFamily="49" charset="0"/>
              </a:rPr>
              <a:t>Enter</a:t>
            </a:r>
            <a:endParaRPr lang="es-ES" altLang="es-AR" sz="20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AR" sz="2000" dirty="0">
                <a:latin typeface="Courier New" pitchFamily="49" charset="0"/>
              </a:rPr>
              <a:t>Variable(s) </a:t>
            </a:r>
            <a:r>
              <a:rPr lang="es-ES" altLang="es-AR" sz="2000" dirty="0" err="1">
                <a:latin typeface="Courier New" pitchFamily="49" charset="0"/>
              </a:rPr>
              <a:t>Entered</a:t>
            </a:r>
            <a:r>
              <a:rPr lang="es-ES" altLang="es-AR" sz="2000" dirty="0">
                <a:latin typeface="Courier New" pitchFamily="49" charset="0"/>
              </a:rPr>
              <a:t> </a:t>
            </a:r>
            <a:r>
              <a:rPr lang="es-ES" altLang="es-AR" sz="2000" dirty="0" err="1">
                <a:latin typeface="Courier New" pitchFamily="49" charset="0"/>
              </a:rPr>
              <a:t>on</a:t>
            </a:r>
            <a:r>
              <a:rPr lang="es-ES" altLang="es-AR" sz="2000" dirty="0">
                <a:latin typeface="Courier New" pitchFamily="49" charset="0"/>
              </a:rPr>
              <a:t> Step </a:t>
            </a:r>
            <a:r>
              <a:rPr lang="es-ES" altLang="es-AR" sz="2000" dirty="0" err="1">
                <a:latin typeface="Courier New" pitchFamily="49" charset="0"/>
              </a:rPr>
              <a:t>Number</a:t>
            </a:r>
            <a:endParaRPr lang="es-ES" altLang="es-AR" sz="2000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AR" sz="2000" dirty="0">
                <a:latin typeface="Courier New" pitchFamily="49" charset="0"/>
              </a:rPr>
              <a:t>1..       H13 * XMEN5 </a:t>
            </a:r>
            <a:r>
              <a:rPr lang="es-ES" altLang="es-AR" sz="2000" b="1" dirty="0">
                <a:solidFill>
                  <a:srgbClr val="FF0000"/>
                </a:solidFill>
                <a:latin typeface="Courier New" pitchFamily="49" charset="0"/>
              </a:rPr>
              <a:t>PARA INACTIVOS</a:t>
            </a:r>
            <a:endParaRPr lang="es-ES" altLang="es-AR" sz="20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619250" y="476250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195513" y="1125538"/>
            <a:ext cx="4924425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79388" y="2276475"/>
            <a:ext cx="8640762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600" b="1" dirty="0" err="1">
                <a:latin typeface="Courier New" pitchFamily="49" charset="0"/>
              </a:rPr>
              <a:t>Beginning</a:t>
            </a:r>
            <a:r>
              <a:rPr lang="es-ES" altLang="es-AR" sz="1600" b="1" dirty="0">
                <a:latin typeface="Courier New" pitchFamily="49" charset="0"/>
              </a:rPr>
              <a:t> Block </a:t>
            </a:r>
            <a:r>
              <a:rPr lang="es-ES" altLang="es-AR" sz="1600" b="1" dirty="0" err="1">
                <a:latin typeface="Courier New" pitchFamily="49" charset="0"/>
              </a:rPr>
              <a:t>Number</a:t>
            </a:r>
            <a:r>
              <a:rPr lang="es-ES" altLang="es-AR" sz="1600" b="1" dirty="0">
                <a:latin typeface="Courier New" pitchFamily="49" charset="0"/>
              </a:rPr>
              <a:t>  3.  </a:t>
            </a:r>
            <a:r>
              <a:rPr lang="es-ES" altLang="es-AR" sz="1600" b="1" dirty="0" err="1">
                <a:latin typeface="Courier New" pitchFamily="49" charset="0"/>
              </a:rPr>
              <a:t>Method</a:t>
            </a:r>
            <a:r>
              <a:rPr lang="es-ES" altLang="es-AR" sz="1600" b="1" dirty="0">
                <a:latin typeface="Courier New" pitchFamily="49" charset="0"/>
              </a:rPr>
              <a:t>: </a:t>
            </a:r>
            <a:r>
              <a:rPr lang="es-ES" altLang="es-AR" sz="1600" b="1" dirty="0" err="1">
                <a:latin typeface="Courier New" pitchFamily="49" charset="0"/>
              </a:rPr>
              <a:t>Enter</a:t>
            </a:r>
            <a:endParaRPr lang="es-ES" altLang="es-AR" sz="16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600" b="1" dirty="0">
                <a:latin typeface="Courier New" pitchFamily="49" charset="0"/>
              </a:rPr>
              <a:t>Variable(s) </a:t>
            </a:r>
            <a:r>
              <a:rPr lang="es-ES" altLang="es-AR" sz="1600" b="1" dirty="0" err="1">
                <a:latin typeface="Courier New" pitchFamily="49" charset="0"/>
              </a:rPr>
              <a:t>Entered</a:t>
            </a:r>
            <a:r>
              <a:rPr lang="es-ES" altLang="es-AR" sz="1600" b="1" dirty="0">
                <a:latin typeface="Courier New" pitchFamily="49" charset="0"/>
              </a:rPr>
              <a:t> </a:t>
            </a:r>
            <a:r>
              <a:rPr lang="es-ES" altLang="es-AR" sz="1600" b="1" dirty="0" err="1">
                <a:latin typeface="Courier New" pitchFamily="49" charset="0"/>
              </a:rPr>
              <a:t>on</a:t>
            </a:r>
            <a:r>
              <a:rPr lang="es-ES" altLang="es-AR" sz="1600" b="1" dirty="0">
                <a:latin typeface="Courier New" pitchFamily="49" charset="0"/>
              </a:rPr>
              <a:t> Step </a:t>
            </a:r>
            <a:r>
              <a:rPr lang="es-ES" altLang="es-AR" sz="1600" b="1" dirty="0" err="1">
                <a:latin typeface="Courier New" pitchFamily="49" charset="0"/>
              </a:rPr>
              <a:t>Number</a:t>
            </a:r>
            <a:endParaRPr lang="es-ES" altLang="es-AR" sz="16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 dirty="0">
                <a:solidFill>
                  <a:schemeClr val="tx2"/>
                </a:solidFill>
                <a:latin typeface="Courier New" pitchFamily="49" charset="0"/>
              </a:rPr>
              <a:t>1..       XQUINTIL  Quintiles de ingreso </a:t>
            </a:r>
            <a:r>
              <a:rPr lang="es-ES" altLang="es-AR" sz="1800" b="1" dirty="0" err="1">
                <a:solidFill>
                  <a:schemeClr val="tx2"/>
                </a:solidFill>
                <a:latin typeface="Courier New" pitchFamily="49" charset="0"/>
              </a:rPr>
              <a:t>familair</a:t>
            </a:r>
            <a:r>
              <a:rPr lang="es-ES" altLang="es-AR" sz="1800" b="1" dirty="0">
                <a:solidFill>
                  <a:schemeClr val="tx2"/>
                </a:solidFill>
                <a:latin typeface="Courier New" pitchFamily="49" charset="0"/>
              </a:rPr>
              <a:t> per cápita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XH12      Edad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 dirty="0">
                <a:solidFill>
                  <a:schemeClr val="tx2"/>
                </a:solidFill>
                <a:latin typeface="Courier New" pitchFamily="49" charset="0"/>
              </a:rPr>
              <a:t>          XEDAD2    Edad AL CUADRADO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AR" sz="1800" b="1" dirty="0">
              <a:solidFill>
                <a:schemeClr val="tx2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s-AR" sz="1800" b="1" dirty="0">
                <a:latin typeface="Courier New" pitchFamily="49" charset="0"/>
              </a:rPr>
              <a:t>Estimation terminated at iteration number 5 because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s-AR" sz="1800" b="1" dirty="0">
                <a:latin typeface="Courier New" pitchFamily="49" charset="0"/>
              </a:rPr>
              <a:t>Log Likelihood decreased by less than ,01 percent.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s-AR" sz="18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s-AR" sz="1800" b="1" dirty="0">
                <a:latin typeface="Courier New" pitchFamily="49" charset="0"/>
              </a:rPr>
              <a:t> </a:t>
            </a:r>
            <a:r>
              <a:rPr lang="en-US" altLang="es-AR" sz="2000" b="1" dirty="0">
                <a:latin typeface="Courier New" pitchFamily="49" charset="0"/>
              </a:rPr>
              <a:t>-2 Log Likelihood    13507,734    </a:t>
            </a:r>
            <a:r>
              <a:rPr lang="en-US" altLang="es-AR" sz="2000" b="1" dirty="0">
                <a:solidFill>
                  <a:schemeClr val="tx2"/>
                </a:solidFill>
                <a:latin typeface="Courier New" pitchFamily="49" charset="0"/>
              </a:rPr>
              <a:t>(14057,404)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s-AR" sz="2000" b="1" dirty="0">
                <a:latin typeface="Courier New" pitchFamily="49" charset="0"/>
              </a:rPr>
              <a:t> Goodness of Fit      15080,288    </a:t>
            </a:r>
            <a:r>
              <a:rPr lang="en-US" altLang="es-AR" sz="2000" b="1" dirty="0">
                <a:solidFill>
                  <a:schemeClr val="tx2"/>
                </a:solidFill>
                <a:latin typeface="Courier New" pitchFamily="49" charset="0"/>
              </a:rPr>
              <a:t>(15645,491)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s-AR" sz="2000" b="1" dirty="0">
                <a:latin typeface="Courier New" pitchFamily="49" charset="0"/>
              </a:rPr>
              <a:t> Cox &amp; Snell - R^2         ,169    </a:t>
            </a:r>
            <a:r>
              <a:rPr lang="en-US" altLang="es-AR" sz="2000" b="1" dirty="0">
                <a:solidFill>
                  <a:schemeClr val="tx2"/>
                </a:solidFill>
                <a:latin typeface="Courier New" pitchFamily="49" charset="0"/>
              </a:rPr>
              <a:t>(,138)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s-AR" sz="2000" b="1" dirty="0">
                <a:latin typeface="Courier New" pitchFamily="49" charset="0"/>
              </a:rPr>
              <a:t> </a:t>
            </a:r>
            <a:r>
              <a:rPr lang="en-US" altLang="es-AR" sz="2000" b="1" dirty="0" err="1">
                <a:latin typeface="Courier New" pitchFamily="49" charset="0"/>
              </a:rPr>
              <a:t>Nagelkerke</a:t>
            </a:r>
            <a:r>
              <a:rPr lang="en-US" altLang="es-AR" sz="2000" b="1" dirty="0">
                <a:latin typeface="Courier New" pitchFamily="49" charset="0"/>
              </a:rPr>
              <a:t> - R^2          ,257    </a:t>
            </a:r>
            <a:r>
              <a:rPr lang="en-US" altLang="es-AR" sz="2000" b="1" dirty="0">
                <a:solidFill>
                  <a:schemeClr val="tx2"/>
                </a:solidFill>
                <a:latin typeface="Courier New" pitchFamily="49" charset="0"/>
              </a:rPr>
              <a:t>(,211)</a:t>
            </a:r>
            <a:endParaRPr lang="es-ES" altLang="es-AR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28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547664" y="306388"/>
            <a:ext cx="660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 dirty="0">
                <a:solidFill>
                  <a:schemeClr val="tx2"/>
                </a:solidFill>
              </a:rPr>
              <a:t>Modelos de Regresión Logística</a:t>
            </a:r>
            <a:endParaRPr lang="es-ES" altLang="es-AR" b="1" dirty="0">
              <a:solidFill>
                <a:schemeClr val="tx2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104231" y="929788"/>
            <a:ext cx="4924425" cy="4556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 dirty="0">
                <a:solidFill>
                  <a:srgbClr val="336699"/>
                </a:solidFill>
              </a:rPr>
              <a:t>ANÁLISIS DE UN EJEMPLO</a:t>
            </a:r>
          </a:p>
        </p:txBody>
      </p:sp>
      <p:graphicFrame>
        <p:nvGraphicFramePr>
          <p:cNvPr id="206852" name="Group 4"/>
          <p:cNvGraphicFramePr>
            <a:graphicFrameLocks noGrp="1"/>
          </p:cNvGraphicFramePr>
          <p:nvPr>
            <p:ph sz="quarter" idx="2"/>
          </p:nvPr>
        </p:nvGraphicFramePr>
        <p:xfrm>
          <a:off x="250825" y="1484313"/>
          <a:ext cx="8631238" cy="2033588"/>
        </p:xfrm>
        <a:graphic>
          <a:graphicData uri="http://schemas.openxmlformats.org/drawingml/2006/table">
            <a:tbl>
              <a:tblPr/>
              <a:tblGrid>
                <a:gridCol w="1725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8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Observed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Predicted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Inactivo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Activo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Percent Correct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Inactivo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2.823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81,99%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Activo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4.347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7.557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63,48%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Overall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67,64%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7045" name="Group 197"/>
          <p:cNvGraphicFramePr>
            <a:graphicFrameLocks noGrp="1"/>
          </p:cNvGraphicFramePr>
          <p:nvPr>
            <p:ph sz="quarter" idx="3"/>
          </p:nvPr>
        </p:nvGraphicFramePr>
        <p:xfrm>
          <a:off x="179388" y="3613150"/>
          <a:ext cx="8713787" cy="3271840"/>
        </p:xfrm>
        <a:graphic>
          <a:graphicData uri="http://schemas.openxmlformats.org/drawingml/2006/table">
            <a:tbl>
              <a:tblPr/>
              <a:tblGrid>
                <a:gridCol w="122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Variable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S.E.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Wald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Df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Exp(B)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H13(M)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-1,7161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,0634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732,350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-,2290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,1798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XMEN5(M)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1,0891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,1182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84,8889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,0771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2,9716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INT_1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-1,3462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,1270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112,346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-,0890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,2602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XQUINTI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-,3088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,0168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339,416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-,1556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,7343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XH12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,2411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,0451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28,5608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,0437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1,2726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XEDAD2</a:t>
                      </a: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-,0031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23,1655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-,0390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9969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Constant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2,8649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,7656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14,0034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619250" y="333375"/>
            <a:ext cx="660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b="1">
                <a:solidFill>
                  <a:schemeClr val="tx2"/>
                </a:solidFill>
              </a:rPr>
              <a:t>Modelos de Regresión Logística</a:t>
            </a:r>
            <a:endParaRPr lang="es-ES" altLang="es-AR" b="1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195513" y="981075"/>
            <a:ext cx="4924425" cy="4556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 b="1">
                <a:solidFill>
                  <a:srgbClr val="336699"/>
                </a:solidFill>
              </a:rPr>
              <a:t>ANÁLISIS DE UN EJEMPLO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>
            <p:ph sz="quarter" idx="2"/>
          </p:nvPr>
        </p:nvGraphicFramePr>
        <p:xfrm>
          <a:off x="250825" y="1341438"/>
          <a:ext cx="8631238" cy="2033588"/>
        </p:xfrm>
        <a:graphic>
          <a:graphicData uri="http://schemas.openxmlformats.org/drawingml/2006/table">
            <a:tbl>
              <a:tblPr/>
              <a:tblGrid>
                <a:gridCol w="1725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80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Observed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Predicted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Activo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Inactivo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Percent Correct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Activo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7.557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4.347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63,48%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Inactivo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2.823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81,99%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Overall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67,64%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386" name="Group 194"/>
          <p:cNvGraphicFramePr>
            <a:graphicFrameLocks noGrp="1"/>
          </p:cNvGraphicFramePr>
          <p:nvPr>
            <p:ph sz="quarter" idx="3"/>
          </p:nvPr>
        </p:nvGraphicFramePr>
        <p:xfrm>
          <a:off x="179388" y="3429000"/>
          <a:ext cx="8713787" cy="3271840"/>
        </p:xfrm>
        <a:graphic>
          <a:graphicData uri="http://schemas.openxmlformats.org/drawingml/2006/table">
            <a:tbl>
              <a:tblPr/>
              <a:tblGrid>
                <a:gridCol w="109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Variable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S.E.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Wald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Df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Exp(B)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H13(1)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-1,7161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,0634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732,350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-,2290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,1798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XMEN5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1,0891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,1182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84,8889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,0771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2,9716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INT_1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-1,3462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,1270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112,346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-,0890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,2602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XQUINTI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,3088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,0168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339,416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,1556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1,3618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XH12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,2411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,0451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28,5608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,0437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1,2726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XEDAD2</a:t>
                      </a:r>
                      <a:endParaRPr kumimoji="0" lang="es-ES" altLang="es-A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-,0031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23,1655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-,0390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9969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Constant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-2,8649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,7656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14,0034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,0002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EFECTO DE INTERACCIÓN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04047" y="1268760"/>
            <a:ext cx="3855343" cy="51330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Z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X                  Y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X = Años de escolaridad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Y = Ingreso laboral horario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Z = Sexo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XZ= Interacción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ES_tradnl" sz="2400" dirty="0">
                <a:latin typeface="Arial Narrow" pitchFamily="34" charset="0"/>
              </a:rPr>
              <a:t>Ecuación de Regresión</a:t>
            </a:r>
            <a:endParaRPr lang="es-ES_tradnl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endParaRPr lang="es-ES_tradnl" sz="2400" dirty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ES_tradnl" sz="2400" dirty="0">
                <a:latin typeface="Arial Narrow" pitchFamily="34" charset="0"/>
              </a:rPr>
              <a:t>  </a:t>
            </a:r>
            <a:r>
              <a:rPr lang="pl-PL" sz="2400" dirty="0">
                <a:latin typeface="Arial Narrow" pitchFamily="34" charset="0"/>
              </a:rPr>
              <a:t>Y= b0 + b1X + b2Z + b3XZ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                                                          </a:t>
            </a:r>
            <a:endParaRPr lang="es-ES_tradnl" sz="4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AR" sz="2800" dirty="0">
              <a:latin typeface="Arial Narrow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 flipV="1">
            <a:off x="7092280" y="2060848"/>
            <a:ext cx="0" cy="576064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 eaLnBrk="0" hangingPunct="0">
              <a:defRPr/>
            </a:pPr>
            <a:endParaRPr lang="es-AR">
              <a:cs typeface="+mn-cs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6588224" y="2708920"/>
            <a:ext cx="1152128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stealth"/>
          </a:ln>
        </p:spPr>
        <p:txBody>
          <a:bodyPr/>
          <a:lstStyle/>
          <a:p>
            <a:pPr eaLnBrk="0" hangingPunct="0">
              <a:defRPr/>
            </a:pPr>
            <a:endParaRPr lang="es-AR">
              <a:cs typeface="+mn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1340768"/>
            <a:ext cx="39604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200" b="1" dirty="0"/>
              <a:t>Si ocurriera que el efecto de la educación sobre el ingreso horario fuera diferente según el sexo estaríamos hablando de un efecto de interacción entre educación y sexo de tal manera que la relación entre educación y el ingreso estaría modulado (interferido/condicionado) por la variable sexo. Por ejemplo, en el caso que ocurriera que para valores altos/bajos de ingresos el sexo se mostrara muy relevante pero no para valores altos/bajos de la misma</a:t>
            </a:r>
          </a:p>
        </p:txBody>
      </p:sp>
    </p:spTree>
    <p:extLst>
      <p:ext uri="{BB962C8B-B14F-4D97-AF65-F5344CB8AC3E}">
        <p14:creationId xmlns:p14="http://schemas.microsoft.com/office/powerpoint/2010/main" val="401929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0279" y="764704"/>
            <a:ext cx="8208912" cy="5904656"/>
          </a:xfrm>
        </p:spPr>
        <p:txBody>
          <a:bodyPr>
            <a:noAutofit/>
          </a:bodyPr>
          <a:lstStyle/>
          <a:p>
            <a:pPr algn="just"/>
            <a:r>
              <a:rPr lang="es-AR" sz="2400" b="1" dirty="0">
                <a:solidFill>
                  <a:schemeClr val="tx1"/>
                </a:solidFill>
              </a:rPr>
              <a:t>SI ASUMIMOS A TRAVÉS DE LOS TEST DE TOLERANCIA Y ANÁLISIS DE CORRELACIÓN PARCIAL QUE LA RELACIÓN XY ESTÁ MODULADA/CONDICIONADA POR Z, EL EFECTO DE X SOBRE Y NO ES EL MISMO DEPENDIENDO DE LOS VALORES DE Z. EN LOS CASOS EN QUE EL EFECTO DE X-Y DEPENDE DEL VALOR O NIVEL DE Z, DEBE CONTROLARSE  EL EFECTO INTERACCIÓN XZ</a:t>
            </a:r>
          </a:p>
          <a:p>
            <a:pPr algn="just"/>
            <a:endParaRPr lang="es-AR" sz="2400" b="1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es-AR" sz="2400" b="1" dirty="0">
                <a:solidFill>
                  <a:schemeClr val="tx1"/>
                </a:solidFill>
              </a:rPr>
              <a:t>CREAR LA VARIABLE INTERACCIÓN COMO PRODUCTO XZ (ASEGURARSE DE QUE LA VARIABLE ES MÉTRICA O DUMMY). </a:t>
            </a:r>
          </a:p>
          <a:p>
            <a:pPr marL="457200" indent="-457200" algn="just">
              <a:buAutoNum type="arabicParenR"/>
            </a:pPr>
            <a:r>
              <a:rPr lang="es-AR" sz="2400" b="1" dirty="0">
                <a:solidFill>
                  <a:schemeClr val="tx1"/>
                </a:solidFill>
              </a:rPr>
              <a:t>EVALUACIÓN EL PESO/SIGNIFICANCIA DE LOS CAMBIOS EN LOS COEFICIENTES PRINCIPALES Y EL COEFICIENTE INTERACCIÓN.</a:t>
            </a:r>
          </a:p>
          <a:p>
            <a:pPr marL="457200" indent="-457200" algn="just">
              <a:buAutoNum type="arabicParenR"/>
            </a:pPr>
            <a:r>
              <a:rPr lang="es-MX" sz="2400" b="1" dirty="0">
                <a:solidFill>
                  <a:schemeClr val="tx1"/>
                </a:solidFill>
              </a:rPr>
              <a:t>LECTURA / INTERPRETACIÓN DE  LOS EFECTOS DEPENDIENDO DEL DISEÑO.</a:t>
            </a:r>
            <a:endParaRPr lang="es-AR" sz="2400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188640"/>
            <a:ext cx="8229600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ES_tradnl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REGRESIONES CON EFECTOS DE INTERACCIÓN</a:t>
            </a:r>
            <a:endParaRPr lang="es-AR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66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88640"/>
            <a:ext cx="8208912" cy="6912768"/>
          </a:xfrm>
        </p:spPr>
        <p:txBody>
          <a:bodyPr>
            <a:noAutofit/>
          </a:bodyPr>
          <a:lstStyle/>
          <a:p>
            <a:pPr algn="just"/>
            <a:r>
              <a:rPr lang="es-AR" sz="2800" b="1" dirty="0">
                <a:solidFill>
                  <a:schemeClr val="tx1"/>
                </a:solidFill>
              </a:rPr>
              <a:t>En caso de COLINEALIDAD, debe evaluarse el efecto diferencial que la variable Z ejerce en la relación de X con Y. A este respecto, podemos calcular el efecto de X sobre Y para los distintos valores de Z. Para ello, reestructuramos la ecuación de regresión de la siguiente forma:</a:t>
            </a:r>
          </a:p>
          <a:p>
            <a:pPr algn="just"/>
            <a:endParaRPr lang="es-MX" sz="1800" b="1" dirty="0">
              <a:solidFill>
                <a:schemeClr val="tx1"/>
              </a:solidFill>
            </a:endParaRPr>
          </a:p>
          <a:p>
            <a:pPr marR="28260"/>
            <a:r>
              <a:rPr lang="pl-PL" sz="3000" b="1" dirty="0">
                <a:solidFill>
                  <a:srgbClr val="C00000"/>
                </a:solidFill>
              </a:rPr>
              <a:t>Y</a:t>
            </a:r>
            <a:r>
              <a:rPr lang="es-MX" sz="3000" b="1" dirty="0">
                <a:solidFill>
                  <a:srgbClr val="C00000"/>
                </a:solidFill>
              </a:rPr>
              <a:t> </a:t>
            </a:r>
            <a:r>
              <a:rPr lang="pl-PL" sz="3000" b="1" dirty="0">
                <a:solidFill>
                  <a:srgbClr val="C00000"/>
                </a:solidFill>
              </a:rPr>
              <a:t>=(b0 </a:t>
            </a:r>
            <a:r>
              <a:rPr lang="es-AR" sz="3000" b="1" dirty="0">
                <a:solidFill>
                  <a:srgbClr val="C00000"/>
                </a:solidFill>
              </a:rPr>
              <a:t>) </a:t>
            </a:r>
            <a:r>
              <a:rPr lang="pl-PL" sz="3000" b="1" dirty="0">
                <a:solidFill>
                  <a:srgbClr val="C00000"/>
                </a:solidFill>
              </a:rPr>
              <a:t>+</a:t>
            </a:r>
            <a:r>
              <a:rPr lang="es-AR" sz="3000" b="1" dirty="0">
                <a:solidFill>
                  <a:srgbClr val="C00000"/>
                </a:solidFill>
              </a:rPr>
              <a:t> (</a:t>
            </a:r>
            <a:r>
              <a:rPr lang="pl-PL" sz="3000" b="1" dirty="0">
                <a:solidFill>
                  <a:srgbClr val="C00000"/>
                </a:solidFill>
              </a:rPr>
              <a:t>b1</a:t>
            </a:r>
            <a:r>
              <a:rPr lang="es-AR" sz="3000" b="1" dirty="0">
                <a:solidFill>
                  <a:srgbClr val="C00000"/>
                </a:solidFill>
              </a:rPr>
              <a:t>x) +</a:t>
            </a:r>
            <a:r>
              <a:rPr lang="pl-PL" sz="3000" b="1" dirty="0">
                <a:solidFill>
                  <a:srgbClr val="C00000"/>
                </a:solidFill>
              </a:rPr>
              <a:t> </a:t>
            </a:r>
            <a:r>
              <a:rPr lang="es-AR" sz="3000" b="1" dirty="0">
                <a:solidFill>
                  <a:srgbClr val="C00000"/>
                </a:solidFill>
              </a:rPr>
              <a:t>(b</a:t>
            </a:r>
            <a:r>
              <a:rPr lang="pl-PL" sz="3000" b="1" dirty="0">
                <a:solidFill>
                  <a:srgbClr val="C00000"/>
                </a:solidFill>
              </a:rPr>
              <a:t>2z</a:t>
            </a:r>
            <a:r>
              <a:rPr lang="es-AR" sz="3000" b="1" dirty="0">
                <a:solidFill>
                  <a:srgbClr val="C00000"/>
                </a:solidFill>
              </a:rPr>
              <a:t>)+ (b</a:t>
            </a:r>
            <a:r>
              <a:rPr lang="pl-PL" sz="3000" b="1" dirty="0">
                <a:solidFill>
                  <a:srgbClr val="C00000"/>
                </a:solidFill>
              </a:rPr>
              <a:t>3z</a:t>
            </a:r>
            <a:r>
              <a:rPr lang="es-AR" sz="3000" b="1" dirty="0">
                <a:solidFill>
                  <a:srgbClr val="C00000"/>
                </a:solidFill>
              </a:rPr>
              <a:t>x)</a:t>
            </a:r>
          </a:p>
          <a:p>
            <a:pPr marR="28260"/>
            <a:r>
              <a:rPr lang="pl-PL" sz="3000" dirty="0">
                <a:solidFill>
                  <a:srgbClr val="C00000"/>
                </a:solidFill>
              </a:rPr>
              <a:t>Y=(b0</a:t>
            </a:r>
            <a:r>
              <a:rPr lang="es-AR" sz="3000" dirty="0">
                <a:solidFill>
                  <a:srgbClr val="C00000"/>
                </a:solidFill>
              </a:rPr>
              <a:t>)</a:t>
            </a:r>
            <a:r>
              <a:rPr lang="pl-PL" sz="3000" dirty="0">
                <a:solidFill>
                  <a:srgbClr val="C00000"/>
                </a:solidFill>
              </a:rPr>
              <a:t> + (b1</a:t>
            </a:r>
            <a:r>
              <a:rPr lang="es-AR" sz="3000" dirty="0">
                <a:solidFill>
                  <a:srgbClr val="C00000"/>
                </a:solidFill>
              </a:rPr>
              <a:t>*X)</a:t>
            </a:r>
            <a:r>
              <a:rPr lang="pl-PL" sz="3000" dirty="0">
                <a:solidFill>
                  <a:srgbClr val="C00000"/>
                </a:solidFill>
              </a:rPr>
              <a:t> </a:t>
            </a:r>
            <a:r>
              <a:rPr lang="es-AR" sz="3000" dirty="0">
                <a:solidFill>
                  <a:srgbClr val="C00000"/>
                </a:solidFill>
              </a:rPr>
              <a:t>+ (</a:t>
            </a:r>
            <a:r>
              <a:rPr lang="pl-PL" sz="3000" dirty="0">
                <a:solidFill>
                  <a:srgbClr val="C00000"/>
                </a:solidFill>
              </a:rPr>
              <a:t>b2*</a:t>
            </a:r>
            <a:r>
              <a:rPr lang="es-AR" sz="3000" dirty="0">
                <a:solidFill>
                  <a:srgbClr val="C00000"/>
                </a:solidFill>
              </a:rPr>
              <a:t>Z</a:t>
            </a:r>
            <a:r>
              <a:rPr lang="pl-PL" sz="3000" dirty="0">
                <a:solidFill>
                  <a:srgbClr val="C00000"/>
                </a:solidFill>
              </a:rPr>
              <a:t>)</a:t>
            </a:r>
            <a:r>
              <a:rPr lang="es-AR" sz="3000" dirty="0">
                <a:solidFill>
                  <a:srgbClr val="C00000"/>
                </a:solidFill>
              </a:rPr>
              <a:t> </a:t>
            </a:r>
            <a:r>
              <a:rPr lang="pl-PL" sz="3000" dirty="0">
                <a:solidFill>
                  <a:srgbClr val="C00000"/>
                </a:solidFill>
              </a:rPr>
              <a:t>+ </a:t>
            </a:r>
            <a:r>
              <a:rPr lang="es-AR" sz="3000" dirty="0">
                <a:solidFill>
                  <a:srgbClr val="C00000"/>
                </a:solidFill>
              </a:rPr>
              <a:t>(</a:t>
            </a:r>
            <a:r>
              <a:rPr lang="pl-PL" sz="3000" dirty="0">
                <a:solidFill>
                  <a:srgbClr val="C00000"/>
                </a:solidFill>
              </a:rPr>
              <a:t>b</a:t>
            </a:r>
            <a:r>
              <a:rPr lang="es-AR" sz="3000" dirty="0">
                <a:solidFill>
                  <a:srgbClr val="C00000"/>
                </a:solidFill>
              </a:rPr>
              <a:t>1*X)</a:t>
            </a:r>
            <a:r>
              <a:rPr lang="pl-PL" sz="3000" dirty="0">
                <a:solidFill>
                  <a:srgbClr val="C00000"/>
                </a:solidFill>
              </a:rPr>
              <a:t> </a:t>
            </a:r>
            <a:r>
              <a:rPr lang="es-AR" sz="3000" dirty="0">
                <a:solidFill>
                  <a:srgbClr val="C00000"/>
                </a:solidFill>
              </a:rPr>
              <a:t>(b2</a:t>
            </a:r>
            <a:r>
              <a:rPr lang="pl-PL" sz="3000" dirty="0">
                <a:solidFill>
                  <a:srgbClr val="C00000"/>
                </a:solidFill>
              </a:rPr>
              <a:t>*</a:t>
            </a:r>
            <a:r>
              <a:rPr lang="es-AR" sz="3000" dirty="0">
                <a:solidFill>
                  <a:srgbClr val="C00000"/>
                </a:solidFill>
              </a:rPr>
              <a:t>Z)</a:t>
            </a:r>
          </a:p>
          <a:p>
            <a:pPr marR="28260"/>
            <a:endParaRPr lang="es-MX" sz="3000" dirty="0">
              <a:solidFill>
                <a:srgbClr val="C00000"/>
              </a:solidFill>
            </a:endParaRPr>
          </a:p>
          <a:p>
            <a:r>
              <a:rPr lang="es-MX" sz="2800" b="1" dirty="0">
                <a:solidFill>
                  <a:srgbClr val="C00000"/>
                </a:solidFill>
              </a:rPr>
              <a:t>DIFERENTES MODELOS: </a:t>
            </a:r>
          </a:p>
          <a:p>
            <a:r>
              <a:rPr lang="es-MX" sz="2800" dirty="0">
                <a:solidFill>
                  <a:srgbClr val="C00000"/>
                </a:solidFill>
              </a:rPr>
              <a:t>X Y Z AMBAS SON DUMMY</a:t>
            </a:r>
          </a:p>
          <a:p>
            <a:r>
              <a:rPr lang="es-MX" sz="2800" dirty="0">
                <a:solidFill>
                  <a:srgbClr val="C00000"/>
                </a:solidFill>
              </a:rPr>
              <a:t>X  ES METRICA Y Z ES DUMMY</a:t>
            </a:r>
          </a:p>
          <a:p>
            <a:r>
              <a:rPr lang="es-MX" sz="2800" dirty="0">
                <a:solidFill>
                  <a:srgbClr val="C00000"/>
                </a:solidFill>
              </a:rPr>
              <a:t>X Y Z AMBAS SON MÉTRICAS</a:t>
            </a:r>
          </a:p>
          <a:p>
            <a:pPr marR="28260"/>
            <a:endParaRPr lang="es-AR" sz="3000" dirty="0">
              <a:solidFill>
                <a:srgbClr val="C00000"/>
              </a:solidFill>
            </a:endParaRPr>
          </a:p>
          <a:p>
            <a:pPr marR="28260"/>
            <a:endParaRPr lang="es-AR" sz="2800" b="1" baseline="30000" dirty="0">
              <a:solidFill>
                <a:schemeClr val="tx1"/>
              </a:solidFill>
              <a:latin typeface="Courier New"/>
            </a:endParaRPr>
          </a:p>
          <a:p>
            <a:pPr marR="28260"/>
            <a:endParaRPr lang="pl-PL" sz="2800" b="1" baseline="30000" dirty="0">
              <a:solidFill>
                <a:schemeClr val="tx1"/>
              </a:solidFill>
              <a:latin typeface="Courier New"/>
            </a:endParaRPr>
          </a:p>
          <a:p>
            <a:endParaRPr lang="es-MX" sz="2000" b="1" dirty="0">
              <a:solidFill>
                <a:srgbClr val="C00000"/>
              </a:solidFill>
            </a:endParaRPr>
          </a:p>
          <a:p>
            <a:pPr algn="just"/>
            <a:endParaRPr lang="es-MX" sz="2000" b="1" dirty="0">
              <a:solidFill>
                <a:schemeClr val="tx1"/>
              </a:solidFill>
            </a:endParaRPr>
          </a:p>
          <a:p>
            <a:pPr algn="just"/>
            <a:endParaRPr lang="es-A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66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12968" cy="2808312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MODELO DONDE X ES MÉTRICA Y Z ES METRICA</a:t>
            </a:r>
          </a:p>
          <a:p>
            <a:pPr algn="just"/>
            <a:r>
              <a:rPr lang="es-AR" sz="2200" b="1" dirty="0">
                <a:solidFill>
                  <a:schemeClr val="tx1"/>
                </a:solidFill>
              </a:rPr>
              <a:t>Si la variable X y Z son variables métricas con N valores, la ecuación de regresión para determinar los valores de Y (INGRESOS) con un efecto de interacción entre X (AÑOS DE ESCOLARIDAD) y Z (GRUPOS DE EDAD) será:</a:t>
            </a:r>
          </a:p>
          <a:p>
            <a:r>
              <a:rPr lang="es-AR" sz="2600" b="1" dirty="0">
                <a:solidFill>
                  <a:srgbClr val="C00000"/>
                </a:solidFill>
              </a:rPr>
              <a:t>Y= b0 + b1x + b2z + b3xz </a:t>
            </a:r>
            <a:endParaRPr lang="pl-PL" sz="2600" b="1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sz="2400" b="1" dirty="0">
                <a:solidFill>
                  <a:srgbClr val="C00000"/>
                </a:solidFill>
              </a:rPr>
              <a:t>Y= b0(X=0 y Z=0) + b1x(X≠0 y Z=0) + b2z(X=0 y Z≠0) + b3xz(X*Z)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id="{03873AE5-2868-4DA1-9B08-14C2647FB934}"/>
              </a:ext>
            </a:extLst>
          </p:cNvPr>
          <p:cNvSpPr txBox="1">
            <a:spLocks/>
          </p:cNvSpPr>
          <p:nvPr/>
        </p:nvSpPr>
        <p:spPr>
          <a:xfrm>
            <a:off x="431540" y="3140968"/>
            <a:ext cx="8280920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b0 es el efecto en Y cuando X=0 y Z=0 (Constante).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b1X es el efecto en Y por cada unidad de X, dado b0 cuando Z=0 y X≠0.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b2Z es el efecto sobre Y que agrega cada cambio en la unidad de Z, dado b0 cuando X=0 y Z≠0.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b3XZ es el efecto NETO en Y que agrega cada unidad de X por cada unidad de Z,  dado b0+b1+b2 cuando X≠0 y Z≠0</a:t>
            </a:r>
          </a:p>
        </p:txBody>
      </p:sp>
    </p:spTree>
    <p:extLst>
      <p:ext uri="{BB962C8B-B14F-4D97-AF65-F5344CB8AC3E}">
        <p14:creationId xmlns:p14="http://schemas.microsoft.com/office/powerpoint/2010/main" val="415642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E0B3D6-A867-4594-B037-EB73ED11266D}"/>
              </a:ext>
            </a:extLst>
          </p:cNvPr>
          <p:cNvSpPr txBox="1"/>
          <p:nvPr/>
        </p:nvSpPr>
        <p:spPr>
          <a:xfrm>
            <a:off x="5220072" y="12928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XY, ZY y XZ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C9B936-CCA7-4C67-A0BD-D8E4AF7E9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35568"/>
            <a:ext cx="7471101" cy="3119161"/>
          </a:xfrm>
          <a:prstGeom prst="rect">
            <a:avLst/>
          </a:prstGeom>
        </p:spPr>
      </p:pic>
      <p:sp>
        <p:nvSpPr>
          <p:cNvPr id="22" name="Elipse 21">
            <a:extLst>
              <a:ext uri="{FF2B5EF4-FFF2-40B4-BE49-F238E27FC236}">
                <a16:creationId xmlns:a16="http://schemas.microsoft.com/office/drawing/2014/main" id="{4984B6A4-8B0E-4CF0-8E89-BA3C9D4C6142}"/>
              </a:ext>
            </a:extLst>
          </p:cNvPr>
          <p:cNvSpPr/>
          <p:nvPr/>
        </p:nvSpPr>
        <p:spPr>
          <a:xfrm>
            <a:off x="6275040" y="2638510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9117C97D-E78F-4819-9FEC-B9BC5BCC5297}"/>
              </a:ext>
            </a:extLst>
          </p:cNvPr>
          <p:cNvSpPr/>
          <p:nvPr/>
        </p:nvSpPr>
        <p:spPr>
          <a:xfrm>
            <a:off x="5122912" y="2595933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833FC38B-97FF-4FF5-9E3E-77FC6C361DB8}"/>
              </a:ext>
            </a:extLst>
          </p:cNvPr>
          <p:cNvSpPr/>
          <p:nvPr/>
        </p:nvSpPr>
        <p:spPr>
          <a:xfrm flipV="1">
            <a:off x="5122912" y="1761088"/>
            <a:ext cx="914400" cy="928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B8C98A-E0FF-48A7-B365-C2A4C67A8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21" y="4048670"/>
            <a:ext cx="8174346" cy="2584236"/>
          </a:xfrm>
          <a:prstGeom prst="rect">
            <a:avLst/>
          </a:prstGeom>
        </p:spPr>
      </p:pic>
      <p:sp>
        <p:nvSpPr>
          <p:cNvPr id="27" name="Elipse 26">
            <a:extLst>
              <a:ext uri="{FF2B5EF4-FFF2-40B4-BE49-F238E27FC236}">
                <a16:creationId xmlns:a16="http://schemas.microsoft.com/office/drawing/2014/main" id="{0443C4CE-743A-4464-A459-358C94F9506E}"/>
              </a:ext>
            </a:extLst>
          </p:cNvPr>
          <p:cNvSpPr/>
          <p:nvPr/>
        </p:nvSpPr>
        <p:spPr>
          <a:xfrm flipV="1">
            <a:off x="6732240" y="5683146"/>
            <a:ext cx="986408" cy="998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4EF71080-6D11-4CFE-A40B-53507F9D3112}"/>
              </a:ext>
            </a:extLst>
          </p:cNvPr>
          <p:cNvSpPr txBox="1"/>
          <p:nvPr/>
        </p:nvSpPr>
        <p:spPr>
          <a:xfrm>
            <a:off x="5580112" y="3601337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 controlada por la variable Z</a:t>
            </a:r>
          </a:p>
        </p:txBody>
      </p:sp>
    </p:spTree>
    <p:extLst>
      <p:ext uri="{BB962C8B-B14F-4D97-AF65-F5344CB8AC3E}">
        <p14:creationId xmlns:p14="http://schemas.microsoft.com/office/powerpoint/2010/main" val="303525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30274DD-D43B-4867-BC48-2534AFC63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90" y="548680"/>
            <a:ext cx="8496944" cy="2304256"/>
          </a:xfrm>
          <a:prstGeom prst="rect">
            <a:avLst/>
          </a:prstGeom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70C97E55-5217-4017-8082-4D94FEDA5F16}"/>
              </a:ext>
            </a:extLst>
          </p:cNvPr>
          <p:cNvSpPr/>
          <p:nvPr/>
        </p:nvSpPr>
        <p:spPr>
          <a:xfrm>
            <a:off x="8219256" y="1395701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3A641FBC-AA38-4E2B-98D0-D22B5AF3A66C}"/>
              </a:ext>
            </a:extLst>
          </p:cNvPr>
          <p:cNvSpPr/>
          <p:nvPr/>
        </p:nvSpPr>
        <p:spPr>
          <a:xfrm>
            <a:off x="2905562" y="1395701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48A8669-9E4B-46A9-A6A5-14443A6D2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852936"/>
            <a:ext cx="7984896" cy="3733650"/>
          </a:xfrm>
          <a:prstGeom prst="rect">
            <a:avLst/>
          </a:prstGeom>
        </p:spPr>
      </p:pic>
      <p:sp>
        <p:nvSpPr>
          <p:cNvPr id="18" name="Elipse 17">
            <a:extLst>
              <a:ext uri="{FF2B5EF4-FFF2-40B4-BE49-F238E27FC236}">
                <a16:creationId xmlns:a16="http://schemas.microsoft.com/office/drawing/2014/main" id="{454BB3CD-DFBE-481B-A20C-D020AEACBBEC}"/>
              </a:ext>
            </a:extLst>
          </p:cNvPr>
          <p:cNvSpPr/>
          <p:nvPr/>
        </p:nvSpPr>
        <p:spPr>
          <a:xfrm>
            <a:off x="6235334" y="5496272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ABFEF2DE-850A-4C5A-93C6-A5F378CD9B8B}"/>
              </a:ext>
            </a:extLst>
          </p:cNvPr>
          <p:cNvSpPr/>
          <p:nvPr/>
        </p:nvSpPr>
        <p:spPr>
          <a:xfrm>
            <a:off x="7947253" y="548405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D1EB36C7-8D63-42D2-9A1E-11B9DFEEF138}"/>
              </a:ext>
            </a:extLst>
          </p:cNvPr>
          <p:cNvSpPr/>
          <p:nvPr/>
        </p:nvSpPr>
        <p:spPr>
          <a:xfrm>
            <a:off x="3833624" y="546116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06C84F7-882C-4E6C-86D1-7A37DF2C8A7E}"/>
              </a:ext>
            </a:extLst>
          </p:cNvPr>
          <p:cNvSpPr txBox="1"/>
          <p:nvPr/>
        </p:nvSpPr>
        <p:spPr>
          <a:xfrm>
            <a:off x="2020555" y="171430"/>
            <a:ext cx="5486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Regresión de X, Z y XZ sobre el Log de los Ingresos</a:t>
            </a:r>
          </a:p>
        </p:txBody>
      </p:sp>
    </p:spTree>
    <p:extLst>
      <p:ext uri="{BB962C8B-B14F-4D97-AF65-F5344CB8AC3E}">
        <p14:creationId xmlns:p14="http://schemas.microsoft.com/office/powerpoint/2010/main" val="3888853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2952328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MODELO DONDE X ES MÉTRICA Y Z ES DUMMY</a:t>
            </a:r>
          </a:p>
          <a:p>
            <a:pPr algn="just"/>
            <a:r>
              <a:rPr lang="es-AR" sz="2200" b="1" dirty="0">
                <a:solidFill>
                  <a:schemeClr val="tx1"/>
                </a:solidFill>
              </a:rPr>
              <a:t>Si la variable X es métrica con N valores y Z es cualitativa con dos categorías (0 y 1), la ecuación de regresión para determinar los valores de Y (INGRESOS) con un efecto de interacción entre X (AÑOS DE ESCOLARIDAD) y Z (VARON / MUJER) será:</a:t>
            </a:r>
          </a:p>
          <a:p>
            <a:r>
              <a:rPr lang="es-AR" sz="2600" b="1" dirty="0">
                <a:solidFill>
                  <a:srgbClr val="C00000"/>
                </a:solidFill>
              </a:rPr>
              <a:t>Y= b0 + b1x + b2z + b3xz </a:t>
            </a:r>
            <a:endParaRPr lang="pl-PL" sz="2600" b="1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sz="2400" b="1" dirty="0">
                <a:solidFill>
                  <a:srgbClr val="C00000"/>
                </a:solidFill>
              </a:rPr>
              <a:t>Y= b0 (Z=0 y X=0) + b1x (X≠0 y Z=0) + b2z (X=1 y Z=0) + b3xz (X*Z)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id="{03873AE5-2868-4DA1-9B08-14C2647FB934}"/>
              </a:ext>
            </a:extLst>
          </p:cNvPr>
          <p:cNvSpPr txBox="1">
            <a:spLocks/>
          </p:cNvSpPr>
          <p:nvPr/>
        </p:nvSpPr>
        <p:spPr>
          <a:xfrm>
            <a:off x="431540" y="3573016"/>
            <a:ext cx="8280920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b0 es el efecto en Y cuando X=0 y Z=0 (Constante).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b1X es el efecto en Y por cada unidad de X, dado b0 cuando Z=0 y X≠0 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b2Z es el efecto sobre Y que agrega Z, dado b0 cuando X=0 y Z≠0.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b3XZ es el efecto NETO en Y que agrega Z por cada unidad de X,  dado b0+b1+b2 cuando X≠0 y Z=1</a:t>
            </a:r>
          </a:p>
        </p:txBody>
      </p:sp>
    </p:spTree>
    <p:extLst>
      <p:ext uri="{BB962C8B-B14F-4D97-AF65-F5344CB8AC3E}">
        <p14:creationId xmlns:p14="http://schemas.microsoft.com/office/powerpoint/2010/main" val="1234519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2367</Words>
  <Application>Microsoft Office PowerPoint</Application>
  <PresentationFormat>Presentación en pantalla (4:3)</PresentationFormat>
  <Paragraphs>499</Paragraphs>
  <Slides>29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7" baseType="lpstr">
      <vt:lpstr>Arial</vt:lpstr>
      <vt:lpstr>Arial Narrow</vt:lpstr>
      <vt:lpstr>Calibri</vt:lpstr>
      <vt:lpstr>Courier New</vt:lpstr>
      <vt:lpstr>Tahoma</vt:lpstr>
      <vt:lpstr>Times New Roman</vt:lpstr>
      <vt:lpstr>Wingdings</vt:lpstr>
      <vt:lpstr>Tema de Office</vt:lpstr>
      <vt:lpstr>Presentación de PowerPoint</vt:lpstr>
      <vt:lpstr>    </vt:lpstr>
      <vt:lpstr>EFECTO DE INTERACCIÓN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Agustín</dc:creator>
  <cp:lastModifiedBy>Agustín Salvia</cp:lastModifiedBy>
  <cp:revision>69</cp:revision>
  <dcterms:created xsi:type="dcterms:W3CDTF">2017-06-19T10:46:15Z</dcterms:created>
  <dcterms:modified xsi:type="dcterms:W3CDTF">2020-06-19T12:59:18Z</dcterms:modified>
</cp:coreProperties>
</file>