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76" r:id="rId2"/>
    <p:sldId id="278" r:id="rId3"/>
    <p:sldId id="280" r:id="rId4"/>
    <p:sldId id="296" r:id="rId5"/>
    <p:sldId id="294" r:id="rId6"/>
    <p:sldId id="279" r:id="rId7"/>
    <p:sldId id="281" r:id="rId8"/>
    <p:sldId id="282" r:id="rId9"/>
    <p:sldId id="283" r:id="rId10"/>
    <p:sldId id="284" r:id="rId11"/>
    <p:sldId id="259" r:id="rId12"/>
    <p:sldId id="256" r:id="rId13"/>
    <p:sldId id="265" r:id="rId14"/>
    <p:sldId id="291" r:id="rId15"/>
    <p:sldId id="270" r:id="rId16"/>
    <p:sldId id="271" r:id="rId17"/>
    <p:sldId id="268" r:id="rId18"/>
    <p:sldId id="274" r:id="rId19"/>
    <p:sldId id="273" r:id="rId20"/>
    <p:sldId id="290" r:id="rId21"/>
    <p:sldId id="289" r:id="rId22"/>
    <p:sldId id="285" r:id="rId23"/>
    <p:sldId id="286" r:id="rId24"/>
    <p:sldId id="287" r:id="rId2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p:cViewPr varScale="1">
        <p:scale>
          <a:sx n="72" d="100"/>
          <a:sy n="72" d="100"/>
        </p:scale>
        <p:origin x="118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E07263-F1D4-4E1E-A82C-7CA5D2B57FFA}" type="datetimeFigureOut">
              <a:rPr lang="es-AR" smtClean="0"/>
              <a:t>04/06/2020</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8FE8FB-C4B7-42D4-B566-CDF09F76F462}" type="slidenum">
              <a:rPr lang="es-AR" smtClean="0"/>
              <a:t>‹Nº›</a:t>
            </a:fld>
            <a:endParaRPr lang="es-AR"/>
          </a:p>
        </p:txBody>
      </p:sp>
    </p:spTree>
    <p:extLst>
      <p:ext uri="{BB962C8B-B14F-4D97-AF65-F5344CB8AC3E}">
        <p14:creationId xmlns:p14="http://schemas.microsoft.com/office/powerpoint/2010/main" val="236056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txBox="1">
            <a:spLocks noGrp="1" noChangeArrowheads="1"/>
          </p:cNvSpPr>
          <p:nvPr/>
        </p:nvSpPr>
        <p:spPr bwMode="auto">
          <a:xfrm>
            <a:off x="3884824" y="8686726"/>
            <a:ext cx="2973176" cy="4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000">
                <a:solidFill>
                  <a:schemeClr val="tx1"/>
                </a:solidFill>
                <a:latin typeface="Tahoma" pitchFamily="34" charset="0"/>
              </a:defRPr>
            </a:lvl1pPr>
            <a:lvl2pPr marL="742950" indent="-285750" defTabSz="931863" eaLnBrk="0" hangingPunct="0">
              <a:defRPr sz="2000">
                <a:solidFill>
                  <a:schemeClr val="tx1"/>
                </a:solidFill>
                <a:latin typeface="Tahoma" pitchFamily="34" charset="0"/>
              </a:defRPr>
            </a:lvl2pPr>
            <a:lvl3pPr marL="1143000" indent="-228600" defTabSz="931863" eaLnBrk="0" hangingPunct="0">
              <a:defRPr sz="2000">
                <a:solidFill>
                  <a:schemeClr val="tx1"/>
                </a:solidFill>
                <a:latin typeface="Tahoma" pitchFamily="34" charset="0"/>
              </a:defRPr>
            </a:lvl3pPr>
            <a:lvl4pPr marL="1600200" indent="-228600" defTabSz="931863" eaLnBrk="0" hangingPunct="0">
              <a:defRPr sz="2000">
                <a:solidFill>
                  <a:schemeClr val="tx1"/>
                </a:solidFill>
                <a:latin typeface="Tahoma" pitchFamily="34" charset="0"/>
              </a:defRPr>
            </a:lvl4pPr>
            <a:lvl5pPr marL="2057400" indent="-228600" defTabSz="931863" eaLnBrk="0" hangingPunct="0">
              <a:defRPr sz="2000">
                <a:solidFill>
                  <a:schemeClr val="tx1"/>
                </a:solidFill>
                <a:latin typeface="Tahoma" pitchFamily="34" charset="0"/>
              </a:defRPr>
            </a:lvl5pPr>
            <a:lvl6pPr marL="2514600" indent="-228600" defTabSz="931863" eaLnBrk="0" fontAlgn="base" hangingPunct="0">
              <a:spcBef>
                <a:spcPct val="0"/>
              </a:spcBef>
              <a:spcAft>
                <a:spcPct val="0"/>
              </a:spcAft>
              <a:defRPr sz="2000">
                <a:solidFill>
                  <a:schemeClr val="tx1"/>
                </a:solidFill>
                <a:latin typeface="Tahoma" pitchFamily="34" charset="0"/>
              </a:defRPr>
            </a:lvl6pPr>
            <a:lvl7pPr marL="2971800" indent="-228600" defTabSz="931863" eaLnBrk="0" fontAlgn="base" hangingPunct="0">
              <a:spcBef>
                <a:spcPct val="0"/>
              </a:spcBef>
              <a:spcAft>
                <a:spcPct val="0"/>
              </a:spcAft>
              <a:defRPr sz="2000">
                <a:solidFill>
                  <a:schemeClr val="tx1"/>
                </a:solidFill>
                <a:latin typeface="Tahoma" pitchFamily="34" charset="0"/>
              </a:defRPr>
            </a:lvl7pPr>
            <a:lvl8pPr marL="3429000" indent="-228600" defTabSz="931863" eaLnBrk="0" fontAlgn="base" hangingPunct="0">
              <a:spcBef>
                <a:spcPct val="0"/>
              </a:spcBef>
              <a:spcAft>
                <a:spcPct val="0"/>
              </a:spcAft>
              <a:defRPr sz="2000">
                <a:solidFill>
                  <a:schemeClr val="tx1"/>
                </a:solidFill>
                <a:latin typeface="Tahoma" pitchFamily="34" charset="0"/>
              </a:defRPr>
            </a:lvl8pPr>
            <a:lvl9pPr marL="3886200" indent="-228600" defTabSz="931863" eaLnBrk="0" fontAlgn="base" hangingPunct="0">
              <a:spcBef>
                <a:spcPct val="0"/>
              </a:spcBef>
              <a:spcAft>
                <a:spcPct val="0"/>
              </a:spcAft>
              <a:defRPr sz="2000">
                <a:solidFill>
                  <a:schemeClr val="tx1"/>
                </a:solidFill>
                <a:latin typeface="Tahoma" pitchFamily="34" charset="0"/>
              </a:defRPr>
            </a:lvl9pPr>
          </a:lstStyle>
          <a:p>
            <a:pPr algn="r" eaLnBrk="1" hangingPunct="1"/>
            <a:fld id="{41304675-E20D-49FF-A30F-49E1FEB282B6}" type="slidenum">
              <a:rPr lang="en-GB" altLang="es-AR" sz="1200">
                <a:latin typeface="Arial" charset="0"/>
                <a:cs typeface="Arial" charset="0"/>
              </a:rPr>
              <a:pPr algn="r" eaLnBrk="1" hangingPunct="1"/>
              <a:t>3</a:t>
            </a:fld>
            <a:endParaRPr lang="en-GB" altLang="es-AR" sz="1200">
              <a:latin typeface="Arial" charset="0"/>
              <a:cs typeface="Arial" charset="0"/>
            </a:endParaRPr>
          </a:p>
        </p:txBody>
      </p:sp>
      <p:sp>
        <p:nvSpPr>
          <p:cNvPr id="119811" name="Rectangle 2"/>
          <p:cNvSpPr>
            <a:spLocks noGrp="1" noRot="1" noChangeAspect="1" noChangeArrowheads="1" noTextEdit="1"/>
          </p:cNvSpPr>
          <p:nvPr>
            <p:ph type="sldImg"/>
          </p:nvPr>
        </p:nvSpPr>
        <p:spPr>
          <a:xfrm>
            <a:off x="1144588" y="685800"/>
            <a:ext cx="4568825" cy="3427413"/>
          </a:xfrm>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s-AR" dirty="0">
                <a:latin typeface="Arial" charset="0"/>
                <a:cs typeface="Arial" charset="0"/>
              </a:rPr>
              <a:t>Log-</a:t>
            </a:r>
            <a:r>
              <a:rPr lang="en-US" altLang="es-AR" dirty="0" err="1">
                <a:latin typeface="Arial" charset="0"/>
                <a:cs typeface="Arial" charset="0"/>
              </a:rPr>
              <a:t>nivel</a:t>
            </a:r>
            <a:r>
              <a:rPr lang="en-US" altLang="es-AR" dirty="0">
                <a:latin typeface="Arial" charset="0"/>
                <a:cs typeface="Arial" charset="0"/>
              </a:rPr>
              <a:t>:</a:t>
            </a:r>
          </a:p>
          <a:p>
            <a:pPr eaLnBrk="1" hangingPunct="1"/>
            <a:r>
              <a:rPr lang="en-US" altLang="es-AR" dirty="0" err="1">
                <a:latin typeface="Arial" charset="0"/>
                <a:cs typeface="Arial" charset="0"/>
              </a:rPr>
              <a:t>Multiplicamos</a:t>
            </a:r>
            <a:r>
              <a:rPr lang="en-US" altLang="es-AR" dirty="0">
                <a:latin typeface="Arial" charset="0"/>
                <a:cs typeface="Arial" charset="0"/>
              </a:rPr>
              <a:t> beta por </a:t>
            </a:r>
            <a:r>
              <a:rPr lang="en-US" altLang="es-AR" dirty="0" err="1">
                <a:latin typeface="Arial" charset="0"/>
                <a:cs typeface="Arial" charset="0"/>
              </a:rPr>
              <a:t>cien</a:t>
            </a:r>
            <a:r>
              <a:rPr lang="en-US" altLang="es-AR" dirty="0">
                <a:latin typeface="Arial" charset="0"/>
                <a:cs typeface="Arial" charset="0"/>
              </a:rPr>
              <a:t> de forma a saber </a:t>
            </a:r>
            <a:r>
              <a:rPr lang="en-US" altLang="es-AR" dirty="0" err="1">
                <a:latin typeface="Arial" charset="0"/>
                <a:cs typeface="Arial" charset="0"/>
              </a:rPr>
              <a:t>cual</a:t>
            </a:r>
            <a:r>
              <a:rPr lang="en-US" altLang="es-AR" dirty="0">
                <a:latin typeface="Arial" charset="0"/>
                <a:cs typeface="Arial" charset="0"/>
              </a:rPr>
              <a:t> </a:t>
            </a:r>
            <a:r>
              <a:rPr lang="en-US" altLang="es-AR" dirty="0" err="1">
                <a:latin typeface="Arial" charset="0"/>
                <a:cs typeface="Arial" charset="0"/>
              </a:rPr>
              <a:t>es</a:t>
            </a:r>
            <a:r>
              <a:rPr lang="en-US" altLang="es-AR" dirty="0">
                <a:latin typeface="Arial" charset="0"/>
                <a:cs typeface="Arial" charset="0"/>
              </a:rPr>
              <a:t> el </a:t>
            </a:r>
            <a:r>
              <a:rPr lang="en-US" altLang="es-AR" dirty="0" err="1">
                <a:latin typeface="Arial" charset="0"/>
                <a:cs typeface="Arial" charset="0"/>
              </a:rPr>
              <a:t>cambio</a:t>
            </a:r>
            <a:r>
              <a:rPr lang="en-US" altLang="es-AR" dirty="0">
                <a:latin typeface="Arial" charset="0"/>
                <a:cs typeface="Arial" charset="0"/>
              </a:rPr>
              <a:t> en </a:t>
            </a:r>
            <a:r>
              <a:rPr lang="en-US" altLang="es-AR" dirty="0" err="1">
                <a:latin typeface="Arial" charset="0"/>
                <a:cs typeface="Arial" charset="0"/>
              </a:rPr>
              <a:t>porcentaje</a:t>
            </a:r>
            <a:r>
              <a:rPr lang="en-US" altLang="es-AR" dirty="0">
                <a:latin typeface="Arial" charset="0"/>
                <a:cs typeface="Arial" charset="0"/>
              </a:rPr>
              <a:t> de y </a:t>
            </a:r>
            <a:r>
              <a:rPr lang="en-US" altLang="es-AR" dirty="0" err="1">
                <a:latin typeface="Arial" charset="0"/>
                <a:cs typeface="Arial" charset="0"/>
              </a:rPr>
              <a:t>cuando</a:t>
            </a:r>
            <a:r>
              <a:rPr lang="en-US" altLang="es-AR" dirty="0">
                <a:latin typeface="Arial" charset="0"/>
                <a:cs typeface="Arial" charset="0"/>
              </a:rPr>
              <a:t> x cambia de 1 </a:t>
            </a:r>
            <a:r>
              <a:rPr lang="en-US" altLang="es-AR" dirty="0" err="1">
                <a:latin typeface="Arial" charset="0"/>
                <a:cs typeface="Arial" charset="0"/>
              </a:rPr>
              <a:t>unidad</a:t>
            </a:r>
            <a:endParaRPr lang="en-US" altLang="es-AR" dirty="0">
              <a:latin typeface="Arial" charset="0"/>
              <a:cs typeface="Arial" charset="0"/>
            </a:endParaRPr>
          </a:p>
          <a:p>
            <a:pPr eaLnBrk="1" hangingPunct="1"/>
            <a:endParaRPr lang="en-US" altLang="es-AR" dirty="0">
              <a:latin typeface="Arial" charset="0"/>
              <a:cs typeface="Arial" charset="0"/>
            </a:endParaRPr>
          </a:p>
          <a:p>
            <a:pPr eaLnBrk="1" hangingPunct="1"/>
            <a:r>
              <a:rPr lang="en-US" altLang="es-AR" dirty="0">
                <a:latin typeface="Arial" charset="0"/>
                <a:cs typeface="Arial" charset="0"/>
              </a:rPr>
              <a:t>Log-log:</a:t>
            </a:r>
          </a:p>
          <a:p>
            <a:pPr eaLnBrk="1" hangingPunct="1"/>
            <a:r>
              <a:rPr lang="en-US" altLang="es-AR" dirty="0">
                <a:latin typeface="Arial" charset="0"/>
                <a:cs typeface="Arial" charset="0"/>
              </a:rPr>
              <a:t>Beta </a:t>
            </a:r>
            <a:r>
              <a:rPr lang="en-US" altLang="es-AR" dirty="0" err="1">
                <a:latin typeface="Arial" charset="0"/>
                <a:cs typeface="Arial" charset="0"/>
              </a:rPr>
              <a:t>nos</a:t>
            </a:r>
            <a:r>
              <a:rPr lang="en-US" altLang="es-AR" dirty="0">
                <a:latin typeface="Arial" charset="0"/>
                <a:cs typeface="Arial" charset="0"/>
              </a:rPr>
              <a:t> da la </a:t>
            </a:r>
            <a:r>
              <a:rPr lang="en-US" altLang="es-AR" dirty="0" err="1">
                <a:latin typeface="Arial" charset="0"/>
                <a:cs typeface="Arial" charset="0"/>
              </a:rPr>
              <a:t>elasticidad</a:t>
            </a:r>
            <a:r>
              <a:rPr lang="en-US" altLang="es-AR" dirty="0">
                <a:latin typeface="Arial" charset="0"/>
                <a:cs typeface="Arial" charset="0"/>
              </a:rPr>
              <a:t>: </a:t>
            </a:r>
            <a:r>
              <a:rPr lang="en-US" altLang="es-AR" dirty="0" err="1">
                <a:latin typeface="Arial" charset="0"/>
                <a:cs typeface="Arial" charset="0"/>
              </a:rPr>
              <a:t>como</a:t>
            </a:r>
            <a:r>
              <a:rPr lang="en-US" altLang="es-AR" dirty="0">
                <a:latin typeface="Arial" charset="0"/>
                <a:cs typeface="Arial" charset="0"/>
              </a:rPr>
              <a:t> cambia en </a:t>
            </a:r>
            <a:r>
              <a:rPr lang="en-US" altLang="es-AR" dirty="0" err="1">
                <a:latin typeface="Arial" charset="0"/>
                <a:cs typeface="Arial" charset="0"/>
              </a:rPr>
              <a:t>procentaje</a:t>
            </a:r>
            <a:r>
              <a:rPr lang="en-US" altLang="es-AR" dirty="0">
                <a:latin typeface="Arial" charset="0"/>
                <a:cs typeface="Arial" charset="0"/>
              </a:rPr>
              <a:t> y </a:t>
            </a:r>
            <a:r>
              <a:rPr lang="en-US" altLang="es-AR" dirty="0" err="1">
                <a:latin typeface="Arial" charset="0"/>
                <a:cs typeface="Arial" charset="0"/>
              </a:rPr>
              <a:t>cuando</a:t>
            </a:r>
            <a:r>
              <a:rPr lang="en-US" altLang="es-AR" dirty="0">
                <a:latin typeface="Arial" charset="0"/>
                <a:cs typeface="Arial" charset="0"/>
              </a:rPr>
              <a:t> x cambia de 1%</a:t>
            </a:r>
          </a:p>
          <a:p>
            <a:pPr eaLnBrk="1" hangingPunct="1"/>
            <a:br>
              <a:rPr lang="en-US" altLang="es-AR" dirty="0">
                <a:latin typeface="Arial" charset="0"/>
                <a:cs typeface="Arial" charset="0"/>
              </a:rPr>
            </a:br>
            <a:r>
              <a:rPr lang="en-US" altLang="es-AR" dirty="0" err="1">
                <a:latin typeface="Arial" charset="0"/>
                <a:cs typeface="Arial" charset="0"/>
              </a:rPr>
              <a:t>Nivel</a:t>
            </a:r>
            <a:r>
              <a:rPr lang="en-US" altLang="es-AR" dirty="0">
                <a:latin typeface="Arial" charset="0"/>
                <a:cs typeface="Arial" charset="0"/>
              </a:rPr>
              <a:t>-log (USADO MAS RARAMENTE!):</a:t>
            </a:r>
          </a:p>
          <a:p>
            <a:pPr eaLnBrk="1" hangingPunct="1"/>
            <a:r>
              <a:rPr lang="en-US" altLang="es-AR" dirty="0" err="1">
                <a:latin typeface="Arial" charset="0"/>
                <a:cs typeface="Arial" charset="0"/>
              </a:rPr>
              <a:t>Dividimos</a:t>
            </a:r>
            <a:r>
              <a:rPr lang="en-US" altLang="es-AR" dirty="0">
                <a:latin typeface="Arial" charset="0"/>
                <a:cs typeface="Arial" charset="0"/>
              </a:rPr>
              <a:t> beta por </a:t>
            </a:r>
            <a:r>
              <a:rPr lang="en-US" altLang="es-AR" dirty="0" err="1">
                <a:latin typeface="Arial" charset="0"/>
                <a:cs typeface="Arial" charset="0"/>
              </a:rPr>
              <a:t>cien</a:t>
            </a:r>
            <a:r>
              <a:rPr lang="en-US" altLang="es-AR" dirty="0">
                <a:latin typeface="Arial" charset="0"/>
                <a:cs typeface="Arial" charset="0"/>
              </a:rPr>
              <a:t> para saber </a:t>
            </a:r>
            <a:r>
              <a:rPr lang="en-US" altLang="es-AR" dirty="0" err="1">
                <a:latin typeface="Arial" charset="0"/>
                <a:cs typeface="Arial" charset="0"/>
              </a:rPr>
              <a:t>cual</a:t>
            </a:r>
            <a:r>
              <a:rPr lang="en-US" altLang="es-AR" dirty="0">
                <a:latin typeface="Arial" charset="0"/>
                <a:cs typeface="Arial" charset="0"/>
              </a:rPr>
              <a:t> </a:t>
            </a:r>
            <a:r>
              <a:rPr lang="en-US" altLang="es-AR" dirty="0" err="1">
                <a:latin typeface="Arial" charset="0"/>
                <a:cs typeface="Arial" charset="0"/>
              </a:rPr>
              <a:t>es</a:t>
            </a:r>
            <a:r>
              <a:rPr lang="en-US" altLang="es-AR" dirty="0">
                <a:latin typeface="Arial" charset="0"/>
                <a:cs typeface="Arial" charset="0"/>
              </a:rPr>
              <a:t> el </a:t>
            </a:r>
            <a:r>
              <a:rPr lang="en-US" altLang="es-AR" dirty="0" err="1">
                <a:latin typeface="Arial" charset="0"/>
                <a:cs typeface="Arial" charset="0"/>
              </a:rPr>
              <a:t>cambio</a:t>
            </a:r>
            <a:r>
              <a:rPr lang="en-US" altLang="es-AR" dirty="0">
                <a:latin typeface="Arial" charset="0"/>
                <a:cs typeface="Arial" charset="0"/>
              </a:rPr>
              <a:t> en y </a:t>
            </a:r>
            <a:r>
              <a:rPr lang="en-US" altLang="es-AR" dirty="0" err="1">
                <a:latin typeface="Arial" charset="0"/>
                <a:cs typeface="Arial" charset="0"/>
              </a:rPr>
              <a:t>cuando</a:t>
            </a:r>
            <a:r>
              <a:rPr lang="en-US" altLang="es-AR" dirty="0">
                <a:latin typeface="Arial" charset="0"/>
                <a:cs typeface="Arial" charset="0"/>
              </a:rPr>
              <a:t> x cambia de 1%</a:t>
            </a:r>
          </a:p>
          <a:p>
            <a:pPr eaLnBrk="1" hangingPunct="1"/>
            <a:endParaRPr lang="en-US" altLang="es-AR" dirty="0">
              <a:latin typeface="Arial" charset="0"/>
              <a:cs typeface="Arial" charset="0"/>
            </a:endParaRPr>
          </a:p>
          <a:p>
            <a:pPr eaLnBrk="1" hangingPunct="1"/>
            <a:r>
              <a:rPr lang="en-US" altLang="es-AR" dirty="0">
                <a:latin typeface="Arial" charset="0"/>
                <a:cs typeface="Arial" charset="0"/>
              </a:rPr>
              <a:t>R-squared: </a:t>
            </a:r>
          </a:p>
          <a:p>
            <a:pPr eaLnBrk="1" hangingPunct="1"/>
            <a:r>
              <a:rPr lang="en-US" altLang="es-AR" dirty="0">
                <a:latin typeface="Arial" charset="0"/>
                <a:cs typeface="Arial" charset="0"/>
              </a:rPr>
              <a:t>Si lo </a:t>
            </a:r>
            <a:r>
              <a:rPr lang="en-US" altLang="es-AR" dirty="0" err="1">
                <a:latin typeface="Arial" charset="0"/>
                <a:cs typeface="Arial" charset="0"/>
              </a:rPr>
              <a:t>multiplicamos</a:t>
            </a:r>
            <a:r>
              <a:rPr lang="en-US" altLang="es-AR" dirty="0">
                <a:latin typeface="Arial" charset="0"/>
                <a:cs typeface="Arial" charset="0"/>
              </a:rPr>
              <a:t> por </a:t>
            </a:r>
            <a:r>
              <a:rPr lang="en-US" altLang="es-AR" dirty="0" err="1">
                <a:latin typeface="Arial" charset="0"/>
                <a:cs typeface="Arial" charset="0"/>
              </a:rPr>
              <a:t>cien</a:t>
            </a:r>
            <a:r>
              <a:rPr lang="en-US" altLang="es-AR" dirty="0">
                <a:latin typeface="Arial" charset="0"/>
                <a:cs typeface="Arial" charset="0"/>
              </a:rPr>
              <a:t> (100*R-squared) </a:t>
            </a:r>
            <a:r>
              <a:rPr lang="en-US" altLang="es-AR" dirty="0" err="1">
                <a:latin typeface="Arial" charset="0"/>
                <a:cs typeface="Arial" charset="0"/>
              </a:rPr>
              <a:t>es</a:t>
            </a:r>
            <a:r>
              <a:rPr lang="en-US" altLang="es-AR" dirty="0">
                <a:latin typeface="Arial" charset="0"/>
                <a:cs typeface="Arial" charset="0"/>
              </a:rPr>
              <a:t> de mas </a:t>
            </a:r>
            <a:r>
              <a:rPr lang="en-US" altLang="es-AR" dirty="0" err="1">
                <a:latin typeface="Arial" charset="0"/>
                <a:cs typeface="Arial" charset="0"/>
              </a:rPr>
              <a:t>facil</a:t>
            </a:r>
            <a:r>
              <a:rPr lang="en-US" altLang="es-AR" dirty="0">
                <a:latin typeface="Arial" charset="0"/>
                <a:cs typeface="Arial" charset="0"/>
              </a:rPr>
              <a:t> </a:t>
            </a:r>
            <a:r>
              <a:rPr lang="en-US" altLang="es-AR" dirty="0" err="1">
                <a:latin typeface="Arial" charset="0"/>
                <a:cs typeface="Arial" charset="0"/>
              </a:rPr>
              <a:t>interpretacion</a:t>
            </a:r>
            <a:r>
              <a:rPr lang="en-US" altLang="es-AR" dirty="0">
                <a:latin typeface="Arial" charset="0"/>
                <a:cs typeface="Arial" charset="0"/>
              </a:rPr>
              <a:t>: </a:t>
            </a:r>
            <a:r>
              <a:rPr lang="en-US" altLang="es-AR" dirty="0" err="1">
                <a:latin typeface="Arial" charset="0"/>
                <a:cs typeface="Arial" charset="0"/>
              </a:rPr>
              <a:t>porcentaje</a:t>
            </a:r>
            <a:r>
              <a:rPr lang="en-US" altLang="es-AR" dirty="0">
                <a:latin typeface="Arial" charset="0"/>
                <a:cs typeface="Arial" charset="0"/>
              </a:rPr>
              <a:t> de la </a:t>
            </a:r>
            <a:r>
              <a:rPr lang="en-US" altLang="es-AR" dirty="0" err="1">
                <a:latin typeface="Arial" charset="0"/>
                <a:cs typeface="Arial" charset="0"/>
              </a:rPr>
              <a:t>variacion</a:t>
            </a:r>
            <a:r>
              <a:rPr lang="en-US" altLang="es-AR" dirty="0">
                <a:latin typeface="Arial" charset="0"/>
                <a:cs typeface="Arial" charset="0"/>
              </a:rPr>
              <a:t> muestral in Y </a:t>
            </a:r>
            <a:r>
              <a:rPr lang="en-US" altLang="es-AR" dirty="0" err="1">
                <a:latin typeface="Arial" charset="0"/>
                <a:cs typeface="Arial" charset="0"/>
              </a:rPr>
              <a:t>explicada</a:t>
            </a:r>
            <a:r>
              <a:rPr lang="en-US" altLang="es-AR" dirty="0">
                <a:latin typeface="Arial" charset="0"/>
                <a:cs typeface="Arial" charset="0"/>
              </a:rPr>
              <a:t> por X</a:t>
            </a:r>
          </a:p>
          <a:p>
            <a:pPr eaLnBrk="1" hangingPunct="1"/>
            <a:r>
              <a:rPr lang="en-US" altLang="es-AR" dirty="0">
                <a:latin typeface="Arial" charset="0"/>
                <a:cs typeface="Arial" charset="0"/>
              </a:rPr>
              <a:t>R-squared: </a:t>
            </a:r>
            <a:r>
              <a:rPr lang="en-US" altLang="es-AR" dirty="0" err="1">
                <a:latin typeface="Arial" charset="0"/>
                <a:cs typeface="Arial" charset="0"/>
              </a:rPr>
              <a:t>es</a:t>
            </a:r>
            <a:r>
              <a:rPr lang="en-US" altLang="es-AR" dirty="0">
                <a:latin typeface="Arial" charset="0"/>
                <a:cs typeface="Arial" charset="0"/>
              </a:rPr>
              <a:t> </a:t>
            </a:r>
            <a:r>
              <a:rPr lang="en-US" altLang="es-AR" dirty="0" err="1">
                <a:latin typeface="Arial" charset="0"/>
                <a:cs typeface="Arial" charset="0"/>
              </a:rPr>
              <a:t>igual</a:t>
            </a:r>
            <a:r>
              <a:rPr lang="en-US" altLang="es-AR" dirty="0">
                <a:latin typeface="Arial" charset="0"/>
                <a:cs typeface="Arial" charset="0"/>
              </a:rPr>
              <a:t> al </a:t>
            </a:r>
            <a:r>
              <a:rPr lang="en-US" altLang="es-AR" dirty="0" err="1">
                <a:latin typeface="Arial" charset="0"/>
                <a:cs typeface="Arial" charset="0"/>
              </a:rPr>
              <a:t>coeficiente</a:t>
            </a:r>
            <a:r>
              <a:rPr lang="en-US" altLang="es-AR" dirty="0">
                <a:latin typeface="Arial" charset="0"/>
                <a:cs typeface="Arial" charset="0"/>
              </a:rPr>
              <a:t> de </a:t>
            </a:r>
            <a:r>
              <a:rPr lang="en-US" altLang="es-AR" dirty="0" err="1">
                <a:latin typeface="Arial" charset="0"/>
                <a:cs typeface="Arial" charset="0"/>
              </a:rPr>
              <a:t>correlacion</a:t>
            </a:r>
            <a:r>
              <a:rPr lang="en-US" altLang="es-AR" dirty="0">
                <a:latin typeface="Arial" charset="0"/>
                <a:cs typeface="Arial" charset="0"/>
              </a:rPr>
              <a:t> entre Y and Y-hat (o sea </a:t>
            </a:r>
            <a:r>
              <a:rPr lang="en-US" altLang="es-AR" dirty="0" err="1">
                <a:latin typeface="Arial" charset="0"/>
                <a:cs typeface="Arial" charset="0"/>
              </a:rPr>
              <a:t>cuan</a:t>
            </a:r>
            <a:r>
              <a:rPr lang="en-US" altLang="es-AR" dirty="0">
                <a:latin typeface="Arial" charset="0"/>
                <a:cs typeface="Arial" charset="0"/>
              </a:rPr>
              <a:t> </a:t>
            </a:r>
            <a:r>
              <a:rPr lang="en-US" altLang="es-AR" dirty="0" err="1">
                <a:latin typeface="Arial" charset="0"/>
                <a:cs typeface="Arial" charset="0"/>
              </a:rPr>
              <a:t>bien</a:t>
            </a:r>
            <a:r>
              <a:rPr lang="en-US" altLang="es-AR" dirty="0">
                <a:latin typeface="Arial" charset="0"/>
                <a:cs typeface="Arial" charset="0"/>
              </a:rPr>
              <a:t> </a:t>
            </a:r>
            <a:r>
              <a:rPr lang="en-US" altLang="es-AR" dirty="0" err="1">
                <a:latin typeface="Arial" charset="0"/>
                <a:cs typeface="Arial" charset="0"/>
              </a:rPr>
              <a:t>nuestras</a:t>
            </a:r>
            <a:r>
              <a:rPr lang="en-US" altLang="es-AR" dirty="0">
                <a:latin typeface="Arial" charset="0"/>
                <a:cs typeface="Arial" charset="0"/>
              </a:rPr>
              <a:t> </a:t>
            </a:r>
            <a:r>
              <a:rPr lang="en-US" altLang="es-AR" dirty="0" err="1">
                <a:latin typeface="Arial" charset="0"/>
                <a:cs typeface="Arial" charset="0"/>
              </a:rPr>
              <a:t>predicciones</a:t>
            </a:r>
            <a:r>
              <a:rPr lang="en-US" altLang="es-AR" dirty="0">
                <a:latin typeface="Arial" charset="0"/>
                <a:cs typeface="Arial" charset="0"/>
              </a:rPr>
              <a:t> </a:t>
            </a:r>
            <a:r>
              <a:rPr lang="en-US" altLang="es-AR" dirty="0" err="1">
                <a:latin typeface="Arial" charset="0"/>
                <a:cs typeface="Arial" charset="0"/>
              </a:rPr>
              <a:t>siguen</a:t>
            </a:r>
            <a:r>
              <a:rPr lang="en-US" altLang="es-AR" dirty="0">
                <a:latin typeface="Arial" charset="0"/>
                <a:cs typeface="Arial" charset="0"/>
              </a:rPr>
              <a:t> </a:t>
            </a:r>
            <a:r>
              <a:rPr lang="en-US" altLang="es-AR" dirty="0" err="1">
                <a:latin typeface="Arial" charset="0"/>
                <a:cs typeface="Arial" charset="0"/>
              </a:rPr>
              <a:t>los</a:t>
            </a:r>
            <a:r>
              <a:rPr lang="en-US" altLang="es-AR" dirty="0">
                <a:latin typeface="Arial" charset="0"/>
                <a:cs typeface="Arial" charset="0"/>
              </a:rPr>
              <a:t> </a:t>
            </a:r>
            <a:r>
              <a:rPr lang="en-US" altLang="es-AR" dirty="0" err="1">
                <a:latin typeface="Arial" charset="0"/>
                <a:cs typeface="Arial" charset="0"/>
              </a:rPr>
              <a:t>valores</a:t>
            </a:r>
            <a:r>
              <a:rPr lang="en-US" altLang="es-AR" dirty="0">
                <a:latin typeface="Arial" charset="0"/>
                <a:cs typeface="Arial" charset="0"/>
              </a:rPr>
              <a:t> muestrales de Y)</a:t>
            </a:r>
          </a:p>
          <a:p>
            <a:pPr eaLnBrk="1" hangingPunct="1"/>
            <a:r>
              <a:rPr lang="en-US" altLang="es-AR" dirty="0">
                <a:latin typeface="Arial" charset="0"/>
                <a:cs typeface="Arial" charset="0"/>
              </a:rPr>
              <a:t>CUIDADO A COMO SE INTERPRETA: NO ES LA COSA MAS IMPORTANTE – TIENE VALOR ESTADISTICO NO ECONOMICO EN SI!!</a:t>
            </a:r>
          </a:p>
          <a:p>
            <a:pPr eaLnBrk="1" hangingPunct="1"/>
            <a:r>
              <a:rPr lang="en-US" altLang="es-AR" dirty="0">
                <a:latin typeface="Arial" charset="0"/>
                <a:cs typeface="Arial" charset="0"/>
              </a:rPr>
              <a:t>ADJUSTED-R-squared (</a:t>
            </a:r>
            <a:r>
              <a:rPr lang="en-US" altLang="es-AR" dirty="0" err="1">
                <a:latin typeface="Arial" charset="0"/>
                <a:cs typeface="Arial" charset="0"/>
              </a:rPr>
              <a:t>correcion</a:t>
            </a:r>
            <a:r>
              <a:rPr lang="en-US" altLang="es-AR" dirty="0">
                <a:latin typeface="Arial" charset="0"/>
                <a:cs typeface="Arial" charset="0"/>
              </a:rPr>
              <a:t> del R-Square </a:t>
            </a:r>
            <a:r>
              <a:rPr lang="en-US" altLang="es-AR" dirty="0" err="1">
                <a:latin typeface="Arial" charset="0"/>
                <a:cs typeface="Arial" charset="0"/>
              </a:rPr>
              <a:t>tomando</a:t>
            </a:r>
            <a:r>
              <a:rPr lang="en-US" altLang="es-AR" dirty="0">
                <a:latin typeface="Arial" charset="0"/>
                <a:cs typeface="Arial" charset="0"/>
              </a:rPr>
              <a:t> en </a:t>
            </a:r>
            <a:r>
              <a:rPr lang="en-US" altLang="es-AR" dirty="0" err="1">
                <a:latin typeface="Arial" charset="0"/>
                <a:cs typeface="Arial" charset="0"/>
              </a:rPr>
              <a:t>cuenta</a:t>
            </a:r>
            <a:r>
              <a:rPr lang="en-US" altLang="es-AR" dirty="0">
                <a:latin typeface="Arial" charset="0"/>
                <a:cs typeface="Arial" charset="0"/>
              </a:rPr>
              <a:t> el </a:t>
            </a:r>
            <a:r>
              <a:rPr lang="en-US" altLang="es-AR" dirty="0" err="1">
                <a:latin typeface="Arial" charset="0"/>
                <a:cs typeface="Arial" charset="0"/>
              </a:rPr>
              <a:t>numero</a:t>
            </a:r>
            <a:r>
              <a:rPr lang="en-US" altLang="es-AR" dirty="0">
                <a:latin typeface="Arial" charset="0"/>
                <a:cs typeface="Arial" charset="0"/>
              </a:rPr>
              <a:t> de </a:t>
            </a:r>
            <a:r>
              <a:rPr lang="en-US" altLang="es-AR" dirty="0" err="1">
                <a:latin typeface="Arial" charset="0"/>
                <a:cs typeface="Arial" charset="0"/>
              </a:rPr>
              <a:t>regressores</a:t>
            </a:r>
            <a:r>
              <a:rPr lang="en-US" altLang="es-AR" dirty="0">
                <a:latin typeface="Arial" charset="0"/>
                <a:cs typeface="Arial" charset="0"/>
              </a:rPr>
              <a:t> </a:t>
            </a:r>
            <a:r>
              <a:rPr lang="en-US" altLang="es-AR" dirty="0" err="1">
                <a:latin typeface="Arial" charset="0"/>
                <a:cs typeface="Arial" charset="0"/>
              </a:rPr>
              <a:t>tambien</a:t>
            </a:r>
            <a:r>
              <a:rPr lang="en-US" altLang="es-AR" dirty="0">
                <a:latin typeface="Arial" charset="0"/>
                <a:cs typeface="Arial" charset="0"/>
              </a:rPr>
              <a:t>) </a:t>
            </a:r>
          </a:p>
          <a:p>
            <a:pPr eaLnBrk="1" hangingPunct="1"/>
            <a:r>
              <a:rPr lang="en-US" altLang="es-AR" dirty="0" err="1">
                <a:latin typeface="Arial" charset="0"/>
                <a:cs typeface="Arial" charset="0"/>
              </a:rPr>
              <a:t>Principalmente</a:t>
            </a:r>
            <a:r>
              <a:rPr lang="en-US" altLang="es-AR" dirty="0">
                <a:latin typeface="Arial" charset="0"/>
                <a:cs typeface="Arial" charset="0"/>
              </a:rPr>
              <a:t> </a:t>
            </a:r>
            <a:r>
              <a:rPr lang="en-US" altLang="es-AR" dirty="0" err="1">
                <a:latin typeface="Arial" charset="0"/>
                <a:cs typeface="Arial" charset="0"/>
              </a:rPr>
              <a:t>implica</a:t>
            </a:r>
            <a:r>
              <a:rPr lang="en-US" altLang="es-AR" dirty="0">
                <a:latin typeface="Arial" charset="0"/>
                <a:cs typeface="Arial" charset="0"/>
              </a:rPr>
              <a:t> </a:t>
            </a:r>
            <a:r>
              <a:rPr lang="en-US" altLang="es-AR" dirty="0" err="1">
                <a:latin typeface="Arial" charset="0"/>
                <a:cs typeface="Arial" charset="0"/>
              </a:rPr>
              <a:t>una</a:t>
            </a:r>
            <a:r>
              <a:rPr lang="en-US" altLang="es-AR" dirty="0">
                <a:latin typeface="Arial" charset="0"/>
                <a:cs typeface="Arial" charset="0"/>
              </a:rPr>
              <a:t> </a:t>
            </a:r>
            <a:r>
              <a:rPr lang="en-US" altLang="es-AR" dirty="0" err="1">
                <a:latin typeface="Arial" charset="0"/>
                <a:cs typeface="Arial" charset="0"/>
              </a:rPr>
              <a:t>penalidad</a:t>
            </a:r>
            <a:r>
              <a:rPr lang="en-US" altLang="es-AR" dirty="0">
                <a:latin typeface="Arial" charset="0"/>
                <a:cs typeface="Arial" charset="0"/>
              </a:rPr>
              <a:t> por </a:t>
            </a:r>
            <a:r>
              <a:rPr lang="en-US" altLang="es-AR" dirty="0" err="1">
                <a:latin typeface="Arial" charset="0"/>
                <a:cs typeface="Arial" charset="0"/>
              </a:rPr>
              <a:t>anadir</a:t>
            </a:r>
            <a:r>
              <a:rPr lang="en-US" altLang="es-AR" dirty="0">
                <a:latin typeface="Arial" charset="0"/>
                <a:cs typeface="Arial" charset="0"/>
              </a:rPr>
              <a:t> mas </a:t>
            </a:r>
            <a:r>
              <a:rPr lang="en-US" altLang="es-AR" dirty="0" err="1">
                <a:latin typeface="Arial" charset="0"/>
                <a:cs typeface="Arial" charset="0"/>
              </a:rPr>
              <a:t>regressores</a:t>
            </a:r>
            <a:r>
              <a:rPr lang="en-US" altLang="es-AR" dirty="0">
                <a:latin typeface="Arial" charset="0"/>
                <a:cs typeface="Arial" charset="0"/>
              </a:rPr>
              <a:t> que en </a:t>
            </a:r>
            <a:r>
              <a:rPr lang="en-US" altLang="es-AR" dirty="0" err="1">
                <a:latin typeface="Arial" charset="0"/>
                <a:cs typeface="Arial" charset="0"/>
              </a:rPr>
              <a:t>teoria</a:t>
            </a:r>
            <a:r>
              <a:rPr lang="en-US" altLang="es-AR" dirty="0">
                <a:latin typeface="Arial" charset="0"/>
                <a:cs typeface="Arial" charset="0"/>
              </a:rPr>
              <a:t> </a:t>
            </a:r>
            <a:r>
              <a:rPr lang="en-US" altLang="es-AR" dirty="0" err="1">
                <a:latin typeface="Arial" charset="0"/>
                <a:cs typeface="Arial" charset="0"/>
              </a:rPr>
              <a:t>siempre</a:t>
            </a:r>
            <a:r>
              <a:rPr lang="en-US" altLang="es-AR" dirty="0">
                <a:latin typeface="Arial" charset="0"/>
                <a:cs typeface="Arial" charset="0"/>
              </a:rPr>
              <a:t> </a:t>
            </a:r>
            <a:r>
              <a:rPr lang="en-US" altLang="es-AR" dirty="0" err="1">
                <a:latin typeface="Arial" charset="0"/>
                <a:cs typeface="Arial" charset="0"/>
              </a:rPr>
              <a:t>hace</a:t>
            </a:r>
            <a:r>
              <a:rPr lang="en-US" altLang="es-AR" dirty="0">
                <a:latin typeface="Arial" charset="0"/>
                <a:cs typeface="Arial" charset="0"/>
              </a:rPr>
              <a:t> </a:t>
            </a:r>
            <a:r>
              <a:rPr lang="en-US" altLang="es-AR" dirty="0" err="1">
                <a:latin typeface="Arial" charset="0"/>
                <a:cs typeface="Arial" charset="0"/>
              </a:rPr>
              <a:t>aumentar</a:t>
            </a:r>
            <a:r>
              <a:rPr lang="en-US" altLang="es-AR" dirty="0">
                <a:latin typeface="Arial" charset="0"/>
                <a:cs typeface="Arial" charset="0"/>
              </a:rPr>
              <a:t> el R-square (</a:t>
            </a:r>
            <a:r>
              <a:rPr lang="en-US" altLang="es-AR" dirty="0" err="1">
                <a:latin typeface="Arial" charset="0"/>
                <a:cs typeface="Arial" charset="0"/>
              </a:rPr>
              <a:t>pero</a:t>
            </a:r>
            <a:r>
              <a:rPr lang="en-US" altLang="es-AR" dirty="0">
                <a:latin typeface="Arial" charset="0"/>
                <a:cs typeface="Arial" charset="0"/>
              </a:rPr>
              <a:t> </a:t>
            </a:r>
            <a:r>
              <a:rPr lang="en-US" altLang="es-AR" dirty="0" err="1">
                <a:latin typeface="Arial" charset="0"/>
                <a:cs typeface="Arial" charset="0"/>
              </a:rPr>
              <a:t>hace</a:t>
            </a:r>
            <a:r>
              <a:rPr lang="en-US" altLang="es-AR" dirty="0">
                <a:latin typeface="Arial" charset="0"/>
                <a:cs typeface="Arial" charset="0"/>
              </a:rPr>
              <a:t> </a:t>
            </a:r>
            <a:r>
              <a:rPr lang="en-US" altLang="es-AR" dirty="0" err="1">
                <a:latin typeface="Arial" charset="0"/>
                <a:cs typeface="Arial" charset="0"/>
              </a:rPr>
              <a:t>perder</a:t>
            </a:r>
            <a:r>
              <a:rPr lang="en-US" altLang="es-AR" dirty="0">
                <a:latin typeface="Arial" charset="0"/>
                <a:cs typeface="Arial" charset="0"/>
              </a:rPr>
              <a:t> </a:t>
            </a:r>
            <a:r>
              <a:rPr lang="en-US" altLang="es-AR" dirty="0" err="1">
                <a:latin typeface="Arial" charset="0"/>
                <a:cs typeface="Arial" charset="0"/>
              </a:rPr>
              <a:t>grados</a:t>
            </a:r>
            <a:r>
              <a:rPr lang="en-US" altLang="es-AR" dirty="0">
                <a:latin typeface="Arial" charset="0"/>
                <a:cs typeface="Arial" charset="0"/>
              </a:rPr>
              <a:t> de </a:t>
            </a:r>
            <a:r>
              <a:rPr lang="en-US" altLang="es-AR" dirty="0" err="1">
                <a:latin typeface="Arial" charset="0"/>
                <a:cs typeface="Arial" charset="0"/>
              </a:rPr>
              <a:t>libertad</a:t>
            </a:r>
            <a:r>
              <a:rPr lang="en-US" altLang="es-AR" dirty="0">
                <a:latin typeface="Arial" charset="0"/>
                <a:cs typeface="Arial" charset="0"/>
              </a:rPr>
              <a:t>!): se </a:t>
            </a:r>
            <a:r>
              <a:rPr lang="en-US" altLang="es-AR" dirty="0" err="1">
                <a:latin typeface="Arial" charset="0"/>
                <a:cs typeface="Arial" charset="0"/>
              </a:rPr>
              <a:t>puede</a:t>
            </a:r>
            <a:r>
              <a:rPr lang="en-US" altLang="es-AR" dirty="0">
                <a:latin typeface="Arial" charset="0"/>
                <a:cs typeface="Arial" charset="0"/>
              </a:rPr>
              <a:t> </a:t>
            </a:r>
            <a:r>
              <a:rPr lang="en-US" altLang="es-AR" dirty="0" err="1">
                <a:latin typeface="Arial" charset="0"/>
                <a:cs typeface="Arial" charset="0"/>
              </a:rPr>
              <a:t>usar</a:t>
            </a:r>
            <a:r>
              <a:rPr lang="en-US" altLang="es-AR" dirty="0">
                <a:latin typeface="Arial" charset="0"/>
                <a:cs typeface="Arial" charset="0"/>
              </a:rPr>
              <a:t> el adjusted R-squared para </a:t>
            </a:r>
            <a:r>
              <a:rPr lang="en-US" altLang="es-AR" dirty="0" err="1">
                <a:latin typeface="Arial" charset="0"/>
                <a:cs typeface="Arial" charset="0"/>
              </a:rPr>
              <a:t>decidir</a:t>
            </a:r>
            <a:r>
              <a:rPr lang="en-US" altLang="es-AR" dirty="0">
                <a:latin typeface="Arial" charset="0"/>
                <a:cs typeface="Arial" charset="0"/>
              </a:rPr>
              <a:t> </a:t>
            </a:r>
            <a:r>
              <a:rPr lang="en-US" altLang="es-AR" dirty="0" err="1">
                <a:latin typeface="Arial" charset="0"/>
                <a:cs typeface="Arial" charset="0"/>
              </a:rPr>
              <a:t>si</a:t>
            </a:r>
            <a:r>
              <a:rPr lang="en-US" altLang="es-AR" dirty="0">
                <a:latin typeface="Arial" charset="0"/>
                <a:cs typeface="Arial" charset="0"/>
              </a:rPr>
              <a:t> </a:t>
            </a:r>
            <a:r>
              <a:rPr lang="en-US" altLang="es-AR" dirty="0" err="1">
                <a:latin typeface="Arial" charset="0"/>
                <a:cs typeface="Arial" charset="0"/>
              </a:rPr>
              <a:t>incluir</a:t>
            </a:r>
            <a:r>
              <a:rPr lang="en-US" altLang="es-AR" dirty="0">
                <a:latin typeface="Arial" charset="0"/>
                <a:cs typeface="Arial" charset="0"/>
              </a:rPr>
              <a:t> </a:t>
            </a:r>
            <a:r>
              <a:rPr lang="en-US" altLang="es-AR" dirty="0" err="1">
                <a:latin typeface="Arial" charset="0"/>
                <a:cs typeface="Arial" charset="0"/>
              </a:rPr>
              <a:t>una</a:t>
            </a:r>
            <a:r>
              <a:rPr lang="en-US" altLang="es-AR" dirty="0">
                <a:latin typeface="Arial" charset="0"/>
                <a:cs typeface="Arial" charset="0"/>
              </a:rPr>
              <a:t> variable mas o no!</a:t>
            </a:r>
          </a:p>
          <a:p>
            <a:pPr eaLnBrk="1" hangingPunct="1"/>
            <a:endParaRPr lang="en-US" altLang="es-AR" dirty="0">
              <a:latin typeface="Arial" charset="0"/>
              <a:cs typeface="Arial" charset="0"/>
            </a:endParaRPr>
          </a:p>
          <a:p>
            <a:pPr eaLnBrk="1" hangingPunct="1"/>
            <a:endParaRPr lang="en-US" altLang="es-AR" dirty="0">
              <a:latin typeface="Arial" charset="0"/>
              <a:cs typeface="Arial" charset="0"/>
            </a:endParaRPr>
          </a:p>
          <a:p>
            <a:pPr eaLnBrk="1" hangingPunct="1"/>
            <a:endParaRPr lang="en-GB" altLang="es-AR" dirty="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txBox="1">
            <a:spLocks noGrp="1" noChangeArrowheads="1"/>
          </p:cNvSpPr>
          <p:nvPr/>
        </p:nvSpPr>
        <p:spPr bwMode="auto">
          <a:xfrm>
            <a:off x="3884824" y="8686726"/>
            <a:ext cx="2973176" cy="4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000">
                <a:solidFill>
                  <a:schemeClr val="tx1"/>
                </a:solidFill>
                <a:latin typeface="Tahoma" pitchFamily="34" charset="0"/>
              </a:defRPr>
            </a:lvl1pPr>
            <a:lvl2pPr marL="742950" indent="-285750" defTabSz="931863" eaLnBrk="0" hangingPunct="0">
              <a:defRPr sz="2000">
                <a:solidFill>
                  <a:schemeClr val="tx1"/>
                </a:solidFill>
                <a:latin typeface="Tahoma" pitchFamily="34" charset="0"/>
              </a:defRPr>
            </a:lvl2pPr>
            <a:lvl3pPr marL="1143000" indent="-228600" defTabSz="931863" eaLnBrk="0" hangingPunct="0">
              <a:defRPr sz="2000">
                <a:solidFill>
                  <a:schemeClr val="tx1"/>
                </a:solidFill>
                <a:latin typeface="Tahoma" pitchFamily="34" charset="0"/>
              </a:defRPr>
            </a:lvl3pPr>
            <a:lvl4pPr marL="1600200" indent="-228600" defTabSz="931863" eaLnBrk="0" hangingPunct="0">
              <a:defRPr sz="2000">
                <a:solidFill>
                  <a:schemeClr val="tx1"/>
                </a:solidFill>
                <a:latin typeface="Tahoma" pitchFamily="34" charset="0"/>
              </a:defRPr>
            </a:lvl4pPr>
            <a:lvl5pPr marL="2057400" indent="-228600" defTabSz="931863" eaLnBrk="0" hangingPunct="0">
              <a:defRPr sz="2000">
                <a:solidFill>
                  <a:schemeClr val="tx1"/>
                </a:solidFill>
                <a:latin typeface="Tahoma" pitchFamily="34" charset="0"/>
              </a:defRPr>
            </a:lvl5pPr>
            <a:lvl6pPr marL="2514600" indent="-228600" defTabSz="931863" eaLnBrk="0" fontAlgn="base" hangingPunct="0">
              <a:spcBef>
                <a:spcPct val="0"/>
              </a:spcBef>
              <a:spcAft>
                <a:spcPct val="0"/>
              </a:spcAft>
              <a:defRPr sz="2000">
                <a:solidFill>
                  <a:schemeClr val="tx1"/>
                </a:solidFill>
                <a:latin typeface="Tahoma" pitchFamily="34" charset="0"/>
              </a:defRPr>
            </a:lvl6pPr>
            <a:lvl7pPr marL="2971800" indent="-228600" defTabSz="931863" eaLnBrk="0" fontAlgn="base" hangingPunct="0">
              <a:spcBef>
                <a:spcPct val="0"/>
              </a:spcBef>
              <a:spcAft>
                <a:spcPct val="0"/>
              </a:spcAft>
              <a:defRPr sz="2000">
                <a:solidFill>
                  <a:schemeClr val="tx1"/>
                </a:solidFill>
                <a:latin typeface="Tahoma" pitchFamily="34" charset="0"/>
              </a:defRPr>
            </a:lvl7pPr>
            <a:lvl8pPr marL="3429000" indent="-228600" defTabSz="931863" eaLnBrk="0" fontAlgn="base" hangingPunct="0">
              <a:spcBef>
                <a:spcPct val="0"/>
              </a:spcBef>
              <a:spcAft>
                <a:spcPct val="0"/>
              </a:spcAft>
              <a:defRPr sz="2000">
                <a:solidFill>
                  <a:schemeClr val="tx1"/>
                </a:solidFill>
                <a:latin typeface="Tahoma" pitchFamily="34" charset="0"/>
              </a:defRPr>
            </a:lvl8pPr>
            <a:lvl9pPr marL="3886200" indent="-228600" defTabSz="931863" eaLnBrk="0" fontAlgn="base" hangingPunct="0">
              <a:spcBef>
                <a:spcPct val="0"/>
              </a:spcBef>
              <a:spcAft>
                <a:spcPct val="0"/>
              </a:spcAft>
              <a:defRPr sz="2000">
                <a:solidFill>
                  <a:schemeClr val="tx1"/>
                </a:solidFill>
                <a:latin typeface="Tahoma" pitchFamily="34" charset="0"/>
              </a:defRPr>
            </a:lvl9pPr>
          </a:lstStyle>
          <a:p>
            <a:pPr algn="r" eaLnBrk="1" hangingPunct="1"/>
            <a:fld id="{38AF4CE1-73F2-4781-90B4-B2EEB0AF4C07}" type="slidenum">
              <a:rPr lang="en-GB" altLang="es-AR" sz="1200">
                <a:latin typeface="Arial" charset="0"/>
                <a:cs typeface="Arial" charset="0"/>
              </a:rPr>
              <a:pPr algn="r" eaLnBrk="1" hangingPunct="1"/>
              <a:t>9</a:t>
            </a:fld>
            <a:endParaRPr lang="en-GB" altLang="es-AR" sz="1200">
              <a:latin typeface="Arial" charset="0"/>
              <a:cs typeface="Arial" charset="0"/>
            </a:endParaRPr>
          </a:p>
        </p:txBody>
      </p:sp>
      <p:sp>
        <p:nvSpPr>
          <p:cNvPr id="118787" name="Rectangle 2"/>
          <p:cNvSpPr>
            <a:spLocks noGrp="1" noRot="1" noChangeAspect="1" noChangeArrowheads="1" noTextEdit="1"/>
          </p:cNvSpPr>
          <p:nvPr>
            <p:ph type="sldImg"/>
          </p:nvPr>
        </p:nvSpPr>
        <p:spPr>
          <a:xfrm>
            <a:off x="1144588" y="685800"/>
            <a:ext cx="4568825" cy="3427413"/>
          </a:xfrm>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s-AR" dirty="0">
                <a:latin typeface="Arial" charset="0"/>
                <a:cs typeface="Arial" charset="0"/>
              </a:rPr>
              <a:t>Log-</a:t>
            </a:r>
            <a:r>
              <a:rPr lang="en-US" altLang="es-AR" dirty="0" err="1">
                <a:latin typeface="Arial" charset="0"/>
                <a:cs typeface="Arial" charset="0"/>
              </a:rPr>
              <a:t>nivel</a:t>
            </a:r>
            <a:r>
              <a:rPr lang="en-US" altLang="es-AR" dirty="0">
                <a:latin typeface="Arial" charset="0"/>
                <a:cs typeface="Arial" charset="0"/>
              </a:rPr>
              <a:t>:</a:t>
            </a:r>
          </a:p>
          <a:p>
            <a:pPr eaLnBrk="1" hangingPunct="1"/>
            <a:r>
              <a:rPr lang="en-US" altLang="es-AR" dirty="0" err="1">
                <a:latin typeface="Arial" charset="0"/>
                <a:cs typeface="Arial" charset="0"/>
              </a:rPr>
              <a:t>Multiplicamos</a:t>
            </a:r>
            <a:r>
              <a:rPr lang="en-US" altLang="es-AR" dirty="0">
                <a:latin typeface="Arial" charset="0"/>
                <a:cs typeface="Arial" charset="0"/>
              </a:rPr>
              <a:t> beta por </a:t>
            </a:r>
            <a:r>
              <a:rPr lang="en-US" altLang="es-AR" dirty="0" err="1">
                <a:latin typeface="Arial" charset="0"/>
                <a:cs typeface="Arial" charset="0"/>
              </a:rPr>
              <a:t>cien</a:t>
            </a:r>
            <a:r>
              <a:rPr lang="en-US" altLang="es-AR" dirty="0">
                <a:latin typeface="Arial" charset="0"/>
                <a:cs typeface="Arial" charset="0"/>
              </a:rPr>
              <a:t> de forma a saber </a:t>
            </a:r>
            <a:r>
              <a:rPr lang="en-US" altLang="es-AR" dirty="0" err="1">
                <a:latin typeface="Arial" charset="0"/>
                <a:cs typeface="Arial" charset="0"/>
              </a:rPr>
              <a:t>cual</a:t>
            </a:r>
            <a:r>
              <a:rPr lang="en-US" altLang="es-AR" dirty="0">
                <a:latin typeface="Arial" charset="0"/>
                <a:cs typeface="Arial" charset="0"/>
              </a:rPr>
              <a:t> </a:t>
            </a:r>
            <a:r>
              <a:rPr lang="en-US" altLang="es-AR" dirty="0" err="1">
                <a:latin typeface="Arial" charset="0"/>
                <a:cs typeface="Arial" charset="0"/>
              </a:rPr>
              <a:t>es</a:t>
            </a:r>
            <a:r>
              <a:rPr lang="en-US" altLang="es-AR" dirty="0">
                <a:latin typeface="Arial" charset="0"/>
                <a:cs typeface="Arial" charset="0"/>
              </a:rPr>
              <a:t> el </a:t>
            </a:r>
            <a:r>
              <a:rPr lang="en-US" altLang="es-AR" dirty="0" err="1">
                <a:latin typeface="Arial" charset="0"/>
                <a:cs typeface="Arial" charset="0"/>
              </a:rPr>
              <a:t>cambio</a:t>
            </a:r>
            <a:r>
              <a:rPr lang="en-US" altLang="es-AR" dirty="0">
                <a:latin typeface="Arial" charset="0"/>
                <a:cs typeface="Arial" charset="0"/>
              </a:rPr>
              <a:t> en </a:t>
            </a:r>
            <a:r>
              <a:rPr lang="en-US" altLang="es-AR" dirty="0" err="1">
                <a:latin typeface="Arial" charset="0"/>
                <a:cs typeface="Arial" charset="0"/>
              </a:rPr>
              <a:t>porcentaje</a:t>
            </a:r>
            <a:r>
              <a:rPr lang="en-US" altLang="es-AR" dirty="0">
                <a:latin typeface="Arial" charset="0"/>
                <a:cs typeface="Arial" charset="0"/>
              </a:rPr>
              <a:t> de y </a:t>
            </a:r>
            <a:r>
              <a:rPr lang="en-US" altLang="es-AR" dirty="0" err="1">
                <a:latin typeface="Arial" charset="0"/>
                <a:cs typeface="Arial" charset="0"/>
              </a:rPr>
              <a:t>cuando</a:t>
            </a:r>
            <a:r>
              <a:rPr lang="en-US" altLang="es-AR" dirty="0">
                <a:latin typeface="Arial" charset="0"/>
                <a:cs typeface="Arial" charset="0"/>
              </a:rPr>
              <a:t> x cambia de 1 </a:t>
            </a:r>
            <a:r>
              <a:rPr lang="en-US" altLang="es-AR" dirty="0" err="1">
                <a:latin typeface="Arial" charset="0"/>
                <a:cs typeface="Arial" charset="0"/>
              </a:rPr>
              <a:t>unidad</a:t>
            </a:r>
            <a:endParaRPr lang="en-US" altLang="es-AR" dirty="0">
              <a:latin typeface="Arial" charset="0"/>
              <a:cs typeface="Arial" charset="0"/>
            </a:endParaRPr>
          </a:p>
          <a:p>
            <a:pPr eaLnBrk="1" hangingPunct="1"/>
            <a:endParaRPr lang="en-US" altLang="es-AR" dirty="0">
              <a:latin typeface="Arial" charset="0"/>
              <a:cs typeface="Arial" charset="0"/>
            </a:endParaRPr>
          </a:p>
          <a:p>
            <a:pPr eaLnBrk="1" hangingPunct="1"/>
            <a:r>
              <a:rPr lang="en-US" altLang="es-AR" dirty="0">
                <a:latin typeface="Arial" charset="0"/>
                <a:cs typeface="Arial" charset="0"/>
              </a:rPr>
              <a:t>Log-log:</a:t>
            </a:r>
          </a:p>
          <a:p>
            <a:pPr eaLnBrk="1" hangingPunct="1"/>
            <a:r>
              <a:rPr lang="en-US" altLang="es-AR" dirty="0">
                <a:latin typeface="Arial" charset="0"/>
                <a:cs typeface="Arial" charset="0"/>
              </a:rPr>
              <a:t>Beta </a:t>
            </a:r>
            <a:r>
              <a:rPr lang="en-US" altLang="es-AR" dirty="0" err="1">
                <a:latin typeface="Arial" charset="0"/>
                <a:cs typeface="Arial" charset="0"/>
              </a:rPr>
              <a:t>nos</a:t>
            </a:r>
            <a:r>
              <a:rPr lang="en-US" altLang="es-AR" dirty="0">
                <a:latin typeface="Arial" charset="0"/>
                <a:cs typeface="Arial" charset="0"/>
              </a:rPr>
              <a:t> da la </a:t>
            </a:r>
            <a:r>
              <a:rPr lang="en-US" altLang="es-AR" dirty="0" err="1">
                <a:latin typeface="Arial" charset="0"/>
                <a:cs typeface="Arial" charset="0"/>
              </a:rPr>
              <a:t>elasticidad</a:t>
            </a:r>
            <a:r>
              <a:rPr lang="en-US" altLang="es-AR" dirty="0">
                <a:latin typeface="Arial" charset="0"/>
                <a:cs typeface="Arial" charset="0"/>
              </a:rPr>
              <a:t>: </a:t>
            </a:r>
            <a:r>
              <a:rPr lang="en-US" altLang="es-AR" dirty="0" err="1">
                <a:latin typeface="Arial" charset="0"/>
                <a:cs typeface="Arial" charset="0"/>
              </a:rPr>
              <a:t>como</a:t>
            </a:r>
            <a:r>
              <a:rPr lang="en-US" altLang="es-AR" dirty="0">
                <a:latin typeface="Arial" charset="0"/>
                <a:cs typeface="Arial" charset="0"/>
              </a:rPr>
              <a:t> cambia en </a:t>
            </a:r>
            <a:r>
              <a:rPr lang="en-US" altLang="es-AR" dirty="0" err="1">
                <a:latin typeface="Arial" charset="0"/>
                <a:cs typeface="Arial" charset="0"/>
              </a:rPr>
              <a:t>procentaje</a:t>
            </a:r>
            <a:r>
              <a:rPr lang="en-US" altLang="es-AR" dirty="0">
                <a:latin typeface="Arial" charset="0"/>
                <a:cs typeface="Arial" charset="0"/>
              </a:rPr>
              <a:t> y </a:t>
            </a:r>
            <a:r>
              <a:rPr lang="en-US" altLang="es-AR" dirty="0" err="1">
                <a:latin typeface="Arial" charset="0"/>
                <a:cs typeface="Arial" charset="0"/>
              </a:rPr>
              <a:t>cuando</a:t>
            </a:r>
            <a:r>
              <a:rPr lang="en-US" altLang="es-AR" dirty="0">
                <a:latin typeface="Arial" charset="0"/>
                <a:cs typeface="Arial" charset="0"/>
              </a:rPr>
              <a:t> x cambia de 1%</a:t>
            </a:r>
          </a:p>
          <a:p>
            <a:pPr eaLnBrk="1" hangingPunct="1"/>
            <a:br>
              <a:rPr lang="en-US" altLang="es-AR" dirty="0">
                <a:latin typeface="Arial" charset="0"/>
                <a:cs typeface="Arial" charset="0"/>
              </a:rPr>
            </a:br>
            <a:r>
              <a:rPr lang="en-US" altLang="es-AR" dirty="0" err="1">
                <a:latin typeface="Arial" charset="0"/>
                <a:cs typeface="Arial" charset="0"/>
              </a:rPr>
              <a:t>Nivel</a:t>
            </a:r>
            <a:r>
              <a:rPr lang="en-US" altLang="es-AR" dirty="0">
                <a:latin typeface="Arial" charset="0"/>
                <a:cs typeface="Arial" charset="0"/>
              </a:rPr>
              <a:t>-log (USADO MAS RARAMENTE!):</a:t>
            </a:r>
          </a:p>
          <a:p>
            <a:pPr eaLnBrk="1" hangingPunct="1"/>
            <a:r>
              <a:rPr lang="en-US" altLang="es-AR" dirty="0" err="1">
                <a:latin typeface="Arial" charset="0"/>
                <a:cs typeface="Arial" charset="0"/>
              </a:rPr>
              <a:t>Dividimos</a:t>
            </a:r>
            <a:r>
              <a:rPr lang="en-US" altLang="es-AR" dirty="0">
                <a:latin typeface="Arial" charset="0"/>
                <a:cs typeface="Arial" charset="0"/>
              </a:rPr>
              <a:t> beta por </a:t>
            </a:r>
            <a:r>
              <a:rPr lang="en-US" altLang="es-AR" dirty="0" err="1">
                <a:latin typeface="Arial" charset="0"/>
                <a:cs typeface="Arial" charset="0"/>
              </a:rPr>
              <a:t>cien</a:t>
            </a:r>
            <a:r>
              <a:rPr lang="en-US" altLang="es-AR" dirty="0">
                <a:latin typeface="Arial" charset="0"/>
                <a:cs typeface="Arial" charset="0"/>
              </a:rPr>
              <a:t> para saber </a:t>
            </a:r>
            <a:r>
              <a:rPr lang="en-US" altLang="es-AR" dirty="0" err="1">
                <a:latin typeface="Arial" charset="0"/>
                <a:cs typeface="Arial" charset="0"/>
              </a:rPr>
              <a:t>cual</a:t>
            </a:r>
            <a:r>
              <a:rPr lang="en-US" altLang="es-AR" dirty="0">
                <a:latin typeface="Arial" charset="0"/>
                <a:cs typeface="Arial" charset="0"/>
              </a:rPr>
              <a:t> </a:t>
            </a:r>
            <a:r>
              <a:rPr lang="en-US" altLang="es-AR" dirty="0" err="1">
                <a:latin typeface="Arial" charset="0"/>
                <a:cs typeface="Arial" charset="0"/>
              </a:rPr>
              <a:t>es</a:t>
            </a:r>
            <a:r>
              <a:rPr lang="en-US" altLang="es-AR" dirty="0">
                <a:latin typeface="Arial" charset="0"/>
                <a:cs typeface="Arial" charset="0"/>
              </a:rPr>
              <a:t> el </a:t>
            </a:r>
            <a:r>
              <a:rPr lang="en-US" altLang="es-AR" dirty="0" err="1">
                <a:latin typeface="Arial" charset="0"/>
                <a:cs typeface="Arial" charset="0"/>
              </a:rPr>
              <a:t>cambio</a:t>
            </a:r>
            <a:r>
              <a:rPr lang="en-US" altLang="es-AR" dirty="0">
                <a:latin typeface="Arial" charset="0"/>
                <a:cs typeface="Arial" charset="0"/>
              </a:rPr>
              <a:t> en y </a:t>
            </a:r>
            <a:r>
              <a:rPr lang="en-US" altLang="es-AR" dirty="0" err="1">
                <a:latin typeface="Arial" charset="0"/>
                <a:cs typeface="Arial" charset="0"/>
              </a:rPr>
              <a:t>cuando</a:t>
            </a:r>
            <a:r>
              <a:rPr lang="en-US" altLang="es-AR" dirty="0">
                <a:latin typeface="Arial" charset="0"/>
                <a:cs typeface="Arial" charset="0"/>
              </a:rPr>
              <a:t> x cambia de 1%</a:t>
            </a:r>
          </a:p>
          <a:p>
            <a:pPr eaLnBrk="1" hangingPunct="1"/>
            <a:endParaRPr lang="en-US" altLang="es-AR" dirty="0">
              <a:latin typeface="Arial" charset="0"/>
              <a:cs typeface="Arial" charset="0"/>
            </a:endParaRPr>
          </a:p>
          <a:p>
            <a:pPr eaLnBrk="1" hangingPunct="1"/>
            <a:r>
              <a:rPr lang="en-US" altLang="es-AR" dirty="0">
                <a:latin typeface="Arial" charset="0"/>
                <a:cs typeface="Arial" charset="0"/>
              </a:rPr>
              <a:t>R-squared: </a:t>
            </a:r>
          </a:p>
          <a:p>
            <a:pPr eaLnBrk="1" hangingPunct="1"/>
            <a:r>
              <a:rPr lang="en-US" altLang="es-AR" dirty="0">
                <a:latin typeface="Arial" charset="0"/>
                <a:cs typeface="Arial" charset="0"/>
              </a:rPr>
              <a:t>Si lo </a:t>
            </a:r>
            <a:r>
              <a:rPr lang="en-US" altLang="es-AR" dirty="0" err="1">
                <a:latin typeface="Arial" charset="0"/>
                <a:cs typeface="Arial" charset="0"/>
              </a:rPr>
              <a:t>multiplicamos</a:t>
            </a:r>
            <a:r>
              <a:rPr lang="en-US" altLang="es-AR" dirty="0">
                <a:latin typeface="Arial" charset="0"/>
                <a:cs typeface="Arial" charset="0"/>
              </a:rPr>
              <a:t> por </a:t>
            </a:r>
            <a:r>
              <a:rPr lang="en-US" altLang="es-AR" dirty="0" err="1">
                <a:latin typeface="Arial" charset="0"/>
                <a:cs typeface="Arial" charset="0"/>
              </a:rPr>
              <a:t>cien</a:t>
            </a:r>
            <a:r>
              <a:rPr lang="en-US" altLang="es-AR" dirty="0">
                <a:latin typeface="Arial" charset="0"/>
                <a:cs typeface="Arial" charset="0"/>
              </a:rPr>
              <a:t> (100*R-squared) </a:t>
            </a:r>
            <a:r>
              <a:rPr lang="en-US" altLang="es-AR" dirty="0" err="1">
                <a:latin typeface="Arial" charset="0"/>
                <a:cs typeface="Arial" charset="0"/>
              </a:rPr>
              <a:t>es</a:t>
            </a:r>
            <a:r>
              <a:rPr lang="en-US" altLang="es-AR" dirty="0">
                <a:latin typeface="Arial" charset="0"/>
                <a:cs typeface="Arial" charset="0"/>
              </a:rPr>
              <a:t> de mas </a:t>
            </a:r>
            <a:r>
              <a:rPr lang="en-US" altLang="es-AR" dirty="0" err="1">
                <a:latin typeface="Arial" charset="0"/>
                <a:cs typeface="Arial" charset="0"/>
              </a:rPr>
              <a:t>facil</a:t>
            </a:r>
            <a:r>
              <a:rPr lang="en-US" altLang="es-AR" dirty="0">
                <a:latin typeface="Arial" charset="0"/>
                <a:cs typeface="Arial" charset="0"/>
              </a:rPr>
              <a:t> </a:t>
            </a:r>
            <a:r>
              <a:rPr lang="en-US" altLang="es-AR" dirty="0" err="1">
                <a:latin typeface="Arial" charset="0"/>
                <a:cs typeface="Arial" charset="0"/>
              </a:rPr>
              <a:t>interpretacion</a:t>
            </a:r>
            <a:r>
              <a:rPr lang="en-US" altLang="es-AR" dirty="0">
                <a:latin typeface="Arial" charset="0"/>
                <a:cs typeface="Arial" charset="0"/>
              </a:rPr>
              <a:t>: </a:t>
            </a:r>
            <a:r>
              <a:rPr lang="en-US" altLang="es-AR" dirty="0" err="1">
                <a:latin typeface="Arial" charset="0"/>
                <a:cs typeface="Arial" charset="0"/>
              </a:rPr>
              <a:t>porcentaje</a:t>
            </a:r>
            <a:r>
              <a:rPr lang="en-US" altLang="es-AR" dirty="0">
                <a:latin typeface="Arial" charset="0"/>
                <a:cs typeface="Arial" charset="0"/>
              </a:rPr>
              <a:t> de la </a:t>
            </a:r>
            <a:r>
              <a:rPr lang="en-US" altLang="es-AR" dirty="0" err="1">
                <a:latin typeface="Arial" charset="0"/>
                <a:cs typeface="Arial" charset="0"/>
              </a:rPr>
              <a:t>variacion</a:t>
            </a:r>
            <a:r>
              <a:rPr lang="en-US" altLang="es-AR" dirty="0">
                <a:latin typeface="Arial" charset="0"/>
                <a:cs typeface="Arial" charset="0"/>
              </a:rPr>
              <a:t> muestral in Y </a:t>
            </a:r>
            <a:r>
              <a:rPr lang="en-US" altLang="es-AR" dirty="0" err="1">
                <a:latin typeface="Arial" charset="0"/>
                <a:cs typeface="Arial" charset="0"/>
              </a:rPr>
              <a:t>explicada</a:t>
            </a:r>
            <a:r>
              <a:rPr lang="en-US" altLang="es-AR" dirty="0">
                <a:latin typeface="Arial" charset="0"/>
                <a:cs typeface="Arial" charset="0"/>
              </a:rPr>
              <a:t> por X</a:t>
            </a:r>
          </a:p>
          <a:p>
            <a:pPr eaLnBrk="1" hangingPunct="1"/>
            <a:r>
              <a:rPr lang="en-US" altLang="es-AR" dirty="0">
                <a:latin typeface="Arial" charset="0"/>
                <a:cs typeface="Arial" charset="0"/>
              </a:rPr>
              <a:t>R-squared: </a:t>
            </a:r>
            <a:r>
              <a:rPr lang="en-US" altLang="es-AR" dirty="0" err="1">
                <a:latin typeface="Arial" charset="0"/>
                <a:cs typeface="Arial" charset="0"/>
              </a:rPr>
              <a:t>es</a:t>
            </a:r>
            <a:r>
              <a:rPr lang="en-US" altLang="es-AR" dirty="0">
                <a:latin typeface="Arial" charset="0"/>
                <a:cs typeface="Arial" charset="0"/>
              </a:rPr>
              <a:t> </a:t>
            </a:r>
            <a:r>
              <a:rPr lang="en-US" altLang="es-AR" dirty="0" err="1">
                <a:latin typeface="Arial" charset="0"/>
                <a:cs typeface="Arial" charset="0"/>
              </a:rPr>
              <a:t>igual</a:t>
            </a:r>
            <a:r>
              <a:rPr lang="en-US" altLang="es-AR" dirty="0">
                <a:latin typeface="Arial" charset="0"/>
                <a:cs typeface="Arial" charset="0"/>
              </a:rPr>
              <a:t> al </a:t>
            </a:r>
            <a:r>
              <a:rPr lang="en-US" altLang="es-AR" dirty="0" err="1">
                <a:latin typeface="Arial" charset="0"/>
                <a:cs typeface="Arial" charset="0"/>
              </a:rPr>
              <a:t>coeficiente</a:t>
            </a:r>
            <a:r>
              <a:rPr lang="en-US" altLang="es-AR" dirty="0">
                <a:latin typeface="Arial" charset="0"/>
                <a:cs typeface="Arial" charset="0"/>
              </a:rPr>
              <a:t> de </a:t>
            </a:r>
            <a:r>
              <a:rPr lang="en-US" altLang="es-AR" dirty="0" err="1">
                <a:latin typeface="Arial" charset="0"/>
                <a:cs typeface="Arial" charset="0"/>
              </a:rPr>
              <a:t>correlacion</a:t>
            </a:r>
            <a:r>
              <a:rPr lang="en-US" altLang="es-AR" dirty="0">
                <a:latin typeface="Arial" charset="0"/>
                <a:cs typeface="Arial" charset="0"/>
              </a:rPr>
              <a:t> entre Y and Y-hat (o sea </a:t>
            </a:r>
            <a:r>
              <a:rPr lang="en-US" altLang="es-AR" dirty="0" err="1">
                <a:latin typeface="Arial" charset="0"/>
                <a:cs typeface="Arial" charset="0"/>
              </a:rPr>
              <a:t>cuan</a:t>
            </a:r>
            <a:r>
              <a:rPr lang="en-US" altLang="es-AR" dirty="0">
                <a:latin typeface="Arial" charset="0"/>
                <a:cs typeface="Arial" charset="0"/>
              </a:rPr>
              <a:t> </a:t>
            </a:r>
            <a:r>
              <a:rPr lang="en-US" altLang="es-AR" dirty="0" err="1">
                <a:latin typeface="Arial" charset="0"/>
                <a:cs typeface="Arial" charset="0"/>
              </a:rPr>
              <a:t>bien</a:t>
            </a:r>
            <a:r>
              <a:rPr lang="en-US" altLang="es-AR" dirty="0">
                <a:latin typeface="Arial" charset="0"/>
                <a:cs typeface="Arial" charset="0"/>
              </a:rPr>
              <a:t> </a:t>
            </a:r>
            <a:r>
              <a:rPr lang="en-US" altLang="es-AR" dirty="0" err="1">
                <a:latin typeface="Arial" charset="0"/>
                <a:cs typeface="Arial" charset="0"/>
              </a:rPr>
              <a:t>nuestras</a:t>
            </a:r>
            <a:r>
              <a:rPr lang="en-US" altLang="es-AR" dirty="0">
                <a:latin typeface="Arial" charset="0"/>
                <a:cs typeface="Arial" charset="0"/>
              </a:rPr>
              <a:t> </a:t>
            </a:r>
            <a:r>
              <a:rPr lang="en-US" altLang="es-AR" dirty="0" err="1">
                <a:latin typeface="Arial" charset="0"/>
                <a:cs typeface="Arial" charset="0"/>
              </a:rPr>
              <a:t>predicciones</a:t>
            </a:r>
            <a:r>
              <a:rPr lang="en-US" altLang="es-AR" dirty="0">
                <a:latin typeface="Arial" charset="0"/>
                <a:cs typeface="Arial" charset="0"/>
              </a:rPr>
              <a:t> </a:t>
            </a:r>
            <a:r>
              <a:rPr lang="en-US" altLang="es-AR" dirty="0" err="1">
                <a:latin typeface="Arial" charset="0"/>
                <a:cs typeface="Arial" charset="0"/>
              </a:rPr>
              <a:t>siguen</a:t>
            </a:r>
            <a:r>
              <a:rPr lang="en-US" altLang="es-AR" dirty="0">
                <a:latin typeface="Arial" charset="0"/>
                <a:cs typeface="Arial" charset="0"/>
              </a:rPr>
              <a:t> </a:t>
            </a:r>
            <a:r>
              <a:rPr lang="en-US" altLang="es-AR" dirty="0" err="1">
                <a:latin typeface="Arial" charset="0"/>
                <a:cs typeface="Arial" charset="0"/>
              </a:rPr>
              <a:t>los</a:t>
            </a:r>
            <a:r>
              <a:rPr lang="en-US" altLang="es-AR" dirty="0">
                <a:latin typeface="Arial" charset="0"/>
                <a:cs typeface="Arial" charset="0"/>
              </a:rPr>
              <a:t> </a:t>
            </a:r>
            <a:r>
              <a:rPr lang="en-US" altLang="es-AR" dirty="0" err="1">
                <a:latin typeface="Arial" charset="0"/>
                <a:cs typeface="Arial" charset="0"/>
              </a:rPr>
              <a:t>valores</a:t>
            </a:r>
            <a:r>
              <a:rPr lang="en-US" altLang="es-AR" dirty="0">
                <a:latin typeface="Arial" charset="0"/>
                <a:cs typeface="Arial" charset="0"/>
              </a:rPr>
              <a:t> muestrales de Y)</a:t>
            </a:r>
          </a:p>
          <a:p>
            <a:pPr eaLnBrk="1" hangingPunct="1"/>
            <a:r>
              <a:rPr lang="en-US" altLang="es-AR" dirty="0">
                <a:latin typeface="Arial" charset="0"/>
                <a:cs typeface="Arial" charset="0"/>
              </a:rPr>
              <a:t>CUIDADO A COMO SE INTERPRETA: NO ES LA COSA MAS IMPORTANTE – TIENE VALOR ESTADISTICO NO ECONOMICO EN SI!!</a:t>
            </a:r>
          </a:p>
          <a:p>
            <a:pPr eaLnBrk="1" hangingPunct="1"/>
            <a:r>
              <a:rPr lang="en-US" altLang="es-AR" dirty="0">
                <a:latin typeface="Arial" charset="0"/>
                <a:cs typeface="Arial" charset="0"/>
              </a:rPr>
              <a:t>ADJUSTED-R-squared (</a:t>
            </a:r>
            <a:r>
              <a:rPr lang="en-US" altLang="es-AR" dirty="0" err="1">
                <a:latin typeface="Arial" charset="0"/>
                <a:cs typeface="Arial" charset="0"/>
              </a:rPr>
              <a:t>correcion</a:t>
            </a:r>
            <a:r>
              <a:rPr lang="en-US" altLang="es-AR" dirty="0">
                <a:latin typeface="Arial" charset="0"/>
                <a:cs typeface="Arial" charset="0"/>
              </a:rPr>
              <a:t> del R-Square </a:t>
            </a:r>
            <a:r>
              <a:rPr lang="en-US" altLang="es-AR" dirty="0" err="1">
                <a:latin typeface="Arial" charset="0"/>
                <a:cs typeface="Arial" charset="0"/>
              </a:rPr>
              <a:t>tomando</a:t>
            </a:r>
            <a:r>
              <a:rPr lang="en-US" altLang="es-AR" dirty="0">
                <a:latin typeface="Arial" charset="0"/>
                <a:cs typeface="Arial" charset="0"/>
              </a:rPr>
              <a:t> en </a:t>
            </a:r>
            <a:r>
              <a:rPr lang="en-US" altLang="es-AR" dirty="0" err="1">
                <a:latin typeface="Arial" charset="0"/>
                <a:cs typeface="Arial" charset="0"/>
              </a:rPr>
              <a:t>cuenta</a:t>
            </a:r>
            <a:r>
              <a:rPr lang="en-US" altLang="es-AR" dirty="0">
                <a:latin typeface="Arial" charset="0"/>
                <a:cs typeface="Arial" charset="0"/>
              </a:rPr>
              <a:t> el </a:t>
            </a:r>
            <a:r>
              <a:rPr lang="en-US" altLang="es-AR" dirty="0" err="1">
                <a:latin typeface="Arial" charset="0"/>
                <a:cs typeface="Arial" charset="0"/>
              </a:rPr>
              <a:t>numero</a:t>
            </a:r>
            <a:r>
              <a:rPr lang="en-US" altLang="es-AR" dirty="0">
                <a:latin typeface="Arial" charset="0"/>
                <a:cs typeface="Arial" charset="0"/>
              </a:rPr>
              <a:t> de </a:t>
            </a:r>
            <a:r>
              <a:rPr lang="en-US" altLang="es-AR" dirty="0" err="1">
                <a:latin typeface="Arial" charset="0"/>
                <a:cs typeface="Arial" charset="0"/>
              </a:rPr>
              <a:t>regressores</a:t>
            </a:r>
            <a:r>
              <a:rPr lang="en-US" altLang="es-AR" dirty="0">
                <a:latin typeface="Arial" charset="0"/>
                <a:cs typeface="Arial" charset="0"/>
              </a:rPr>
              <a:t> </a:t>
            </a:r>
            <a:r>
              <a:rPr lang="en-US" altLang="es-AR" dirty="0" err="1">
                <a:latin typeface="Arial" charset="0"/>
                <a:cs typeface="Arial" charset="0"/>
              </a:rPr>
              <a:t>tambien</a:t>
            </a:r>
            <a:r>
              <a:rPr lang="en-US" altLang="es-AR" dirty="0">
                <a:latin typeface="Arial" charset="0"/>
                <a:cs typeface="Arial" charset="0"/>
              </a:rPr>
              <a:t>) </a:t>
            </a:r>
          </a:p>
          <a:p>
            <a:pPr eaLnBrk="1" hangingPunct="1"/>
            <a:r>
              <a:rPr lang="en-US" altLang="es-AR" dirty="0" err="1">
                <a:latin typeface="Arial" charset="0"/>
                <a:cs typeface="Arial" charset="0"/>
              </a:rPr>
              <a:t>Principalmente</a:t>
            </a:r>
            <a:r>
              <a:rPr lang="en-US" altLang="es-AR" dirty="0">
                <a:latin typeface="Arial" charset="0"/>
                <a:cs typeface="Arial" charset="0"/>
              </a:rPr>
              <a:t> </a:t>
            </a:r>
            <a:r>
              <a:rPr lang="en-US" altLang="es-AR" dirty="0" err="1">
                <a:latin typeface="Arial" charset="0"/>
                <a:cs typeface="Arial" charset="0"/>
              </a:rPr>
              <a:t>implica</a:t>
            </a:r>
            <a:r>
              <a:rPr lang="en-US" altLang="es-AR" dirty="0">
                <a:latin typeface="Arial" charset="0"/>
                <a:cs typeface="Arial" charset="0"/>
              </a:rPr>
              <a:t> </a:t>
            </a:r>
            <a:r>
              <a:rPr lang="en-US" altLang="es-AR" dirty="0" err="1">
                <a:latin typeface="Arial" charset="0"/>
                <a:cs typeface="Arial" charset="0"/>
              </a:rPr>
              <a:t>una</a:t>
            </a:r>
            <a:r>
              <a:rPr lang="en-US" altLang="es-AR" dirty="0">
                <a:latin typeface="Arial" charset="0"/>
                <a:cs typeface="Arial" charset="0"/>
              </a:rPr>
              <a:t> </a:t>
            </a:r>
            <a:r>
              <a:rPr lang="en-US" altLang="es-AR" dirty="0" err="1">
                <a:latin typeface="Arial" charset="0"/>
                <a:cs typeface="Arial" charset="0"/>
              </a:rPr>
              <a:t>penalidad</a:t>
            </a:r>
            <a:r>
              <a:rPr lang="en-US" altLang="es-AR" dirty="0">
                <a:latin typeface="Arial" charset="0"/>
                <a:cs typeface="Arial" charset="0"/>
              </a:rPr>
              <a:t> por </a:t>
            </a:r>
            <a:r>
              <a:rPr lang="en-US" altLang="es-AR" dirty="0" err="1">
                <a:latin typeface="Arial" charset="0"/>
                <a:cs typeface="Arial" charset="0"/>
              </a:rPr>
              <a:t>anadir</a:t>
            </a:r>
            <a:r>
              <a:rPr lang="en-US" altLang="es-AR" dirty="0">
                <a:latin typeface="Arial" charset="0"/>
                <a:cs typeface="Arial" charset="0"/>
              </a:rPr>
              <a:t> mas </a:t>
            </a:r>
            <a:r>
              <a:rPr lang="en-US" altLang="es-AR" dirty="0" err="1">
                <a:latin typeface="Arial" charset="0"/>
                <a:cs typeface="Arial" charset="0"/>
              </a:rPr>
              <a:t>regressores</a:t>
            </a:r>
            <a:r>
              <a:rPr lang="en-US" altLang="es-AR" dirty="0">
                <a:latin typeface="Arial" charset="0"/>
                <a:cs typeface="Arial" charset="0"/>
              </a:rPr>
              <a:t> que en </a:t>
            </a:r>
            <a:r>
              <a:rPr lang="en-US" altLang="es-AR" dirty="0" err="1">
                <a:latin typeface="Arial" charset="0"/>
                <a:cs typeface="Arial" charset="0"/>
              </a:rPr>
              <a:t>teoria</a:t>
            </a:r>
            <a:r>
              <a:rPr lang="en-US" altLang="es-AR" dirty="0">
                <a:latin typeface="Arial" charset="0"/>
                <a:cs typeface="Arial" charset="0"/>
              </a:rPr>
              <a:t> </a:t>
            </a:r>
            <a:r>
              <a:rPr lang="en-US" altLang="es-AR" dirty="0" err="1">
                <a:latin typeface="Arial" charset="0"/>
                <a:cs typeface="Arial" charset="0"/>
              </a:rPr>
              <a:t>siempre</a:t>
            </a:r>
            <a:r>
              <a:rPr lang="en-US" altLang="es-AR" dirty="0">
                <a:latin typeface="Arial" charset="0"/>
                <a:cs typeface="Arial" charset="0"/>
              </a:rPr>
              <a:t> </a:t>
            </a:r>
            <a:r>
              <a:rPr lang="en-US" altLang="es-AR" dirty="0" err="1">
                <a:latin typeface="Arial" charset="0"/>
                <a:cs typeface="Arial" charset="0"/>
              </a:rPr>
              <a:t>hace</a:t>
            </a:r>
            <a:r>
              <a:rPr lang="en-US" altLang="es-AR" dirty="0">
                <a:latin typeface="Arial" charset="0"/>
                <a:cs typeface="Arial" charset="0"/>
              </a:rPr>
              <a:t> </a:t>
            </a:r>
            <a:r>
              <a:rPr lang="en-US" altLang="es-AR" dirty="0" err="1">
                <a:latin typeface="Arial" charset="0"/>
                <a:cs typeface="Arial" charset="0"/>
              </a:rPr>
              <a:t>aumentar</a:t>
            </a:r>
            <a:r>
              <a:rPr lang="en-US" altLang="es-AR" dirty="0">
                <a:latin typeface="Arial" charset="0"/>
                <a:cs typeface="Arial" charset="0"/>
              </a:rPr>
              <a:t> el R-square (</a:t>
            </a:r>
            <a:r>
              <a:rPr lang="en-US" altLang="es-AR" dirty="0" err="1">
                <a:latin typeface="Arial" charset="0"/>
                <a:cs typeface="Arial" charset="0"/>
              </a:rPr>
              <a:t>pero</a:t>
            </a:r>
            <a:r>
              <a:rPr lang="en-US" altLang="es-AR" dirty="0">
                <a:latin typeface="Arial" charset="0"/>
                <a:cs typeface="Arial" charset="0"/>
              </a:rPr>
              <a:t> </a:t>
            </a:r>
            <a:r>
              <a:rPr lang="en-US" altLang="es-AR" dirty="0" err="1">
                <a:latin typeface="Arial" charset="0"/>
                <a:cs typeface="Arial" charset="0"/>
              </a:rPr>
              <a:t>hace</a:t>
            </a:r>
            <a:r>
              <a:rPr lang="en-US" altLang="es-AR" dirty="0">
                <a:latin typeface="Arial" charset="0"/>
                <a:cs typeface="Arial" charset="0"/>
              </a:rPr>
              <a:t> </a:t>
            </a:r>
            <a:r>
              <a:rPr lang="en-US" altLang="es-AR" dirty="0" err="1">
                <a:latin typeface="Arial" charset="0"/>
                <a:cs typeface="Arial" charset="0"/>
              </a:rPr>
              <a:t>perder</a:t>
            </a:r>
            <a:r>
              <a:rPr lang="en-US" altLang="es-AR" dirty="0">
                <a:latin typeface="Arial" charset="0"/>
                <a:cs typeface="Arial" charset="0"/>
              </a:rPr>
              <a:t> </a:t>
            </a:r>
            <a:r>
              <a:rPr lang="en-US" altLang="es-AR" dirty="0" err="1">
                <a:latin typeface="Arial" charset="0"/>
                <a:cs typeface="Arial" charset="0"/>
              </a:rPr>
              <a:t>grados</a:t>
            </a:r>
            <a:r>
              <a:rPr lang="en-US" altLang="es-AR" dirty="0">
                <a:latin typeface="Arial" charset="0"/>
                <a:cs typeface="Arial" charset="0"/>
              </a:rPr>
              <a:t> de </a:t>
            </a:r>
            <a:r>
              <a:rPr lang="en-US" altLang="es-AR" dirty="0" err="1">
                <a:latin typeface="Arial" charset="0"/>
                <a:cs typeface="Arial" charset="0"/>
              </a:rPr>
              <a:t>libertad</a:t>
            </a:r>
            <a:r>
              <a:rPr lang="en-US" altLang="es-AR" dirty="0">
                <a:latin typeface="Arial" charset="0"/>
                <a:cs typeface="Arial" charset="0"/>
              </a:rPr>
              <a:t>!): se </a:t>
            </a:r>
            <a:r>
              <a:rPr lang="en-US" altLang="es-AR" dirty="0" err="1">
                <a:latin typeface="Arial" charset="0"/>
                <a:cs typeface="Arial" charset="0"/>
              </a:rPr>
              <a:t>puede</a:t>
            </a:r>
            <a:r>
              <a:rPr lang="en-US" altLang="es-AR" dirty="0">
                <a:latin typeface="Arial" charset="0"/>
                <a:cs typeface="Arial" charset="0"/>
              </a:rPr>
              <a:t> </a:t>
            </a:r>
            <a:r>
              <a:rPr lang="en-US" altLang="es-AR" dirty="0" err="1">
                <a:latin typeface="Arial" charset="0"/>
                <a:cs typeface="Arial" charset="0"/>
              </a:rPr>
              <a:t>usar</a:t>
            </a:r>
            <a:r>
              <a:rPr lang="en-US" altLang="es-AR" dirty="0">
                <a:latin typeface="Arial" charset="0"/>
                <a:cs typeface="Arial" charset="0"/>
              </a:rPr>
              <a:t> el adjusted R-squared para </a:t>
            </a:r>
            <a:r>
              <a:rPr lang="en-US" altLang="es-AR" dirty="0" err="1">
                <a:latin typeface="Arial" charset="0"/>
                <a:cs typeface="Arial" charset="0"/>
              </a:rPr>
              <a:t>decidir</a:t>
            </a:r>
            <a:r>
              <a:rPr lang="en-US" altLang="es-AR" dirty="0">
                <a:latin typeface="Arial" charset="0"/>
                <a:cs typeface="Arial" charset="0"/>
              </a:rPr>
              <a:t> </a:t>
            </a:r>
            <a:r>
              <a:rPr lang="en-US" altLang="es-AR" dirty="0" err="1">
                <a:latin typeface="Arial" charset="0"/>
                <a:cs typeface="Arial" charset="0"/>
              </a:rPr>
              <a:t>si</a:t>
            </a:r>
            <a:r>
              <a:rPr lang="en-US" altLang="es-AR" dirty="0">
                <a:latin typeface="Arial" charset="0"/>
                <a:cs typeface="Arial" charset="0"/>
              </a:rPr>
              <a:t> </a:t>
            </a:r>
            <a:r>
              <a:rPr lang="en-US" altLang="es-AR" dirty="0" err="1">
                <a:latin typeface="Arial" charset="0"/>
                <a:cs typeface="Arial" charset="0"/>
              </a:rPr>
              <a:t>incluir</a:t>
            </a:r>
            <a:r>
              <a:rPr lang="en-US" altLang="es-AR" dirty="0">
                <a:latin typeface="Arial" charset="0"/>
                <a:cs typeface="Arial" charset="0"/>
              </a:rPr>
              <a:t> </a:t>
            </a:r>
            <a:r>
              <a:rPr lang="en-US" altLang="es-AR" dirty="0" err="1">
                <a:latin typeface="Arial" charset="0"/>
                <a:cs typeface="Arial" charset="0"/>
              </a:rPr>
              <a:t>una</a:t>
            </a:r>
            <a:r>
              <a:rPr lang="en-US" altLang="es-AR" dirty="0">
                <a:latin typeface="Arial" charset="0"/>
                <a:cs typeface="Arial" charset="0"/>
              </a:rPr>
              <a:t> variable mas o no!</a:t>
            </a:r>
          </a:p>
          <a:p>
            <a:pPr eaLnBrk="1" hangingPunct="1"/>
            <a:endParaRPr lang="en-US" altLang="es-AR" dirty="0">
              <a:latin typeface="Arial" charset="0"/>
              <a:cs typeface="Arial" charset="0"/>
            </a:endParaRPr>
          </a:p>
          <a:p>
            <a:pPr eaLnBrk="1" hangingPunct="1"/>
            <a:endParaRPr lang="en-US" altLang="es-AR" dirty="0">
              <a:latin typeface="Arial" charset="0"/>
              <a:cs typeface="Arial" charset="0"/>
            </a:endParaRPr>
          </a:p>
          <a:p>
            <a:pPr eaLnBrk="1" hangingPunct="1"/>
            <a:endParaRPr lang="en-GB" altLang="es-AR" dirty="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xfrm>
            <a:off x="1143000" y="684213"/>
            <a:ext cx="4573588" cy="3430587"/>
          </a:xfrm>
          <a:ln/>
        </p:spPr>
      </p:sp>
      <p:sp>
        <p:nvSpPr>
          <p:cNvPr id="117763" name="Rectangle 3"/>
          <p:cNvSpPr>
            <a:spLocks noGrp="1" noChangeArrowheads="1"/>
          </p:cNvSpPr>
          <p:nvPr>
            <p:ph type="body" idx="1"/>
          </p:nvPr>
        </p:nvSpPr>
        <p:spPr>
          <a:xfrm>
            <a:off x="913236" y="4342616"/>
            <a:ext cx="5031529" cy="41169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8630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5399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203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8323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331733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94907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67678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32951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888809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977427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A004D76-343A-463D-8E9E-1110B95339A7}" type="datetimeFigureOut">
              <a:rPr lang="es-AR" smtClean="0"/>
              <a:t>04/06/2020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2549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04D76-343A-463D-8E9E-1110B95339A7}" type="datetimeFigureOut">
              <a:rPr lang="es-AR" smtClean="0"/>
              <a:t>04/06/2020</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8DE38-F92E-461A-91A5-2DCBBAC75F62}" type="slidenum">
              <a:rPr lang="es-AR" smtClean="0"/>
              <a:t>‹Nº›</a:t>
            </a:fld>
            <a:endParaRPr lang="es-AR"/>
          </a:p>
        </p:txBody>
      </p:sp>
    </p:spTree>
    <p:extLst>
      <p:ext uri="{BB962C8B-B14F-4D97-AF65-F5344CB8AC3E}">
        <p14:creationId xmlns:p14="http://schemas.microsoft.com/office/powerpoint/2010/main" val="71465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image" Target="../media/image2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eumed.net/cursecon/4/elasticidad-demanda.ht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1071563" y="2349500"/>
            <a:ext cx="7821612" cy="378565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2800" b="1" dirty="0"/>
              <a:t>TÉCNICAS AVANZADAS DE INVESTIGACIÓN SOCIAL</a:t>
            </a:r>
          </a:p>
          <a:p>
            <a:pPr algn="ctr" eaLnBrk="1" hangingPunct="1"/>
            <a:endParaRPr lang="es-AR" altLang="es-AR" sz="2800" b="1" dirty="0"/>
          </a:p>
          <a:p>
            <a:pPr algn="ctr" eaLnBrk="1" hangingPunct="1"/>
            <a:r>
              <a:rPr lang="es-AR" altLang="es-AR" sz="2600" b="1" dirty="0"/>
              <a:t>MODELOS DE REGRESIÓN </a:t>
            </a:r>
          </a:p>
          <a:p>
            <a:pPr algn="ctr" eaLnBrk="1" hangingPunct="1"/>
            <a:r>
              <a:rPr lang="es-AR" altLang="es-AR" sz="2600" b="1" dirty="0"/>
              <a:t>MODELOS NO LINEALES </a:t>
            </a:r>
          </a:p>
          <a:p>
            <a:pPr algn="ctr" eaLnBrk="1" hangingPunct="1"/>
            <a:r>
              <a:rPr lang="es-AR" altLang="es-AR" sz="2600" b="1" dirty="0"/>
              <a:t>INTEPRETACIÓN DE INTERACCIONES</a:t>
            </a:r>
          </a:p>
          <a:p>
            <a:pPr algn="ctr" eaLnBrk="1" hangingPunct="1"/>
            <a:endParaRPr lang="es-MX" altLang="es-AR" sz="2600" b="1" dirty="0"/>
          </a:p>
          <a:p>
            <a:pPr algn="ctr" eaLnBrk="1" hangingPunct="1"/>
            <a:r>
              <a:rPr lang="es-MX" altLang="es-AR" sz="2600" b="1" dirty="0"/>
              <a:t>Módulo 4 B</a:t>
            </a:r>
          </a:p>
          <a:p>
            <a:pPr algn="ctr" eaLnBrk="1" hangingPunct="1"/>
            <a:endParaRPr lang="es-AR" altLang="es-AR" sz="2600" dirty="0"/>
          </a:p>
        </p:txBody>
      </p:sp>
      <p:sp>
        <p:nvSpPr>
          <p:cNvPr id="12291" name="Rectangle 7"/>
          <p:cNvSpPr>
            <a:spLocks noChangeArrowheads="1"/>
          </p:cNvSpPr>
          <p:nvPr/>
        </p:nvSpPr>
        <p:spPr bwMode="auto">
          <a:xfrm>
            <a:off x="19081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100000"/>
              </a:spcBef>
            </a:pPr>
            <a:r>
              <a:rPr lang="es-MX" altLang="es-AR" sz="2800" b="1"/>
              <a:t>SEMINARIO DE DOCTORADO</a:t>
            </a:r>
          </a:p>
        </p:txBody>
      </p:sp>
    </p:spTree>
    <p:extLst>
      <p:ext uri="{BB962C8B-B14F-4D97-AF65-F5344CB8AC3E}">
        <p14:creationId xmlns:p14="http://schemas.microsoft.com/office/powerpoint/2010/main" val="3265113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ctrTitle" idx="4294967295"/>
          </p:nvPr>
        </p:nvSpPr>
        <p:spPr>
          <a:xfrm>
            <a:off x="1371600" y="914400"/>
            <a:ext cx="7772400" cy="609600"/>
          </a:xfrm>
        </p:spPr>
        <p:txBody>
          <a:bodyPr>
            <a:normAutofit fontScale="90000"/>
          </a:bodyPr>
          <a:lstStyle/>
          <a:p>
            <a:pPr marL="838200" indent="-838200"/>
            <a:br>
              <a:rPr lang="es-ES" altLang="es-AR" b="1">
                <a:latin typeface="Arial Narrow" pitchFamily="34" charset="0"/>
                <a:cs typeface="Times New Roman" pitchFamily="18" charset="0"/>
              </a:rPr>
            </a:br>
            <a:br>
              <a:rPr lang="es-ES" altLang="es-AR" b="1">
                <a:latin typeface="Arial Narrow" pitchFamily="34" charset="0"/>
                <a:cs typeface="Times New Roman" pitchFamily="18" charset="0"/>
              </a:rPr>
            </a:br>
            <a:br>
              <a:rPr lang="es-ES" altLang="es-AR" b="1">
                <a:latin typeface="Arial Narrow" pitchFamily="34" charset="0"/>
                <a:cs typeface="Times New Roman" pitchFamily="18" charset="0"/>
              </a:rPr>
            </a:br>
            <a:br>
              <a:rPr lang="es-ES" altLang="es-AR" b="1">
                <a:cs typeface="Times New Roman" pitchFamily="18" charset="0"/>
              </a:rPr>
            </a:br>
            <a:endParaRPr lang="es-ES" altLang="es-AR"/>
          </a:p>
        </p:txBody>
      </p:sp>
      <p:sp>
        <p:nvSpPr>
          <p:cNvPr id="82947" name="Rectangle 3"/>
          <p:cNvSpPr>
            <a:spLocks noGrp="1" noChangeArrowheads="1"/>
          </p:cNvSpPr>
          <p:nvPr>
            <p:ph type="subTitle" idx="4294967295"/>
          </p:nvPr>
        </p:nvSpPr>
        <p:spPr>
          <a:xfrm>
            <a:off x="395536" y="1793305"/>
            <a:ext cx="8159750" cy="1439416"/>
          </a:xfrm>
        </p:spPr>
        <p:txBody>
          <a:bodyPr>
            <a:normAutofit lnSpcReduction="10000"/>
          </a:bodyPr>
          <a:lstStyle/>
          <a:p>
            <a:pPr marL="0" indent="0" algn="ctr">
              <a:lnSpc>
                <a:spcPct val="80000"/>
              </a:lnSpc>
              <a:buFont typeface="Wingdings" pitchFamily="2" charset="2"/>
              <a:buNone/>
            </a:pPr>
            <a:endParaRPr lang="es-ES" altLang="es-AR" b="1" dirty="0">
              <a:latin typeface="Arial" charset="0"/>
              <a:cs typeface="Times New Roman" pitchFamily="18" charset="0"/>
            </a:endParaRPr>
          </a:p>
          <a:p>
            <a:pPr marL="0" indent="0" algn="ctr">
              <a:lnSpc>
                <a:spcPct val="80000"/>
              </a:lnSpc>
              <a:buFont typeface="Wingdings" pitchFamily="2" charset="2"/>
              <a:buNone/>
            </a:pPr>
            <a:r>
              <a:rPr lang="es-ES_tradnl" altLang="es-AR" b="1" dirty="0">
                <a:latin typeface="Arial" charset="0"/>
                <a:cs typeface="Times New Roman" pitchFamily="18" charset="0"/>
              </a:rPr>
              <a:t>AJUSTES DE MODELOS CON</a:t>
            </a:r>
          </a:p>
          <a:p>
            <a:pPr marL="0" indent="0" algn="ctr">
              <a:lnSpc>
                <a:spcPct val="80000"/>
              </a:lnSpc>
              <a:buFont typeface="Wingdings" pitchFamily="2" charset="2"/>
              <a:buNone/>
            </a:pPr>
            <a:r>
              <a:rPr lang="es-ES_tradnl" altLang="es-AR" b="1" dirty="0">
                <a:latin typeface="Arial" charset="0"/>
                <a:cs typeface="Times New Roman" pitchFamily="18" charset="0"/>
              </a:rPr>
              <a:t> INTERACCIÓN</a:t>
            </a:r>
          </a:p>
        </p:txBody>
      </p:sp>
      <p:sp>
        <p:nvSpPr>
          <p:cNvPr id="82948" name="Text Box 4"/>
          <p:cNvSpPr txBox="1">
            <a:spLocks noChangeArrowheads="1"/>
          </p:cNvSpPr>
          <p:nvPr/>
        </p:nvSpPr>
        <p:spPr bwMode="auto">
          <a:xfrm>
            <a:off x="950913" y="251301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kumimoji="1" lang="es-AR" altLang="es-AR" sz="2400">
              <a:latin typeface="Times New Roman" pitchFamily="18" charset="0"/>
            </a:endParaRPr>
          </a:p>
        </p:txBody>
      </p:sp>
      <p:sp>
        <p:nvSpPr>
          <p:cNvPr id="82949" name="Text Box 5"/>
          <p:cNvSpPr txBox="1">
            <a:spLocks noChangeArrowheads="1"/>
          </p:cNvSpPr>
          <p:nvPr/>
        </p:nvSpPr>
        <p:spPr bwMode="auto">
          <a:xfrm>
            <a:off x="6567488" y="78581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kumimoji="1" lang="es-AR" altLang="es-AR" sz="2400">
              <a:latin typeface="Times New Roman" pitchFamily="18" charset="0"/>
            </a:endParaRPr>
          </a:p>
        </p:txBody>
      </p:sp>
    </p:spTree>
    <p:extLst>
      <p:ext uri="{BB962C8B-B14F-4D97-AF65-F5344CB8AC3E}">
        <p14:creationId xmlns:p14="http://schemas.microsoft.com/office/powerpoint/2010/main" val="158392090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7544" y="620688"/>
            <a:ext cx="8229600" cy="346075"/>
          </a:xfrm>
        </p:spPr>
        <p:txBody>
          <a:bodyPr>
            <a:normAutofit fontScale="90000"/>
          </a:bodyPr>
          <a:lstStyle/>
          <a:p>
            <a:pPr>
              <a:defRPr/>
            </a:pPr>
            <a:r>
              <a:rPr lang="es-ES_tradnl" sz="3600" b="1" dirty="0">
                <a:solidFill>
                  <a:schemeClr val="tx2">
                    <a:lumMod val="75000"/>
                  </a:schemeClr>
                </a:solidFill>
                <a:effectLst>
                  <a:outerShdw blurRad="38100" dist="38100" dir="2700000" algn="tl">
                    <a:srgbClr val="000000">
                      <a:alpha val="43137"/>
                    </a:srgbClr>
                  </a:outerShdw>
                </a:effectLst>
                <a:latin typeface="Arial Narrow" pitchFamily="34" charset="0"/>
              </a:rPr>
              <a:t>EFECTO DE INTERACCIÓN</a:t>
            </a:r>
            <a:endParaRPr lang="es-AR" sz="3600" b="1" dirty="0">
              <a:solidFill>
                <a:schemeClr val="tx2">
                  <a:lumMod val="75000"/>
                </a:schemeClr>
              </a:solidFill>
              <a:effectLst>
                <a:outerShdw blurRad="38100" dist="38100" dir="2700000" algn="tl">
                  <a:srgbClr val="000000">
                    <a:alpha val="43137"/>
                  </a:srgbClr>
                </a:outerShdw>
              </a:effectLst>
              <a:latin typeface="Arial Narrow" pitchFamily="34" charset="0"/>
            </a:endParaRPr>
          </a:p>
        </p:txBody>
      </p:sp>
      <p:sp>
        <p:nvSpPr>
          <p:cNvPr id="7" name="Rectangle 3"/>
          <p:cNvSpPr txBox="1">
            <a:spLocks noChangeArrowheads="1"/>
          </p:cNvSpPr>
          <p:nvPr/>
        </p:nvSpPr>
        <p:spPr>
          <a:xfrm>
            <a:off x="5004047" y="1268760"/>
            <a:ext cx="3855343" cy="5133057"/>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buFont typeface="Wingdings" pitchFamily="2" charset="2"/>
              <a:buNone/>
              <a:defRPr/>
            </a:pPr>
            <a:r>
              <a:rPr lang="es-ES_tradnl" sz="2800" b="1" dirty="0">
                <a:solidFill>
                  <a:srgbClr val="C00000"/>
                </a:solidFill>
                <a:effectLst>
                  <a:outerShdw blurRad="38100" dist="38100" dir="2700000" algn="tl">
                    <a:srgbClr val="000000">
                      <a:alpha val="43137"/>
                    </a:srgbClr>
                  </a:outerShdw>
                </a:effectLst>
                <a:latin typeface="Arial Narrow" pitchFamily="34" charset="0"/>
              </a:rPr>
              <a:t>                          </a:t>
            </a:r>
          </a:p>
          <a:p>
            <a:pPr>
              <a:lnSpc>
                <a:spcPct val="80000"/>
              </a:lnSpc>
              <a:buFont typeface="Wingdings" pitchFamily="2" charset="2"/>
              <a:buNone/>
              <a:defRPr/>
            </a:pPr>
            <a:r>
              <a:rPr lang="es-ES_tradnl" sz="2800" b="1" dirty="0">
                <a:solidFill>
                  <a:srgbClr val="C00000"/>
                </a:solidFill>
                <a:effectLst>
                  <a:outerShdw blurRad="38100" dist="38100" dir="2700000" algn="tl">
                    <a:srgbClr val="000000">
                      <a:alpha val="43137"/>
                    </a:srgbClr>
                  </a:outerShdw>
                </a:effectLst>
                <a:latin typeface="Arial Narrow" pitchFamily="34" charset="0"/>
              </a:rPr>
              <a:t>                          Z                 </a:t>
            </a:r>
          </a:p>
          <a:p>
            <a:pPr>
              <a:lnSpc>
                <a:spcPct val="80000"/>
              </a:lnSpc>
              <a:buFont typeface="Wingdings" pitchFamily="2" charset="2"/>
              <a:buNone/>
              <a:defRPr/>
            </a:pPr>
            <a:r>
              <a:rPr lang="es-ES_tradnl" sz="2800" b="1" dirty="0">
                <a:solidFill>
                  <a:srgbClr val="C00000"/>
                </a:solidFill>
                <a:effectLst>
                  <a:outerShdw blurRad="38100" dist="38100" dir="2700000" algn="tl">
                    <a:srgbClr val="000000">
                      <a:alpha val="43137"/>
                    </a:srgbClr>
                  </a:outerShdw>
                </a:effectLst>
                <a:latin typeface="Arial Narrow" pitchFamily="34" charset="0"/>
              </a:rPr>
              <a:t>         </a:t>
            </a:r>
          </a:p>
          <a:p>
            <a:pPr>
              <a:lnSpc>
                <a:spcPct val="80000"/>
              </a:lnSpc>
              <a:buFont typeface="Wingdings" pitchFamily="2" charset="2"/>
              <a:buNone/>
              <a:defRPr/>
            </a:pPr>
            <a:r>
              <a:rPr lang="es-ES_tradnl" sz="2800" b="1" dirty="0">
                <a:solidFill>
                  <a:srgbClr val="C00000"/>
                </a:solidFill>
                <a:effectLst>
                  <a:outerShdw blurRad="38100" dist="38100" dir="2700000" algn="tl">
                    <a:srgbClr val="000000">
                      <a:alpha val="43137"/>
                    </a:srgbClr>
                  </a:outerShdw>
                </a:effectLst>
                <a:latin typeface="Arial Narrow" pitchFamily="34" charset="0"/>
              </a:rPr>
              <a:t>                X                  Y</a:t>
            </a:r>
          </a:p>
          <a:p>
            <a:pPr marL="0" indent="0">
              <a:lnSpc>
                <a:spcPct val="80000"/>
              </a:lnSpc>
              <a:buFont typeface="Arial" panose="020B0604020202020204" pitchFamily="34" charset="0"/>
              <a:buNone/>
              <a:defRPr/>
            </a:pPr>
            <a:r>
              <a:rPr lang="es-ES_tradnl" sz="2400" dirty="0">
                <a:latin typeface="Arial Narrow" pitchFamily="34" charset="0"/>
              </a:rPr>
              <a:t>   </a:t>
            </a:r>
          </a:p>
          <a:p>
            <a:pPr>
              <a:lnSpc>
                <a:spcPct val="80000"/>
              </a:lnSpc>
              <a:buFontTx/>
              <a:buNone/>
              <a:defRPr/>
            </a:pPr>
            <a:r>
              <a:rPr lang="es-ES_tradnl" sz="2400" dirty="0">
                <a:latin typeface="Arial Narrow" pitchFamily="34" charset="0"/>
              </a:rPr>
              <a:t>X = Años de escolaridad</a:t>
            </a:r>
          </a:p>
          <a:p>
            <a:pPr>
              <a:lnSpc>
                <a:spcPct val="80000"/>
              </a:lnSpc>
              <a:buFontTx/>
              <a:buNone/>
              <a:defRPr/>
            </a:pPr>
            <a:r>
              <a:rPr lang="es-ES_tradnl" sz="2400" dirty="0">
                <a:latin typeface="Arial Narrow" pitchFamily="34" charset="0"/>
              </a:rPr>
              <a:t>Y = Ingreso laboral horario</a:t>
            </a:r>
          </a:p>
          <a:p>
            <a:pPr>
              <a:lnSpc>
                <a:spcPct val="80000"/>
              </a:lnSpc>
              <a:buFontTx/>
              <a:buNone/>
              <a:defRPr/>
            </a:pPr>
            <a:r>
              <a:rPr lang="es-ES_tradnl" sz="2400" dirty="0">
                <a:latin typeface="Arial Narrow" pitchFamily="34" charset="0"/>
              </a:rPr>
              <a:t>Z = Sexo</a:t>
            </a:r>
          </a:p>
          <a:p>
            <a:pPr>
              <a:lnSpc>
                <a:spcPct val="80000"/>
              </a:lnSpc>
              <a:buFontTx/>
              <a:buNone/>
              <a:defRPr/>
            </a:pPr>
            <a:r>
              <a:rPr lang="es-ES_tradnl" sz="2400" dirty="0">
                <a:latin typeface="Arial Narrow" pitchFamily="34" charset="0"/>
              </a:rPr>
              <a:t>XZ= Interacción</a:t>
            </a:r>
          </a:p>
          <a:p>
            <a:pPr>
              <a:lnSpc>
                <a:spcPct val="80000"/>
              </a:lnSpc>
              <a:buFontTx/>
              <a:buNone/>
              <a:defRPr/>
            </a:pPr>
            <a:endParaRPr lang="es-ES_tradnl" sz="2400" dirty="0">
              <a:latin typeface="Arial Narrow" pitchFamily="34" charset="0"/>
            </a:endParaRPr>
          </a:p>
          <a:p>
            <a:pPr>
              <a:lnSpc>
                <a:spcPct val="80000"/>
              </a:lnSpc>
              <a:buFontTx/>
              <a:buNone/>
              <a:defRPr/>
            </a:pPr>
            <a:endParaRPr lang="es-ES_tradnl" sz="2400" dirty="0">
              <a:latin typeface="Arial Narrow" pitchFamily="34" charset="0"/>
            </a:endParaRPr>
          </a:p>
          <a:p>
            <a:pPr marL="0" indent="0">
              <a:lnSpc>
                <a:spcPct val="80000"/>
              </a:lnSpc>
              <a:buFont typeface="Arial" panose="020B0604020202020204" pitchFamily="34" charset="0"/>
              <a:buNone/>
              <a:defRPr/>
            </a:pPr>
            <a:r>
              <a:rPr lang="es-ES_tradnl" sz="2400" dirty="0">
                <a:latin typeface="Arial Narrow" pitchFamily="34" charset="0"/>
              </a:rPr>
              <a:t>Ecuación de Regresión</a:t>
            </a:r>
            <a:endParaRPr lang="es-ES_tradnl" sz="2800" dirty="0">
              <a:latin typeface="Arial Narrow" pitchFamily="34" charset="0"/>
            </a:endParaRPr>
          </a:p>
          <a:p>
            <a:pPr>
              <a:lnSpc>
                <a:spcPct val="80000"/>
              </a:lnSpc>
              <a:buFontTx/>
              <a:buChar char="•"/>
              <a:defRPr/>
            </a:pPr>
            <a:endParaRPr lang="es-ES_tradnl" sz="2400" dirty="0">
              <a:latin typeface="Arial Narrow" pitchFamily="34" charset="0"/>
            </a:endParaRPr>
          </a:p>
          <a:p>
            <a:pPr marL="0" indent="0">
              <a:lnSpc>
                <a:spcPct val="80000"/>
              </a:lnSpc>
              <a:buNone/>
              <a:defRPr/>
            </a:pPr>
            <a:r>
              <a:rPr lang="es-ES_tradnl" sz="2400" dirty="0">
                <a:latin typeface="Arial Narrow" pitchFamily="34" charset="0"/>
              </a:rPr>
              <a:t>  </a:t>
            </a:r>
            <a:r>
              <a:rPr lang="pl-PL" sz="2400" dirty="0">
                <a:latin typeface="Arial Narrow" pitchFamily="34" charset="0"/>
              </a:rPr>
              <a:t>Y= b0 + b1X + b2Z + b3XZ</a:t>
            </a:r>
          </a:p>
          <a:p>
            <a:pPr marL="0" indent="0">
              <a:lnSpc>
                <a:spcPct val="80000"/>
              </a:lnSpc>
              <a:buFont typeface="Arial" panose="020B0604020202020204" pitchFamily="34" charset="0"/>
              <a:buNone/>
              <a:defRPr/>
            </a:pPr>
            <a:r>
              <a:rPr lang="es-ES_tradnl" sz="2400" dirty="0">
                <a:latin typeface="Arial Narrow" pitchFamily="34" charset="0"/>
              </a:rPr>
              <a:t>                                                               </a:t>
            </a:r>
            <a:endParaRPr lang="es-ES_tradnl" sz="4400" dirty="0">
              <a:latin typeface="Arial Narrow" pitchFamily="34" charset="0"/>
            </a:endParaRPr>
          </a:p>
          <a:p>
            <a:pPr>
              <a:lnSpc>
                <a:spcPct val="80000"/>
              </a:lnSpc>
              <a:buFont typeface="Wingdings" pitchFamily="2" charset="2"/>
              <a:buNone/>
              <a:defRPr/>
            </a:pPr>
            <a:endParaRPr lang="es-AR" sz="2800" dirty="0">
              <a:latin typeface="Arial Narrow" pitchFamily="34" charset="0"/>
            </a:endParaRPr>
          </a:p>
        </p:txBody>
      </p:sp>
      <p:sp>
        <p:nvSpPr>
          <p:cNvPr id="8" name="Line 5"/>
          <p:cNvSpPr>
            <a:spLocks noChangeShapeType="1"/>
          </p:cNvSpPr>
          <p:nvPr/>
        </p:nvSpPr>
        <p:spPr bwMode="auto">
          <a:xfrm flipH="1" flipV="1">
            <a:off x="7092280" y="2060848"/>
            <a:ext cx="0" cy="576064"/>
          </a:xfrm>
          <a:prstGeom prst="line">
            <a:avLst/>
          </a:prstGeom>
          <a:noFill/>
          <a:ln w="41275">
            <a:solidFill>
              <a:schemeClr val="tx2">
                <a:lumMod val="75000"/>
              </a:schemeClr>
            </a:solidFill>
            <a:round/>
            <a:headEnd type="stealth"/>
            <a:tailEnd/>
          </a:ln>
        </p:spPr>
        <p:txBody>
          <a:bodyPr/>
          <a:lstStyle/>
          <a:p>
            <a:pPr eaLnBrk="0" hangingPunct="0">
              <a:defRPr/>
            </a:pPr>
            <a:endParaRPr lang="es-AR">
              <a:cs typeface="+mn-cs"/>
            </a:endParaRPr>
          </a:p>
        </p:txBody>
      </p:sp>
      <p:sp>
        <p:nvSpPr>
          <p:cNvPr id="9" name="Line 4"/>
          <p:cNvSpPr>
            <a:spLocks noChangeShapeType="1"/>
          </p:cNvSpPr>
          <p:nvPr/>
        </p:nvSpPr>
        <p:spPr bwMode="auto">
          <a:xfrm>
            <a:off x="6588224" y="2708920"/>
            <a:ext cx="1152128" cy="0"/>
          </a:xfrm>
          <a:prstGeom prst="line">
            <a:avLst/>
          </a:prstGeom>
          <a:noFill/>
          <a:ln w="38100">
            <a:solidFill>
              <a:schemeClr val="tx2">
                <a:lumMod val="75000"/>
              </a:schemeClr>
            </a:solidFill>
            <a:round/>
            <a:headEnd/>
            <a:tailEnd type="stealth"/>
          </a:ln>
        </p:spPr>
        <p:txBody>
          <a:bodyPr/>
          <a:lstStyle/>
          <a:p>
            <a:pPr eaLnBrk="0" hangingPunct="0">
              <a:defRPr/>
            </a:pPr>
            <a:endParaRPr lang="es-AR">
              <a:cs typeface="+mn-cs"/>
            </a:endParaRPr>
          </a:p>
        </p:txBody>
      </p:sp>
      <p:sp>
        <p:nvSpPr>
          <p:cNvPr id="3" name="2 Rectángulo"/>
          <p:cNvSpPr/>
          <p:nvPr/>
        </p:nvSpPr>
        <p:spPr>
          <a:xfrm>
            <a:off x="467544" y="1340768"/>
            <a:ext cx="3960440" cy="5170646"/>
          </a:xfrm>
          <a:prstGeom prst="rect">
            <a:avLst/>
          </a:prstGeom>
        </p:spPr>
        <p:txBody>
          <a:bodyPr wrap="square">
            <a:spAutoFit/>
          </a:bodyPr>
          <a:lstStyle/>
          <a:p>
            <a:pPr algn="just"/>
            <a:r>
              <a:rPr lang="es-AR" sz="2200" b="1" dirty="0"/>
              <a:t>Si ocurriera que el efecto de la educación sobre el ingreso horario fuera diferente según el sexo estaríamos hablando de un efecto de interacción entre educación y sexo de tal manera que la relación entre educación y el ingreso estaría modulado (interferido/condicionado) por la variable sexo. Por ejemplo, en el caso que ocurriera que para valores altos/bajos de ingresos el sexo se mostrara muy relevante pero no para valores altos/bajos de la misma</a:t>
            </a:r>
          </a:p>
        </p:txBody>
      </p:sp>
    </p:spTree>
    <p:extLst>
      <p:ext uri="{BB962C8B-B14F-4D97-AF65-F5344CB8AC3E}">
        <p14:creationId xmlns:p14="http://schemas.microsoft.com/office/powerpoint/2010/main" val="4019297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20279" y="764704"/>
            <a:ext cx="8208912" cy="5904656"/>
          </a:xfrm>
        </p:spPr>
        <p:txBody>
          <a:bodyPr>
            <a:noAutofit/>
          </a:bodyPr>
          <a:lstStyle/>
          <a:p>
            <a:pPr algn="just"/>
            <a:r>
              <a:rPr lang="es-AR" sz="2400" b="1" dirty="0">
                <a:solidFill>
                  <a:schemeClr val="tx1"/>
                </a:solidFill>
              </a:rPr>
              <a:t>SI ASUMIMOS A TRAVÉS DE LOS TEST DE TOLERANCIA Y ANÁLISIS DE CORRELACIÓN PARCIAL QUE LA RELACIÓN XY ESTÁ MODULADA/CONDICIONADA POR Z, EL EFECTO DE X SOBRE Y NO ES EL MISMO DEPENDIENDO DE LOS VALORES DE Z. EN LOS CASOS EN QUE EL EFECTO DE X-Y DEPENDE DEL VALOR O NIVEL DE Z, DEBE CONTROLARSE  EL EFECTO INTERACCIÓN XZ</a:t>
            </a:r>
          </a:p>
          <a:p>
            <a:pPr algn="just"/>
            <a:endParaRPr lang="es-AR" sz="2400" b="1" dirty="0">
              <a:solidFill>
                <a:schemeClr val="tx1"/>
              </a:solidFill>
            </a:endParaRPr>
          </a:p>
          <a:p>
            <a:pPr marL="457200" indent="-457200" algn="just">
              <a:buAutoNum type="arabicParenR"/>
            </a:pPr>
            <a:r>
              <a:rPr lang="es-AR" sz="2400" b="1" dirty="0">
                <a:solidFill>
                  <a:schemeClr val="tx1"/>
                </a:solidFill>
              </a:rPr>
              <a:t>CREAR LA VARIABLE INTERACCIÓN COMO PRODUCTO XZ (ASEGURARSE DE QUE LA VARIABLE ES MÉTRICA O DUMMY). </a:t>
            </a:r>
          </a:p>
          <a:p>
            <a:pPr marL="457200" indent="-457200" algn="just">
              <a:buAutoNum type="arabicParenR"/>
            </a:pPr>
            <a:r>
              <a:rPr lang="es-AR" sz="2400" b="1" dirty="0">
                <a:solidFill>
                  <a:schemeClr val="tx1"/>
                </a:solidFill>
              </a:rPr>
              <a:t>EVALUACIÓN EL PESO/SIGNIFICANCIA DE LOS CAMBIOS EN LOS COEFICIENTES PRINCIPALES Y EL COEFICIENTE INTERACCIÓN.</a:t>
            </a:r>
          </a:p>
          <a:p>
            <a:pPr marL="457200" indent="-457200" algn="just">
              <a:buAutoNum type="arabicParenR"/>
            </a:pPr>
            <a:r>
              <a:rPr lang="es-MX" sz="2400" b="1" dirty="0">
                <a:solidFill>
                  <a:schemeClr val="tx1"/>
                </a:solidFill>
              </a:rPr>
              <a:t>LECTURA / INTERPRETACIÓN DE  LOS EFECTOS DEPENDIENDO DEL DISEÑO.</a:t>
            </a:r>
            <a:endParaRPr lang="es-AR" sz="2400" dirty="0">
              <a:solidFill>
                <a:schemeClr val="tx1"/>
              </a:solidFill>
            </a:endParaRPr>
          </a:p>
        </p:txBody>
      </p:sp>
      <p:sp>
        <p:nvSpPr>
          <p:cNvPr id="4" name="Rectangle 2"/>
          <p:cNvSpPr txBox="1">
            <a:spLocks noChangeArrowheads="1"/>
          </p:cNvSpPr>
          <p:nvPr/>
        </p:nvSpPr>
        <p:spPr>
          <a:xfrm>
            <a:off x="467544" y="188640"/>
            <a:ext cx="8229600" cy="3460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s-ES_tradnl" sz="2800" b="1" dirty="0">
                <a:solidFill>
                  <a:schemeClr val="tx2">
                    <a:lumMod val="75000"/>
                  </a:schemeClr>
                </a:solidFill>
                <a:effectLst>
                  <a:outerShdw blurRad="38100" dist="38100" dir="2700000" algn="tl">
                    <a:srgbClr val="000000">
                      <a:alpha val="43137"/>
                    </a:srgbClr>
                  </a:outerShdw>
                </a:effectLst>
              </a:rPr>
              <a:t>REGRESIONES CON EFECTOS DE INTERACCIÓN</a:t>
            </a:r>
            <a:endParaRPr lang="es-AR" sz="2800" b="1" dirty="0">
              <a:solidFill>
                <a:schemeClr val="tx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4664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188640"/>
            <a:ext cx="8208912" cy="6912768"/>
          </a:xfrm>
        </p:spPr>
        <p:txBody>
          <a:bodyPr>
            <a:noAutofit/>
          </a:bodyPr>
          <a:lstStyle/>
          <a:p>
            <a:pPr algn="just"/>
            <a:r>
              <a:rPr lang="es-AR" sz="2800" b="1" dirty="0">
                <a:solidFill>
                  <a:schemeClr val="tx1"/>
                </a:solidFill>
              </a:rPr>
              <a:t>En caso de COLINEALIDAD, debe evaluarse el efecto diferencial que la variable Z ejerce en la relación de X con Y. A este respecto, podemos calcular el efecto de X sobre Y para los distintos valores de Z. Para ello, reestructuramos la ecuación de regresión de la siguiente forma:</a:t>
            </a:r>
          </a:p>
          <a:p>
            <a:pPr algn="just"/>
            <a:endParaRPr lang="es-MX" sz="1800" b="1" dirty="0">
              <a:solidFill>
                <a:schemeClr val="tx1"/>
              </a:solidFill>
            </a:endParaRPr>
          </a:p>
          <a:p>
            <a:pPr marR="28260"/>
            <a:r>
              <a:rPr lang="pl-PL" sz="3000" b="1" dirty="0">
                <a:solidFill>
                  <a:srgbClr val="C00000"/>
                </a:solidFill>
              </a:rPr>
              <a:t>Y</a:t>
            </a:r>
            <a:r>
              <a:rPr lang="es-MX" sz="3000" b="1" dirty="0">
                <a:solidFill>
                  <a:srgbClr val="C00000"/>
                </a:solidFill>
              </a:rPr>
              <a:t> </a:t>
            </a:r>
            <a:r>
              <a:rPr lang="pl-PL" sz="3000" b="1" dirty="0">
                <a:solidFill>
                  <a:srgbClr val="C00000"/>
                </a:solidFill>
              </a:rPr>
              <a:t>=(b0 </a:t>
            </a:r>
            <a:r>
              <a:rPr lang="es-AR" sz="3000" b="1" dirty="0">
                <a:solidFill>
                  <a:srgbClr val="C00000"/>
                </a:solidFill>
              </a:rPr>
              <a:t>) </a:t>
            </a:r>
            <a:r>
              <a:rPr lang="pl-PL" sz="3000" b="1" dirty="0">
                <a:solidFill>
                  <a:srgbClr val="C00000"/>
                </a:solidFill>
              </a:rPr>
              <a:t>+</a:t>
            </a:r>
            <a:r>
              <a:rPr lang="es-AR" sz="3000" b="1" dirty="0">
                <a:solidFill>
                  <a:srgbClr val="C00000"/>
                </a:solidFill>
              </a:rPr>
              <a:t> (</a:t>
            </a:r>
            <a:r>
              <a:rPr lang="pl-PL" sz="3000" b="1" dirty="0">
                <a:solidFill>
                  <a:srgbClr val="C00000"/>
                </a:solidFill>
              </a:rPr>
              <a:t>b1</a:t>
            </a:r>
            <a:r>
              <a:rPr lang="es-AR" sz="3000" b="1" dirty="0">
                <a:solidFill>
                  <a:srgbClr val="C00000"/>
                </a:solidFill>
              </a:rPr>
              <a:t>x) +</a:t>
            </a:r>
            <a:r>
              <a:rPr lang="pl-PL" sz="3000" b="1" dirty="0">
                <a:solidFill>
                  <a:srgbClr val="C00000"/>
                </a:solidFill>
              </a:rPr>
              <a:t> </a:t>
            </a:r>
            <a:r>
              <a:rPr lang="es-AR" sz="3000" b="1" dirty="0">
                <a:solidFill>
                  <a:srgbClr val="C00000"/>
                </a:solidFill>
              </a:rPr>
              <a:t>(b</a:t>
            </a:r>
            <a:r>
              <a:rPr lang="pl-PL" sz="3000" b="1" dirty="0">
                <a:solidFill>
                  <a:srgbClr val="C00000"/>
                </a:solidFill>
              </a:rPr>
              <a:t>2z</a:t>
            </a:r>
            <a:r>
              <a:rPr lang="es-AR" sz="3000" b="1" dirty="0">
                <a:solidFill>
                  <a:srgbClr val="C00000"/>
                </a:solidFill>
              </a:rPr>
              <a:t>)+ (b</a:t>
            </a:r>
            <a:r>
              <a:rPr lang="pl-PL" sz="3000" b="1" dirty="0">
                <a:solidFill>
                  <a:srgbClr val="C00000"/>
                </a:solidFill>
              </a:rPr>
              <a:t>3z</a:t>
            </a:r>
            <a:r>
              <a:rPr lang="es-AR" sz="3000" b="1" dirty="0">
                <a:solidFill>
                  <a:srgbClr val="C00000"/>
                </a:solidFill>
              </a:rPr>
              <a:t>x)</a:t>
            </a:r>
          </a:p>
          <a:p>
            <a:pPr marR="28260"/>
            <a:r>
              <a:rPr lang="pl-PL" sz="3000" dirty="0">
                <a:solidFill>
                  <a:srgbClr val="C00000"/>
                </a:solidFill>
              </a:rPr>
              <a:t>Y=(b0</a:t>
            </a:r>
            <a:r>
              <a:rPr lang="es-AR" sz="3000" dirty="0">
                <a:solidFill>
                  <a:srgbClr val="C00000"/>
                </a:solidFill>
              </a:rPr>
              <a:t>)</a:t>
            </a:r>
            <a:r>
              <a:rPr lang="pl-PL" sz="3000" dirty="0">
                <a:solidFill>
                  <a:srgbClr val="C00000"/>
                </a:solidFill>
              </a:rPr>
              <a:t> + (b1</a:t>
            </a:r>
            <a:r>
              <a:rPr lang="es-AR" sz="3000" dirty="0">
                <a:solidFill>
                  <a:srgbClr val="C00000"/>
                </a:solidFill>
              </a:rPr>
              <a:t>*X)</a:t>
            </a:r>
            <a:r>
              <a:rPr lang="pl-PL" sz="3000" dirty="0">
                <a:solidFill>
                  <a:srgbClr val="C00000"/>
                </a:solidFill>
              </a:rPr>
              <a:t> </a:t>
            </a:r>
            <a:r>
              <a:rPr lang="es-AR" sz="3000" dirty="0">
                <a:solidFill>
                  <a:srgbClr val="C00000"/>
                </a:solidFill>
              </a:rPr>
              <a:t>+ (</a:t>
            </a:r>
            <a:r>
              <a:rPr lang="pl-PL" sz="3000" dirty="0">
                <a:solidFill>
                  <a:srgbClr val="C00000"/>
                </a:solidFill>
              </a:rPr>
              <a:t>b2*</a:t>
            </a:r>
            <a:r>
              <a:rPr lang="es-AR" sz="3000" dirty="0">
                <a:solidFill>
                  <a:srgbClr val="C00000"/>
                </a:solidFill>
              </a:rPr>
              <a:t>Z</a:t>
            </a:r>
            <a:r>
              <a:rPr lang="pl-PL" sz="3000" dirty="0">
                <a:solidFill>
                  <a:srgbClr val="C00000"/>
                </a:solidFill>
              </a:rPr>
              <a:t>)</a:t>
            </a:r>
            <a:r>
              <a:rPr lang="es-AR" sz="3000" dirty="0">
                <a:solidFill>
                  <a:srgbClr val="C00000"/>
                </a:solidFill>
              </a:rPr>
              <a:t> </a:t>
            </a:r>
            <a:r>
              <a:rPr lang="pl-PL" sz="3000" dirty="0">
                <a:solidFill>
                  <a:srgbClr val="C00000"/>
                </a:solidFill>
              </a:rPr>
              <a:t>+ </a:t>
            </a:r>
            <a:r>
              <a:rPr lang="es-AR" sz="3000" dirty="0">
                <a:solidFill>
                  <a:srgbClr val="C00000"/>
                </a:solidFill>
              </a:rPr>
              <a:t>(</a:t>
            </a:r>
            <a:r>
              <a:rPr lang="pl-PL" sz="3000" dirty="0">
                <a:solidFill>
                  <a:srgbClr val="C00000"/>
                </a:solidFill>
              </a:rPr>
              <a:t>b</a:t>
            </a:r>
            <a:r>
              <a:rPr lang="es-AR" sz="3000" dirty="0">
                <a:solidFill>
                  <a:srgbClr val="C00000"/>
                </a:solidFill>
              </a:rPr>
              <a:t>1*X)</a:t>
            </a:r>
            <a:r>
              <a:rPr lang="pl-PL" sz="3000" dirty="0">
                <a:solidFill>
                  <a:srgbClr val="C00000"/>
                </a:solidFill>
              </a:rPr>
              <a:t> </a:t>
            </a:r>
            <a:r>
              <a:rPr lang="es-AR" sz="3000" dirty="0">
                <a:solidFill>
                  <a:srgbClr val="C00000"/>
                </a:solidFill>
              </a:rPr>
              <a:t>(b2</a:t>
            </a:r>
            <a:r>
              <a:rPr lang="pl-PL" sz="3000" dirty="0">
                <a:solidFill>
                  <a:srgbClr val="C00000"/>
                </a:solidFill>
              </a:rPr>
              <a:t>*</a:t>
            </a:r>
            <a:r>
              <a:rPr lang="es-AR" sz="3000" dirty="0">
                <a:solidFill>
                  <a:srgbClr val="C00000"/>
                </a:solidFill>
              </a:rPr>
              <a:t>Z)</a:t>
            </a:r>
          </a:p>
          <a:p>
            <a:pPr marR="28260"/>
            <a:endParaRPr lang="es-MX" sz="3000" dirty="0">
              <a:solidFill>
                <a:srgbClr val="C00000"/>
              </a:solidFill>
            </a:endParaRPr>
          </a:p>
          <a:p>
            <a:r>
              <a:rPr lang="es-MX" sz="2800" b="1" dirty="0">
                <a:solidFill>
                  <a:srgbClr val="C00000"/>
                </a:solidFill>
              </a:rPr>
              <a:t>DIFERENTES MODELOS: </a:t>
            </a:r>
          </a:p>
          <a:p>
            <a:r>
              <a:rPr lang="es-MX" sz="2800" dirty="0">
                <a:solidFill>
                  <a:srgbClr val="C00000"/>
                </a:solidFill>
              </a:rPr>
              <a:t>X Y Z AMBAS SON DUMMY</a:t>
            </a:r>
          </a:p>
          <a:p>
            <a:r>
              <a:rPr lang="es-MX" sz="2800" dirty="0">
                <a:solidFill>
                  <a:srgbClr val="C00000"/>
                </a:solidFill>
              </a:rPr>
              <a:t>X  ES METRICA Y Z ES DUMMY</a:t>
            </a:r>
          </a:p>
          <a:p>
            <a:r>
              <a:rPr lang="es-MX" sz="2800" dirty="0">
                <a:solidFill>
                  <a:srgbClr val="C00000"/>
                </a:solidFill>
              </a:rPr>
              <a:t>X Y Z AMBAS SON MÉTRICAS</a:t>
            </a:r>
          </a:p>
          <a:p>
            <a:pPr marR="28260"/>
            <a:endParaRPr lang="es-AR" sz="3000" dirty="0">
              <a:solidFill>
                <a:srgbClr val="C00000"/>
              </a:solidFill>
            </a:endParaRPr>
          </a:p>
          <a:p>
            <a:pPr marR="28260"/>
            <a:endParaRPr lang="es-AR" sz="2800" b="1" baseline="30000" dirty="0">
              <a:solidFill>
                <a:schemeClr val="tx1"/>
              </a:solidFill>
              <a:latin typeface="Courier New"/>
            </a:endParaRPr>
          </a:p>
          <a:p>
            <a:pPr marR="28260"/>
            <a:endParaRPr lang="pl-PL" sz="2800" b="1" baseline="30000" dirty="0">
              <a:solidFill>
                <a:schemeClr val="tx1"/>
              </a:solidFill>
              <a:latin typeface="Courier New"/>
            </a:endParaRPr>
          </a:p>
          <a:p>
            <a:endParaRPr lang="es-MX" sz="2000" b="1" dirty="0">
              <a:solidFill>
                <a:srgbClr val="C00000"/>
              </a:solidFill>
            </a:endParaRPr>
          </a:p>
          <a:p>
            <a:pPr algn="just"/>
            <a:endParaRPr lang="es-MX" sz="2000" b="1" dirty="0">
              <a:solidFill>
                <a:schemeClr val="tx1"/>
              </a:solidFill>
            </a:endParaRPr>
          </a:p>
          <a:p>
            <a:pPr algn="just"/>
            <a:endParaRPr lang="es-AR" sz="2000" b="1" dirty="0">
              <a:solidFill>
                <a:schemeClr val="tx1"/>
              </a:solidFill>
            </a:endParaRPr>
          </a:p>
        </p:txBody>
      </p:sp>
    </p:spTree>
    <p:extLst>
      <p:ext uri="{BB962C8B-B14F-4D97-AF65-F5344CB8AC3E}">
        <p14:creationId xmlns:p14="http://schemas.microsoft.com/office/powerpoint/2010/main" val="4094669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188640"/>
            <a:ext cx="8496944" cy="2952328"/>
          </a:xfrm>
        </p:spPr>
        <p:txBody>
          <a:bodyPr>
            <a:noAutofit/>
          </a:bodyPr>
          <a:lstStyle/>
          <a:p>
            <a:r>
              <a:rPr lang="es-MX" sz="2400" b="1" dirty="0">
                <a:solidFill>
                  <a:srgbClr val="C00000"/>
                </a:solidFill>
              </a:rPr>
              <a:t>MODELO DONDE X ES MÉTRICA Y Z ES DUMMY</a:t>
            </a:r>
          </a:p>
          <a:p>
            <a:pPr algn="just"/>
            <a:r>
              <a:rPr lang="es-AR" sz="2200" b="1" dirty="0">
                <a:solidFill>
                  <a:schemeClr val="tx1"/>
                </a:solidFill>
              </a:rPr>
              <a:t>Si la variable X es métrica con N valores y Z es cualitativa con dos categorías (0 y 1), la ecuación de regresión para determinar los valores de Y (INGRESOS) con un efecto de interacción entre X (AÑOS DE ESCOLARIDAD) y Z (VARON / MUJER) será:</a:t>
            </a:r>
          </a:p>
          <a:p>
            <a:r>
              <a:rPr lang="es-AR" sz="2600" b="1" dirty="0">
                <a:solidFill>
                  <a:srgbClr val="C00000"/>
                </a:solidFill>
              </a:rPr>
              <a:t>Y= b0 + b1x + b2z + b3xz </a:t>
            </a:r>
            <a:endParaRPr lang="pl-PL" sz="2600" b="1" dirty="0">
              <a:solidFill>
                <a:srgbClr val="C00000"/>
              </a:solidFill>
            </a:endParaRPr>
          </a:p>
          <a:p>
            <a:pPr>
              <a:spcBef>
                <a:spcPts val="1200"/>
              </a:spcBef>
              <a:spcAft>
                <a:spcPts val="600"/>
              </a:spcAft>
            </a:pPr>
            <a:r>
              <a:rPr lang="es-AR" sz="2400" b="1" dirty="0">
                <a:solidFill>
                  <a:srgbClr val="C00000"/>
                </a:solidFill>
              </a:rPr>
              <a:t>Y= b0 (M/AE=0) + b1x (M*AE) + b2z (V/AE=0) + b3xz (V*AE)</a:t>
            </a:r>
            <a:endParaRPr lang="es-AR" sz="2000" b="1" dirty="0">
              <a:solidFill>
                <a:schemeClr val="tx1"/>
              </a:solidFill>
            </a:endParaRPr>
          </a:p>
        </p:txBody>
      </p:sp>
      <p:sp>
        <p:nvSpPr>
          <p:cNvPr id="4" name="2 Subtítulo">
            <a:extLst>
              <a:ext uri="{FF2B5EF4-FFF2-40B4-BE49-F238E27FC236}">
                <a16:creationId xmlns:a16="http://schemas.microsoft.com/office/drawing/2014/main" id="{03873AE5-2868-4DA1-9B08-14C2647FB934}"/>
              </a:ext>
            </a:extLst>
          </p:cNvPr>
          <p:cNvSpPr txBox="1">
            <a:spLocks/>
          </p:cNvSpPr>
          <p:nvPr/>
        </p:nvSpPr>
        <p:spPr>
          <a:xfrm>
            <a:off x="431540" y="3573016"/>
            <a:ext cx="8280920" cy="57606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just">
              <a:buFont typeface="Arial" panose="020B0604020202020204" pitchFamily="34" charset="0"/>
              <a:buChar char="•"/>
            </a:pPr>
            <a:r>
              <a:rPr lang="es-AR" sz="2400" b="1" dirty="0">
                <a:solidFill>
                  <a:schemeClr val="tx1"/>
                </a:solidFill>
              </a:rPr>
              <a:t>El COEF. b0 es el efecto en Y cuando X=0 y Z=0 (Constante). </a:t>
            </a:r>
          </a:p>
          <a:p>
            <a:pPr marL="457200" indent="-457200" algn="just">
              <a:buFont typeface="Arial" panose="020B0604020202020204" pitchFamily="34" charset="0"/>
              <a:buChar char="•"/>
            </a:pPr>
            <a:r>
              <a:rPr lang="es-AR" sz="2400" b="1" dirty="0">
                <a:solidFill>
                  <a:schemeClr val="tx1"/>
                </a:solidFill>
              </a:rPr>
              <a:t>El COEF. b1X es el efecto en Y por cada unidad de X, dado b0 cuando Z=0 y X≠0 .</a:t>
            </a:r>
          </a:p>
          <a:p>
            <a:pPr marL="457200" indent="-457200" algn="just">
              <a:buFont typeface="Arial" panose="020B0604020202020204" pitchFamily="34" charset="0"/>
              <a:buChar char="•"/>
            </a:pPr>
            <a:r>
              <a:rPr lang="es-AR" sz="2400" b="1" dirty="0">
                <a:solidFill>
                  <a:schemeClr val="tx1"/>
                </a:solidFill>
              </a:rPr>
              <a:t>EL COEF. b2Z es el efecto sobre Y que agrega Z, dado b0 cuando X=0 y Z≠0. </a:t>
            </a:r>
          </a:p>
          <a:p>
            <a:pPr marL="457200" indent="-457200" algn="just">
              <a:buFont typeface="Arial" panose="020B0604020202020204" pitchFamily="34" charset="0"/>
              <a:buChar char="•"/>
            </a:pPr>
            <a:r>
              <a:rPr lang="es-AR" sz="2400" b="1" dirty="0">
                <a:solidFill>
                  <a:schemeClr val="tx1"/>
                </a:solidFill>
              </a:rPr>
              <a:t>El COEF. b3XZ es el efecto NETO en Y que agrega Z por cada unidad de X,  dado b0+b1+b2 cuando X≠0 y Z=1</a:t>
            </a:r>
          </a:p>
        </p:txBody>
      </p:sp>
    </p:spTree>
    <p:extLst>
      <p:ext uri="{BB962C8B-B14F-4D97-AF65-F5344CB8AC3E}">
        <p14:creationId xmlns:p14="http://schemas.microsoft.com/office/powerpoint/2010/main" val="1234519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855A661-7463-4C8F-9E90-59687C98334E}"/>
              </a:ext>
            </a:extLst>
          </p:cNvPr>
          <p:cNvPicPr>
            <a:picLocks noChangeAspect="1"/>
          </p:cNvPicPr>
          <p:nvPr/>
        </p:nvPicPr>
        <p:blipFill>
          <a:blip r:embed="rId2"/>
          <a:stretch>
            <a:fillRect/>
          </a:stretch>
        </p:blipFill>
        <p:spPr>
          <a:xfrm>
            <a:off x="1392197" y="161755"/>
            <a:ext cx="6338013" cy="3384376"/>
          </a:xfrm>
          <a:prstGeom prst="rect">
            <a:avLst/>
          </a:prstGeom>
        </p:spPr>
      </p:pic>
      <p:pic>
        <p:nvPicPr>
          <p:cNvPr id="7" name="Imagen 6">
            <a:extLst>
              <a:ext uri="{FF2B5EF4-FFF2-40B4-BE49-F238E27FC236}">
                <a16:creationId xmlns:a16="http://schemas.microsoft.com/office/drawing/2014/main" id="{0EFA1CD4-F633-4705-A985-E869AF24D77A}"/>
              </a:ext>
            </a:extLst>
          </p:cNvPr>
          <p:cNvPicPr>
            <a:picLocks noChangeAspect="1"/>
          </p:cNvPicPr>
          <p:nvPr/>
        </p:nvPicPr>
        <p:blipFill>
          <a:blip r:embed="rId3"/>
          <a:stretch>
            <a:fillRect/>
          </a:stretch>
        </p:blipFill>
        <p:spPr>
          <a:xfrm>
            <a:off x="1320346" y="4005064"/>
            <a:ext cx="6481716" cy="2496272"/>
          </a:xfrm>
          <a:prstGeom prst="rect">
            <a:avLst/>
          </a:prstGeom>
        </p:spPr>
      </p:pic>
      <p:sp>
        <p:nvSpPr>
          <p:cNvPr id="8" name="Elipse 7">
            <a:extLst>
              <a:ext uri="{FF2B5EF4-FFF2-40B4-BE49-F238E27FC236}">
                <a16:creationId xmlns:a16="http://schemas.microsoft.com/office/drawing/2014/main" id="{EC420E19-AD3F-45E2-9494-8D6C1DB219C7}"/>
              </a:ext>
            </a:extLst>
          </p:cNvPr>
          <p:cNvSpPr/>
          <p:nvPr/>
        </p:nvSpPr>
        <p:spPr>
          <a:xfrm>
            <a:off x="6012160" y="2403998"/>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Elipse 8">
            <a:extLst>
              <a:ext uri="{FF2B5EF4-FFF2-40B4-BE49-F238E27FC236}">
                <a16:creationId xmlns:a16="http://schemas.microsoft.com/office/drawing/2014/main" id="{0B990410-27CF-4DC3-898C-C2C310FA71CD}"/>
              </a:ext>
            </a:extLst>
          </p:cNvPr>
          <p:cNvSpPr/>
          <p:nvPr/>
        </p:nvSpPr>
        <p:spPr>
          <a:xfrm>
            <a:off x="5796136" y="547780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Elipse 9">
            <a:extLst>
              <a:ext uri="{FF2B5EF4-FFF2-40B4-BE49-F238E27FC236}">
                <a16:creationId xmlns:a16="http://schemas.microsoft.com/office/drawing/2014/main" id="{8FF5FDFD-A2D5-429C-9A6A-E7583256981B}"/>
              </a:ext>
            </a:extLst>
          </p:cNvPr>
          <p:cNvSpPr/>
          <p:nvPr/>
        </p:nvSpPr>
        <p:spPr>
          <a:xfrm>
            <a:off x="4762872" y="157722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CuadroTexto 10">
            <a:extLst>
              <a:ext uri="{FF2B5EF4-FFF2-40B4-BE49-F238E27FC236}">
                <a16:creationId xmlns:a16="http://schemas.microsoft.com/office/drawing/2014/main" id="{41E0B3D6-A867-4594-B037-EB73ED11266D}"/>
              </a:ext>
            </a:extLst>
          </p:cNvPr>
          <p:cNvSpPr txBox="1"/>
          <p:nvPr/>
        </p:nvSpPr>
        <p:spPr>
          <a:xfrm>
            <a:off x="5220072" y="129288"/>
            <a:ext cx="2808312" cy="400110"/>
          </a:xfrm>
          <a:prstGeom prst="rect">
            <a:avLst/>
          </a:prstGeom>
          <a:noFill/>
        </p:spPr>
        <p:txBody>
          <a:bodyPr wrap="square" rtlCol="0">
            <a:spAutoFit/>
          </a:bodyPr>
          <a:lstStyle/>
          <a:p>
            <a:r>
              <a:rPr lang="es-AR" sz="2000" b="1" dirty="0">
                <a:solidFill>
                  <a:srgbClr val="FF0000"/>
                </a:solidFill>
              </a:rPr>
              <a:t>Correlación XY, ZY y XZ</a:t>
            </a:r>
          </a:p>
        </p:txBody>
      </p:sp>
      <p:sp>
        <p:nvSpPr>
          <p:cNvPr id="12" name="CuadroTexto 11">
            <a:extLst>
              <a:ext uri="{FF2B5EF4-FFF2-40B4-BE49-F238E27FC236}">
                <a16:creationId xmlns:a16="http://schemas.microsoft.com/office/drawing/2014/main" id="{E4F57891-E732-41D1-B561-E04ED2EE05A1}"/>
              </a:ext>
            </a:extLst>
          </p:cNvPr>
          <p:cNvSpPr txBox="1"/>
          <p:nvPr/>
        </p:nvSpPr>
        <p:spPr>
          <a:xfrm>
            <a:off x="5580112" y="3575925"/>
            <a:ext cx="3024336" cy="707886"/>
          </a:xfrm>
          <a:prstGeom prst="rect">
            <a:avLst/>
          </a:prstGeom>
          <a:noFill/>
        </p:spPr>
        <p:txBody>
          <a:bodyPr wrap="square" rtlCol="0">
            <a:spAutoFit/>
          </a:bodyPr>
          <a:lstStyle/>
          <a:p>
            <a:r>
              <a:rPr lang="es-AR" sz="2000" b="1" dirty="0">
                <a:solidFill>
                  <a:srgbClr val="FF0000"/>
                </a:solidFill>
              </a:rPr>
              <a:t>Correlación XY controlada por la variable Z</a:t>
            </a:r>
          </a:p>
        </p:txBody>
      </p:sp>
      <p:sp>
        <p:nvSpPr>
          <p:cNvPr id="13" name="Elipse 12">
            <a:extLst>
              <a:ext uri="{FF2B5EF4-FFF2-40B4-BE49-F238E27FC236}">
                <a16:creationId xmlns:a16="http://schemas.microsoft.com/office/drawing/2014/main" id="{602EFE7E-9327-407B-82DE-F7C376DA0A6A}"/>
              </a:ext>
            </a:extLst>
          </p:cNvPr>
          <p:cNvSpPr/>
          <p:nvPr/>
        </p:nvSpPr>
        <p:spPr>
          <a:xfrm>
            <a:off x="4951442" y="2398433"/>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32876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534E203-5E40-4E78-B49C-FF2960F3F48A}"/>
              </a:ext>
            </a:extLst>
          </p:cNvPr>
          <p:cNvPicPr>
            <a:picLocks noChangeAspect="1"/>
          </p:cNvPicPr>
          <p:nvPr/>
        </p:nvPicPr>
        <p:blipFill>
          <a:blip r:embed="rId2"/>
          <a:stretch>
            <a:fillRect/>
          </a:stretch>
        </p:blipFill>
        <p:spPr>
          <a:xfrm>
            <a:off x="323528" y="548680"/>
            <a:ext cx="8389883" cy="2232248"/>
          </a:xfrm>
          <a:prstGeom prst="rect">
            <a:avLst/>
          </a:prstGeom>
        </p:spPr>
      </p:pic>
      <p:sp>
        <p:nvSpPr>
          <p:cNvPr id="11" name="Elipse 10">
            <a:extLst>
              <a:ext uri="{FF2B5EF4-FFF2-40B4-BE49-F238E27FC236}">
                <a16:creationId xmlns:a16="http://schemas.microsoft.com/office/drawing/2014/main" id="{318A2AC0-D5E6-440A-9FA3-9819562A7D31}"/>
              </a:ext>
            </a:extLst>
          </p:cNvPr>
          <p:cNvSpPr/>
          <p:nvPr/>
        </p:nvSpPr>
        <p:spPr>
          <a:xfrm>
            <a:off x="2755238" y="1359024"/>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Elipse 11">
            <a:extLst>
              <a:ext uri="{FF2B5EF4-FFF2-40B4-BE49-F238E27FC236}">
                <a16:creationId xmlns:a16="http://schemas.microsoft.com/office/drawing/2014/main" id="{0E6D7155-5132-46A5-8E6C-AEC9280CEF69}"/>
              </a:ext>
            </a:extLst>
          </p:cNvPr>
          <p:cNvSpPr/>
          <p:nvPr/>
        </p:nvSpPr>
        <p:spPr>
          <a:xfrm>
            <a:off x="7884368" y="1359024"/>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3" name="Imagen 2">
            <a:extLst>
              <a:ext uri="{FF2B5EF4-FFF2-40B4-BE49-F238E27FC236}">
                <a16:creationId xmlns:a16="http://schemas.microsoft.com/office/drawing/2014/main" id="{D553AB62-E069-49E7-A213-243F03F44F2C}"/>
              </a:ext>
            </a:extLst>
          </p:cNvPr>
          <p:cNvPicPr>
            <a:picLocks noChangeAspect="1"/>
          </p:cNvPicPr>
          <p:nvPr/>
        </p:nvPicPr>
        <p:blipFill>
          <a:blip r:embed="rId3"/>
          <a:stretch>
            <a:fillRect/>
          </a:stretch>
        </p:blipFill>
        <p:spPr>
          <a:xfrm>
            <a:off x="1043608" y="2926956"/>
            <a:ext cx="7056784" cy="3540272"/>
          </a:xfrm>
          <a:prstGeom prst="rect">
            <a:avLst/>
          </a:prstGeom>
        </p:spPr>
      </p:pic>
      <p:sp>
        <p:nvSpPr>
          <p:cNvPr id="13" name="Elipse 12">
            <a:extLst>
              <a:ext uri="{FF2B5EF4-FFF2-40B4-BE49-F238E27FC236}">
                <a16:creationId xmlns:a16="http://schemas.microsoft.com/office/drawing/2014/main" id="{6F2D6A3C-66F2-4E81-BFA6-028E38503021}"/>
              </a:ext>
            </a:extLst>
          </p:cNvPr>
          <p:cNvSpPr/>
          <p:nvPr/>
        </p:nvSpPr>
        <p:spPr>
          <a:xfrm>
            <a:off x="7308304" y="5373216"/>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Elipse 14">
            <a:extLst>
              <a:ext uri="{FF2B5EF4-FFF2-40B4-BE49-F238E27FC236}">
                <a16:creationId xmlns:a16="http://schemas.microsoft.com/office/drawing/2014/main" id="{10EF7D75-0D6F-4657-8B06-76B6F5A7CCD8}"/>
              </a:ext>
            </a:extLst>
          </p:cNvPr>
          <p:cNvSpPr/>
          <p:nvPr/>
        </p:nvSpPr>
        <p:spPr>
          <a:xfrm>
            <a:off x="3419872" y="5373216"/>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Elipse 15">
            <a:extLst>
              <a:ext uri="{FF2B5EF4-FFF2-40B4-BE49-F238E27FC236}">
                <a16:creationId xmlns:a16="http://schemas.microsoft.com/office/drawing/2014/main" id="{0D22467B-B598-4673-B2F5-D2822A03CB13}"/>
              </a:ext>
            </a:extLst>
          </p:cNvPr>
          <p:cNvSpPr/>
          <p:nvPr/>
        </p:nvSpPr>
        <p:spPr>
          <a:xfrm>
            <a:off x="5652120" y="5301208"/>
            <a:ext cx="944095" cy="98640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364247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1520" y="188640"/>
            <a:ext cx="8712968" cy="2808312"/>
          </a:xfrm>
        </p:spPr>
        <p:txBody>
          <a:bodyPr>
            <a:noAutofit/>
          </a:bodyPr>
          <a:lstStyle/>
          <a:p>
            <a:r>
              <a:rPr lang="es-MX" sz="2400" b="1" dirty="0">
                <a:solidFill>
                  <a:srgbClr val="C00000"/>
                </a:solidFill>
              </a:rPr>
              <a:t>MODELO DONDE X ES MÉTRICA Y Z ES METRICA</a:t>
            </a:r>
          </a:p>
          <a:p>
            <a:pPr algn="just"/>
            <a:r>
              <a:rPr lang="es-AR" sz="2200" b="1" dirty="0">
                <a:solidFill>
                  <a:schemeClr val="tx1"/>
                </a:solidFill>
              </a:rPr>
              <a:t>Si la variable X y Z son variables métricas con N valores, la ecuación de regresión para determinar los valores de Y (INGRESOS) con un efecto de interacción entre X (AÑOS DE ESCOLARIDAD) y Z (GRUPOS DE EDAD) será:</a:t>
            </a:r>
          </a:p>
          <a:p>
            <a:r>
              <a:rPr lang="es-AR" sz="2600" b="1" dirty="0">
                <a:solidFill>
                  <a:srgbClr val="C00000"/>
                </a:solidFill>
              </a:rPr>
              <a:t>Y= b0 + b1x + b2z + b3xz </a:t>
            </a:r>
            <a:endParaRPr lang="pl-PL" sz="2600" b="1" dirty="0">
              <a:solidFill>
                <a:srgbClr val="C00000"/>
              </a:solidFill>
            </a:endParaRPr>
          </a:p>
          <a:p>
            <a:pPr>
              <a:spcBef>
                <a:spcPts val="1200"/>
              </a:spcBef>
              <a:spcAft>
                <a:spcPts val="600"/>
              </a:spcAft>
            </a:pPr>
            <a:r>
              <a:rPr lang="es-AR" sz="2400" b="1" dirty="0">
                <a:solidFill>
                  <a:srgbClr val="C00000"/>
                </a:solidFill>
              </a:rPr>
              <a:t>Y= b0(GE=0/AE=0) + b1x(AE/GE=0) + b2z(GE/AE=0) + b3xz(GE*AE)</a:t>
            </a:r>
            <a:endParaRPr lang="es-AR" sz="2000" b="1" dirty="0">
              <a:solidFill>
                <a:schemeClr val="tx1"/>
              </a:solidFill>
            </a:endParaRPr>
          </a:p>
        </p:txBody>
      </p:sp>
      <p:sp>
        <p:nvSpPr>
          <p:cNvPr id="4" name="2 Subtítulo">
            <a:extLst>
              <a:ext uri="{FF2B5EF4-FFF2-40B4-BE49-F238E27FC236}">
                <a16:creationId xmlns:a16="http://schemas.microsoft.com/office/drawing/2014/main" id="{03873AE5-2868-4DA1-9B08-14C2647FB934}"/>
              </a:ext>
            </a:extLst>
          </p:cNvPr>
          <p:cNvSpPr txBox="1">
            <a:spLocks/>
          </p:cNvSpPr>
          <p:nvPr/>
        </p:nvSpPr>
        <p:spPr>
          <a:xfrm>
            <a:off x="431540" y="3140968"/>
            <a:ext cx="8280920" cy="57606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just">
              <a:buFont typeface="Arial" panose="020B0604020202020204" pitchFamily="34" charset="0"/>
              <a:buChar char="•"/>
            </a:pPr>
            <a:r>
              <a:rPr lang="es-AR" sz="2400" b="1" dirty="0">
                <a:solidFill>
                  <a:schemeClr val="tx1"/>
                </a:solidFill>
              </a:rPr>
              <a:t>El COEF. b0 es el efecto en Y cuando X=0 y Z=0 (Constante). </a:t>
            </a:r>
          </a:p>
          <a:p>
            <a:pPr marL="457200" indent="-457200" algn="just">
              <a:buFont typeface="Arial" panose="020B0604020202020204" pitchFamily="34" charset="0"/>
              <a:buChar char="•"/>
            </a:pPr>
            <a:r>
              <a:rPr lang="es-AR" sz="2400" b="1" dirty="0">
                <a:solidFill>
                  <a:schemeClr val="tx1"/>
                </a:solidFill>
              </a:rPr>
              <a:t>El COEF. b1X es el efecto en Y por cada unidad de X, dado b0 cuando Z=0 y X≠0.</a:t>
            </a:r>
          </a:p>
          <a:p>
            <a:pPr marL="457200" indent="-457200" algn="just">
              <a:buFont typeface="Arial" panose="020B0604020202020204" pitchFamily="34" charset="0"/>
              <a:buChar char="•"/>
            </a:pPr>
            <a:r>
              <a:rPr lang="es-AR" sz="2400" b="1" dirty="0">
                <a:solidFill>
                  <a:schemeClr val="tx1"/>
                </a:solidFill>
              </a:rPr>
              <a:t>EL COEF. b2Z es el efecto sobre Y que agrega cada cambio en la unidad de Z, dado b0 cuando X=0 y Z≠0. </a:t>
            </a:r>
          </a:p>
          <a:p>
            <a:pPr marL="457200" indent="-457200" algn="just">
              <a:buFont typeface="Arial" panose="020B0604020202020204" pitchFamily="34" charset="0"/>
              <a:buChar char="•"/>
            </a:pPr>
            <a:r>
              <a:rPr lang="es-AR" sz="2400" b="1" dirty="0">
                <a:solidFill>
                  <a:schemeClr val="tx1"/>
                </a:solidFill>
              </a:rPr>
              <a:t>El COEF. b3XZ es el efecto NETO en Y que agrega cada unidad de Z por cada unidad de X,  dado b0+b1+b2 cuando X≠0 y Z≠0</a:t>
            </a:r>
          </a:p>
        </p:txBody>
      </p:sp>
    </p:spTree>
    <p:extLst>
      <p:ext uri="{BB962C8B-B14F-4D97-AF65-F5344CB8AC3E}">
        <p14:creationId xmlns:p14="http://schemas.microsoft.com/office/powerpoint/2010/main" val="4156429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adroTexto 10">
            <a:extLst>
              <a:ext uri="{FF2B5EF4-FFF2-40B4-BE49-F238E27FC236}">
                <a16:creationId xmlns:a16="http://schemas.microsoft.com/office/drawing/2014/main" id="{41E0B3D6-A867-4594-B037-EB73ED11266D}"/>
              </a:ext>
            </a:extLst>
          </p:cNvPr>
          <p:cNvSpPr txBox="1"/>
          <p:nvPr/>
        </p:nvSpPr>
        <p:spPr>
          <a:xfrm>
            <a:off x="5220072" y="129288"/>
            <a:ext cx="2808312" cy="400110"/>
          </a:xfrm>
          <a:prstGeom prst="rect">
            <a:avLst/>
          </a:prstGeom>
          <a:noFill/>
        </p:spPr>
        <p:txBody>
          <a:bodyPr wrap="square" rtlCol="0">
            <a:spAutoFit/>
          </a:bodyPr>
          <a:lstStyle/>
          <a:p>
            <a:r>
              <a:rPr lang="es-AR" sz="2000" b="1" dirty="0">
                <a:solidFill>
                  <a:srgbClr val="FF0000"/>
                </a:solidFill>
              </a:rPr>
              <a:t>Correlación XY, ZY y XZ</a:t>
            </a:r>
          </a:p>
        </p:txBody>
      </p:sp>
      <p:pic>
        <p:nvPicPr>
          <p:cNvPr id="4" name="Imagen 3">
            <a:extLst>
              <a:ext uri="{FF2B5EF4-FFF2-40B4-BE49-F238E27FC236}">
                <a16:creationId xmlns:a16="http://schemas.microsoft.com/office/drawing/2014/main" id="{71C9B936-CCA7-4C67-A0BD-D8E4AF7E9428}"/>
              </a:ext>
            </a:extLst>
          </p:cNvPr>
          <p:cNvPicPr>
            <a:picLocks noChangeAspect="1"/>
          </p:cNvPicPr>
          <p:nvPr/>
        </p:nvPicPr>
        <p:blipFill>
          <a:blip r:embed="rId2"/>
          <a:stretch>
            <a:fillRect/>
          </a:stretch>
        </p:blipFill>
        <p:spPr>
          <a:xfrm>
            <a:off x="899592" y="535568"/>
            <a:ext cx="7471101" cy="3119161"/>
          </a:xfrm>
          <a:prstGeom prst="rect">
            <a:avLst/>
          </a:prstGeom>
        </p:spPr>
      </p:pic>
      <p:sp>
        <p:nvSpPr>
          <p:cNvPr id="22" name="Elipse 21">
            <a:extLst>
              <a:ext uri="{FF2B5EF4-FFF2-40B4-BE49-F238E27FC236}">
                <a16:creationId xmlns:a16="http://schemas.microsoft.com/office/drawing/2014/main" id="{4984B6A4-8B0E-4CF0-8E89-BA3C9D4C6142}"/>
              </a:ext>
            </a:extLst>
          </p:cNvPr>
          <p:cNvSpPr/>
          <p:nvPr/>
        </p:nvSpPr>
        <p:spPr>
          <a:xfrm>
            <a:off x="6275040" y="2638510"/>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Elipse 22">
            <a:extLst>
              <a:ext uri="{FF2B5EF4-FFF2-40B4-BE49-F238E27FC236}">
                <a16:creationId xmlns:a16="http://schemas.microsoft.com/office/drawing/2014/main" id="{9117C97D-E78F-4819-9FEC-B9BC5BCC5297}"/>
              </a:ext>
            </a:extLst>
          </p:cNvPr>
          <p:cNvSpPr/>
          <p:nvPr/>
        </p:nvSpPr>
        <p:spPr>
          <a:xfrm>
            <a:off x="5122912" y="2595933"/>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5" name="Elipse 24">
            <a:extLst>
              <a:ext uri="{FF2B5EF4-FFF2-40B4-BE49-F238E27FC236}">
                <a16:creationId xmlns:a16="http://schemas.microsoft.com/office/drawing/2014/main" id="{833FC38B-97FF-4FF5-9E3E-77FC6C361DB8}"/>
              </a:ext>
            </a:extLst>
          </p:cNvPr>
          <p:cNvSpPr/>
          <p:nvPr/>
        </p:nvSpPr>
        <p:spPr>
          <a:xfrm flipV="1">
            <a:off x="5122912" y="1761088"/>
            <a:ext cx="914400" cy="9284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 name="Imagen 4">
            <a:extLst>
              <a:ext uri="{FF2B5EF4-FFF2-40B4-BE49-F238E27FC236}">
                <a16:creationId xmlns:a16="http://schemas.microsoft.com/office/drawing/2014/main" id="{D8B8C98A-E0FF-48A7-B365-C2A4C67A8236}"/>
              </a:ext>
            </a:extLst>
          </p:cNvPr>
          <p:cNvPicPr>
            <a:picLocks noChangeAspect="1"/>
          </p:cNvPicPr>
          <p:nvPr/>
        </p:nvPicPr>
        <p:blipFill>
          <a:blip r:embed="rId3"/>
          <a:stretch>
            <a:fillRect/>
          </a:stretch>
        </p:blipFill>
        <p:spPr>
          <a:xfrm>
            <a:off x="683121" y="4048670"/>
            <a:ext cx="8174346" cy="2584236"/>
          </a:xfrm>
          <a:prstGeom prst="rect">
            <a:avLst/>
          </a:prstGeom>
        </p:spPr>
      </p:pic>
      <p:sp>
        <p:nvSpPr>
          <p:cNvPr id="27" name="Elipse 26">
            <a:extLst>
              <a:ext uri="{FF2B5EF4-FFF2-40B4-BE49-F238E27FC236}">
                <a16:creationId xmlns:a16="http://schemas.microsoft.com/office/drawing/2014/main" id="{0443C4CE-743A-4464-A459-358C94F9506E}"/>
              </a:ext>
            </a:extLst>
          </p:cNvPr>
          <p:cNvSpPr/>
          <p:nvPr/>
        </p:nvSpPr>
        <p:spPr>
          <a:xfrm flipV="1">
            <a:off x="6732240" y="5683146"/>
            <a:ext cx="986408" cy="9981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8" name="CuadroTexto 27">
            <a:extLst>
              <a:ext uri="{FF2B5EF4-FFF2-40B4-BE49-F238E27FC236}">
                <a16:creationId xmlns:a16="http://schemas.microsoft.com/office/drawing/2014/main" id="{4EF71080-6D11-4CFE-A40B-53507F9D3112}"/>
              </a:ext>
            </a:extLst>
          </p:cNvPr>
          <p:cNvSpPr txBox="1"/>
          <p:nvPr/>
        </p:nvSpPr>
        <p:spPr>
          <a:xfrm>
            <a:off x="5580112" y="3601337"/>
            <a:ext cx="3024336" cy="707886"/>
          </a:xfrm>
          <a:prstGeom prst="rect">
            <a:avLst/>
          </a:prstGeom>
          <a:noFill/>
        </p:spPr>
        <p:txBody>
          <a:bodyPr wrap="square" rtlCol="0">
            <a:spAutoFit/>
          </a:bodyPr>
          <a:lstStyle/>
          <a:p>
            <a:r>
              <a:rPr lang="es-AR" sz="2000" b="1" dirty="0">
                <a:solidFill>
                  <a:srgbClr val="FF0000"/>
                </a:solidFill>
              </a:rPr>
              <a:t>Correlación XY controlada por la variable Z</a:t>
            </a:r>
          </a:p>
        </p:txBody>
      </p:sp>
    </p:spTree>
    <p:extLst>
      <p:ext uri="{BB962C8B-B14F-4D97-AF65-F5344CB8AC3E}">
        <p14:creationId xmlns:p14="http://schemas.microsoft.com/office/powerpoint/2010/main" val="3035253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30274DD-D43B-4867-BC48-2534AFC63207}"/>
              </a:ext>
            </a:extLst>
          </p:cNvPr>
          <p:cNvPicPr>
            <a:picLocks noChangeAspect="1"/>
          </p:cNvPicPr>
          <p:nvPr/>
        </p:nvPicPr>
        <p:blipFill>
          <a:blip r:embed="rId2"/>
          <a:stretch>
            <a:fillRect/>
          </a:stretch>
        </p:blipFill>
        <p:spPr>
          <a:xfrm>
            <a:off x="485890" y="548680"/>
            <a:ext cx="8496944" cy="2304256"/>
          </a:xfrm>
          <a:prstGeom prst="rect">
            <a:avLst/>
          </a:prstGeom>
        </p:spPr>
      </p:pic>
      <p:sp>
        <p:nvSpPr>
          <p:cNvPr id="14" name="Elipse 13">
            <a:extLst>
              <a:ext uri="{FF2B5EF4-FFF2-40B4-BE49-F238E27FC236}">
                <a16:creationId xmlns:a16="http://schemas.microsoft.com/office/drawing/2014/main" id="{70C97E55-5217-4017-8082-4D94FEDA5F16}"/>
              </a:ext>
            </a:extLst>
          </p:cNvPr>
          <p:cNvSpPr/>
          <p:nvPr/>
        </p:nvSpPr>
        <p:spPr>
          <a:xfrm>
            <a:off x="8219256" y="1395701"/>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Elipse 16">
            <a:extLst>
              <a:ext uri="{FF2B5EF4-FFF2-40B4-BE49-F238E27FC236}">
                <a16:creationId xmlns:a16="http://schemas.microsoft.com/office/drawing/2014/main" id="{3A641FBC-AA38-4E2B-98D0-D22B5AF3A66C}"/>
              </a:ext>
            </a:extLst>
          </p:cNvPr>
          <p:cNvSpPr/>
          <p:nvPr/>
        </p:nvSpPr>
        <p:spPr>
          <a:xfrm>
            <a:off x="2905562" y="1395701"/>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 name="Imagen 4">
            <a:extLst>
              <a:ext uri="{FF2B5EF4-FFF2-40B4-BE49-F238E27FC236}">
                <a16:creationId xmlns:a16="http://schemas.microsoft.com/office/drawing/2014/main" id="{848A8669-9E4B-46A9-A6A5-14443A6D2E39}"/>
              </a:ext>
            </a:extLst>
          </p:cNvPr>
          <p:cNvPicPr>
            <a:picLocks noChangeAspect="1"/>
          </p:cNvPicPr>
          <p:nvPr/>
        </p:nvPicPr>
        <p:blipFill>
          <a:blip r:embed="rId3"/>
          <a:stretch>
            <a:fillRect/>
          </a:stretch>
        </p:blipFill>
        <p:spPr>
          <a:xfrm>
            <a:off x="755576" y="2852936"/>
            <a:ext cx="7984896" cy="3733650"/>
          </a:xfrm>
          <a:prstGeom prst="rect">
            <a:avLst/>
          </a:prstGeom>
        </p:spPr>
      </p:pic>
      <p:sp>
        <p:nvSpPr>
          <p:cNvPr id="18" name="Elipse 17">
            <a:extLst>
              <a:ext uri="{FF2B5EF4-FFF2-40B4-BE49-F238E27FC236}">
                <a16:creationId xmlns:a16="http://schemas.microsoft.com/office/drawing/2014/main" id="{454BB3CD-DFBE-481B-A20C-D020AEACBBEC}"/>
              </a:ext>
            </a:extLst>
          </p:cNvPr>
          <p:cNvSpPr/>
          <p:nvPr/>
        </p:nvSpPr>
        <p:spPr>
          <a:xfrm>
            <a:off x="6235334" y="5496272"/>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9" name="Elipse 18">
            <a:extLst>
              <a:ext uri="{FF2B5EF4-FFF2-40B4-BE49-F238E27FC236}">
                <a16:creationId xmlns:a16="http://schemas.microsoft.com/office/drawing/2014/main" id="{ABFEF2DE-850A-4C5A-93C6-A5F378CD9B8B}"/>
              </a:ext>
            </a:extLst>
          </p:cNvPr>
          <p:cNvSpPr/>
          <p:nvPr/>
        </p:nvSpPr>
        <p:spPr>
          <a:xfrm>
            <a:off x="7947253" y="5484058"/>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0" name="Elipse 19">
            <a:extLst>
              <a:ext uri="{FF2B5EF4-FFF2-40B4-BE49-F238E27FC236}">
                <a16:creationId xmlns:a16="http://schemas.microsoft.com/office/drawing/2014/main" id="{D1EB36C7-8D63-42D2-9A1E-11B9DFEEF138}"/>
              </a:ext>
            </a:extLst>
          </p:cNvPr>
          <p:cNvSpPr/>
          <p:nvPr/>
        </p:nvSpPr>
        <p:spPr>
          <a:xfrm>
            <a:off x="3833624" y="5461168"/>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CuadroTexto 20">
            <a:extLst>
              <a:ext uri="{FF2B5EF4-FFF2-40B4-BE49-F238E27FC236}">
                <a16:creationId xmlns:a16="http://schemas.microsoft.com/office/drawing/2014/main" id="{906C84F7-882C-4E6C-86D1-7A37DF2C8A7E}"/>
              </a:ext>
            </a:extLst>
          </p:cNvPr>
          <p:cNvSpPr txBox="1"/>
          <p:nvPr/>
        </p:nvSpPr>
        <p:spPr>
          <a:xfrm>
            <a:off x="2020555" y="171430"/>
            <a:ext cx="5486320" cy="400110"/>
          </a:xfrm>
          <a:prstGeom prst="rect">
            <a:avLst/>
          </a:prstGeom>
          <a:noFill/>
        </p:spPr>
        <p:txBody>
          <a:bodyPr wrap="square" rtlCol="0">
            <a:spAutoFit/>
          </a:bodyPr>
          <a:lstStyle/>
          <a:p>
            <a:r>
              <a:rPr lang="es-AR" sz="2000" b="1" dirty="0">
                <a:solidFill>
                  <a:srgbClr val="FF0000"/>
                </a:solidFill>
              </a:rPr>
              <a:t>Regresión de X, Z y XZ sobre el Log de los Ingresos</a:t>
            </a:r>
          </a:p>
        </p:txBody>
      </p:sp>
    </p:spTree>
    <p:extLst>
      <p:ext uri="{BB962C8B-B14F-4D97-AF65-F5344CB8AC3E}">
        <p14:creationId xmlns:p14="http://schemas.microsoft.com/office/powerpoint/2010/main" val="388885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ChangeArrowheads="1"/>
          </p:cNvSpPr>
          <p:nvPr/>
        </p:nvSpPr>
        <p:spPr bwMode="auto">
          <a:xfrm>
            <a:off x="1143000" y="428625"/>
            <a:ext cx="72088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dirty="0">
                <a:solidFill>
                  <a:schemeClr val="tx2"/>
                </a:solidFill>
              </a:rPr>
              <a:t>Modelos de Regresión No Lineales</a:t>
            </a:r>
            <a:endParaRPr lang="es-ES" altLang="es-AR" sz="3200" b="1" dirty="0">
              <a:solidFill>
                <a:schemeClr val="tx2"/>
              </a:solidFill>
            </a:endParaRPr>
          </a:p>
        </p:txBody>
      </p:sp>
      <p:sp>
        <p:nvSpPr>
          <p:cNvPr id="83971" name="Rectangle 4"/>
          <p:cNvSpPr>
            <a:spLocks noChangeArrowheads="1"/>
          </p:cNvSpPr>
          <p:nvPr/>
        </p:nvSpPr>
        <p:spPr bwMode="auto">
          <a:xfrm>
            <a:off x="1547813" y="1109663"/>
            <a:ext cx="5822950"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lnSpc>
                <a:spcPct val="85000"/>
              </a:lnSpc>
              <a:spcBef>
                <a:spcPct val="50000"/>
              </a:spcBef>
            </a:pPr>
            <a:r>
              <a:rPr lang="es-MX" altLang="es-AR" sz="2800" b="1">
                <a:solidFill>
                  <a:srgbClr val="336699"/>
                </a:solidFill>
              </a:rPr>
              <a:t>Ajustes Estadísticos del Método</a:t>
            </a:r>
          </a:p>
        </p:txBody>
      </p:sp>
      <p:sp>
        <p:nvSpPr>
          <p:cNvPr id="83972" name="Text Box 5"/>
          <p:cNvSpPr txBox="1">
            <a:spLocks noChangeArrowheads="1"/>
          </p:cNvSpPr>
          <p:nvPr/>
        </p:nvSpPr>
        <p:spPr bwMode="auto">
          <a:xfrm>
            <a:off x="468313" y="3429000"/>
            <a:ext cx="8064500" cy="30130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a:t>La regresión lineal no siempre da buenos resultados, porque a veces la relación entre </a:t>
            </a:r>
            <a:r>
              <a:rPr lang="es-ES" altLang="es-AR" sz="2400" b="1" i="1"/>
              <a:t>Y</a:t>
            </a:r>
            <a:r>
              <a:rPr lang="es-ES" altLang="es-AR" sz="2400" b="1"/>
              <a:t> y </a:t>
            </a:r>
            <a:r>
              <a:rPr lang="es-ES" altLang="es-AR" sz="2400" b="1" i="1"/>
              <a:t>X</a:t>
            </a:r>
            <a:r>
              <a:rPr lang="es-ES" altLang="es-AR" sz="2400" b="1"/>
              <a:t> no es lineal sino que exhibe algún grado de curvatura. La estimación directa de los parámetros de funciones no-lineales es un proceso complicado. No obstante, a veces se pueden aplicar las técnicas de regresión lineal por medio de transformaciones de las variables originales. </a:t>
            </a:r>
          </a:p>
        </p:txBody>
      </p:sp>
      <p:sp>
        <p:nvSpPr>
          <p:cNvPr id="83973" name="Text Box 6"/>
          <p:cNvSpPr txBox="1">
            <a:spLocks noChangeArrowheads="1"/>
          </p:cNvSpPr>
          <p:nvPr/>
        </p:nvSpPr>
        <p:spPr bwMode="auto">
          <a:xfrm>
            <a:off x="323850" y="2174875"/>
            <a:ext cx="8353425" cy="822325"/>
          </a:xfrm>
          <a:prstGeom prst="rect">
            <a:avLst/>
          </a:prstGeom>
          <a:solidFill>
            <a:srgbClr val="FF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ES" altLang="es-AR" sz="2400" b="1"/>
              <a:t>¿Cómo ajustar modelos de regresión lineal cuando la función no es lineal? </a:t>
            </a:r>
          </a:p>
        </p:txBody>
      </p:sp>
    </p:spTree>
    <p:extLst>
      <p:ext uri="{BB962C8B-B14F-4D97-AF65-F5344CB8AC3E}">
        <p14:creationId xmlns:p14="http://schemas.microsoft.com/office/powerpoint/2010/main" val="1155685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67544" y="548680"/>
            <a:ext cx="8280920" cy="5760640"/>
          </a:xfrm>
        </p:spPr>
        <p:txBody>
          <a:bodyPr>
            <a:noAutofit/>
          </a:bodyPr>
          <a:lstStyle/>
          <a:p>
            <a:pPr algn="just"/>
            <a:r>
              <a:rPr lang="es-AR" sz="2800" b="1" dirty="0">
                <a:solidFill>
                  <a:schemeClr val="tx1"/>
                </a:solidFill>
              </a:rPr>
              <a:t>¿Cómo interpretar los distintos coeficientes de regresión de la ecuación cuando se introduce XZ siendo ambas VARIABLES DUMMY?</a:t>
            </a:r>
          </a:p>
          <a:p>
            <a:pPr algn="just"/>
            <a:endParaRPr lang="es-AR" sz="2800" b="1" dirty="0">
              <a:solidFill>
                <a:schemeClr val="tx1"/>
              </a:solidFill>
            </a:endParaRPr>
          </a:p>
          <a:p>
            <a:pPr marL="457200" indent="-457200" algn="just">
              <a:buFont typeface="Arial" panose="020B0604020202020204" pitchFamily="34" charset="0"/>
              <a:buChar char="•"/>
            </a:pPr>
            <a:r>
              <a:rPr lang="es-AR" sz="2800" b="1" dirty="0">
                <a:solidFill>
                  <a:schemeClr val="tx1"/>
                </a:solidFill>
              </a:rPr>
              <a:t>El COEF. b0 es el efecto en Y cuando X=0 y Z=0 (Constante). </a:t>
            </a:r>
          </a:p>
          <a:p>
            <a:pPr marL="457200" indent="-457200" algn="just">
              <a:buFont typeface="Arial" panose="020B0604020202020204" pitchFamily="34" charset="0"/>
              <a:buChar char="•"/>
            </a:pPr>
            <a:r>
              <a:rPr lang="es-AR" sz="2800" b="1" dirty="0">
                <a:solidFill>
                  <a:schemeClr val="tx1"/>
                </a:solidFill>
              </a:rPr>
              <a:t>El COEF. b1X es el efecto en Y dado b0 cuando X=1 y Z=0) (en ausencia de Z).</a:t>
            </a:r>
          </a:p>
          <a:p>
            <a:pPr marL="457200" indent="-457200" algn="just">
              <a:buFont typeface="Arial" panose="020B0604020202020204" pitchFamily="34" charset="0"/>
              <a:buChar char="•"/>
            </a:pPr>
            <a:r>
              <a:rPr lang="es-AR" sz="2800" b="1" dirty="0">
                <a:solidFill>
                  <a:schemeClr val="tx1"/>
                </a:solidFill>
              </a:rPr>
              <a:t>EL COEF. b2Z es el efecto en Y dado b0 cuando X=0 y Z=1 (en ausencia de X). </a:t>
            </a:r>
          </a:p>
          <a:p>
            <a:pPr marL="457200" indent="-457200" algn="just">
              <a:buFont typeface="Arial" panose="020B0604020202020204" pitchFamily="34" charset="0"/>
              <a:buChar char="•"/>
            </a:pPr>
            <a:r>
              <a:rPr lang="es-AR" sz="2800" b="1" dirty="0">
                <a:solidFill>
                  <a:schemeClr val="tx1"/>
                </a:solidFill>
              </a:rPr>
              <a:t>El COEF. b3XZ es el efecto NETO sobre Y que agrega XY, dado b0+b1+b2 cuando X=1 y Z=1</a:t>
            </a:r>
          </a:p>
        </p:txBody>
      </p:sp>
    </p:spTree>
    <p:extLst>
      <p:ext uri="{BB962C8B-B14F-4D97-AF65-F5344CB8AC3E}">
        <p14:creationId xmlns:p14="http://schemas.microsoft.com/office/powerpoint/2010/main" val="251950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188640"/>
            <a:ext cx="8496944" cy="6912768"/>
          </a:xfrm>
        </p:spPr>
        <p:txBody>
          <a:bodyPr>
            <a:noAutofit/>
          </a:bodyPr>
          <a:lstStyle/>
          <a:p>
            <a:r>
              <a:rPr lang="es-MX" sz="2400" b="1" dirty="0">
                <a:solidFill>
                  <a:srgbClr val="C00000"/>
                </a:solidFill>
              </a:rPr>
              <a:t>MODELO DONDE X Y Z SON DUMMY</a:t>
            </a:r>
          </a:p>
          <a:p>
            <a:pPr algn="just"/>
            <a:r>
              <a:rPr lang="es-AR" sz="2200" b="1" dirty="0">
                <a:solidFill>
                  <a:schemeClr val="tx1"/>
                </a:solidFill>
              </a:rPr>
              <a:t>Si la variables X y Z son cualitativas con dos categorías (0 y 1), la ecuación de regresión para determinar los valores de Y (INGRESOS) con un efecto interacción para X=1 o X=0 (EDUCACIÓN ALTA / BAJA) y Z=1 o Z=0 (SEXO VARON / MUJER) será:</a:t>
            </a:r>
          </a:p>
          <a:p>
            <a:r>
              <a:rPr lang="es-AR" sz="2600" b="1" dirty="0">
                <a:solidFill>
                  <a:srgbClr val="C00000"/>
                </a:solidFill>
              </a:rPr>
              <a:t>Y= b0 + b1x + b2z + b3xz </a:t>
            </a:r>
            <a:endParaRPr lang="pl-PL" sz="2600" b="1" dirty="0">
              <a:solidFill>
                <a:srgbClr val="C00000"/>
              </a:solidFill>
            </a:endParaRPr>
          </a:p>
          <a:p>
            <a:endParaRPr lang="es-AR" sz="2000" b="1" dirty="0">
              <a:solidFill>
                <a:srgbClr val="C00000"/>
              </a:solidFill>
            </a:endParaRPr>
          </a:p>
          <a:p>
            <a:endParaRPr lang="es-AR" sz="2000" b="1" dirty="0">
              <a:solidFill>
                <a:srgbClr val="C00000"/>
              </a:solidFill>
            </a:endParaRPr>
          </a:p>
          <a:p>
            <a:endParaRPr lang="es-AR" sz="2000" b="1" dirty="0">
              <a:solidFill>
                <a:srgbClr val="C00000"/>
              </a:solidFill>
            </a:endParaRPr>
          </a:p>
          <a:p>
            <a:endParaRPr lang="es-AR" sz="2000" b="1" dirty="0">
              <a:solidFill>
                <a:srgbClr val="C00000"/>
              </a:solidFill>
            </a:endParaRPr>
          </a:p>
          <a:p>
            <a:endParaRPr lang="es-AR" sz="2000" b="1" dirty="0">
              <a:solidFill>
                <a:srgbClr val="C00000"/>
              </a:solidFill>
            </a:endParaRPr>
          </a:p>
          <a:p>
            <a:endParaRPr lang="es-AR" sz="2000" b="1" dirty="0">
              <a:solidFill>
                <a:srgbClr val="C00000"/>
              </a:solidFill>
            </a:endParaRPr>
          </a:p>
          <a:p>
            <a:pPr>
              <a:spcBef>
                <a:spcPts val="1200"/>
              </a:spcBef>
              <a:spcAft>
                <a:spcPts val="600"/>
              </a:spcAft>
            </a:pPr>
            <a:r>
              <a:rPr lang="es-AR" sz="2400" b="1" dirty="0">
                <a:solidFill>
                  <a:srgbClr val="C00000"/>
                </a:solidFill>
              </a:rPr>
              <a:t>Y= b0 (MB) + b1x (MA) + b2z (VB) + INTb3xz (VA)</a:t>
            </a:r>
            <a:endParaRPr lang="pl-PL" sz="2400" b="1" dirty="0">
              <a:solidFill>
                <a:srgbClr val="C00000"/>
              </a:solidFill>
            </a:endParaRPr>
          </a:p>
          <a:p>
            <a:r>
              <a:rPr lang="pl-PL" sz="2000" b="1" dirty="0">
                <a:solidFill>
                  <a:srgbClr val="C00000"/>
                </a:solidFill>
              </a:rPr>
              <a:t>Y</a:t>
            </a:r>
            <a:r>
              <a:rPr lang="es-AR" sz="2000" b="1" dirty="0">
                <a:solidFill>
                  <a:srgbClr val="C00000"/>
                </a:solidFill>
              </a:rPr>
              <a:t> VARON ALTA</a:t>
            </a:r>
            <a:r>
              <a:rPr lang="es-MX" sz="2000" b="1" dirty="0">
                <a:solidFill>
                  <a:srgbClr val="C00000"/>
                </a:solidFill>
              </a:rPr>
              <a:t> </a:t>
            </a:r>
            <a:r>
              <a:rPr lang="pl-PL" sz="2000" b="1" dirty="0">
                <a:solidFill>
                  <a:srgbClr val="C00000"/>
                </a:solidFill>
              </a:rPr>
              <a:t>=(b0 + </a:t>
            </a:r>
            <a:r>
              <a:rPr lang="es-AR" sz="2000" b="1" dirty="0">
                <a:solidFill>
                  <a:srgbClr val="C00000"/>
                </a:solidFill>
              </a:rPr>
              <a:t>b1*1 </a:t>
            </a:r>
            <a:r>
              <a:rPr lang="pl-PL" sz="2000" b="1" dirty="0">
                <a:solidFill>
                  <a:srgbClr val="C00000"/>
                </a:solidFill>
              </a:rPr>
              <a:t>+</a:t>
            </a:r>
            <a:r>
              <a:rPr lang="es-AR" sz="2000" b="1" dirty="0">
                <a:solidFill>
                  <a:srgbClr val="C00000"/>
                </a:solidFill>
              </a:rPr>
              <a:t> </a:t>
            </a:r>
            <a:r>
              <a:rPr lang="pl-PL" sz="2000" b="1" dirty="0">
                <a:solidFill>
                  <a:srgbClr val="C00000"/>
                </a:solidFill>
              </a:rPr>
              <a:t>b</a:t>
            </a:r>
            <a:r>
              <a:rPr lang="es-AR" sz="2000" b="1" dirty="0">
                <a:solidFill>
                  <a:srgbClr val="C00000"/>
                </a:solidFill>
              </a:rPr>
              <a:t>2*1 +</a:t>
            </a:r>
            <a:r>
              <a:rPr lang="pl-PL" sz="2000" b="1" dirty="0">
                <a:solidFill>
                  <a:srgbClr val="C00000"/>
                </a:solidFill>
              </a:rPr>
              <a:t> b</a:t>
            </a:r>
            <a:r>
              <a:rPr lang="es-AR" sz="2000" b="1" dirty="0">
                <a:solidFill>
                  <a:srgbClr val="C00000"/>
                </a:solidFill>
              </a:rPr>
              <a:t>3*1*1)</a:t>
            </a:r>
          </a:p>
          <a:p>
            <a:r>
              <a:rPr lang="pl-PL" sz="2000" b="1" dirty="0">
                <a:solidFill>
                  <a:srgbClr val="C00000"/>
                </a:solidFill>
              </a:rPr>
              <a:t>Y</a:t>
            </a:r>
            <a:r>
              <a:rPr lang="es-AR" sz="2000" b="1" dirty="0">
                <a:solidFill>
                  <a:srgbClr val="C00000"/>
                </a:solidFill>
              </a:rPr>
              <a:t> VARON BAJA</a:t>
            </a:r>
            <a:r>
              <a:rPr lang="es-MX" sz="2000" b="1" dirty="0">
                <a:solidFill>
                  <a:srgbClr val="C00000"/>
                </a:solidFill>
              </a:rPr>
              <a:t> </a:t>
            </a:r>
            <a:r>
              <a:rPr lang="pl-PL" sz="2000" b="1" dirty="0">
                <a:solidFill>
                  <a:srgbClr val="C00000"/>
                </a:solidFill>
              </a:rPr>
              <a:t>=(b0 + </a:t>
            </a:r>
            <a:r>
              <a:rPr lang="es-AR" sz="2000" b="1" dirty="0">
                <a:solidFill>
                  <a:srgbClr val="C00000"/>
                </a:solidFill>
              </a:rPr>
              <a:t>b1*0 </a:t>
            </a:r>
            <a:r>
              <a:rPr lang="pl-PL" sz="2000" b="1" dirty="0">
                <a:solidFill>
                  <a:srgbClr val="C00000"/>
                </a:solidFill>
              </a:rPr>
              <a:t>+</a:t>
            </a:r>
            <a:r>
              <a:rPr lang="es-AR" sz="2000" b="1" dirty="0">
                <a:solidFill>
                  <a:srgbClr val="C00000"/>
                </a:solidFill>
              </a:rPr>
              <a:t> </a:t>
            </a:r>
            <a:r>
              <a:rPr lang="pl-PL" sz="2000" b="1" dirty="0">
                <a:solidFill>
                  <a:srgbClr val="C00000"/>
                </a:solidFill>
              </a:rPr>
              <a:t>b</a:t>
            </a:r>
            <a:r>
              <a:rPr lang="es-AR" sz="2000" b="1" dirty="0">
                <a:solidFill>
                  <a:srgbClr val="C00000"/>
                </a:solidFill>
              </a:rPr>
              <a:t>2*1 +</a:t>
            </a:r>
            <a:r>
              <a:rPr lang="pl-PL" sz="2000" b="1" dirty="0">
                <a:solidFill>
                  <a:srgbClr val="C00000"/>
                </a:solidFill>
              </a:rPr>
              <a:t> b</a:t>
            </a:r>
            <a:r>
              <a:rPr lang="es-AR" sz="2000" b="1" dirty="0">
                <a:solidFill>
                  <a:srgbClr val="C00000"/>
                </a:solidFill>
              </a:rPr>
              <a:t>3*0*1)</a:t>
            </a:r>
          </a:p>
          <a:p>
            <a:r>
              <a:rPr lang="pl-PL" sz="2000" b="1" dirty="0">
                <a:solidFill>
                  <a:srgbClr val="C00000"/>
                </a:solidFill>
              </a:rPr>
              <a:t>Y</a:t>
            </a:r>
            <a:r>
              <a:rPr lang="es-AR" sz="2000" b="1" dirty="0">
                <a:solidFill>
                  <a:srgbClr val="C00000"/>
                </a:solidFill>
              </a:rPr>
              <a:t> MUJER ALTA</a:t>
            </a:r>
            <a:r>
              <a:rPr lang="es-MX" sz="2000" b="1" dirty="0">
                <a:solidFill>
                  <a:srgbClr val="C00000"/>
                </a:solidFill>
              </a:rPr>
              <a:t> </a:t>
            </a:r>
            <a:r>
              <a:rPr lang="pl-PL" sz="2000" b="1" dirty="0">
                <a:solidFill>
                  <a:srgbClr val="C00000"/>
                </a:solidFill>
              </a:rPr>
              <a:t>=(b0 + </a:t>
            </a:r>
            <a:r>
              <a:rPr lang="es-AR" sz="2000" b="1" dirty="0">
                <a:solidFill>
                  <a:srgbClr val="C00000"/>
                </a:solidFill>
              </a:rPr>
              <a:t>b1*1 </a:t>
            </a:r>
            <a:r>
              <a:rPr lang="pl-PL" sz="2000" b="1" dirty="0">
                <a:solidFill>
                  <a:srgbClr val="C00000"/>
                </a:solidFill>
              </a:rPr>
              <a:t>+</a:t>
            </a:r>
            <a:r>
              <a:rPr lang="es-AR" sz="2000" b="1" dirty="0">
                <a:solidFill>
                  <a:srgbClr val="C00000"/>
                </a:solidFill>
              </a:rPr>
              <a:t> </a:t>
            </a:r>
            <a:r>
              <a:rPr lang="pl-PL" sz="2000" b="1" dirty="0">
                <a:solidFill>
                  <a:srgbClr val="C00000"/>
                </a:solidFill>
              </a:rPr>
              <a:t>b</a:t>
            </a:r>
            <a:r>
              <a:rPr lang="es-AR" sz="2000" b="1" dirty="0">
                <a:solidFill>
                  <a:srgbClr val="C00000"/>
                </a:solidFill>
              </a:rPr>
              <a:t>2*0 +</a:t>
            </a:r>
            <a:r>
              <a:rPr lang="pl-PL" sz="2000" b="1" dirty="0">
                <a:solidFill>
                  <a:srgbClr val="C00000"/>
                </a:solidFill>
              </a:rPr>
              <a:t> b</a:t>
            </a:r>
            <a:r>
              <a:rPr lang="es-AR" sz="2000" b="1" dirty="0">
                <a:solidFill>
                  <a:srgbClr val="C00000"/>
                </a:solidFill>
              </a:rPr>
              <a:t>3*1*0)</a:t>
            </a:r>
          </a:p>
          <a:p>
            <a:r>
              <a:rPr lang="pl-PL" sz="2000" b="1" dirty="0">
                <a:solidFill>
                  <a:srgbClr val="C00000"/>
                </a:solidFill>
              </a:rPr>
              <a:t>Y</a:t>
            </a:r>
            <a:r>
              <a:rPr lang="es-AR" sz="2000" b="1" dirty="0">
                <a:solidFill>
                  <a:srgbClr val="C00000"/>
                </a:solidFill>
              </a:rPr>
              <a:t> MUJER BAJA</a:t>
            </a:r>
            <a:r>
              <a:rPr lang="es-MX" sz="2000" b="1" dirty="0">
                <a:solidFill>
                  <a:srgbClr val="C00000"/>
                </a:solidFill>
              </a:rPr>
              <a:t> </a:t>
            </a:r>
            <a:r>
              <a:rPr lang="pl-PL" sz="2000" b="1" dirty="0">
                <a:solidFill>
                  <a:srgbClr val="C00000"/>
                </a:solidFill>
              </a:rPr>
              <a:t>=(b0 + </a:t>
            </a:r>
            <a:r>
              <a:rPr lang="es-AR" sz="2000" b="1" dirty="0">
                <a:solidFill>
                  <a:srgbClr val="C00000"/>
                </a:solidFill>
              </a:rPr>
              <a:t>b1*0 </a:t>
            </a:r>
            <a:r>
              <a:rPr lang="pl-PL" sz="2000" b="1" dirty="0">
                <a:solidFill>
                  <a:srgbClr val="C00000"/>
                </a:solidFill>
              </a:rPr>
              <a:t>+</a:t>
            </a:r>
            <a:r>
              <a:rPr lang="es-AR" sz="2000" b="1" dirty="0">
                <a:solidFill>
                  <a:srgbClr val="C00000"/>
                </a:solidFill>
              </a:rPr>
              <a:t> </a:t>
            </a:r>
            <a:r>
              <a:rPr lang="pl-PL" sz="2000" b="1" dirty="0">
                <a:solidFill>
                  <a:srgbClr val="C00000"/>
                </a:solidFill>
              </a:rPr>
              <a:t>b</a:t>
            </a:r>
            <a:r>
              <a:rPr lang="es-AR" sz="2000" b="1" dirty="0">
                <a:solidFill>
                  <a:srgbClr val="C00000"/>
                </a:solidFill>
              </a:rPr>
              <a:t>2*0 +</a:t>
            </a:r>
            <a:r>
              <a:rPr lang="pl-PL" sz="2000" b="1" dirty="0">
                <a:solidFill>
                  <a:srgbClr val="C00000"/>
                </a:solidFill>
              </a:rPr>
              <a:t> b</a:t>
            </a:r>
            <a:r>
              <a:rPr lang="es-AR" sz="2000" b="1" dirty="0">
                <a:solidFill>
                  <a:srgbClr val="C00000"/>
                </a:solidFill>
              </a:rPr>
              <a:t>3*0*0)</a:t>
            </a:r>
          </a:p>
          <a:p>
            <a:endParaRPr lang="es-AR" sz="2400" b="1" dirty="0">
              <a:solidFill>
                <a:srgbClr val="C00000"/>
              </a:solidFill>
            </a:endParaRPr>
          </a:p>
          <a:p>
            <a:endParaRPr lang="pl-PL" sz="2400" b="1" dirty="0">
              <a:solidFill>
                <a:srgbClr val="C00000"/>
              </a:solidFill>
            </a:endParaRPr>
          </a:p>
          <a:p>
            <a:pPr algn="just"/>
            <a:endParaRPr lang="es-AR" sz="2000" b="1" dirty="0">
              <a:solidFill>
                <a:schemeClr val="tx1"/>
              </a:solidFill>
            </a:endParaRPr>
          </a:p>
        </p:txBody>
      </p:sp>
      <p:pic>
        <p:nvPicPr>
          <p:cNvPr id="2" name="Imagen 1">
            <a:extLst>
              <a:ext uri="{FF2B5EF4-FFF2-40B4-BE49-F238E27FC236}">
                <a16:creationId xmlns:a16="http://schemas.microsoft.com/office/drawing/2014/main" id="{D32D0FB6-BB9D-4D93-A1A2-E0011A9EA210}"/>
              </a:ext>
            </a:extLst>
          </p:cNvPr>
          <p:cNvPicPr>
            <a:picLocks noChangeAspect="1"/>
          </p:cNvPicPr>
          <p:nvPr/>
        </p:nvPicPr>
        <p:blipFill>
          <a:blip r:embed="rId2"/>
          <a:stretch>
            <a:fillRect/>
          </a:stretch>
        </p:blipFill>
        <p:spPr>
          <a:xfrm>
            <a:off x="1619672" y="2492896"/>
            <a:ext cx="5736833" cy="2103302"/>
          </a:xfrm>
          <a:prstGeom prst="rect">
            <a:avLst/>
          </a:prstGeom>
        </p:spPr>
      </p:pic>
    </p:spTree>
    <p:extLst>
      <p:ext uri="{BB962C8B-B14F-4D97-AF65-F5344CB8AC3E}">
        <p14:creationId xmlns:p14="http://schemas.microsoft.com/office/powerpoint/2010/main" val="3624068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E1C5DBF3-58D1-43E2-9490-019AFB10E329}"/>
              </a:ext>
            </a:extLst>
          </p:cNvPr>
          <p:cNvSpPr txBox="1"/>
          <p:nvPr/>
        </p:nvSpPr>
        <p:spPr>
          <a:xfrm>
            <a:off x="1475656" y="3573016"/>
            <a:ext cx="1800200" cy="707886"/>
          </a:xfrm>
          <a:prstGeom prst="rect">
            <a:avLst/>
          </a:prstGeom>
          <a:noFill/>
        </p:spPr>
        <p:txBody>
          <a:bodyPr wrap="square" rtlCol="0">
            <a:spAutoFit/>
          </a:bodyPr>
          <a:lstStyle/>
          <a:p>
            <a:r>
              <a:rPr lang="es-AR" sz="2000" b="1" dirty="0"/>
              <a:t>CORRELACIÓN PARCIAL</a:t>
            </a:r>
          </a:p>
        </p:txBody>
      </p:sp>
      <p:sp>
        <p:nvSpPr>
          <p:cNvPr id="11" name="CuadroTexto 10">
            <a:extLst>
              <a:ext uri="{FF2B5EF4-FFF2-40B4-BE49-F238E27FC236}">
                <a16:creationId xmlns:a16="http://schemas.microsoft.com/office/drawing/2014/main" id="{0EA77DED-2581-4254-BDD5-207D5828CE60}"/>
              </a:ext>
            </a:extLst>
          </p:cNvPr>
          <p:cNvSpPr txBox="1"/>
          <p:nvPr/>
        </p:nvSpPr>
        <p:spPr>
          <a:xfrm>
            <a:off x="5076056" y="3628646"/>
            <a:ext cx="3024336" cy="707886"/>
          </a:xfrm>
          <a:prstGeom prst="rect">
            <a:avLst/>
          </a:prstGeom>
          <a:noFill/>
        </p:spPr>
        <p:txBody>
          <a:bodyPr wrap="square" rtlCol="0">
            <a:spAutoFit/>
          </a:bodyPr>
          <a:lstStyle/>
          <a:p>
            <a:r>
              <a:rPr lang="es-AR" sz="2000" b="1" dirty="0">
                <a:solidFill>
                  <a:srgbClr val="FF0000"/>
                </a:solidFill>
              </a:rPr>
              <a:t>Correlación XY controlada por la variable Z</a:t>
            </a:r>
          </a:p>
        </p:txBody>
      </p:sp>
      <p:pic>
        <p:nvPicPr>
          <p:cNvPr id="12" name="Imagen 11">
            <a:extLst>
              <a:ext uri="{FF2B5EF4-FFF2-40B4-BE49-F238E27FC236}">
                <a16:creationId xmlns:a16="http://schemas.microsoft.com/office/drawing/2014/main" id="{FA41277D-B846-4BFD-9B60-4A524D50BDAB}"/>
              </a:ext>
            </a:extLst>
          </p:cNvPr>
          <p:cNvPicPr>
            <a:picLocks noChangeAspect="1"/>
          </p:cNvPicPr>
          <p:nvPr/>
        </p:nvPicPr>
        <p:blipFill>
          <a:blip r:embed="rId2"/>
          <a:stretch>
            <a:fillRect/>
          </a:stretch>
        </p:blipFill>
        <p:spPr>
          <a:xfrm>
            <a:off x="1704414" y="446820"/>
            <a:ext cx="5446012" cy="2959789"/>
          </a:xfrm>
          <a:prstGeom prst="rect">
            <a:avLst/>
          </a:prstGeom>
        </p:spPr>
      </p:pic>
      <p:sp>
        <p:nvSpPr>
          <p:cNvPr id="13" name="Elipse 12">
            <a:extLst>
              <a:ext uri="{FF2B5EF4-FFF2-40B4-BE49-F238E27FC236}">
                <a16:creationId xmlns:a16="http://schemas.microsoft.com/office/drawing/2014/main" id="{5A5FE1C1-C52C-4EB5-BB0C-BA056CA42085}"/>
              </a:ext>
            </a:extLst>
          </p:cNvPr>
          <p:cNvSpPr/>
          <p:nvPr/>
        </p:nvSpPr>
        <p:spPr>
          <a:xfrm>
            <a:off x="5554880" y="2420888"/>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4" name="Elipse 13">
            <a:extLst>
              <a:ext uri="{FF2B5EF4-FFF2-40B4-BE49-F238E27FC236}">
                <a16:creationId xmlns:a16="http://schemas.microsoft.com/office/drawing/2014/main" id="{002D9D2D-B433-4777-9D70-7AAF13B79BE5}"/>
              </a:ext>
            </a:extLst>
          </p:cNvPr>
          <p:cNvSpPr/>
          <p:nvPr/>
        </p:nvSpPr>
        <p:spPr>
          <a:xfrm>
            <a:off x="4651412" y="1628800"/>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15" name="Imagen 14">
            <a:extLst>
              <a:ext uri="{FF2B5EF4-FFF2-40B4-BE49-F238E27FC236}">
                <a16:creationId xmlns:a16="http://schemas.microsoft.com/office/drawing/2014/main" id="{7CE5747A-9B8C-414A-AA8F-1CDC9D7B6988}"/>
              </a:ext>
            </a:extLst>
          </p:cNvPr>
          <p:cNvPicPr>
            <a:picLocks noChangeAspect="1"/>
          </p:cNvPicPr>
          <p:nvPr/>
        </p:nvPicPr>
        <p:blipFill>
          <a:blip r:embed="rId3"/>
          <a:stretch>
            <a:fillRect/>
          </a:stretch>
        </p:blipFill>
        <p:spPr>
          <a:xfrm>
            <a:off x="1399523" y="4262641"/>
            <a:ext cx="6000622" cy="2284806"/>
          </a:xfrm>
          <a:prstGeom prst="rect">
            <a:avLst/>
          </a:prstGeom>
        </p:spPr>
      </p:pic>
      <p:sp>
        <p:nvSpPr>
          <p:cNvPr id="16" name="Elipse 15">
            <a:extLst>
              <a:ext uri="{FF2B5EF4-FFF2-40B4-BE49-F238E27FC236}">
                <a16:creationId xmlns:a16="http://schemas.microsoft.com/office/drawing/2014/main" id="{9FA48976-6097-46D5-8E0B-D763B7289F96}"/>
              </a:ext>
            </a:extLst>
          </p:cNvPr>
          <p:cNvSpPr/>
          <p:nvPr/>
        </p:nvSpPr>
        <p:spPr>
          <a:xfrm>
            <a:off x="5554880" y="5633047"/>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CuadroTexto 16">
            <a:extLst>
              <a:ext uri="{FF2B5EF4-FFF2-40B4-BE49-F238E27FC236}">
                <a16:creationId xmlns:a16="http://schemas.microsoft.com/office/drawing/2014/main" id="{DD13D21D-26F8-4130-BE9D-D761DA80700E}"/>
              </a:ext>
            </a:extLst>
          </p:cNvPr>
          <p:cNvSpPr txBox="1"/>
          <p:nvPr/>
        </p:nvSpPr>
        <p:spPr>
          <a:xfrm>
            <a:off x="5220072" y="129288"/>
            <a:ext cx="2808312" cy="400110"/>
          </a:xfrm>
          <a:prstGeom prst="rect">
            <a:avLst/>
          </a:prstGeom>
          <a:noFill/>
        </p:spPr>
        <p:txBody>
          <a:bodyPr wrap="square" rtlCol="0">
            <a:spAutoFit/>
          </a:bodyPr>
          <a:lstStyle/>
          <a:p>
            <a:r>
              <a:rPr lang="es-AR" sz="2000" b="1" dirty="0">
                <a:solidFill>
                  <a:srgbClr val="FF0000"/>
                </a:solidFill>
              </a:rPr>
              <a:t>Correlación XY, ZY y XZ</a:t>
            </a:r>
          </a:p>
        </p:txBody>
      </p:sp>
      <p:sp>
        <p:nvSpPr>
          <p:cNvPr id="18" name="Elipse 17">
            <a:extLst>
              <a:ext uri="{FF2B5EF4-FFF2-40B4-BE49-F238E27FC236}">
                <a16:creationId xmlns:a16="http://schemas.microsoft.com/office/drawing/2014/main" id="{7C8ECC7C-A7A5-4D9C-A9DC-361EB1464155}"/>
              </a:ext>
            </a:extLst>
          </p:cNvPr>
          <p:cNvSpPr/>
          <p:nvPr/>
        </p:nvSpPr>
        <p:spPr>
          <a:xfrm>
            <a:off x="4635956" y="2493335"/>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969833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431B212B-D2AA-49EA-86BD-330284D948BE}"/>
              </a:ext>
            </a:extLst>
          </p:cNvPr>
          <p:cNvPicPr>
            <a:picLocks noChangeAspect="1"/>
          </p:cNvPicPr>
          <p:nvPr/>
        </p:nvPicPr>
        <p:blipFill>
          <a:blip r:embed="rId2"/>
          <a:stretch>
            <a:fillRect/>
          </a:stretch>
        </p:blipFill>
        <p:spPr>
          <a:xfrm>
            <a:off x="569283" y="764704"/>
            <a:ext cx="8034893" cy="2088232"/>
          </a:xfrm>
          <a:prstGeom prst="rect">
            <a:avLst/>
          </a:prstGeom>
        </p:spPr>
      </p:pic>
      <p:pic>
        <p:nvPicPr>
          <p:cNvPr id="10" name="Imagen 9">
            <a:extLst>
              <a:ext uri="{FF2B5EF4-FFF2-40B4-BE49-F238E27FC236}">
                <a16:creationId xmlns:a16="http://schemas.microsoft.com/office/drawing/2014/main" id="{3DC24BFA-8635-4FB1-A3A5-8FD5DCF434FA}"/>
              </a:ext>
            </a:extLst>
          </p:cNvPr>
          <p:cNvPicPr>
            <a:picLocks noChangeAspect="1"/>
          </p:cNvPicPr>
          <p:nvPr/>
        </p:nvPicPr>
        <p:blipFill>
          <a:blip r:embed="rId3"/>
          <a:stretch>
            <a:fillRect/>
          </a:stretch>
        </p:blipFill>
        <p:spPr>
          <a:xfrm>
            <a:off x="576119" y="2996952"/>
            <a:ext cx="8130130" cy="3591297"/>
          </a:xfrm>
          <a:prstGeom prst="rect">
            <a:avLst/>
          </a:prstGeom>
        </p:spPr>
      </p:pic>
      <p:pic>
        <p:nvPicPr>
          <p:cNvPr id="11" name="Imagen 10">
            <a:extLst>
              <a:ext uri="{FF2B5EF4-FFF2-40B4-BE49-F238E27FC236}">
                <a16:creationId xmlns:a16="http://schemas.microsoft.com/office/drawing/2014/main" id="{6AEB2AB6-D257-423A-850A-737A8CDB369A}"/>
              </a:ext>
            </a:extLst>
          </p:cNvPr>
          <p:cNvPicPr>
            <a:picLocks noChangeAspect="1"/>
          </p:cNvPicPr>
          <p:nvPr/>
        </p:nvPicPr>
        <p:blipFill>
          <a:blip r:embed="rId4"/>
          <a:stretch>
            <a:fillRect/>
          </a:stretch>
        </p:blipFill>
        <p:spPr>
          <a:xfrm>
            <a:off x="7760548" y="1519527"/>
            <a:ext cx="938865" cy="938865"/>
          </a:xfrm>
          <a:prstGeom prst="rect">
            <a:avLst/>
          </a:prstGeom>
        </p:spPr>
      </p:pic>
      <p:sp>
        <p:nvSpPr>
          <p:cNvPr id="12" name="Elipse 11">
            <a:extLst>
              <a:ext uri="{FF2B5EF4-FFF2-40B4-BE49-F238E27FC236}">
                <a16:creationId xmlns:a16="http://schemas.microsoft.com/office/drawing/2014/main" id="{07B7EAB4-3FC9-4402-B75A-47ED5A1D7B29}"/>
              </a:ext>
            </a:extLst>
          </p:cNvPr>
          <p:cNvSpPr/>
          <p:nvPr/>
        </p:nvSpPr>
        <p:spPr>
          <a:xfrm>
            <a:off x="2800044" y="1519527"/>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Elipse 12">
            <a:extLst>
              <a:ext uri="{FF2B5EF4-FFF2-40B4-BE49-F238E27FC236}">
                <a16:creationId xmlns:a16="http://schemas.microsoft.com/office/drawing/2014/main" id="{061C7D23-CC55-46CC-A00E-BDACB3107578}"/>
              </a:ext>
            </a:extLst>
          </p:cNvPr>
          <p:cNvSpPr/>
          <p:nvPr/>
        </p:nvSpPr>
        <p:spPr>
          <a:xfrm>
            <a:off x="7884368" y="5301208"/>
            <a:ext cx="1008112" cy="9864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Elipse 14">
            <a:extLst>
              <a:ext uri="{FF2B5EF4-FFF2-40B4-BE49-F238E27FC236}">
                <a16:creationId xmlns:a16="http://schemas.microsoft.com/office/drawing/2014/main" id="{2CD6556D-DE22-4B04-A5F1-9FC6B05BE86B}"/>
              </a:ext>
            </a:extLst>
          </p:cNvPr>
          <p:cNvSpPr/>
          <p:nvPr/>
        </p:nvSpPr>
        <p:spPr>
          <a:xfrm>
            <a:off x="6156176" y="5301208"/>
            <a:ext cx="944095" cy="98640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Elipse 15">
            <a:extLst>
              <a:ext uri="{FF2B5EF4-FFF2-40B4-BE49-F238E27FC236}">
                <a16:creationId xmlns:a16="http://schemas.microsoft.com/office/drawing/2014/main" id="{58AE1437-FB6D-4AD7-8A0B-2172517365B1}"/>
              </a:ext>
            </a:extLst>
          </p:cNvPr>
          <p:cNvSpPr/>
          <p:nvPr/>
        </p:nvSpPr>
        <p:spPr>
          <a:xfrm>
            <a:off x="3726784" y="5301208"/>
            <a:ext cx="989232" cy="101266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113260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0481DA5-5FF9-4CC9-A835-1CD1C308DA1A}"/>
              </a:ext>
            </a:extLst>
          </p:cNvPr>
          <p:cNvPicPr>
            <a:picLocks noChangeAspect="1"/>
          </p:cNvPicPr>
          <p:nvPr/>
        </p:nvPicPr>
        <p:blipFill>
          <a:blip r:embed="rId2"/>
          <a:stretch>
            <a:fillRect/>
          </a:stretch>
        </p:blipFill>
        <p:spPr>
          <a:xfrm>
            <a:off x="683568" y="1638832"/>
            <a:ext cx="8132476" cy="1988261"/>
          </a:xfrm>
          <a:prstGeom prst="rect">
            <a:avLst/>
          </a:prstGeom>
        </p:spPr>
      </p:pic>
      <p:pic>
        <p:nvPicPr>
          <p:cNvPr id="3" name="Imagen 2">
            <a:extLst>
              <a:ext uri="{FF2B5EF4-FFF2-40B4-BE49-F238E27FC236}">
                <a16:creationId xmlns:a16="http://schemas.microsoft.com/office/drawing/2014/main" id="{6159539C-F4E6-4E09-AE18-1E993BCBBFEA}"/>
              </a:ext>
            </a:extLst>
          </p:cNvPr>
          <p:cNvPicPr>
            <a:picLocks noChangeAspect="1"/>
          </p:cNvPicPr>
          <p:nvPr/>
        </p:nvPicPr>
        <p:blipFill>
          <a:blip r:embed="rId3"/>
          <a:stretch>
            <a:fillRect/>
          </a:stretch>
        </p:blipFill>
        <p:spPr>
          <a:xfrm>
            <a:off x="3074321" y="-8254"/>
            <a:ext cx="3133725" cy="1657350"/>
          </a:xfrm>
          <a:prstGeom prst="rect">
            <a:avLst/>
          </a:prstGeom>
        </p:spPr>
      </p:pic>
      <p:pic>
        <p:nvPicPr>
          <p:cNvPr id="4" name="Imagen 3">
            <a:extLst>
              <a:ext uri="{FF2B5EF4-FFF2-40B4-BE49-F238E27FC236}">
                <a16:creationId xmlns:a16="http://schemas.microsoft.com/office/drawing/2014/main" id="{87C9BB99-7FD7-4BF4-B8DB-7D19E3C8D6A3}"/>
              </a:ext>
            </a:extLst>
          </p:cNvPr>
          <p:cNvPicPr>
            <a:picLocks noChangeAspect="1"/>
          </p:cNvPicPr>
          <p:nvPr/>
        </p:nvPicPr>
        <p:blipFill>
          <a:blip r:embed="rId4"/>
          <a:stretch>
            <a:fillRect/>
          </a:stretch>
        </p:blipFill>
        <p:spPr>
          <a:xfrm>
            <a:off x="1043608" y="3637366"/>
            <a:ext cx="7772436" cy="3118801"/>
          </a:xfrm>
          <a:prstGeom prst="rect">
            <a:avLst/>
          </a:prstGeom>
        </p:spPr>
      </p:pic>
      <p:pic>
        <p:nvPicPr>
          <p:cNvPr id="14" name="Imagen 13">
            <a:extLst>
              <a:ext uri="{FF2B5EF4-FFF2-40B4-BE49-F238E27FC236}">
                <a16:creationId xmlns:a16="http://schemas.microsoft.com/office/drawing/2014/main" id="{D1380492-CC03-4F14-BDE7-696C93546401}"/>
              </a:ext>
            </a:extLst>
          </p:cNvPr>
          <p:cNvPicPr>
            <a:picLocks noChangeAspect="1"/>
          </p:cNvPicPr>
          <p:nvPr/>
        </p:nvPicPr>
        <p:blipFill>
          <a:blip r:embed="rId5"/>
          <a:stretch>
            <a:fillRect/>
          </a:stretch>
        </p:blipFill>
        <p:spPr>
          <a:xfrm>
            <a:off x="7918317" y="5702681"/>
            <a:ext cx="938865" cy="938865"/>
          </a:xfrm>
          <a:prstGeom prst="rect">
            <a:avLst/>
          </a:prstGeom>
        </p:spPr>
      </p:pic>
      <p:pic>
        <p:nvPicPr>
          <p:cNvPr id="17" name="Imagen 16">
            <a:extLst>
              <a:ext uri="{FF2B5EF4-FFF2-40B4-BE49-F238E27FC236}">
                <a16:creationId xmlns:a16="http://schemas.microsoft.com/office/drawing/2014/main" id="{B1EB7825-2F5E-48E9-8B50-92160DEDFEA9}"/>
              </a:ext>
            </a:extLst>
          </p:cNvPr>
          <p:cNvPicPr>
            <a:picLocks noChangeAspect="1"/>
          </p:cNvPicPr>
          <p:nvPr/>
        </p:nvPicPr>
        <p:blipFill>
          <a:blip r:embed="rId5"/>
          <a:stretch>
            <a:fillRect/>
          </a:stretch>
        </p:blipFill>
        <p:spPr>
          <a:xfrm>
            <a:off x="3651952" y="5702680"/>
            <a:ext cx="989232" cy="989232"/>
          </a:xfrm>
          <a:prstGeom prst="rect">
            <a:avLst/>
          </a:prstGeom>
        </p:spPr>
      </p:pic>
      <p:pic>
        <p:nvPicPr>
          <p:cNvPr id="18" name="Imagen 17">
            <a:extLst>
              <a:ext uri="{FF2B5EF4-FFF2-40B4-BE49-F238E27FC236}">
                <a16:creationId xmlns:a16="http://schemas.microsoft.com/office/drawing/2014/main" id="{F2AF53AD-4AF6-4786-B284-02637829027C}"/>
              </a:ext>
            </a:extLst>
          </p:cNvPr>
          <p:cNvPicPr>
            <a:picLocks noChangeAspect="1"/>
          </p:cNvPicPr>
          <p:nvPr/>
        </p:nvPicPr>
        <p:blipFill>
          <a:blip r:embed="rId5"/>
          <a:stretch>
            <a:fillRect/>
          </a:stretch>
        </p:blipFill>
        <p:spPr>
          <a:xfrm>
            <a:off x="3064418" y="2362044"/>
            <a:ext cx="938865" cy="938865"/>
          </a:xfrm>
          <a:prstGeom prst="rect">
            <a:avLst/>
          </a:prstGeom>
        </p:spPr>
      </p:pic>
      <p:pic>
        <p:nvPicPr>
          <p:cNvPr id="19" name="Imagen 18">
            <a:extLst>
              <a:ext uri="{FF2B5EF4-FFF2-40B4-BE49-F238E27FC236}">
                <a16:creationId xmlns:a16="http://schemas.microsoft.com/office/drawing/2014/main" id="{EF017906-8378-4762-A89B-F0D866A23B1E}"/>
              </a:ext>
            </a:extLst>
          </p:cNvPr>
          <p:cNvPicPr>
            <a:picLocks noChangeAspect="1"/>
          </p:cNvPicPr>
          <p:nvPr/>
        </p:nvPicPr>
        <p:blipFill>
          <a:blip r:embed="rId5"/>
          <a:stretch>
            <a:fillRect/>
          </a:stretch>
        </p:blipFill>
        <p:spPr>
          <a:xfrm>
            <a:off x="8028384" y="2362044"/>
            <a:ext cx="938865" cy="938865"/>
          </a:xfrm>
          <a:prstGeom prst="rect">
            <a:avLst/>
          </a:prstGeom>
        </p:spPr>
      </p:pic>
      <p:sp>
        <p:nvSpPr>
          <p:cNvPr id="20" name="Elipse 19">
            <a:extLst>
              <a:ext uri="{FF2B5EF4-FFF2-40B4-BE49-F238E27FC236}">
                <a16:creationId xmlns:a16="http://schemas.microsoft.com/office/drawing/2014/main" id="{F52AB363-FC05-4F27-BDA1-EA579C162877}"/>
              </a:ext>
            </a:extLst>
          </p:cNvPr>
          <p:cNvSpPr/>
          <p:nvPr/>
        </p:nvSpPr>
        <p:spPr>
          <a:xfrm>
            <a:off x="3651951" y="4726437"/>
            <a:ext cx="989232" cy="94065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Elipse 20">
            <a:extLst>
              <a:ext uri="{FF2B5EF4-FFF2-40B4-BE49-F238E27FC236}">
                <a16:creationId xmlns:a16="http://schemas.microsoft.com/office/drawing/2014/main" id="{F42DAAE6-33C0-4EEB-80A6-431BAE45578A}"/>
              </a:ext>
            </a:extLst>
          </p:cNvPr>
          <p:cNvSpPr/>
          <p:nvPr/>
        </p:nvSpPr>
        <p:spPr>
          <a:xfrm>
            <a:off x="6121552" y="5702681"/>
            <a:ext cx="989232" cy="94065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548353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7 Marcador de número de diapositiva"/>
          <p:cNvSpPr txBox="1">
            <a:spLocks noGrp="1"/>
          </p:cNvSpPr>
          <p:nvPr/>
        </p:nvSpPr>
        <p:spPr bwMode="auto">
          <a:xfrm>
            <a:off x="67818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r" eaLnBrk="1" hangingPunct="1"/>
            <a:fld id="{D5C6DC6C-3437-4841-9279-EF9D562E52EF}" type="slidenum">
              <a:rPr lang="en-GB" altLang="es-AR" sz="1400">
                <a:latin typeface="Arial" charset="0"/>
                <a:cs typeface="Arial" charset="0"/>
              </a:rPr>
              <a:pPr algn="r" eaLnBrk="1" hangingPunct="1"/>
              <a:t>3</a:t>
            </a:fld>
            <a:endParaRPr lang="en-GB" altLang="es-AR" sz="1400">
              <a:latin typeface="Arial" charset="0"/>
              <a:cs typeface="Arial" charset="0"/>
            </a:endParaRPr>
          </a:p>
        </p:txBody>
      </p:sp>
      <p:sp>
        <p:nvSpPr>
          <p:cNvPr id="3" name="2 Rectángulo"/>
          <p:cNvSpPr/>
          <p:nvPr/>
        </p:nvSpPr>
        <p:spPr>
          <a:xfrm>
            <a:off x="428709" y="620688"/>
            <a:ext cx="8496944" cy="5170646"/>
          </a:xfrm>
          <a:prstGeom prst="rect">
            <a:avLst/>
          </a:prstGeom>
        </p:spPr>
        <p:txBody>
          <a:bodyPr wrap="square">
            <a:spAutoFit/>
          </a:bodyPr>
          <a:lstStyle/>
          <a:p>
            <a:pPr algn="just"/>
            <a:r>
              <a:rPr lang="es-AR" sz="2200" dirty="0"/>
              <a:t>Muchas de las relaciones entre variables que estudiamos no son lineales. Se pueden destacar las funciones logarítmica, inversa, cuadrática, cúbica, potencia,  exponencial, etc. En la siguiente tabla se definen las funciones mas utilizadas:</a:t>
            </a:r>
          </a:p>
          <a:p>
            <a:endParaRPr lang="es-AR" sz="2200" dirty="0"/>
          </a:p>
          <a:p>
            <a:pPr marL="342900" indent="-342900">
              <a:buFontTx/>
              <a:buChar char="-"/>
            </a:pPr>
            <a:r>
              <a:rPr lang="es-AR" sz="2200" dirty="0"/>
              <a:t>Lineal f(x) 	Y = b0 + (b1 * x) </a:t>
            </a:r>
          </a:p>
          <a:p>
            <a:pPr marL="342900" indent="-342900">
              <a:buFontTx/>
              <a:buChar char="-"/>
            </a:pPr>
            <a:r>
              <a:rPr lang="es-AR" sz="2200" dirty="0"/>
              <a:t>Inversa f(x) 	Y = b0 + ( 1/ b1 * x)</a:t>
            </a:r>
          </a:p>
          <a:p>
            <a:pPr marL="342900" indent="-342900">
              <a:buFontTx/>
              <a:buChar char="-"/>
            </a:pPr>
            <a:r>
              <a:rPr lang="es-AR" sz="2200" dirty="0"/>
              <a:t>Logarítmica   Y = b0 + (x</a:t>
            </a:r>
            <a:r>
              <a:rPr lang="es-AR" sz="2200" baseline="30000" dirty="0"/>
              <a:t>b1</a:t>
            </a:r>
            <a:r>
              <a:rPr lang="es-AR" sz="2200" dirty="0"/>
              <a:t>)  (</a:t>
            </a:r>
            <a:r>
              <a:rPr lang="es-AR" sz="2200" dirty="0" err="1"/>
              <a:t>lnY</a:t>
            </a:r>
            <a:r>
              <a:rPr lang="es-AR" sz="2200" dirty="0"/>
              <a:t> = b0 + b1 * </a:t>
            </a:r>
            <a:r>
              <a:rPr lang="es-AR" sz="2200" dirty="0" err="1"/>
              <a:t>ln</a:t>
            </a:r>
            <a:r>
              <a:rPr lang="es-AR" sz="2200" dirty="0"/>
              <a:t>(x))</a:t>
            </a:r>
          </a:p>
          <a:p>
            <a:r>
              <a:rPr lang="es-AR" sz="2200" dirty="0"/>
              <a:t>-   Exponencial   Y = b0 + (b1</a:t>
            </a:r>
            <a:r>
              <a:rPr lang="es-AR" sz="2200" baseline="30000" dirty="0"/>
              <a:t>x</a:t>
            </a:r>
            <a:r>
              <a:rPr lang="es-AR" sz="2200" dirty="0"/>
              <a:t>).</a:t>
            </a:r>
          </a:p>
          <a:p>
            <a:r>
              <a:rPr lang="es-AR" sz="2200" dirty="0"/>
              <a:t>-   Cuadrático 	Y = b0 + (b1 * x) + (b2 * x</a:t>
            </a:r>
            <a:r>
              <a:rPr lang="es-AR" sz="2200" baseline="30000" dirty="0"/>
              <a:t>2</a:t>
            </a:r>
            <a:r>
              <a:rPr lang="es-AR" sz="2200" dirty="0"/>
              <a:t>).</a:t>
            </a:r>
          </a:p>
          <a:p>
            <a:endParaRPr lang="es-AR" sz="2200" dirty="0"/>
          </a:p>
          <a:p>
            <a:pPr algn="just"/>
            <a:r>
              <a:rPr lang="es-AR" sz="2200" dirty="0"/>
              <a:t>En general, para determinar qué modelo utilizar se representan los datos y se ajustan al modelo más adecuado teniendo en cuenta la bondad del ajuste dentro del rango de datos medidos experimentalmente (debido al carácter predictivo de las funciones).</a:t>
            </a:r>
          </a:p>
        </p:txBody>
      </p:sp>
      <p:sp>
        <p:nvSpPr>
          <p:cNvPr id="7" name="Text Box 9"/>
          <p:cNvSpPr txBox="1">
            <a:spLocks noChangeArrowheads="1"/>
          </p:cNvSpPr>
          <p:nvPr/>
        </p:nvSpPr>
        <p:spPr bwMode="auto">
          <a:xfrm>
            <a:off x="2771800" y="116632"/>
            <a:ext cx="3600450" cy="366712"/>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sz="1800" b="1"/>
              <a:t>FUNCIONES NO LINEALES</a:t>
            </a:r>
          </a:p>
        </p:txBody>
      </p:sp>
    </p:spTree>
    <p:extLst>
      <p:ext uri="{BB962C8B-B14F-4D97-AF65-F5344CB8AC3E}">
        <p14:creationId xmlns:p14="http://schemas.microsoft.com/office/powerpoint/2010/main" val="3079641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FUNCIONES NO LINEALES</a:t>
            </a:r>
            <a:endParaRPr lang="es-MX" altLang="es-AR" sz="2400"/>
          </a:p>
        </p:txBody>
      </p:sp>
      <p:sp>
        <p:nvSpPr>
          <p:cNvPr id="84995" name="Text Box 4"/>
          <p:cNvSpPr txBox="1">
            <a:spLocks noChangeArrowheads="1"/>
          </p:cNvSpPr>
          <p:nvPr/>
        </p:nvSpPr>
        <p:spPr bwMode="auto">
          <a:xfrm>
            <a:off x="1692275" y="6056313"/>
            <a:ext cx="2232025" cy="3968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b="1" dirty="0"/>
              <a:t>Cuadráticas</a:t>
            </a:r>
          </a:p>
        </p:txBody>
      </p:sp>
      <p:sp>
        <p:nvSpPr>
          <p:cNvPr id="84996" name="Text Box 6"/>
          <p:cNvSpPr txBox="1">
            <a:spLocks noChangeArrowheads="1"/>
          </p:cNvSpPr>
          <p:nvPr/>
        </p:nvSpPr>
        <p:spPr bwMode="auto">
          <a:xfrm>
            <a:off x="5539254" y="6056313"/>
            <a:ext cx="2447925" cy="400110"/>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_tradnl" altLang="es-AR" b="1" dirty="0"/>
              <a:t>Radicales</a:t>
            </a:r>
            <a:endParaRPr lang="es-ES" altLang="es-AR" b="1"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1773238"/>
            <a:ext cx="3696396" cy="3608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412776"/>
            <a:ext cx="3073524" cy="40980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745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FUNCIONES NO LINEALES</a:t>
            </a:r>
            <a:endParaRPr lang="es-MX" altLang="es-AR" sz="2400"/>
          </a:p>
        </p:txBody>
      </p:sp>
      <p:sp>
        <p:nvSpPr>
          <p:cNvPr id="84995" name="Text Box 4"/>
          <p:cNvSpPr txBox="1">
            <a:spLocks noChangeArrowheads="1"/>
          </p:cNvSpPr>
          <p:nvPr/>
        </p:nvSpPr>
        <p:spPr bwMode="auto">
          <a:xfrm>
            <a:off x="1692275" y="6056313"/>
            <a:ext cx="2232025" cy="3968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b="1"/>
              <a:t>Exponenciales</a:t>
            </a:r>
          </a:p>
        </p:txBody>
      </p:sp>
      <p:sp>
        <p:nvSpPr>
          <p:cNvPr id="84996" name="Text Box 6"/>
          <p:cNvSpPr txBox="1">
            <a:spLocks noChangeArrowheads="1"/>
          </p:cNvSpPr>
          <p:nvPr/>
        </p:nvSpPr>
        <p:spPr bwMode="auto">
          <a:xfrm>
            <a:off x="5508625" y="6056313"/>
            <a:ext cx="2447925" cy="3968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_tradnl" altLang="es-AR" b="1" dirty="0"/>
              <a:t>Inversas</a:t>
            </a:r>
            <a:r>
              <a:rPr lang="es-ES" altLang="es-AR" dirty="0"/>
              <a:t> </a:t>
            </a:r>
            <a:endParaRPr lang="es-ES" altLang="es-AR" b="1" dirty="0"/>
          </a:p>
        </p:txBody>
      </p:sp>
      <p:pic>
        <p:nvPicPr>
          <p:cNvPr id="1026" name="Picture 2" descr="Exponentials.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94" y="1547812"/>
            <a:ext cx="4256088" cy="4256088"/>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694" y="1785867"/>
            <a:ext cx="3593306" cy="35573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9129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FUNCIONES NO LINEALES</a:t>
            </a:r>
            <a:endParaRPr lang="es-MX" altLang="es-AR" sz="2400"/>
          </a:p>
        </p:txBody>
      </p:sp>
      <p:sp>
        <p:nvSpPr>
          <p:cNvPr id="84995" name="Text Box 4"/>
          <p:cNvSpPr txBox="1">
            <a:spLocks noChangeArrowheads="1"/>
          </p:cNvSpPr>
          <p:nvPr/>
        </p:nvSpPr>
        <p:spPr bwMode="auto">
          <a:xfrm>
            <a:off x="1692275" y="6056313"/>
            <a:ext cx="2232025" cy="3968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b="1" dirty="0"/>
              <a:t>Logarítmicas</a:t>
            </a:r>
          </a:p>
        </p:txBody>
      </p:sp>
      <p:sp>
        <p:nvSpPr>
          <p:cNvPr id="84996" name="Text Box 6"/>
          <p:cNvSpPr txBox="1">
            <a:spLocks noChangeArrowheads="1"/>
          </p:cNvSpPr>
          <p:nvPr/>
        </p:nvSpPr>
        <p:spPr bwMode="auto">
          <a:xfrm>
            <a:off x="5539254" y="6056313"/>
            <a:ext cx="2447925" cy="400110"/>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_tradnl" altLang="es-AR" b="1" dirty="0"/>
              <a:t>Logarítmicas</a:t>
            </a:r>
            <a:endParaRPr lang="es-ES" altLang="es-AR" b="1"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144" y="1773238"/>
            <a:ext cx="3014655" cy="3384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2492896"/>
            <a:ext cx="3443101" cy="2895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758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1928813" y="285750"/>
            <a:ext cx="55006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AJUSTE DE VARIABLES A FUNCIONES NO LINEALES</a:t>
            </a:r>
            <a:endParaRPr lang="es-MX" altLang="es-AR" sz="2400"/>
          </a:p>
        </p:txBody>
      </p:sp>
      <p:sp>
        <p:nvSpPr>
          <p:cNvPr id="86019" name="Text Box 4"/>
          <p:cNvSpPr txBox="1">
            <a:spLocks noChangeArrowheads="1"/>
          </p:cNvSpPr>
          <p:nvPr/>
        </p:nvSpPr>
        <p:spPr bwMode="auto">
          <a:xfrm>
            <a:off x="357188" y="1214438"/>
            <a:ext cx="8353425" cy="452431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1800" b="1" dirty="0"/>
              <a:t> </a:t>
            </a:r>
            <a:r>
              <a:rPr lang="es-ES" altLang="es-AR" sz="2400" b="1" dirty="0"/>
              <a:t>Hacer el diagrama de dispersión de las dos variables y evaluar si el patrón resultante sigue la forma lineal o alguna otra función.</a:t>
            </a:r>
            <a:r>
              <a:rPr lang="es-ES" altLang="es-AR" sz="2400" dirty="0"/>
              <a:t> </a:t>
            </a:r>
          </a:p>
          <a:p>
            <a:pPr algn="just" eaLnBrk="1" hangingPunct="1">
              <a:buFontTx/>
              <a:buChar char="•"/>
            </a:pPr>
            <a:endParaRPr lang="es-ES" altLang="es-AR" sz="2400" dirty="0"/>
          </a:p>
          <a:p>
            <a:pPr algn="just" eaLnBrk="1" hangingPunct="1">
              <a:buFontTx/>
              <a:buChar char="•"/>
            </a:pPr>
            <a:r>
              <a:rPr lang="es-ES" altLang="es-AR" sz="2400" b="1" dirty="0"/>
              <a:t> Identificada dicha función, substituir los valores de una variable con sus valores cuadrados, logarítmicos o con alguna otra modificación, y hacer de nuevo la matriz de correlación. </a:t>
            </a:r>
          </a:p>
          <a:p>
            <a:pPr algn="just" eaLnBrk="1" hangingPunct="1">
              <a:buFontTx/>
              <a:buChar char="•"/>
            </a:pPr>
            <a:endParaRPr lang="es-ES" altLang="es-AR" sz="2400" b="1" dirty="0"/>
          </a:p>
          <a:p>
            <a:pPr algn="just" eaLnBrk="1" hangingPunct="1">
              <a:buFontTx/>
              <a:buChar char="•"/>
            </a:pPr>
            <a:r>
              <a:rPr lang="es-ES" altLang="es-AR" sz="2400" b="1" dirty="0"/>
              <a:t> Identificar la función que mejor ajuste por medio de un paquete estadístico y determinar los coeficientes para la construcción de esa ecuación.</a:t>
            </a:r>
            <a:r>
              <a:rPr lang="es-ES" altLang="es-AR" sz="2400" dirty="0"/>
              <a:t> </a:t>
            </a:r>
          </a:p>
        </p:txBody>
      </p:sp>
    </p:spTree>
    <p:extLst>
      <p:ext uri="{BB962C8B-B14F-4D97-AF65-F5344CB8AC3E}">
        <p14:creationId xmlns:p14="http://schemas.microsoft.com/office/powerpoint/2010/main" val="1455613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1331913" y="476250"/>
            <a:ext cx="66897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No Lineal</a:t>
            </a:r>
            <a:endParaRPr lang="es-ES" altLang="es-AR" sz="3200" b="1">
              <a:solidFill>
                <a:schemeClr val="tx2"/>
              </a:solidFill>
            </a:endParaRPr>
          </a:p>
        </p:txBody>
      </p:sp>
      <p:sp>
        <p:nvSpPr>
          <p:cNvPr id="87043" name="Rectangle 3"/>
          <p:cNvSpPr>
            <a:spLocks noChangeArrowheads="1"/>
          </p:cNvSpPr>
          <p:nvPr/>
        </p:nvSpPr>
        <p:spPr bwMode="auto">
          <a:xfrm>
            <a:off x="1547813" y="1109663"/>
            <a:ext cx="5822950"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lnSpc>
                <a:spcPct val="85000"/>
              </a:lnSpc>
              <a:spcBef>
                <a:spcPct val="50000"/>
              </a:spcBef>
            </a:pPr>
            <a:r>
              <a:rPr lang="es-MX" altLang="es-AR" sz="2800" b="1">
                <a:solidFill>
                  <a:srgbClr val="336699"/>
                </a:solidFill>
              </a:rPr>
              <a:t>Ajustes Estadísticos del Método</a:t>
            </a:r>
          </a:p>
        </p:txBody>
      </p:sp>
      <p:sp>
        <p:nvSpPr>
          <p:cNvPr id="87044" name="Text Box 4"/>
          <p:cNvSpPr txBox="1">
            <a:spLocks noChangeArrowheads="1"/>
          </p:cNvSpPr>
          <p:nvPr/>
        </p:nvSpPr>
        <p:spPr bwMode="auto">
          <a:xfrm>
            <a:off x="427038" y="3573016"/>
            <a:ext cx="8064500" cy="292387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300" b="1" i="1" dirty="0"/>
              <a:t>Si aplicamos logaritmos, esta función también puede ser expresada como: log(Y) = a + b * log(X).  </a:t>
            </a:r>
          </a:p>
          <a:p>
            <a:pPr algn="just" eaLnBrk="1" hangingPunct="1"/>
            <a:endParaRPr lang="es-ES" altLang="es-AR" sz="2300" b="1" i="1" dirty="0"/>
          </a:p>
          <a:p>
            <a:pPr algn="just" eaLnBrk="1" hangingPunct="1"/>
            <a:r>
              <a:rPr lang="es-ES" altLang="es-AR" sz="2300" b="1" dirty="0"/>
              <a:t>En lugar de calcular la regresión de </a:t>
            </a:r>
            <a:r>
              <a:rPr lang="es-ES" altLang="es-AR" sz="2300" b="1" i="1" dirty="0"/>
              <a:t>Y</a:t>
            </a:r>
            <a:r>
              <a:rPr lang="es-ES" altLang="es-AR" sz="2300" b="1" dirty="0"/>
              <a:t> contra </a:t>
            </a:r>
            <a:r>
              <a:rPr lang="es-ES" altLang="es-AR" sz="2300" b="1" i="1" dirty="0"/>
              <a:t>X</a:t>
            </a:r>
            <a:r>
              <a:rPr lang="es-ES" altLang="es-AR" sz="2300" b="1" dirty="0"/>
              <a:t>, calculamos la regresión del </a:t>
            </a:r>
            <a:r>
              <a:rPr lang="es-ES" altLang="es-AR" sz="2300" b="1" i="1" dirty="0"/>
              <a:t>logaritmo</a:t>
            </a:r>
            <a:r>
              <a:rPr lang="es-ES" altLang="es-AR" sz="2300" b="1" dirty="0"/>
              <a:t> de </a:t>
            </a:r>
            <a:r>
              <a:rPr lang="es-ES" altLang="es-AR" sz="2300" b="1" i="1" dirty="0"/>
              <a:t>Y</a:t>
            </a:r>
            <a:r>
              <a:rPr lang="es-ES" altLang="es-AR" sz="2300" b="1" dirty="0"/>
              <a:t> contra el </a:t>
            </a:r>
            <a:r>
              <a:rPr lang="es-ES" altLang="es-AR" sz="2300" b="1" i="1" dirty="0"/>
              <a:t>logaritmo</a:t>
            </a:r>
            <a:r>
              <a:rPr lang="es-ES" altLang="es-AR" sz="2300" b="1" dirty="0"/>
              <a:t> de </a:t>
            </a:r>
            <a:r>
              <a:rPr lang="es-ES" altLang="es-AR" sz="2300" b="1" i="1" dirty="0"/>
              <a:t>X</a:t>
            </a:r>
            <a:r>
              <a:rPr lang="es-ES" altLang="es-AR" sz="2300" b="1" dirty="0"/>
              <a:t>.  Este  modelo es interesante, porque el exponente </a:t>
            </a:r>
            <a:r>
              <a:rPr lang="es-ES" altLang="es-AR" sz="2300" b="1" i="1" dirty="0"/>
              <a:t>b</a:t>
            </a:r>
            <a:r>
              <a:rPr lang="es-ES" altLang="es-AR" sz="2300" b="1" dirty="0"/>
              <a:t> en una función exponencial mide la </a:t>
            </a:r>
            <a:r>
              <a:rPr lang="es-ES" altLang="es-AR" sz="2300" b="1" dirty="0">
                <a:hlinkClick r:id="rId2"/>
              </a:rPr>
              <a:t>elasticidad</a:t>
            </a:r>
            <a:r>
              <a:rPr lang="es-ES" altLang="es-AR" sz="2300" b="1" dirty="0"/>
              <a:t> de </a:t>
            </a:r>
            <a:r>
              <a:rPr lang="es-ES" altLang="es-AR" sz="2300" b="1" i="1" dirty="0"/>
              <a:t>Y</a:t>
            </a:r>
            <a:r>
              <a:rPr lang="es-ES" altLang="es-AR" sz="2300" b="1" dirty="0"/>
              <a:t> respecto de </a:t>
            </a:r>
            <a:r>
              <a:rPr lang="es-ES" altLang="es-AR" sz="2300" b="1" i="1" dirty="0"/>
              <a:t>X</a:t>
            </a:r>
            <a:r>
              <a:rPr lang="es-ES" altLang="es-AR" sz="2300" b="1" dirty="0"/>
              <a:t>.</a:t>
            </a:r>
            <a:endParaRPr lang="es-MX" altLang="es-AR" sz="2300" b="1" dirty="0"/>
          </a:p>
        </p:txBody>
      </p:sp>
      <p:sp>
        <p:nvSpPr>
          <p:cNvPr id="87045" name="Rectangle 6"/>
          <p:cNvSpPr>
            <a:spLocks noChangeArrowheads="1"/>
          </p:cNvSpPr>
          <p:nvPr/>
        </p:nvSpPr>
        <p:spPr bwMode="auto">
          <a:xfrm>
            <a:off x="468313" y="2205038"/>
            <a:ext cx="8064500" cy="12001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dirty="0"/>
              <a:t>Una función no-lineal con otras aplicaciones es la </a:t>
            </a:r>
            <a:r>
              <a:rPr lang="es-ES" altLang="es-AR" sz="2400" b="1" i="1" dirty="0"/>
              <a:t>función LOGARÍTMICA</a:t>
            </a:r>
            <a:r>
              <a:rPr lang="es-ES" altLang="es-AR" sz="2400" b="1" dirty="0"/>
              <a:t>: </a:t>
            </a:r>
          </a:p>
          <a:p>
            <a:pPr algn="ctr" eaLnBrk="1" hangingPunct="1"/>
            <a:r>
              <a:rPr lang="es-ES" altLang="es-AR" sz="2400" b="1" i="1" dirty="0">
                <a:solidFill>
                  <a:srgbClr val="336699"/>
                </a:solidFill>
              </a:rPr>
              <a:t>Y = a + </a:t>
            </a:r>
            <a:r>
              <a:rPr lang="es-ES" altLang="es-AR" sz="2400" b="1" i="1" dirty="0" err="1">
                <a:solidFill>
                  <a:srgbClr val="336699"/>
                </a:solidFill>
              </a:rPr>
              <a:t>X</a:t>
            </a:r>
            <a:r>
              <a:rPr lang="es-ES" altLang="es-AR" sz="2400" b="1" i="1" baseline="30000" dirty="0" err="1">
                <a:solidFill>
                  <a:srgbClr val="336699"/>
                </a:solidFill>
              </a:rPr>
              <a:t>b</a:t>
            </a:r>
            <a:r>
              <a:rPr lang="es-ES" altLang="es-AR" sz="2400" b="1" i="1" dirty="0"/>
              <a:t> </a:t>
            </a:r>
          </a:p>
        </p:txBody>
      </p:sp>
    </p:spTree>
    <p:extLst>
      <p:ext uri="{BB962C8B-B14F-4D97-AF65-F5344CB8AC3E}">
        <p14:creationId xmlns:p14="http://schemas.microsoft.com/office/powerpoint/2010/main" val="1840900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7 Marcador de número de diapositiva"/>
          <p:cNvSpPr txBox="1">
            <a:spLocks noGrp="1"/>
          </p:cNvSpPr>
          <p:nvPr/>
        </p:nvSpPr>
        <p:spPr bwMode="auto">
          <a:xfrm>
            <a:off x="67818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r" eaLnBrk="1" hangingPunct="1"/>
            <a:fld id="{3CEA58CA-4604-4783-816B-C95673C6BB83}" type="slidenum">
              <a:rPr lang="en-GB" altLang="es-AR" sz="1400">
                <a:latin typeface="Arial" charset="0"/>
                <a:cs typeface="Arial" charset="0"/>
              </a:rPr>
              <a:pPr algn="r" eaLnBrk="1" hangingPunct="1"/>
              <a:t>9</a:t>
            </a:fld>
            <a:endParaRPr lang="en-GB" altLang="es-AR" sz="1400">
              <a:latin typeface="Arial" charset="0"/>
              <a:cs typeface="Arial" charset="0"/>
            </a:endParaRPr>
          </a:p>
        </p:txBody>
      </p:sp>
      <p:sp>
        <p:nvSpPr>
          <p:cNvPr id="11268" name="Rectangle 3"/>
          <p:cNvSpPr>
            <a:spLocks noGrp="1" noChangeArrowheads="1"/>
          </p:cNvSpPr>
          <p:nvPr>
            <p:ph type="body" sz="half" idx="4294967295"/>
          </p:nvPr>
        </p:nvSpPr>
        <p:spPr>
          <a:xfrm>
            <a:off x="428625" y="285750"/>
            <a:ext cx="8501063" cy="6456363"/>
          </a:xfrm>
          <a:solidFill>
            <a:srgbClr val="CCFFFF"/>
          </a:solidFill>
        </p:spPr>
        <p:txBody>
          <a:bodyPr/>
          <a:lstStyle/>
          <a:p>
            <a:pPr marL="0" lvl="1" indent="0" algn="just" eaLnBrk="1" hangingPunct="1">
              <a:spcBef>
                <a:spcPts val="0"/>
              </a:spcBef>
              <a:spcAft>
                <a:spcPts val="600"/>
              </a:spcAft>
              <a:buFont typeface="Wingdings" pitchFamily="2" charset="2"/>
              <a:buNone/>
              <a:defRPr/>
            </a:pPr>
            <a:r>
              <a:rPr lang="es-ES" sz="2400" b="1" dirty="0">
                <a:effectLst>
                  <a:outerShdw blurRad="38100" dist="38100" dir="2700000" algn="tl">
                    <a:srgbClr val="000000">
                      <a:alpha val="43137"/>
                    </a:srgbClr>
                  </a:outerShdw>
                </a:effectLst>
              </a:rPr>
              <a:t>Transformación logarítmica  / </a:t>
            </a:r>
            <a:r>
              <a:rPr lang="es-AR" sz="2400" b="1" dirty="0">
                <a:effectLst>
                  <a:outerShdw blurRad="38100" dist="38100" dir="2700000" algn="tl">
                    <a:srgbClr val="000000">
                      <a:alpha val="43137"/>
                    </a:srgbClr>
                  </a:outerShdw>
                </a:effectLst>
              </a:rPr>
              <a:t>“calcular el cambio en Y para un cambio dado en X.”</a:t>
            </a:r>
          </a:p>
          <a:p>
            <a:pPr marL="0" lvl="2" indent="0" algn="just" eaLnBrk="1" hangingPunct="1">
              <a:spcBef>
                <a:spcPts val="0"/>
              </a:spcBef>
              <a:spcAft>
                <a:spcPts val="600"/>
              </a:spcAft>
              <a:buFont typeface="Wingdings" pitchFamily="2" charset="2"/>
              <a:buNone/>
              <a:defRPr/>
            </a:pPr>
            <a:endParaRPr lang="es-ES" b="1" dirty="0"/>
          </a:p>
          <a:p>
            <a:pPr marL="0" lvl="2" indent="0" algn="ctr">
              <a:spcBef>
                <a:spcPts val="0"/>
              </a:spcBef>
              <a:spcAft>
                <a:spcPts val="600"/>
              </a:spcAft>
              <a:buNone/>
              <a:defRPr/>
            </a:pPr>
            <a:r>
              <a:rPr lang="es-ES" b="1" dirty="0"/>
              <a:t> Log-Log: log(y)= α + b log(x)</a:t>
            </a:r>
          </a:p>
          <a:p>
            <a:pPr marL="0" lvl="3" indent="0" algn="just">
              <a:spcBef>
                <a:spcPts val="0"/>
              </a:spcBef>
              <a:spcAft>
                <a:spcPts val="600"/>
              </a:spcAft>
              <a:buNone/>
              <a:defRPr/>
            </a:pPr>
            <a:r>
              <a:rPr lang="es-ES" sz="2400" b="1" dirty="0">
                <a:solidFill>
                  <a:srgbClr val="C00000"/>
                </a:solidFill>
              </a:rPr>
              <a:t>Variación % de y(*100)</a:t>
            </a:r>
            <a:r>
              <a:rPr lang="es-ES" sz="2400" b="1" dirty="0"/>
              <a:t> </a:t>
            </a:r>
            <a:r>
              <a:rPr lang="es-ES" sz="2400" b="1" dirty="0">
                <a:sym typeface="Wingdings" panose="05000000000000000000" pitchFamily="2" charset="2"/>
              </a:rPr>
              <a:t> </a:t>
            </a:r>
            <a:r>
              <a:rPr lang="es-ES" sz="2400" b="1" dirty="0"/>
              <a:t>Cambio % en Y por cada 1% de variación en X</a:t>
            </a:r>
          </a:p>
          <a:p>
            <a:pPr marL="0" lvl="2" indent="0" algn="ctr" eaLnBrk="1" hangingPunct="1">
              <a:spcBef>
                <a:spcPts val="0"/>
              </a:spcBef>
              <a:spcAft>
                <a:spcPts val="600"/>
              </a:spcAft>
              <a:buFont typeface="Wingdings" pitchFamily="2" charset="2"/>
              <a:buNone/>
              <a:defRPr/>
            </a:pPr>
            <a:endParaRPr lang="es-ES" b="1" dirty="0"/>
          </a:p>
          <a:p>
            <a:pPr marL="0" lvl="2" indent="0" algn="ctr" eaLnBrk="1" hangingPunct="1">
              <a:spcBef>
                <a:spcPts val="0"/>
              </a:spcBef>
              <a:spcAft>
                <a:spcPts val="600"/>
              </a:spcAft>
              <a:buFont typeface="Wingdings" pitchFamily="2" charset="2"/>
              <a:buNone/>
              <a:defRPr/>
            </a:pPr>
            <a:r>
              <a:rPr lang="es-ES" b="1" dirty="0"/>
              <a:t>Log-nivel: log(y)= α + </a:t>
            </a:r>
            <a:r>
              <a:rPr lang="es-ES" b="1" dirty="0" err="1"/>
              <a:t>bx</a:t>
            </a:r>
            <a:endParaRPr lang="es-ES" b="1" dirty="0"/>
          </a:p>
          <a:p>
            <a:pPr marL="0" lvl="3" indent="0" algn="just" eaLnBrk="1" hangingPunct="1">
              <a:spcBef>
                <a:spcPts val="0"/>
              </a:spcBef>
              <a:spcAft>
                <a:spcPts val="600"/>
              </a:spcAft>
              <a:buFont typeface="Wingdings" pitchFamily="2" charset="2"/>
              <a:buNone/>
              <a:defRPr/>
            </a:pPr>
            <a:r>
              <a:rPr lang="es-ES" sz="2400" b="1" dirty="0">
                <a:solidFill>
                  <a:srgbClr val="C00000"/>
                </a:solidFill>
              </a:rPr>
              <a:t>Variación % de y(*100) </a:t>
            </a:r>
            <a:r>
              <a:rPr lang="es-ES" sz="2400" b="1" dirty="0">
                <a:sym typeface="Wingdings" panose="05000000000000000000" pitchFamily="2" charset="2"/>
              </a:rPr>
              <a:t></a:t>
            </a:r>
            <a:r>
              <a:rPr lang="es-ES" sz="2400" b="1" dirty="0"/>
              <a:t> Cambio % en Y por cada variación en 1 unidad de X.</a:t>
            </a:r>
          </a:p>
          <a:p>
            <a:pPr marL="0" lvl="3" indent="0" algn="just" eaLnBrk="1" hangingPunct="1">
              <a:spcBef>
                <a:spcPts val="0"/>
              </a:spcBef>
              <a:spcAft>
                <a:spcPts val="600"/>
              </a:spcAft>
              <a:buFont typeface="Wingdings" pitchFamily="2" charset="2"/>
              <a:buNone/>
              <a:defRPr/>
            </a:pPr>
            <a:endParaRPr lang="es-ES" sz="2400" dirty="0"/>
          </a:p>
          <a:p>
            <a:pPr marL="0" lvl="3" indent="0" algn="ctr" eaLnBrk="1" hangingPunct="1">
              <a:spcBef>
                <a:spcPts val="0"/>
              </a:spcBef>
              <a:spcAft>
                <a:spcPts val="600"/>
              </a:spcAft>
              <a:buFont typeface="Wingdings" pitchFamily="2" charset="2"/>
              <a:buNone/>
              <a:defRPr/>
            </a:pPr>
            <a:r>
              <a:rPr lang="es-ES" sz="2400" b="1" dirty="0"/>
              <a:t>Nivel-log: y = α + b log(x) 	</a:t>
            </a:r>
          </a:p>
          <a:p>
            <a:pPr marL="0" lvl="3" indent="0" algn="just" eaLnBrk="1" hangingPunct="1">
              <a:spcBef>
                <a:spcPts val="0"/>
              </a:spcBef>
              <a:spcAft>
                <a:spcPts val="600"/>
              </a:spcAft>
              <a:buNone/>
              <a:defRPr/>
            </a:pPr>
            <a:r>
              <a:rPr lang="es-ES" sz="2400" b="1" dirty="0">
                <a:solidFill>
                  <a:srgbClr val="C00000"/>
                </a:solidFill>
              </a:rPr>
              <a:t>Variación real de y</a:t>
            </a:r>
            <a:r>
              <a:rPr lang="es-ES" sz="2400" b="1" dirty="0"/>
              <a:t> </a:t>
            </a:r>
            <a:r>
              <a:rPr lang="es-ES" sz="2400" b="1" dirty="0">
                <a:sym typeface="Wingdings" panose="05000000000000000000" pitchFamily="2" charset="2"/>
              </a:rPr>
              <a:t> </a:t>
            </a:r>
            <a:r>
              <a:rPr lang="es-ES" sz="2400" b="1" dirty="0"/>
              <a:t>Cambio en Y por cada 1% de variación en X)</a:t>
            </a:r>
          </a:p>
          <a:p>
            <a:pPr lvl="1" eaLnBrk="1" hangingPunct="1">
              <a:lnSpc>
                <a:spcPct val="80000"/>
              </a:lnSpc>
              <a:defRPr/>
            </a:pPr>
            <a:endParaRPr lang="es-ES" dirty="0"/>
          </a:p>
        </p:txBody>
      </p:sp>
    </p:spTree>
    <p:extLst>
      <p:ext uri="{BB962C8B-B14F-4D97-AF65-F5344CB8AC3E}">
        <p14:creationId xmlns:p14="http://schemas.microsoft.com/office/powerpoint/2010/main" val="34650264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TotalTime>
  <Words>2104</Words>
  <Application>Microsoft Office PowerPoint</Application>
  <PresentationFormat>Presentación en pantalla (4:3)</PresentationFormat>
  <Paragraphs>173</Paragraphs>
  <Slides>24</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24</vt:i4>
      </vt:variant>
    </vt:vector>
  </HeadingPairs>
  <TitlesOfParts>
    <vt:vector size="32" baseType="lpstr">
      <vt:lpstr>Arial</vt:lpstr>
      <vt:lpstr>Arial Narrow</vt:lpstr>
      <vt:lpstr>Calibri</vt:lpstr>
      <vt:lpstr>Courier New</vt:lpstr>
      <vt:lpstr>Tahoma</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vt:lpstr>
      <vt:lpstr>EFECTO DE INTERACCIÓN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Agustín</dc:creator>
  <cp:lastModifiedBy>Agustin Salvia</cp:lastModifiedBy>
  <cp:revision>63</cp:revision>
  <dcterms:created xsi:type="dcterms:W3CDTF">2017-06-19T10:46:15Z</dcterms:created>
  <dcterms:modified xsi:type="dcterms:W3CDTF">2020-06-05T00:37:16Z</dcterms:modified>
</cp:coreProperties>
</file>