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handoutMasterIdLst>
    <p:handoutMasterId r:id="rId20"/>
  </p:handoutMasterIdLst>
  <p:sldIdLst>
    <p:sldId id="265" r:id="rId2"/>
    <p:sldId id="407" r:id="rId3"/>
    <p:sldId id="408" r:id="rId4"/>
    <p:sldId id="453" r:id="rId5"/>
    <p:sldId id="470" r:id="rId6"/>
    <p:sldId id="409" r:id="rId7"/>
    <p:sldId id="454" r:id="rId8"/>
    <p:sldId id="455" r:id="rId9"/>
    <p:sldId id="456" r:id="rId10"/>
    <p:sldId id="532" r:id="rId11"/>
    <p:sldId id="457" r:id="rId12"/>
    <p:sldId id="458" r:id="rId13"/>
    <p:sldId id="459" r:id="rId14"/>
    <p:sldId id="483" r:id="rId15"/>
    <p:sldId id="484" r:id="rId16"/>
    <p:sldId id="485" r:id="rId17"/>
    <p:sldId id="486" r:id="rId18"/>
  </p:sldIdLst>
  <p:sldSz cx="9144000" cy="6858000" type="screen4x3"/>
  <p:notesSz cx="6854825" cy="9713913"/>
  <p:defaultTextStyle>
    <a:defPPr>
      <a:defRPr lang="es-ES"/>
    </a:defPPr>
    <a:lvl1pPr algn="l" rtl="0" fontAlgn="base">
      <a:spcBef>
        <a:spcPct val="0"/>
      </a:spcBef>
      <a:spcAft>
        <a:spcPct val="0"/>
      </a:spcAft>
      <a:defRPr sz="2000" kern="1200">
        <a:solidFill>
          <a:schemeClr val="tx1"/>
        </a:solidFill>
        <a:latin typeface="Tahoma" pitchFamily="34" charset="0"/>
        <a:ea typeface="+mn-ea"/>
        <a:cs typeface="+mn-cs"/>
      </a:defRPr>
    </a:lvl1pPr>
    <a:lvl2pPr marL="457200" algn="l" rtl="0" fontAlgn="base">
      <a:spcBef>
        <a:spcPct val="0"/>
      </a:spcBef>
      <a:spcAft>
        <a:spcPct val="0"/>
      </a:spcAft>
      <a:defRPr sz="2000" kern="1200">
        <a:solidFill>
          <a:schemeClr val="tx1"/>
        </a:solidFill>
        <a:latin typeface="Tahoma" pitchFamily="34" charset="0"/>
        <a:ea typeface="+mn-ea"/>
        <a:cs typeface="+mn-cs"/>
      </a:defRPr>
    </a:lvl2pPr>
    <a:lvl3pPr marL="914400" algn="l" rtl="0" fontAlgn="base">
      <a:spcBef>
        <a:spcPct val="0"/>
      </a:spcBef>
      <a:spcAft>
        <a:spcPct val="0"/>
      </a:spcAft>
      <a:defRPr sz="2000" kern="1200">
        <a:solidFill>
          <a:schemeClr val="tx1"/>
        </a:solidFill>
        <a:latin typeface="Tahoma" pitchFamily="34" charset="0"/>
        <a:ea typeface="+mn-ea"/>
        <a:cs typeface="+mn-cs"/>
      </a:defRPr>
    </a:lvl3pPr>
    <a:lvl4pPr marL="1371600" algn="l" rtl="0" fontAlgn="base">
      <a:spcBef>
        <a:spcPct val="0"/>
      </a:spcBef>
      <a:spcAft>
        <a:spcPct val="0"/>
      </a:spcAft>
      <a:defRPr sz="2000" kern="1200">
        <a:solidFill>
          <a:schemeClr val="tx1"/>
        </a:solidFill>
        <a:latin typeface="Tahoma" pitchFamily="34" charset="0"/>
        <a:ea typeface="+mn-ea"/>
        <a:cs typeface="+mn-cs"/>
      </a:defRPr>
    </a:lvl4pPr>
    <a:lvl5pPr marL="1828800" algn="l" rtl="0" fontAlgn="base">
      <a:spcBef>
        <a:spcPct val="0"/>
      </a:spcBef>
      <a:spcAft>
        <a:spcPct val="0"/>
      </a:spcAft>
      <a:defRPr sz="2000" kern="1200">
        <a:solidFill>
          <a:schemeClr val="tx1"/>
        </a:solidFill>
        <a:latin typeface="Tahoma" pitchFamily="34" charset="0"/>
        <a:ea typeface="+mn-ea"/>
        <a:cs typeface="+mn-cs"/>
      </a:defRPr>
    </a:lvl5pPr>
    <a:lvl6pPr marL="2286000" algn="l" defTabSz="914400" rtl="0" eaLnBrk="1" latinLnBrk="0" hangingPunct="1">
      <a:defRPr sz="2000" kern="1200">
        <a:solidFill>
          <a:schemeClr val="tx1"/>
        </a:solidFill>
        <a:latin typeface="Tahoma" pitchFamily="34" charset="0"/>
        <a:ea typeface="+mn-ea"/>
        <a:cs typeface="+mn-cs"/>
      </a:defRPr>
    </a:lvl6pPr>
    <a:lvl7pPr marL="2743200" algn="l" defTabSz="914400" rtl="0" eaLnBrk="1" latinLnBrk="0" hangingPunct="1">
      <a:defRPr sz="2000" kern="1200">
        <a:solidFill>
          <a:schemeClr val="tx1"/>
        </a:solidFill>
        <a:latin typeface="Tahoma" pitchFamily="34" charset="0"/>
        <a:ea typeface="+mn-ea"/>
        <a:cs typeface="+mn-cs"/>
      </a:defRPr>
    </a:lvl7pPr>
    <a:lvl8pPr marL="3200400" algn="l" defTabSz="914400" rtl="0" eaLnBrk="1" latinLnBrk="0" hangingPunct="1">
      <a:defRPr sz="2000" kern="1200">
        <a:solidFill>
          <a:schemeClr val="tx1"/>
        </a:solidFill>
        <a:latin typeface="Tahoma" pitchFamily="34" charset="0"/>
        <a:ea typeface="+mn-ea"/>
        <a:cs typeface="+mn-cs"/>
      </a:defRPr>
    </a:lvl8pPr>
    <a:lvl9pPr marL="3657600" algn="l" defTabSz="914400" rtl="0" eaLnBrk="1" latinLnBrk="0" hangingPunct="1">
      <a:defRPr sz="20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CC"/>
    <a:srgbClr val="47B952"/>
    <a:srgbClr val="79FFDC"/>
    <a:srgbClr val="F10FD1"/>
    <a:srgbClr val="00CC99"/>
    <a:srgbClr val="FF99FF"/>
    <a:srgbClr val="FFFF66"/>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672" autoAdjust="0"/>
    <p:restoredTop sz="90889" autoAdjust="0"/>
  </p:normalViewPr>
  <p:slideViewPr>
    <p:cSldViewPr>
      <p:cViewPr varScale="1">
        <p:scale>
          <a:sx n="65" d="100"/>
          <a:sy n="65" d="100"/>
        </p:scale>
        <p:origin x="87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2971800" cy="485775"/>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s-ES"/>
          </a:p>
        </p:txBody>
      </p:sp>
      <p:sp>
        <p:nvSpPr>
          <p:cNvPr id="92163" name="Rectangle 3"/>
          <p:cNvSpPr>
            <a:spLocks noGrp="1" noChangeArrowheads="1"/>
          </p:cNvSpPr>
          <p:nvPr>
            <p:ph type="dt" sz="quarter" idx="1"/>
          </p:nvPr>
        </p:nvSpPr>
        <p:spPr bwMode="auto">
          <a:xfrm>
            <a:off x="3883025" y="0"/>
            <a:ext cx="2971800" cy="485775"/>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s-ES"/>
          </a:p>
        </p:txBody>
      </p:sp>
      <p:sp>
        <p:nvSpPr>
          <p:cNvPr id="92164" name="Rectangle 4"/>
          <p:cNvSpPr>
            <a:spLocks noGrp="1" noChangeArrowheads="1"/>
          </p:cNvSpPr>
          <p:nvPr>
            <p:ph type="ftr" sz="quarter" idx="2"/>
          </p:nvPr>
        </p:nvSpPr>
        <p:spPr bwMode="auto">
          <a:xfrm>
            <a:off x="0" y="9228138"/>
            <a:ext cx="2971800" cy="485775"/>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s-ES"/>
          </a:p>
        </p:txBody>
      </p:sp>
      <p:sp>
        <p:nvSpPr>
          <p:cNvPr id="92165" name="Rectangle 5"/>
          <p:cNvSpPr>
            <a:spLocks noGrp="1" noChangeArrowheads="1"/>
          </p:cNvSpPr>
          <p:nvPr>
            <p:ph type="sldNum" sz="quarter" idx="3"/>
          </p:nvPr>
        </p:nvSpPr>
        <p:spPr bwMode="auto">
          <a:xfrm>
            <a:off x="3883025" y="9228138"/>
            <a:ext cx="2971800" cy="485775"/>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9BA70194-6DA2-48A1-A2E6-047B40E3BAD2}" type="slidenum">
              <a:rPr lang="es-ES"/>
              <a:pPr>
                <a:defRPr/>
              </a:pPr>
              <a:t>‹Nº›</a:t>
            </a:fld>
            <a:endParaRPr lang="es-ES"/>
          </a:p>
        </p:txBody>
      </p:sp>
    </p:spTree>
    <p:extLst>
      <p:ext uri="{BB962C8B-B14F-4D97-AF65-F5344CB8AC3E}">
        <p14:creationId xmlns:p14="http://schemas.microsoft.com/office/powerpoint/2010/main" val="3907986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85775"/>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Times New Roman" pitchFamily="18" charset="0"/>
              </a:defRPr>
            </a:lvl1pPr>
          </a:lstStyle>
          <a:p>
            <a:pPr>
              <a:defRPr/>
            </a:pPr>
            <a:endParaRPr lang="es-ES"/>
          </a:p>
        </p:txBody>
      </p:sp>
      <p:sp>
        <p:nvSpPr>
          <p:cNvPr id="4099" name="Rectangle 3"/>
          <p:cNvSpPr>
            <a:spLocks noGrp="1" noChangeArrowheads="1"/>
          </p:cNvSpPr>
          <p:nvPr>
            <p:ph type="dt" idx="1"/>
          </p:nvPr>
        </p:nvSpPr>
        <p:spPr bwMode="auto">
          <a:xfrm>
            <a:off x="3883025" y="0"/>
            <a:ext cx="2971800" cy="485775"/>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Times New Roman" pitchFamily="18" charset="0"/>
              </a:defRPr>
            </a:lvl1pPr>
          </a:lstStyle>
          <a:p>
            <a:pPr>
              <a:defRPr/>
            </a:pPr>
            <a:endParaRPr lang="es-ES"/>
          </a:p>
        </p:txBody>
      </p:sp>
      <p:sp>
        <p:nvSpPr>
          <p:cNvPr id="99332" name="Rectangle 4"/>
          <p:cNvSpPr>
            <a:spLocks noGrp="1" noRot="1" noChangeAspect="1" noChangeArrowheads="1" noTextEdit="1"/>
          </p:cNvSpPr>
          <p:nvPr>
            <p:ph type="sldImg" idx="2"/>
          </p:nvPr>
        </p:nvSpPr>
        <p:spPr bwMode="auto">
          <a:xfrm>
            <a:off x="998538" y="728663"/>
            <a:ext cx="4857750" cy="36417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14400" y="4614863"/>
            <a:ext cx="5026025" cy="4370387"/>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4102" name="Rectangle 6"/>
          <p:cNvSpPr>
            <a:spLocks noGrp="1" noChangeArrowheads="1"/>
          </p:cNvSpPr>
          <p:nvPr>
            <p:ph type="ftr" sz="quarter" idx="4"/>
          </p:nvPr>
        </p:nvSpPr>
        <p:spPr bwMode="auto">
          <a:xfrm>
            <a:off x="0" y="9228138"/>
            <a:ext cx="2971800" cy="485775"/>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Times New Roman" pitchFamily="18" charset="0"/>
              </a:defRPr>
            </a:lvl1pPr>
          </a:lstStyle>
          <a:p>
            <a:pPr>
              <a:defRPr/>
            </a:pPr>
            <a:endParaRPr lang="es-ES"/>
          </a:p>
        </p:txBody>
      </p:sp>
      <p:sp>
        <p:nvSpPr>
          <p:cNvPr id="4103" name="Rectangle 7"/>
          <p:cNvSpPr>
            <a:spLocks noGrp="1" noChangeArrowheads="1"/>
          </p:cNvSpPr>
          <p:nvPr>
            <p:ph type="sldNum" sz="quarter" idx="5"/>
          </p:nvPr>
        </p:nvSpPr>
        <p:spPr bwMode="auto">
          <a:xfrm>
            <a:off x="3883025" y="9228138"/>
            <a:ext cx="2971800" cy="485775"/>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Times New Roman" pitchFamily="18" charset="0"/>
              </a:defRPr>
            </a:lvl1pPr>
          </a:lstStyle>
          <a:p>
            <a:pPr>
              <a:defRPr/>
            </a:pPr>
            <a:fld id="{ECD80273-CD86-4935-9AC3-2B205FBE0252}" type="slidenum">
              <a:rPr lang="es-ES"/>
              <a:pPr>
                <a:defRPr/>
              </a:pPr>
              <a:t>‹Nº›</a:t>
            </a:fld>
            <a:endParaRPr lang="es-ES"/>
          </a:p>
        </p:txBody>
      </p:sp>
    </p:spTree>
    <p:extLst>
      <p:ext uri="{BB962C8B-B14F-4D97-AF65-F5344CB8AC3E}">
        <p14:creationId xmlns:p14="http://schemas.microsoft.com/office/powerpoint/2010/main" val="29206520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xfrm>
            <a:off x="998538" y="728663"/>
            <a:ext cx="4857750" cy="3643312"/>
          </a:xfrm>
          <a:ln/>
        </p:spPr>
      </p:sp>
      <p:sp>
        <p:nvSpPr>
          <p:cNvPr id="100355"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xfrm>
            <a:off x="998538" y="727075"/>
            <a:ext cx="4859337" cy="3644900"/>
          </a:xfrm>
          <a:ln/>
        </p:spPr>
      </p:sp>
      <p:sp>
        <p:nvSpPr>
          <p:cNvPr id="125955" name="Rectangle 3"/>
          <p:cNvSpPr>
            <a:spLocks noGrp="1" noChangeArrowheads="1"/>
          </p:cNvSpPr>
          <p:nvPr>
            <p:ph type="body" idx="1"/>
          </p:nvPr>
        </p:nvSpPr>
        <p:spPr>
          <a:xfrm>
            <a:off x="912813" y="4613275"/>
            <a:ext cx="5029200" cy="4373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xfrm>
            <a:off x="998538" y="727075"/>
            <a:ext cx="4859337" cy="3644900"/>
          </a:xfrm>
          <a:ln/>
        </p:spPr>
      </p:sp>
      <p:sp>
        <p:nvSpPr>
          <p:cNvPr id="126979" name="Rectangle 3"/>
          <p:cNvSpPr>
            <a:spLocks noGrp="1" noChangeArrowheads="1"/>
          </p:cNvSpPr>
          <p:nvPr>
            <p:ph type="body" idx="1"/>
          </p:nvPr>
        </p:nvSpPr>
        <p:spPr>
          <a:xfrm>
            <a:off x="912813" y="4613275"/>
            <a:ext cx="5029200" cy="4373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s-A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s-A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s-A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s-A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s-A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s-A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s-AR"/>
            </a:p>
          </p:txBody>
        </p:sp>
      </p:grpSp>
      <p:sp>
        <p:nvSpPr>
          <p:cNvPr id="7180" name="Rectangle 12"/>
          <p:cNvSpPr>
            <a:spLocks noGrp="1" noChangeArrowheads="1"/>
          </p:cNvSpPr>
          <p:nvPr>
            <p:ph type="ctrTitle"/>
          </p:nvPr>
        </p:nvSpPr>
        <p:spPr>
          <a:xfrm>
            <a:off x="990600" y="1828800"/>
            <a:ext cx="7772400" cy="1143000"/>
          </a:xfrm>
        </p:spPr>
        <p:txBody>
          <a:bodyPr/>
          <a:lstStyle>
            <a:lvl1pPr>
              <a:defRPr/>
            </a:lvl1pPr>
          </a:lstStyle>
          <a:p>
            <a:r>
              <a:rPr lang="es-ES"/>
              <a:t>Haga clic para modificar el estilo de título del patrón</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s-E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s-E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647B45E2-17BD-4DA6-832F-933D88D82875}" type="slidenum">
              <a:rPr lang="es-ES"/>
              <a:pPr>
                <a:defRPr/>
              </a:pPr>
              <a:t>‹Nº›</a:t>
            </a:fld>
            <a:endParaRPr lang="es-ES"/>
          </a:p>
        </p:txBody>
      </p:sp>
    </p:spTree>
    <p:extLst>
      <p:ext uri="{BB962C8B-B14F-4D97-AF65-F5344CB8AC3E}">
        <p14:creationId xmlns:p14="http://schemas.microsoft.com/office/powerpoint/2010/main" val="19937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004050" y="617538"/>
            <a:ext cx="1951038" cy="5514975"/>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1150938" y="617538"/>
            <a:ext cx="5700712" cy="551497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Rectangle 11"/>
          <p:cNvSpPr>
            <a:spLocks noGrp="1" noChangeArrowheads="1"/>
          </p:cNvSpPr>
          <p:nvPr>
            <p:ph type="dt" sz="half" idx="10"/>
          </p:nvPr>
        </p:nvSpPr>
        <p:spPr/>
        <p:txBody>
          <a:bodyPr/>
          <a:lstStyle>
            <a:lvl1pPr>
              <a:defRPr/>
            </a:lvl1pPr>
          </a:lstStyle>
          <a:p>
            <a:pPr>
              <a:defRPr/>
            </a:pPr>
            <a:endParaRPr lang="es-ES"/>
          </a:p>
        </p:txBody>
      </p:sp>
      <p:sp>
        <p:nvSpPr>
          <p:cNvPr id="5" name="Rectangle 12"/>
          <p:cNvSpPr>
            <a:spLocks noGrp="1" noChangeArrowheads="1"/>
          </p:cNvSpPr>
          <p:nvPr>
            <p:ph type="ftr" sz="quarter" idx="11"/>
          </p:nvPr>
        </p:nvSpPr>
        <p:spPr/>
        <p:txBody>
          <a:bodyPr/>
          <a:lstStyle>
            <a:lvl1pPr>
              <a:defRPr/>
            </a:lvl1pPr>
          </a:lstStyle>
          <a:p>
            <a:pPr>
              <a:defRPr/>
            </a:pPr>
            <a:endParaRPr lang="es-ES"/>
          </a:p>
        </p:txBody>
      </p:sp>
      <p:sp>
        <p:nvSpPr>
          <p:cNvPr id="6" name="Rectangle 13"/>
          <p:cNvSpPr>
            <a:spLocks noGrp="1" noChangeArrowheads="1"/>
          </p:cNvSpPr>
          <p:nvPr>
            <p:ph type="sldNum" sz="quarter" idx="12"/>
          </p:nvPr>
        </p:nvSpPr>
        <p:spPr/>
        <p:txBody>
          <a:bodyPr/>
          <a:lstStyle>
            <a:lvl1pPr>
              <a:defRPr/>
            </a:lvl1pPr>
          </a:lstStyle>
          <a:p>
            <a:pPr>
              <a:defRPr/>
            </a:pPr>
            <a:fld id="{0148449C-C680-42B8-8421-D246512CA56F}" type="slidenum">
              <a:rPr lang="es-ES"/>
              <a:pPr>
                <a:defRPr/>
              </a:pPr>
              <a:t>‹Nº›</a:t>
            </a:fld>
            <a:endParaRPr lang="es-ES"/>
          </a:p>
        </p:txBody>
      </p:sp>
    </p:spTree>
    <p:extLst>
      <p:ext uri="{BB962C8B-B14F-4D97-AF65-F5344CB8AC3E}">
        <p14:creationId xmlns:p14="http://schemas.microsoft.com/office/powerpoint/2010/main" val="2736300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11"/>
          <p:cNvSpPr>
            <a:spLocks noGrp="1" noChangeArrowheads="1"/>
          </p:cNvSpPr>
          <p:nvPr>
            <p:ph type="dt" sz="half" idx="10"/>
          </p:nvPr>
        </p:nvSpPr>
        <p:spPr/>
        <p:txBody>
          <a:bodyPr/>
          <a:lstStyle>
            <a:lvl1pPr>
              <a:defRPr/>
            </a:lvl1pPr>
          </a:lstStyle>
          <a:p>
            <a:pPr>
              <a:defRPr/>
            </a:pPr>
            <a:endParaRPr lang="es-ES"/>
          </a:p>
        </p:txBody>
      </p:sp>
      <p:sp>
        <p:nvSpPr>
          <p:cNvPr id="5" name="Rectangle 12"/>
          <p:cNvSpPr>
            <a:spLocks noGrp="1" noChangeArrowheads="1"/>
          </p:cNvSpPr>
          <p:nvPr>
            <p:ph type="ftr" sz="quarter" idx="11"/>
          </p:nvPr>
        </p:nvSpPr>
        <p:spPr/>
        <p:txBody>
          <a:bodyPr/>
          <a:lstStyle>
            <a:lvl1pPr>
              <a:defRPr/>
            </a:lvl1pPr>
          </a:lstStyle>
          <a:p>
            <a:pPr>
              <a:defRPr/>
            </a:pPr>
            <a:endParaRPr lang="es-ES"/>
          </a:p>
        </p:txBody>
      </p:sp>
      <p:sp>
        <p:nvSpPr>
          <p:cNvPr id="6" name="Rectangle 13"/>
          <p:cNvSpPr>
            <a:spLocks noGrp="1" noChangeArrowheads="1"/>
          </p:cNvSpPr>
          <p:nvPr>
            <p:ph type="sldNum" sz="quarter" idx="12"/>
          </p:nvPr>
        </p:nvSpPr>
        <p:spPr/>
        <p:txBody>
          <a:bodyPr/>
          <a:lstStyle>
            <a:lvl1pPr>
              <a:defRPr/>
            </a:lvl1pPr>
          </a:lstStyle>
          <a:p>
            <a:pPr>
              <a:defRPr/>
            </a:pPr>
            <a:fld id="{DB7CF49E-E66A-495D-85E3-FB62195E8683}" type="slidenum">
              <a:rPr lang="es-ES"/>
              <a:pPr>
                <a:defRPr/>
              </a:pPr>
              <a:t>‹Nº›</a:t>
            </a:fld>
            <a:endParaRPr lang="es-ES"/>
          </a:p>
        </p:txBody>
      </p:sp>
    </p:spTree>
    <p:extLst>
      <p:ext uri="{BB962C8B-B14F-4D97-AF65-F5344CB8AC3E}">
        <p14:creationId xmlns:p14="http://schemas.microsoft.com/office/powerpoint/2010/main" val="3232289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Rectangle 11"/>
          <p:cNvSpPr>
            <a:spLocks noGrp="1" noChangeArrowheads="1"/>
          </p:cNvSpPr>
          <p:nvPr>
            <p:ph type="dt" sz="half" idx="10"/>
          </p:nvPr>
        </p:nvSpPr>
        <p:spPr/>
        <p:txBody>
          <a:bodyPr/>
          <a:lstStyle>
            <a:lvl1pPr>
              <a:defRPr/>
            </a:lvl1pPr>
          </a:lstStyle>
          <a:p>
            <a:pPr>
              <a:defRPr/>
            </a:pPr>
            <a:endParaRPr lang="es-ES"/>
          </a:p>
        </p:txBody>
      </p:sp>
      <p:sp>
        <p:nvSpPr>
          <p:cNvPr id="6" name="Rectangle 12"/>
          <p:cNvSpPr>
            <a:spLocks noGrp="1" noChangeArrowheads="1"/>
          </p:cNvSpPr>
          <p:nvPr>
            <p:ph type="ftr" sz="quarter" idx="11"/>
          </p:nvPr>
        </p:nvSpPr>
        <p:spPr/>
        <p:txBody>
          <a:bodyPr/>
          <a:lstStyle>
            <a:lvl1pPr>
              <a:defRPr/>
            </a:lvl1pPr>
          </a:lstStyle>
          <a:p>
            <a:pPr>
              <a:defRPr/>
            </a:pPr>
            <a:endParaRPr lang="es-ES"/>
          </a:p>
        </p:txBody>
      </p:sp>
      <p:sp>
        <p:nvSpPr>
          <p:cNvPr id="7" name="Rectangle 13"/>
          <p:cNvSpPr>
            <a:spLocks noGrp="1" noChangeArrowheads="1"/>
          </p:cNvSpPr>
          <p:nvPr>
            <p:ph type="sldNum" sz="quarter" idx="12"/>
          </p:nvPr>
        </p:nvSpPr>
        <p:spPr/>
        <p:txBody>
          <a:bodyPr/>
          <a:lstStyle>
            <a:lvl1pPr>
              <a:defRPr/>
            </a:lvl1pPr>
          </a:lstStyle>
          <a:p>
            <a:pPr>
              <a:defRPr/>
            </a:pPr>
            <a:fld id="{62E8CFFC-4199-45DC-A8B6-DB06CCE1E174}" type="slidenum">
              <a:rPr lang="es-ES"/>
              <a:pPr>
                <a:defRPr/>
              </a:pPr>
              <a:t>‹Nº›</a:t>
            </a:fld>
            <a:endParaRPr lang="es-ES"/>
          </a:p>
        </p:txBody>
      </p:sp>
    </p:spTree>
    <p:extLst>
      <p:ext uri="{BB962C8B-B14F-4D97-AF65-F5344CB8AC3E}">
        <p14:creationId xmlns:p14="http://schemas.microsoft.com/office/powerpoint/2010/main" val="238314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Rectangle 11"/>
          <p:cNvSpPr>
            <a:spLocks noGrp="1" noChangeArrowheads="1"/>
          </p:cNvSpPr>
          <p:nvPr>
            <p:ph type="dt" sz="half" idx="10"/>
          </p:nvPr>
        </p:nvSpPr>
        <p:spPr/>
        <p:txBody>
          <a:bodyPr/>
          <a:lstStyle>
            <a:lvl1pPr>
              <a:defRPr/>
            </a:lvl1pPr>
          </a:lstStyle>
          <a:p>
            <a:pPr>
              <a:defRPr/>
            </a:pPr>
            <a:endParaRPr lang="es-ES"/>
          </a:p>
        </p:txBody>
      </p:sp>
      <p:sp>
        <p:nvSpPr>
          <p:cNvPr id="8" name="Rectangle 12"/>
          <p:cNvSpPr>
            <a:spLocks noGrp="1" noChangeArrowheads="1"/>
          </p:cNvSpPr>
          <p:nvPr>
            <p:ph type="ftr" sz="quarter" idx="11"/>
          </p:nvPr>
        </p:nvSpPr>
        <p:spPr/>
        <p:txBody>
          <a:bodyPr/>
          <a:lstStyle>
            <a:lvl1pPr>
              <a:defRPr/>
            </a:lvl1pPr>
          </a:lstStyle>
          <a:p>
            <a:pPr>
              <a:defRPr/>
            </a:pPr>
            <a:endParaRPr lang="es-ES"/>
          </a:p>
        </p:txBody>
      </p:sp>
      <p:sp>
        <p:nvSpPr>
          <p:cNvPr id="9" name="Rectangle 13"/>
          <p:cNvSpPr>
            <a:spLocks noGrp="1" noChangeArrowheads="1"/>
          </p:cNvSpPr>
          <p:nvPr>
            <p:ph type="sldNum" sz="quarter" idx="12"/>
          </p:nvPr>
        </p:nvSpPr>
        <p:spPr/>
        <p:txBody>
          <a:bodyPr/>
          <a:lstStyle>
            <a:lvl1pPr>
              <a:defRPr/>
            </a:lvl1pPr>
          </a:lstStyle>
          <a:p>
            <a:pPr>
              <a:defRPr/>
            </a:pPr>
            <a:fld id="{ADA679C2-061C-47DE-B8E4-895BFCFE8211}" type="slidenum">
              <a:rPr lang="es-ES"/>
              <a:pPr>
                <a:defRPr/>
              </a:pPr>
              <a:t>‹Nº›</a:t>
            </a:fld>
            <a:endParaRPr lang="es-ES"/>
          </a:p>
        </p:txBody>
      </p:sp>
    </p:spTree>
    <p:extLst>
      <p:ext uri="{BB962C8B-B14F-4D97-AF65-F5344CB8AC3E}">
        <p14:creationId xmlns:p14="http://schemas.microsoft.com/office/powerpoint/2010/main" val="36684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Rectangle 11"/>
          <p:cNvSpPr>
            <a:spLocks noGrp="1" noChangeArrowheads="1"/>
          </p:cNvSpPr>
          <p:nvPr>
            <p:ph type="dt" sz="half" idx="10"/>
          </p:nvPr>
        </p:nvSpPr>
        <p:spPr/>
        <p:txBody>
          <a:bodyPr/>
          <a:lstStyle>
            <a:lvl1pPr>
              <a:defRPr/>
            </a:lvl1pPr>
          </a:lstStyle>
          <a:p>
            <a:pPr>
              <a:defRPr/>
            </a:pPr>
            <a:endParaRPr lang="es-ES"/>
          </a:p>
        </p:txBody>
      </p:sp>
      <p:sp>
        <p:nvSpPr>
          <p:cNvPr id="4" name="Rectangle 12"/>
          <p:cNvSpPr>
            <a:spLocks noGrp="1" noChangeArrowheads="1"/>
          </p:cNvSpPr>
          <p:nvPr>
            <p:ph type="ftr" sz="quarter" idx="11"/>
          </p:nvPr>
        </p:nvSpPr>
        <p:spPr/>
        <p:txBody>
          <a:bodyPr/>
          <a:lstStyle>
            <a:lvl1pPr>
              <a:defRPr/>
            </a:lvl1pPr>
          </a:lstStyle>
          <a:p>
            <a:pPr>
              <a:defRPr/>
            </a:pPr>
            <a:endParaRPr lang="es-ES"/>
          </a:p>
        </p:txBody>
      </p:sp>
      <p:sp>
        <p:nvSpPr>
          <p:cNvPr id="5" name="Rectangle 13"/>
          <p:cNvSpPr>
            <a:spLocks noGrp="1" noChangeArrowheads="1"/>
          </p:cNvSpPr>
          <p:nvPr>
            <p:ph type="sldNum" sz="quarter" idx="12"/>
          </p:nvPr>
        </p:nvSpPr>
        <p:spPr/>
        <p:txBody>
          <a:bodyPr/>
          <a:lstStyle>
            <a:lvl1pPr>
              <a:defRPr/>
            </a:lvl1pPr>
          </a:lstStyle>
          <a:p>
            <a:pPr>
              <a:defRPr/>
            </a:pPr>
            <a:fld id="{238C745E-5C8B-4485-A2C7-06231A87BC28}" type="slidenum">
              <a:rPr lang="es-ES"/>
              <a:pPr>
                <a:defRPr/>
              </a:pPr>
              <a:t>‹Nº›</a:t>
            </a:fld>
            <a:endParaRPr lang="es-ES"/>
          </a:p>
        </p:txBody>
      </p:sp>
    </p:spTree>
    <p:extLst>
      <p:ext uri="{BB962C8B-B14F-4D97-AF65-F5344CB8AC3E}">
        <p14:creationId xmlns:p14="http://schemas.microsoft.com/office/powerpoint/2010/main" val="269411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p:txBody>
          <a:bodyPr/>
          <a:lstStyle>
            <a:lvl1pPr>
              <a:defRPr/>
            </a:lvl1pPr>
          </a:lstStyle>
          <a:p>
            <a:pPr>
              <a:defRPr/>
            </a:pPr>
            <a:endParaRPr lang="es-ES"/>
          </a:p>
        </p:txBody>
      </p:sp>
      <p:sp>
        <p:nvSpPr>
          <p:cNvPr id="3" name="Rectangle 12"/>
          <p:cNvSpPr>
            <a:spLocks noGrp="1" noChangeArrowheads="1"/>
          </p:cNvSpPr>
          <p:nvPr>
            <p:ph type="ftr" sz="quarter" idx="11"/>
          </p:nvPr>
        </p:nvSpPr>
        <p:spPr/>
        <p:txBody>
          <a:bodyPr/>
          <a:lstStyle>
            <a:lvl1pPr>
              <a:defRPr/>
            </a:lvl1pPr>
          </a:lstStyle>
          <a:p>
            <a:pPr>
              <a:defRPr/>
            </a:pPr>
            <a:endParaRPr lang="es-ES"/>
          </a:p>
        </p:txBody>
      </p:sp>
      <p:sp>
        <p:nvSpPr>
          <p:cNvPr id="4" name="Rectangle 13"/>
          <p:cNvSpPr>
            <a:spLocks noGrp="1" noChangeArrowheads="1"/>
          </p:cNvSpPr>
          <p:nvPr>
            <p:ph type="sldNum" sz="quarter" idx="12"/>
          </p:nvPr>
        </p:nvSpPr>
        <p:spPr/>
        <p:txBody>
          <a:bodyPr/>
          <a:lstStyle>
            <a:lvl1pPr>
              <a:defRPr/>
            </a:lvl1pPr>
          </a:lstStyle>
          <a:p>
            <a:pPr>
              <a:defRPr/>
            </a:pPr>
            <a:fld id="{C4D3B15F-FCFD-47E9-A70C-FEF50E50F7C8}" type="slidenum">
              <a:rPr lang="es-ES"/>
              <a:pPr>
                <a:defRPr/>
              </a:pPr>
              <a:t>‹Nº›</a:t>
            </a:fld>
            <a:endParaRPr lang="es-ES"/>
          </a:p>
        </p:txBody>
      </p:sp>
    </p:spTree>
    <p:extLst>
      <p:ext uri="{BB962C8B-B14F-4D97-AF65-F5344CB8AC3E}">
        <p14:creationId xmlns:p14="http://schemas.microsoft.com/office/powerpoint/2010/main" val="2744321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11"/>
          <p:cNvSpPr>
            <a:spLocks noGrp="1" noChangeArrowheads="1"/>
          </p:cNvSpPr>
          <p:nvPr>
            <p:ph type="dt" sz="half" idx="10"/>
          </p:nvPr>
        </p:nvSpPr>
        <p:spPr/>
        <p:txBody>
          <a:bodyPr/>
          <a:lstStyle>
            <a:lvl1pPr>
              <a:defRPr/>
            </a:lvl1pPr>
          </a:lstStyle>
          <a:p>
            <a:pPr>
              <a:defRPr/>
            </a:pPr>
            <a:endParaRPr lang="es-ES"/>
          </a:p>
        </p:txBody>
      </p:sp>
      <p:sp>
        <p:nvSpPr>
          <p:cNvPr id="6" name="Rectangle 12"/>
          <p:cNvSpPr>
            <a:spLocks noGrp="1" noChangeArrowheads="1"/>
          </p:cNvSpPr>
          <p:nvPr>
            <p:ph type="ftr" sz="quarter" idx="11"/>
          </p:nvPr>
        </p:nvSpPr>
        <p:spPr/>
        <p:txBody>
          <a:bodyPr/>
          <a:lstStyle>
            <a:lvl1pPr>
              <a:defRPr/>
            </a:lvl1pPr>
          </a:lstStyle>
          <a:p>
            <a:pPr>
              <a:defRPr/>
            </a:pPr>
            <a:endParaRPr lang="es-ES"/>
          </a:p>
        </p:txBody>
      </p:sp>
      <p:sp>
        <p:nvSpPr>
          <p:cNvPr id="7" name="Rectangle 13"/>
          <p:cNvSpPr>
            <a:spLocks noGrp="1" noChangeArrowheads="1"/>
          </p:cNvSpPr>
          <p:nvPr>
            <p:ph type="sldNum" sz="quarter" idx="12"/>
          </p:nvPr>
        </p:nvSpPr>
        <p:spPr/>
        <p:txBody>
          <a:bodyPr/>
          <a:lstStyle>
            <a:lvl1pPr>
              <a:defRPr/>
            </a:lvl1pPr>
          </a:lstStyle>
          <a:p>
            <a:pPr>
              <a:defRPr/>
            </a:pPr>
            <a:fld id="{0F9D087E-4EBA-48D5-8E69-55F2CA20EBC0}" type="slidenum">
              <a:rPr lang="es-ES"/>
              <a:pPr>
                <a:defRPr/>
              </a:pPr>
              <a:t>‹Nº›</a:t>
            </a:fld>
            <a:endParaRPr lang="es-ES"/>
          </a:p>
        </p:txBody>
      </p:sp>
    </p:spTree>
    <p:extLst>
      <p:ext uri="{BB962C8B-B14F-4D97-AF65-F5344CB8AC3E}">
        <p14:creationId xmlns:p14="http://schemas.microsoft.com/office/powerpoint/2010/main" val="2382116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11"/>
          <p:cNvSpPr>
            <a:spLocks noGrp="1" noChangeArrowheads="1"/>
          </p:cNvSpPr>
          <p:nvPr>
            <p:ph type="dt" sz="half" idx="10"/>
          </p:nvPr>
        </p:nvSpPr>
        <p:spPr/>
        <p:txBody>
          <a:bodyPr/>
          <a:lstStyle>
            <a:lvl1pPr>
              <a:defRPr/>
            </a:lvl1pPr>
          </a:lstStyle>
          <a:p>
            <a:pPr>
              <a:defRPr/>
            </a:pPr>
            <a:endParaRPr lang="es-ES"/>
          </a:p>
        </p:txBody>
      </p:sp>
      <p:sp>
        <p:nvSpPr>
          <p:cNvPr id="6" name="Rectangle 12"/>
          <p:cNvSpPr>
            <a:spLocks noGrp="1" noChangeArrowheads="1"/>
          </p:cNvSpPr>
          <p:nvPr>
            <p:ph type="ftr" sz="quarter" idx="11"/>
          </p:nvPr>
        </p:nvSpPr>
        <p:spPr/>
        <p:txBody>
          <a:bodyPr/>
          <a:lstStyle>
            <a:lvl1pPr>
              <a:defRPr/>
            </a:lvl1pPr>
          </a:lstStyle>
          <a:p>
            <a:pPr>
              <a:defRPr/>
            </a:pPr>
            <a:endParaRPr lang="es-ES"/>
          </a:p>
        </p:txBody>
      </p:sp>
      <p:sp>
        <p:nvSpPr>
          <p:cNvPr id="7" name="Rectangle 13"/>
          <p:cNvSpPr>
            <a:spLocks noGrp="1" noChangeArrowheads="1"/>
          </p:cNvSpPr>
          <p:nvPr>
            <p:ph type="sldNum" sz="quarter" idx="12"/>
          </p:nvPr>
        </p:nvSpPr>
        <p:spPr/>
        <p:txBody>
          <a:bodyPr/>
          <a:lstStyle>
            <a:lvl1pPr>
              <a:defRPr/>
            </a:lvl1pPr>
          </a:lstStyle>
          <a:p>
            <a:pPr>
              <a:defRPr/>
            </a:pPr>
            <a:fld id="{0AB33A52-D2B1-49E2-9B88-ACA3A9CD3E31}" type="slidenum">
              <a:rPr lang="es-ES"/>
              <a:pPr>
                <a:defRPr/>
              </a:pPr>
              <a:t>‹Nº›</a:t>
            </a:fld>
            <a:endParaRPr lang="es-ES"/>
          </a:p>
        </p:txBody>
      </p:sp>
    </p:spTree>
    <p:extLst>
      <p:ext uri="{BB962C8B-B14F-4D97-AF65-F5344CB8AC3E}">
        <p14:creationId xmlns:p14="http://schemas.microsoft.com/office/powerpoint/2010/main" val="693851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Rectangle 11"/>
          <p:cNvSpPr>
            <a:spLocks noGrp="1" noChangeArrowheads="1"/>
          </p:cNvSpPr>
          <p:nvPr>
            <p:ph type="dt" sz="half" idx="10"/>
          </p:nvPr>
        </p:nvSpPr>
        <p:spPr/>
        <p:txBody>
          <a:bodyPr/>
          <a:lstStyle>
            <a:lvl1pPr>
              <a:defRPr/>
            </a:lvl1pPr>
          </a:lstStyle>
          <a:p>
            <a:pPr>
              <a:defRPr/>
            </a:pPr>
            <a:endParaRPr lang="es-ES"/>
          </a:p>
        </p:txBody>
      </p:sp>
      <p:sp>
        <p:nvSpPr>
          <p:cNvPr id="5" name="Rectangle 12"/>
          <p:cNvSpPr>
            <a:spLocks noGrp="1" noChangeArrowheads="1"/>
          </p:cNvSpPr>
          <p:nvPr>
            <p:ph type="ftr" sz="quarter" idx="11"/>
          </p:nvPr>
        </p:nvSpPr>
        <p:spPr/>
        <p:txBody>
          <a:bodyPr/>
          <a:lstStyle>
            <a:lvl1pPr>
              <a:defRPr/>
            </a:lvl1pPr>
          </a:lstStyle>
          <a:p>
            <a:pPr>
              <a:defRPr/>
            </a:pPr>
            <a:endParaRPr lang="es-ES"/>
          </a:p>
        </p:txBody>
      </p:sp>
      <p:sp>
        <p:nvSpPr>
          <p:cNvPr id="6" name="Rectangle 13"/>
          <p:cNvSpPr>
            <a:spLocks noGrp="1" noChangeArrowheads="1"/>
          </p:cNvSpPr>
          <p:nvPr>
            <p:ph type="sldNum" sz="quarter" idx="12"/>
          </p:nvPr>
        </p:nvSpPr>
        <p:spPr/>
        <p:txBody>
          <a:bodyPr/>
          <a:lstStyle>
            <a:lvl1pPr>
              <a:defRPr/>
            </a:lvl1pPr>
          </a:lstStyle>
          <a:p>
            <a:pPr>
              <a:defRPr/>
            </a:pPr>
            <a:fld id="{C55FEA43-E37F-49E0-84A2-E57682A0D1B2}" type="slidenum">
              <a:rPr lang="es-ES"/>
              <a:pPr>
                <a:defRPr/>
              </a:pPr>
              <a:t>‹Nº›</a:t>
            </a:fld>
            <a:endParaRPr lang="es-ES"/>
          </a:p>
        </p:txBody>
      </p:sp>
    </p:spTree>
    <p:extLst>
      <p:ext uri="{BB962C8B-B14F-4D97-AF65-F5344CB8AC3E}">
        <p14:creationId xmlns:p14="http://schemas.microsoft.com/office/powerpoint/2010/main" val="3067906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s-AR" sz="2400"/>
          </a:p>
        </p:txBody>
      </p:sp>
      <p:sp>
        <p:nvSpPr>
          <p:cNvPr id="614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s-AR" sz="2400"/>
          </a:p>
        </p:txBody>
      </p:sp>
      <p:sp>
        <p:nvSpPr>
          <p:cNvPr id="6148" name="Rectangle 4"/>
          <p:cNvSpPr>
            <a:spLocks noChangeArrowheads="1"/>
          </p:cNvSpPr>
          <p:nvPr/>
        </p:nvSpPr>
        <p:spPr bwMode="ltGray">
          <a:xfrm>
            <a:off x="533400" y="1524000"/>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s-AR" sz="2400"/>
          </a:p>
        </p:txBody>
      </p:sp>
      <p:sp>
        <p:nvSpPr>
          <p:cNvPr id="614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s-AR" sz="2400"/>
          </a:p>
        </p:txBody>
      </p:sp>
      <p:sp>
        <p:nvSpPr>
          <p:cNvPr id="615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s-AR" sz="2400"/>
          </a:p>
        </p:txBody>
      </p:sp>
      <p:sp>
        <p:nvSpPr>
          <p:cNvPr id="615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s-AR" sz="2400"/>
          </a:p>
        </p:txBody>
      </p:sp>
      <p:sp>
        <p:nvSpPr>
          <p:cNvPr id="6152" name="Rectangle 8"/>
          <p:cNvSpPr>
            <a:spLocks noChangeArrowheads="1"/>
          </p:cNvSpPr>
          <p:nvPr/>
        </p:nvSpPr>
        <p:spPr bwMode="gray">
          <a:xfrm>
            <a:off x="457200" y="17526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s-AR" sz="2400"/>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s-ES" altLang="es-AR"/>
              <a:t>Haga clic para modificar el estilo de título del patrón</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AR"/>
              <a:t>Haga clic para modificar el estilo de texto del patrón</a:t>
            </a:r>
          </a:p>
          <a:p>
            <a:pPr lvl="1"/>
            <a:r>
              <a:rPr lang="es-ES" altLang="es-AR"/>
              <a:t>Segundo nivel</a:t>
            </a:r>
          </a:p>
          <a:p>
            <a:pPr lvl="2"/>
            <a:r>
              <a:rPr lang="es-ES" altLang="es-AR"/>
              <a:t>Tercer nivel</a:t>
            </a:r>
          </a:p>
          <a:p>
            <a:pPr lvl="3"/>
            <a:r>
              <a:rPr lang="es-ES" altLang="es-AR"/>
              <a:t>Cuarto nivel</a:t>
            </a:r>
          </a:p>
          <a:p>
            <a:pPr lvl="4"/>
            <a:r>
              <a:rPr lang="es-ES" altLang="es-AR"/>
              <a:t>Quinto nivel</a:t>
            </a:r>
          </a:p>
        </p:txBody>
      </p:sp>
      <p:sp>
        <p:nvSpPr>
          <p:cNvPr id="6155"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s-ES"/>
          </a:p>
        </p:txBody>
      </p:sp>
      <p:sp>
        <p:nvSpPr>
          <p:cNvPr id="6156"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s-ES"/>
          </a:p>
        </p:txBody>
      </p:sp>
      <p:sp>
        <p:nvSpPr>
          <p:cNvPr id="6157"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19B56A28-44FC-4B6D-A127-69BA18712ADD}"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Text Box 5"/>
          <p:cNvSpPr txBox="1">
            <a:spLocks noChangeArrowheads="1"/>
          </p:cNvSpPr>
          <p:nvPr/>
        </p:nvSpPr>
        <p:spPr bwMode="auto">
          <a:xfrm>
            <a:off x="1071563" y="2349500"/>
            <a:ext cx="7821612" cy="298543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r>
              <a:rPr lang="es-MX" altLang="es-AR" sz="2800" b="1" dirty="0"/>
              <a:t>TÉCNICAS AVANZADAS DE INVESTIGACIÓN SOCIAL</a:t>
            </a:r>
          </a:p>
          <a:p>
            <a:pPr algn="ctr" eaLnBrk="1" hangingPunct="1"/>
            <a:endParaRPr lang="es-AR" altLang="es-AR" sz="2800" b="1" dirty="0"/>
          </a:p>
          <a:p>
            <a:pPr algn="ctr" eaLnBrk="1" hangingPunct="1"/>
            <a:r>
              <a:rPr lang="es-AR" altLang="es-AR" sz="2600" b="1" dirty="0"/>
              <a:t>MODELOS DE</a:t>
            </a:r>
          </a:p>
          <a:p>
            <a:pPr algn="ctr" eaLnBrk="1" hangingPunct="1"/>
            <a:r>
              <a:rPr lang="es-AR" altLang="es-AR" sz="2600" b="1" dirty="0"/>
              <a:t>CORRELACIÓN</a:t>
            </a:r>
          </a:p>
          <a:p>
            <a:pPr algn="ctr" eaLnBrk="1" hangingPunct="1"/>
            <a:endParaRPr lang="es-MX" altLang="es-AR" sz="2600" b="1" dirty="0"/>
          </a:p>
          <a:p>
            <a:pPr algn="ctr" eaLnBrk="1" hangingPunct="1"/>
            <a:r>
              <a:rPr lang="es-MX" altLang="es-AR" sz="2600" b="1" dirty="0"/>
              <a:t>Módulo 3 A</a:t>
            </a:r>
            <a:endParaRPr lang="es-AR" altLang="es-AR" sz="2600" dirty="0"/>
          </a:p>
        </p:txBody>
      </p:sp>
      <p:sp>
        <p:nvSpPr>
          <p:cNvPr id="12291" name="Rectangle 7"/>
          <p:cNvSpPr>
            <a:spLocks noChangeArrowheads="1"/>
          </p:cNvSpPr>
          <p:nvPr/>
        </p:nvSpPr>
        <p:spPr bwMode="auto">
          <a:xfrm>
            <a:off x="1908175" y="981075"/>
            <a:ext cx="5832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spcBef>
                <a:spcPct val="100000"/>
              </a:spcBef>
            </a:pPr>
            <a:r>
              <a:rPr lang="es-MX" altLang="es-AR" sz="2800" b="1"/>
              <a:t>SEMINARIO DE DOCTORADO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50" y="704850"/>
            <a:ext cx="8820150" cy="279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3" name="Text Box 12"/>
          <p:cNvSpPr txBox="1">
            <a:spLocks noChangeArrowheads="1"/>
          </p:cNvSpPr>
          <p:nvPr/>
        </p:nvSpPr>
        <p:spPr bwMode="auto">
          <a:xfrm>
            <a:off x="250825" y="188913"/>
            <a:ext cx="8642350" cy="427037"/>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spcBef>
                <a:spcPct val="50000"/>
              </a:spcBef>
            </a:pPr>
            <a:r>
              <a:rPr lang="es-ES" altLang="es-AR" sz="2200" b="1"/>
              <a:t>CURVA MONOTÓNICA	              CURVA NO MONOTÓNICA</a:t>
            </a:r>
          </a:p>
        </p:txBody>
      </p:sp>
      <p:sp>
        <p:nvSpPr>
          <p:cNvPr id="51204" name="Text Box 14"/>
          <p:cNvSpPr txBox="1">
            <a:spLocks noChangeArrowheads="1"/>
          </p:cNvSpPr>
          <p:nvPr/>
        </p:nvSpPr>
        <p:spPr bwMode="auto">
          <a:xfrm>
            <a:off x="144463" y="3644900"/>
            <a:ext cx="8820150" cy="31702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buFontTx/>
              <a:buChar char="•"/>
            </a:pPr>
            <a:r>
              <a:rPr lang="es-ES" altLang="es-AR" b="1" dirty="0"/>
              <a:t> En el caso de una relación bajo la forma de una curva </a:t>
            </a:r>
            <a:r>
              <a:rPr lang="es-ES" altLang="es-AR" b="1" u="sng" dirty="0" err="1"/>
              <a:t>monotónica</a:t>
            </a:r>
            <a:r>
              <a:rPr lang="es-ES" altLang="es-AR" b="1" dirty="0"/>
              <a:t>, la relación entre las dos variables no es constante a lo largo de toda la recta, y por lo tanto la pendiente de la misma es variable en su recorrido. Se dice que la línea de ajuste es no lineal puesto que es una curva. </a:t>
            </a:r>
            <a:endParaRPr lang="es-ES" altLang="es-AR" b="1" baseline="30000" dirty="0">
              <a:solidFill>
                <a:schemeClr val="hlink"/>
              </a:solidFill>
            </a:endParaRPr>
          </a:p>
          <a:p>
            <a:pPr algn="just" eaLnBrk="1" hangingPunct="1"/>
            <a:endParaRPr lang="es-ES" altLang="es-AR" b="1" dirty="0">
              <a:solidFill>
                <a:schemeClr val="hlink"/>
              </a:solidFill>
            </a:endParaRPr>
          </a:p>
          <a:p>
            <a:pPr algn="just" eaLnBrk="1" hangingPunct="1">
              <a:buFontTx/>
              <a:buChar char="•"/>
            </a:pPr>
            <a:r>
              <a:rPr lang="es-ES" altLang="es-AR" b="1" dirty="0"/>
              <a:t> En el caso de una relación representada por una curva </a:t>
            </a:r>
            <a:r>
              <a:rPr lang="es-ES" altLang="es-AR" b="1" u="sng" dirty="0"/>
              <a:t>no </a:t>
            </a:r>
            <a:r>
              <a:rPr lang="es-ES" altLang="es-AR" b="1" u="sng" dirty="0" err="1"/>
              <a:t>monotónica</a:t>
            </a:r>
            <a:r>
              <a:rPr lang="es-ES" altLang="es-AR" b="1" dirty="0"/>
              <a:t> varía tanto la pendiente de la curva como el sentido de la relación, que en unos sectores puede ser positiva (ascendente) y en otros negativa (descendente).  </a:t>
            </a:r>
            <a:endParaRPr lang="es-ES" altLang="es-AR" b="1" baseline="30000" dirty="0">
              <a:solidFill>
                <a:schemeClr val="hlink"/>
              </a:solidFill>
            </a:endParaRPr>
          </a:p>
        </p:txBody>
      </p:sp>
      <p:sp>
        <p:nvSpPr>
          <p:cNvPr id="51205" name="Text Box 6"/>
          <p:cNvSpPr txBox="1">
            <a:spLocks noChangeArrowheads="1"/>
          </p:cNvSpPr>
          <p:nvPr/>
        </p:nvSpPr>
        <p:spPr bwMode="auto">
          <a:xfrm>
            <a:off x="3348038" y="0"/>
            <a:ext cx="1700212" cy="39687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ES_tradnl" altLang="es-AR"/>
              <a:t>Para recordar</a:t>
            </a:r>
          </a:p>
        </p:txBody>
      </p:sp>
    </p:spTree>
    <p:extLst>
      <p:ext uri="{BB962C8B-B14F-4D97-AF65-F5344CB8AC3E}">
        <p14:creationId xmlns:p14="http://schemas.microsoft.com/office/powerpoint/2010/main" val="3473098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971550" y="590550"/>
            <a:ext cx="7634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EJEMPLO CORRELACIÓN</a:t>
            </a:r>
            <a:endParaRPr lang="es-MX" altLang="es-AR" sz="2400"/>
          </a:p>
        </p:txBody>
      </p:sp>
      <p:sp>
        <p:nvSpPr>
          <p:cNvPr id="43011" name="Rectangle 3"/>
          <p:cNvSpPr>
            <a:spLocks noChangeArrowheads="1"/>
          </p:cNvSpPr>
          <p:nvPr/>
        </p:nvSpPr>
        <p:spPr bwMode="auto">
          <a:xfrm>
            <a:off x="900113" y="1700213"/>
            <a:ext cx="72723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1800" b="1"/>
              <a:t>Total Ocupados entre 25 y 45 años (con ingresos)</a:t>
            </a:r>
            <a:endParaRPr lang="es-MX" altLang="es-AR" sz="1800"/>
          </a:p>
        </p:txBody>
      </p:sp>
      <p:pic>
        <p:nvPicPr>
          <p:cNvPr id="430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2365375"/>
            <a:ext cx="8177212" cy="415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riángulo rectángulo"/>
          <p:cNvSpPr/>
          <p:nvPr/>
        </p:nvSpPr>
        <p:spPr bwMode="auto">
          <a:xfrm rot="10800000">
            <a:off x="4211960" y="3814937"/>
            <a:ext cx="3888432" cy="1800204"/>
          </a:xfrm>
          <a:prstGeom prst="rtTriangle">
            <a:avLst/>
          </a:prstGeom>
          <a:solidFill>
            <a:schemeClr val="accent1">
              <a:alpha val="33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kumimoji="0" lang="es-AR" sz="2000" b="0" i="0" u="none" strike="noStrike" cap="none" normalizeH="0" baseline="0" dirty="0">
              <a:ln>
                <a:noFill/>
              </a:ln>
              <a:solidFill>
                <a:schemeClr val="tx1"/>
              </a:solidFill>
              <a:effectLst/>
              <a:latin typeface="Tahoma" pitchFamily="34" charset="0"/>
            </a:endParaRPr>
          </a:p>
        </p:txBody>
      </p:sp>
    </p:spTree>
    <p:extLst>
      <p:ext uri="{BB962C8B-B14F-4D97-AF65-F5344CB8AC3E}">
        <p14:creationId xmlns:p14="http://schemas.microsoft.com/office/powerpoint/2010/main" val="56274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971550" y="590550"/>
            <a:ext cx="7634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EJEMPLO CORRELACIÓN</a:t>
            </a:r>
            <a:endParaRPr lang="es-MX" altLang="es-AR" sz="2400"/>
          </a:p>
        </p:txBody>
      </p:sp>
      <p:sp>
        <p:nvSpPr>
          <p:cNvPr id="44035" name="Rectangle 3"/>
          <p:cNvSpPr>
            <a:spLocks noChangeArrowheads="1"/>
          </p:cNvSpPr>
          <p:nvPr/>
        </p:nvSpPr>
        <p:spPr bwMode="auto">
          <a:xfrm>
            <a:off x="900113" y="1700213"/>
            <a:ext cx="72723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1800" b="1"/>
              <a:t>Total Ocupados entre 25 y 45 años (con ingresos)</a:t>
            </a:r>
            <a:endParaRPr lang="es-MX" altLang="es-AR" sz="1800"/>
          </a:p>
        </p:txBody>
      </p:sp>
      <p:sp>
        <p:nvSpPr>
          <p:cNvPr id="44036" name="Rectangle 4"/>
          <p:cNvSpPr>
            <a:spLocks noChangeArrowheads="1"/>
          </p:cNvSpPr>
          <p:nvPr/>
        </p:nvSpPr>
        <p:spPr bwMode="auto">
          <a:xfrm>
            <a:off x="2482850" y="2060575"/>
            <a:ext cx="41767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1800" b="1"/>
              <a:t>Varones</a:t>
            </a:r>
            <a:endParaRPr lang="es-MX" altLang="es-AR" sz="1800"/>
          </a:p>
        </p:txBody>
      </p:sp>
      <p:pic>
        <p:nvPicPr>
          <p:cNvPr id="4403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2501900"/>
            <a:ext cx="8191500" cy="416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5 Triángulo rectángulo"/>
          <p:cNvSpPr/>
          <p:nvPr/>
        </p:nvSpPr>
        <p:spPr bwMode="auto">
          <a:xfrm rot="10800000">
            <a:off x="4245822" y="3967337"/>
            <a:ext cx="3888432" cy="1800204"/>
          </a:xfrm>
          <a:prstGeom prst="rtTriangle">
            <a:avLst/>
          </a:prstGeom>
          <a:solidFill>
            <a:schemeClr val="accent1">
              <a:alpha val="33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kumimoji="0" lang="es-AR" sz="2000" b="0" i="0" u="none" strike="noStrike" cap="none" normalizeH="0" baseline="0" dirty="0">
              <a:ln>
                <a:noFill/>
              </a:ln>
              <a:solidFill>
                <a:schemeClr val="tx1"/>
              </a:solidFill>
              <a:effectLst/>
              <a:latin typeface="Tahoma" pitchFamily="34" charset="0"/>
            </a:endParaRPr>
          </a:p>
        </p:txBody>
      </p:sp>
    </p:spTree>
    <p:extLst>
      <p:ext uri="{BB962C8B-B14F-4D97-AF65-F5344CB8AC3E}">
        <p14:creationId xmlns:p14="http://schemas.microsoft.com/office/powerpoint/2010/main" val="1951002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971550" y="590550"/>
            <a:ext cx="7634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EJEMPLO CORRELACIÓN</a:t>
            </a:r>
            <a:endParaRPr lang="es-MX" altLang="es-AR" sz="2400"/>
          </a:p>
        </p:txBody>
      </p:sp>
      <p:sp>
        <p:nvSpPr>
          <p:cNvPr id="45059" name="Rectangle 3"/>
          <p:cNvSpPr>
            <a:spLocks noChangeArrowheads="1"/>
          </p:cNvSpPr>
          <p:nvPr/>
        </p:nvSpPr>
        <p:spPr bwMode="auto">
          <a:xfrm>
            <a:off x="900113" y="1700213"/>
            <a:ext cx="72723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1800" b="1"/>
              <a:t>Total Ocupados entre 25 y 45 años (con ingresos)</a:t>
            </a:r>
            <a:endParaRPr lang="es-MX" altLang="es-AR" sz="1800"/>
          </a:p>
        </p:txBody>
      </p:sp>
      <p:sp>
        <p:nvSpPr>
          <p:cNvPr id="45060" name="Rectangle 4"/>
          <p:cNvSpPr>
            <a:spLocks noChangeArrowheads="1"/>
          </p:cNvSpPr>
          <p:nvPr/>
        </p:nvSpPr>
        <p:spPr bwMode="auto">
          <a:xfrm>
            <a:off x="2482850" y="2133600"/>
            <a:ext cx="41767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1800" b="1"/>
              <a:t>Mujeres</a:t>
            </a:r>
            <a:endParaRPr lang="es-MX" altLang="es-AR" sz="1800"/>
          </a:p>
        </p:txBody>
      </p:sp>
      <p:pic>
        <p:nvPicPr>
          <p:cNvPr id="4506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013" y="2492375"/>
            <a:ext cx="8194675"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5 Triángulo rectángulo"/>
          <p:cNvSpPr/>
          <p:nvPr/>
        </p:nvSpPr>
        <p:spPr bwMode="auto">
          <a:xfrm rot="10800000">
            <a:off x="4236022" y="3949116"/>
            <a:ext cx="3936428" cy="1800205"/>
          </a:xfrm>
          <a:prstGeom prst="rtTriangle">
            <a:avLst/>
          </a:prstGeom>
          <a:solidFill>
            <a:schemeClr val="accent1">
              <a:alpha val="33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kumimoji="0" lang="es-AR" sz="2000" b="0" i="0" u="none" strike="noStrike" cap="none" normalizeH="0" baseline="0" dirty="0">
              <a:ln>
                <a:noFill/>
              </a:ln>
              <a:solidFill>
                <a:schemeClr val="tx1"/>
              </a:solidFill>
              <a:effectLst/>
              <a:latin typeface="Tahoma" pitchFamily="34" charset="0"/>
            </a:endParaRPr>
          </a:p>
        </p:txBody>
      </p:sp>
    </p:spTree>
    <p:extLst>
      <p:ext uri="{BB962C8B-B14F-4D97-AF65-F5344CB8AC3E}">
        <p14:creationId xmlns:p14="http://schemas.microsoft.com/office/powerpoint/2010/main" val="2997942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4" name="Rectangle 2"/>
          <p:cNvSpPr>
            <a:spLocks noGrp="1" noChangeArrowheads="1"/>
          </p:cNvSpPr>
          <p:nvPr>
            <p:ph type="ctrTitle" idx="4294967295"/>
          </p:nvPr>
        </p:nvSpPr>
        <p:spPr>
          <a:xfrm>
            <a:off x="1371600" y="914400"/>
            <a:ext cx="7772400" cy="609600"/>
          </a:xfrm>
        </p:spPr>
        <p:txBody>
          <a:bodyPr/>
          <a:lstStyle/>
          <a:p>
            <a:pPr marL="838200" indent="-838200"/>
            <a:br>
              <a:rPr lang="es-ES" altLang="es-AR" b="1">
                <a:latin typeface="Arial Narrow" pitchFamily="34" charset="0"/>
                <a:cs typeface="Times New Roman" pitchFamily="18" charset="0"/>
              </a:rPr>
            </a:br>
            <a:br>
              <a:rPr lang="es-ES" altLang="es-AR" b="1">
                <a:latin typeface="Arial Narrow" pitchFamily="34" charset="0"/>
                <a:cs typeface="Times New Roman" pitchFamily="18" charset="0"/>
              </a:rPr>
            </a:br>
            <a:br>
              <a:rPr lang="es-ES" altLang="es-AR" b="1">
                <a:latin typeface="Arial Narrow" pitchFamily="34" charset="0"/>
                <a:cs typeface="Times New Roman" pitchFamily="18" charset="0"/>
              </a:rPr>
            </a:br>
            <a:br>
              <a:rPr lang="es-ES" altLang="es-AR" b="1">
                <a:cs typeface="Times New Roman" pitchFamily="18" charset="0"/>
              </a:rPr>
            </a:br>
            <a:endParaRPr lang="es-ES" altLang="es-AR"/>
          </a:p>
        </p:txBody>
      </p:sp>
      <p:sp>
        <p:nvSpPr>
          <p:cNvPr id="95235" name="Rectangle 3"/>
          <p:cNvSpPr>
            <a:spLocks noGrp="1" noChangeArrowheads="1"/>
          </p:cNvSpPr>
          <p:nvPr>
            <p:ph type="subTitle" idx="4294967295"/>
          </p:nvPr>
        </p:nvSpPr>
        <p:spPr>
          <a:xfrm>
            <a:off x="468313" y="2205038"/>
            <a:ext cx="8159750" cy="2592387"/>
          </a:xfrm>
        </p:spPr>
        <p:txBody>
          <a:bodyPr/>
          <a:lstStyle/>
          <a:p>
            <a:pPr marL="0" indent="0" algn="ctr">
              <a:buFont typeface="Wingdings" pitchFamily="2" charset="2"/>
              <a:buNone/>
            </a:pPr>
            <a:br>
              <a:rPr lang="es-ES" altLang="es-AR" sz="2000" b="1">
                <a:latin typeface="Arial" charset="0"/>
                <a:cs typeface="Times New Roman" pitchFamily="18" charset="0"/>
              </a:rPr>
            </a:br>
            <a:endParaRPr lang="es-ES" altLang="es-AR" sz="2000" b="1">
              <a:latin typeface="Arial" charset="0"/>
              <a:cs typeface="Times New Roman" pitchFamily="18" charset="0"/>
            </a:endParaRPr>
          </a:p>
          <a:p>
            <a:pPr marL="0" indent="0" algn="ctr">
              <a:buFont typeface="Wingdings" pitchFamily="2" charset="2"/>
              <a:buNone/>
            </a:pPr>
            <a:r>
              <a:rPr lang="es-ES_tradnl" altLang="es-AR" b="1">
                <a:latin typeface="Arial" charset="0"/>
                <a:cs typeface="Times New Roman" pitchFamily="18" charset="0"/>
              </a:rPr>
              <a:t>Correlación parcial.</a:t>
            </a:r>
          </a:p>
          <a:p>
            <a:pPr marL="0" indent="0" algn="ctr">
              <a:buFont typeface="Wingdings" pitchFamily="2" charset="2"/>
              <a:buNone/>
            </a:pPr>
            <a:r>
              <a:rPr lang="es-ES_tradnl" altLang="es-AR" b="1">
                <a:latin typeface="Arial" charset="0"/>
                <a:cs typeface="Times New Roman" pitchFamily="18" charset="0"/>
              </a:rPr>
              <a:t>Para identificar interpretaciones espureas</a:t>
            </a:r>
          </a:p>
        </p:txBody>
      </p:sp>
      <p:sp>
        <p:nvSpPr>
          <p:cNvPr id="95236" name="Text Box 4"/>
          <p:cNvSpPr txBox="1">
            <a:spLocks noChangeArrowheads="1"/>
          </p:cNvSpPr>
          <p:nvPr/>
        </p:nvSpPr>
        <p:spPr bwMode="auto">
          <a:xfrm>
            <a:off x="950913" y="251301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kumimoji="1" lang="es-AR" altLang="es-AR" sz="2400">
              <a:latin typeface="Times New Roman" pitchFamily="18" charset="0"/>
            </a:endParaRPr>
          </a:p>
        </p:txBody>
      </p:sp>
      <p:sp>
        <p:nvSpPr>
          <p:cNvPr id="95237" name="Text Box 5"/>
          <p:cNvSpPr txBox="1">
            <a:spLocks noChangeArrowheads="1"/>
          </p:cNvSpPr>
          <p:nvPr/>
        </p:nvSpPr>
        <p:spPr bwMode="auto">
          <a:xfrm>
            <a:off x="6567488" y="78581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kumimoji="1" lang="es-AR" altLang="es-AR" sz="2400">
              <a:latin typeface="Times New Roman" pitchFamily="18" charset="0"/>
            </a:endParaRPr>
          </a:p>
        </p:txBody>
      </p:sp>
    </p:spTree>
    <p:extLst>
      <p:ext uri="{BB962C8B-B14F-4D97-AF65-F5344CB8AC3E}">
        <p14:creationId xmlns:p14="http://schemas.microsoft.com/office/powerpoint/2010/main" val="28390685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8" name="Rectangle 2"/>
          <p:cNvSpPr>
            <a:spLocks noGrp="1" noChangeArrowheads="1"/>
          </p:cNvSpPr>
          <p:nvPr>
            <p:ph type="title" idx="4294967295"/>
          </p:nvPr>
        </p:nvSpPr>
        <p:spPr>
          <a:xfrm>
            <a:off x="611188" y="188913"/>
            <a:ext cx="8080375" cy="1143000"/>
          </a:xfrm>
        </p:spPr>
        <p:txBody>
          <a:bodyPr/>
          <a:lstStyle/>
          <a:p>
            <a:pPr algn="ctr"/>
            <a:r>
              <a:rPr lang="es-ES" altLang="es-AR" b="1" dirty="0">
                <a:latin typeface="Arial Narrow" panose="020B0606020202030204" pitchFamily="34" charset="0"/>
                <a:cs typeface="Times New Roman" pitchFamily="18" charset="0"/>
              </a:rPr>
              <a:t>Modelo de correlación parcial</a:t>
            </a:r>
            <a:endParaRPr lang="es-ES" altLang="es-AR" dirty="0">
              <a:latin typeface="Arial Narrow" panose="020B0606020202030204" pitchFamily="34" charset="0"/>
            </a:endParaRPr>
          </a:p>
        </p:txBody>
      </p:sp>
      <p:sp>
        <p:nvSpPr>
          <p:cNvPr id="96259" name="Text Box 3"/>
          <p:cNvSpPr txBox="1">
            <a:spLocks noChangeArrowheads="1"/>
          </p:cNvSpPr>
          <p:nvPr/>
        </p:nvSpPr>
        <p:spPr bwMode="auto">
          <a:xfrm>
            <a:off x="2124075" y="2060575"/>
            <a:ext cx="3873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3200">
                <a:latin typeface="Times New Roman" pitchFamily="18" charset="0"/>
              </a:rPr>
              <a:t>x</a:t>
            </a:r>
            <a:endParaRPr kumimoji="1" lang="es-ES" altLang="es-AR" sz="3200">
              <a:latin typeface="Times New Roman" pitchFamily="18" charset="0"/>
            </a:endParaRPr>
          </a:p>
        </p:txBody>
      </p:sp>
      <p:sp>
        <p:nvSpPr>
          <p:cNvPr id="96260" name="Text Box 4"/>
          <p:cNvSpPr txBox="1">
            <a:spLocks noChangeArrowheads="1"/>
          </p:cNvSpPr>
          <p:nvPr/>
        </p:nvSpPr>
        <p:spPr bwMode="auto">
          <a:xfrm>
            <a:off x="4067175" y="2060575"/>
            <a:ext cx="3365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3200">
                <a:latin typeface="Times New Roman" pitchFamily="18" charset="0"/>
              </a:rPr>
              <a:t>y</a:t>
            </a:r>
            <a:endParaRPr kumimoji="1" lang="es-ES" altLang="es-AR" sz="3200">
              <a:latin typeface="Times New Roman" pitchFamily="18" charset="0"/>
            </a:endParaRPr>
          </a:p>
        </p:txBody>
      </p:sp>
      <p:sp>
        <p:nvSpPr>
          <p:cNvPr id="96261" name="Line 5"/>
          <p:cNvSpPr>
            <a:spLocks noChangeShapeType="1"/>
          </p:cNvSpPr>
          <p:nvPr/>
        </p:nvSpPr>
        <p:spPr bwMode="auto">
          <a:xfrm>
            <a:off x="2555875" y="2420938"/>
            <a:ext cx="1368425" cy="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s-AR"/>
          </a:p>
        </p:txBody>
      </p:sp>
      <p:sp>
        <p:nvSpPr>
          <p:cNvPr id="96262" name="Text Box 6"/>
          <p:cNvSpPr txBox="1">
            <a:spLocks noChangeArrowheads="1"/>
          </p:cNvSpPr>
          <p:nvPr/>
        </p:nvSpPr>
        <p:spPr bwMode="auto">
          <a:xfrm>
            <a:off x="5775325" y="2081213"/>
            <a:ext cx="22875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Relación original</a:t>
            </a:r>
            <a:endParaRPr kumimoji="1" lang="es-ES" altLang="es-AR" sz="2400">
              <a:latin typeface="Times New Roman" pitchFamily="18" charset="0"/>
            </a:endParaRPr>
          </a:p>
        </p:txBody>
      </p:sp>
      <p:sp>
        <p:nvSpPr>
          <p:cNvPr id="96263" name="Text Box 7"/>
          <p:cNvSpPr txBox="1">
            <a:spLocks noChangeArrowheads="1"/>
          </p:cNvSpPr>
          <p:nvPr/>
        </p:nvSpPr>
        <p:spPr bwMode="auto">
          <a:xfrm>
            <a:off x="323850" y="3357563"/>
            <a:ext cx="85280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600" b="1">
                <a:solidFill>
                  <a:schemeClr val="tx2"/>
                </a:solidFill>
                <a:latin typeface="Times New Roman" pitchFamily="18" charset="0"/>
              </a:rPr>
              <a:t>La </a:t>
            </a:r>
            <a:r>
              <a:rPr kumimoji="1" lang="es-ES_tradnl" altLang="es-AR" sz="2600" b="1" u="sng">
                <a:solidFill>
                  <a:schemeClr val="tx2"/>
                </a:solidFill>
                <a:latin typeface="Times New Roman" pitchFamily="18" charset="0"/>
              </a:rPr>
              <a:t>covariación</a:t>
            </a:r>
            <a:r>
              <a:rPr kumimoji="1" lang="es-ES_tradnl" altLang="es-AR" sz="2600" b="1">
                <a:solidFill>
                  <a:schemeClr val="tx2"/>
                </a:solidFill>
                <a:latin typeface="Times New Roman" pitchFamily="18" charset="0"/>
              </a:rPr>
              <a:t> observada no necesariamente es </a:t>
            </a:r>
            <a:r>
              <a:rPr kumimoji="1" lang="es-ES_tradnl" altLang="es-AR" sz="2600" b="1" u="sng">
                <a:solidFill>
                  <a:schemeClr val="tx2"/>
                </a:solidFill>
                <a:latin typeface="Times New Roman" pitchFamily="18" charset="0"/>
              </a:rPr>
              <a:t>explicación</a:t>
            </a:r>
            <a:endParaRPr kumimoji="1" lang="es-ES" altLang="es-AR" sz="2600" b="1" u="sng">
              <a:solidFill>
                <a:schemeClr val="tx2"/>
              </a:solidFill>
              <a:latin typeface="Times New Roman" pitchFamily="18" charset="0"/>
            </a:endParaRPr>
          </a:p>
        </p:txBody>
      </p:sp>
      <p:sp>
        <p:nvSpPr>
          <p:cNvPr id="96264" name="Text Box 8"/>
          <p:cNvSpPr txBox="1">
            <a:spLocks noChangeArrowheads="1"/>
          </p:cNvSpPr>
          <p:nvPr/>
        </p:nvSpPr>
        <p:spPr bwMode="auto">
          <a:xfrm>
            <a:off x="2195513" y="5445125"/>
            <a:ext cx="3492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600">
                <a:latin typeface="Times New Roman" pitchFamily="18" charset="0"/>
              </a:rPr>
              <a:t>x</a:t>
            </a:r>
            <a:endParaRPr kumimoji="1" lang="es-ES" altLang="es-AR" sz="2600">
              <a:latin typeface="Times New Roman" pitchFamily="18" charset="0"/>
            </a:endParaRPr>
          </a:p>
        </p:txBody>
      </p:sp>
      <p:sp>
        <p:nvSpPr>
          <p:cNvPr id="96265" name="Text Box 9"/>
          <p:cNvSpPr txBox="1">
            <a:spLocks noChangeArrowheads="1"/>
          </p:cNvSpPr>
          <p:nvPr/>
        </p:nvSpPr>
        <p:spPr bwMode="auto">
          <a:xfrm>
            <a:off x="3203575" y="4005263"/>
            <a:ext cx="2762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600">
                <a:latin typeface="Times New Roman" pitchFamily="18" charset="0"/>
              </a:rPr>
              <a:t>t</a:t>
            </a:r>
            <a:endParaRPr kumimoji="1" lang="es-ES" altLang="es-AR" sz="2600">
              <a:latin typeface="Times New Roman" pitchFamily="18" charset="0"/>
            </a:endParaRPr>
          </a:p>
        </p:txBody>
      </p:sp>
      <p:sp>
        <p:nvSpPr>
          <p:cNvPr id="96266" name="Text Box 10"/>
          <p:cNvSpPr txBox="1">
            <a:spLocks noChangeArrowheads="1"/>
          </p:cNvSpPr>
          <p:nvPr/>
        </p:nvSpPr>
        <p:spPr bwMode="auto">
          <a:xfrm>
            <a:off x="4140200" y="5373688"/>
            <a:ext cx="3492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600">
                <a:latin typeface="Times New Roman" pitchFamily="18" charset="0"/>
              </a:rPr>
              <a:t>y</a:t>
            </a:r>
            <a:endParaRPr kumimoji="1" lang="es-ES" altLang="es-AR" sz="2600">
              <a:latin typeface="Times New Roman" pitchFamily="18" charset="0"/>
            </a:endParaRPr>
          </a:p>
        </p:txBody>
      </p:sp>
      <p:sp>
        <p:nvSpPr>
          <p:cNvPr id="96267" name="Line 11"/>
          <p:cNvSpPr>
            <a:spLocks noChangeShapeType="1"/>
          </p:cNvSpPr>
          <p:nvPr/>
        </p:nvSpPr>
        <p:spPr bwMode="auto">
          <a:xfrm>
            <a:off x="3563938" y="4437063"/>
            <a:ext cx="720725" cy="10795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txBody>
          <a:bodyPr/>
          <a:lstStyle/>
          <a:p>
            <a:endParaRPr lang="es-AR"/>
          </a:p>
        </p:txBody>
      </p:sp>
      <p:sp>
        <p:nvSpPr>
          <p:cNvPr id="96268" name="Line 12"/>
          <p:cNvSpPr>
            <a:spLocks noChangeShapeType="1"/>
          </p:cNvSpPr>
          <p:nvPr/>
        </p:nvSpPr>
        <p:spPr bwMode="auto">
          <a:xfrm flipH="1">
            <a:off x="2484438" y="4508500"/>
            <a:ext cx="647700" cy="100806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txBody>
          <a:bodyPr/>
          <a:lstStyle/>
          <a:p>
            <a:endParaRPr lang="es-AR"/>
          </a:p>
        </p:txBody>
      </p:sp>
      <p:sp>
        <p:nvSpPr>
          <p:cNvPr id="96269" name="Line 13"/>
          <p:cNvSpPr>
            <a:spLocks noChangeShapeType="1"/>
          </p:cNvSpPr>
          <p:nvPr/>
        </p:nvSpPr>
        <p:spPr bwMode="auto">
          <a:xfrm>
            <a:off x="2700338" y="5661025"/>
            <a:ext cx="1368425" cy="0"/>
          </a:xfrm>
          <a:prstGeom prst="line">
            <a:avLst/>
          </a:prstGeom>
          <a:noFill/>
          <a:ln w="38100" cap="rnd">
            <a:solidFill>
              <a:schemeClr val="tx1"/>
            </a:solidFill>
            <a:prstDash val="sysDot"/>
            <a:round/>
            <a:headEnd type="none" w="sm" len="sm"/>
            <a:tailEnd type="triangle" w="med" len="med"/>
          </a:ln>
          <a:extLst>
            <a:ext uri="{909E8E84-426E-40DD-AFC4-6F175D3DCCD1}">
              <a14:hiddenFill xmlns:a14="http://schemas.microsoft.com/office/drawing/2010/main">
                <a:noFill/>
              </a14:hiddenFill>
            </a:ext>
          </a:extLst>
        </p:spPr>
        <p:txBody>
          <a:bodyPr/>
          <a:lstStyle/>
          <a:p>
            <a:endParaRPr lang="es-AR"/>
          </a:p>
        </p:txBody>
      </p:sp>
      <p:sp>
        <p:nvSpPr>
          <p:cNvPr id="96270" name="Text Box 14"/>
          <p:cNvSpPr txBox="1">
            <a:spLocks noChangeArrowheads="1"/>
          </p:cNvSpPr>
          <p:nvPr/>
        </p:nvSpPr>
        <p:spPr bwMode="auto">
          <a:xfrm>
            <a:off x="250825" y="5157788"/>
            <a:ext cx="17637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Relación original</a:t>
            </a:r>
            <a:endParaRPr kumimoji="1" lang="es-ES" altLang="es-AR" sz="2400">
              <a:latin typeface="Times New Roman" pitchFamily="18" charset="0"/>
            </a:endParaRPr>
          </a:p>
        </p:txBody>
      </p:sp>
      <p:sp>
        <p:nvSpPr>
          <p:cNvPr id="96271" name="Text Box 15"/>
          <p:cNvSpPr txBox="1">
            <a:spLocks noChangeArrowheads="1"/>
          </p:cNvSpPr>
          <p:nvPr/>
        </p:nvSpPr>
        <p:spPr bwMode="auto">
          <a:xfrm>
            <a:off x="3924300" y="3933825"/>
            <a:ext cx="2533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Variable de control</a:t>
            </a:r>
            <a:endParaRPr kumimoji="1" lang="es-ES" altLang="es-AR" sz="2400">
              <a:latin typeface="Times New Roman" pitchFamily="18" charset="0"/>
            </a:endParaRPr>
          </a:p>
        </p:txBody>
      </p:sp>
      <p:sp>
        <p:nvSpPr>
          <p:cNvPr id="96272" name="Text Box 16"/>
          <p:cNvSpPr txBox="1">
            <a:spLocks noChangeArrowheads="1"/>
          </p:cNvSpPr>
          <p:nvPr/>
        </p:nvSpPr>
        <p:spPr bwMode="auto">
          <a:xfrm>
            <a:off x="323850" y="2636838"/>
            <a:ext cx="37861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800" b="1" dirty="0" err="1">
                <a:solidFill>
                  <a:schemeClr val="hlink"/>
                </a:solidFill>
                <a:latin typeface="Times New Roman" pitchFamily="18" charset="0"/>
              </a:rPr>
              <a:t>r</a:t>
            </a:r>
            <a:r>
              <a:rPr kumimoji="1" lang="es-ES_tradnl" altLang="es-AR" sz="2800" b="1" baseline="-25000" dirty="0" err="1">
                <a:solidFill>
                  <a:schemeClr val="hlink"/>
                </a:solidFill>
                <a:latin typeface="Times New Roman" pitchFamily="18" charset="0"/>
              </a:rPr>
              <a:t>xy</a:t>
            </a:r>
            <a:r>
              <a:rPr kumimoji="1" lang="es-ES_tradnl" altLang="es-AR" sz="2800" b="1" baseline="-25000" dirty="0">
                <a:solidFill>
                  <a:schemeClr val="hlink"/>
                </a:solidFill>
                <a:latin typeface="Times New Roman" pitchFamily="18" charset="0"/>
              </a:rPr>
              <a:t> </a:t>
            </a:r>
            <a:r>
              <a:rPr kumimoji="1" lang="es-ES_tradnl" altLang="es-AR" sz="2800" b="1" dirty="0">
                <a:solidFill>
                  <a:schemeClr val="hlink"/>
                </a:solidFill>
                <a:latin typeface="Times New Roman" pitchFamily="18" charset="0"/>
              </a:rPr>
              <a:t>= correlación simple</a:t>
            </a:r>
            <a:r>
              <a:rPr kumimoji="1" lang="es-ES_tradnl" altLang="es-AR" sz="2800" b="1" baseline="-25000" dirty="0">
                <a:solidFill>
                  <a:schemeClr val="hlink"/>
                </a:solidFill>
                <a:latin typeface="Times New Roman" pitchFamily="18" charset="0"/>
              </a:rPr>
              <a:t> </a:t>
            </a:r>
            <a:endParaRPr kumimoji="1" lang="es-ES" altLang="es-AR" sz="2800" b="1" baseline="-25000" dirty="0">
              <a:solidFill>
                <a:schemeClr val="hlink"/>
              </a:solidFill>
              <a:latin typeface="Times New Roman" pitchFamily="18" charset="0"/>
            </a:endParaRPr>
          </a:p>
        </p:txBody>
      </p:sp>
      <p:sp>
        <p:nvSpPr>
          <p:cNvPr id="96273" name="Text Box 17"/>
          <p:cNvSpPr txBox="1">
            <a:spLocks noChangeArrowheads="1"/>
          </p:cNvSpPr>
          <p:nvPr/>
        </p:nvSpPr>
        <p:spPr bwMode="auto">
          <a:xfrm>
            <a:off x="179388" y="6092825"/>
            <a:ext cx="39449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800" b="1">
                <a:solidFill>
                  <a:schemeClr val="hlink"/>
                </a:solidFill>
                <a:latin typeface="Times New Roman" pitchFamily="18" charset="0"/>
              </a:rPr>
              <a:t>r</a:t>
            </a:r>
            <a:r>
              <a:rPr kumimoji="1" lang="es-ES_tradnl" altLang="es-AR" sz="2800" b="1" baseline="-25000">
                <a:solidFill>
                  <a:schemeClr val="hlink"/>
                </a:solidFill>
                <a:latin typeface="Times New Roman" pitchFamily="18" charset="0"/>
              </a:rPr>
              <a:t>xy.t </a:t>
            </a:r>
            <a:r>
              <a:rPr kumimoji="1" lang="es-ES_tradnl" altLang="es-AR" sz="2800" b="1">
                <a:solidFill>
                  <a:schemeClr val="hlink"/>
                </a:solidFill>
                <a:latin typeface="Times New Roman" pitchFamily="18" charset="0"/>
              </a:rPr>
              <a:t>= correlación parcial</a:t>
            </a:r>
            <a:endParaRPr kumimoji="1" lang="es-ES" altLang="es-AR" sz="2800" b="1" baseline="-25000">
              <a:solidFill>
                <a:schemeClr val="hlink"/>
              </a:solidFill>
              <a:latin typeface="Times New Roman" pitchFamily="18" charset="0"/>
            </a:endParaRPr>
          </a:p>
        </p:txBody>
      </p:sp>
      <p:sp>
        <p:nvSpPr>
          <p:cNvPr id="96274" name="Text Box 18"/>
          <p:cNvSpPr txBox="1">
            <a:spLocks noChangeArrowheads="1"/>
          </p:cNvSpPr>
          <p:nvPr/>
        </p:nvSpPr>
        <p:spPr bwMode="auto">
          <a:xfrm>
            <a:off x="4500563" y="5305425"/>
            <a:ext cx="4643437"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b="1" dirty="0">
                <a:solidFill>
                  <a:srgbClr val="C00000"/>
                </a:solidFill>
                <a:latin typeface="Times New Roman" pitchFamily="18" charset="0"/>
              </a:rPr>
              <a:t>Correlación parcial es “lo que queda” de la relación original después de quitarle la incidencia de la variable de control. </a:t>
            </a:r>
            <a:endParaRPr kumimoji="1" lang="es-ES" altLang="es-AR" sz="2400" b="1" dirty="0">
              <a:solidFill>
                <a:srgbClr val="C00000"/>
              </a:solidFill>
              <a:latin typeface="Times New Roman" pitchFamily="18" charset="0"/>
            </a:endParaRPr>
          </a:p>
        </p:txBody>
      </p:sp>
    </p:spTree>
    <p:extLst>
      <p:ext uri="{BB962C8B-B14F-4D97-AF65-F5344CB8AC3E}">
        <p14:creationId xmlns:p14="http://schemas.microsoft.com/office/powerpoint/2010/main" val="250695155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2" name="Rectangle 2"/>
          <p:cNvSpPr>
            <a:spLocks noChangeArrowheads="1"/>
          </p:cNvSpPr>
          <p:nvPr/>
        </p:nvSpPr>
        <p:spPr bwMode="auto">
          <a:xfrm>
            <a:off x="-6350" y="333375"/>
            <a:ext cx="91503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Matriz de coeficientes de correlación parcial</a:t>
            </a:r>
            <a:endParaRPr lang="es-ES" altLang="es-AR" sz="3200" b="1">
              <a:solidFill>
                <a:schemeClr val="tx2"/>
              </a:solidFill>
            </a:endParaRPr>
          </a:p>
        </p:txBody>
      </p:sp>
      <p:pic>
        <p:nvPicPr>
          <p:cNvPr id="9728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125538"/>
            <a:ext cx="8748712" cy="525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284" name="Oval 4"/>
          <p:cNvSpPr>
            <a:spLocks noChangeArrowheads="1"/>
          </p:cNvSpPr>
          <p:nvPr/>
        </p:nvSpPr>
        <p:spPr bwMode="auto">
          <a:xfrm>
            <a:off x="250825" y="4292600"/>
            <a:ext cx="1512888" cy="576263"/>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97285" name="Oval 5"/>
          <p:cNvSpPr>
            <a:spLocks noChangeArrowheads="1"/>
          </p:cNvSpPr>
          <p:nvPr/>
        </p:nvSpPr>
        <p:spPr bwMode="auto">
          <a:xfrm>
            <a:off x="6659563" y="4365625"/>
            <a:ext cx="649287" cy="287338"/>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97286" name="Oval 6"/>
          <p:cNvSpPr>
            <a:spLocks noChangeArrowheads="1"/>
          </p:cNvSpPr>
          <p:nvPr/>
        </p:nvSpPr>
        <p:spPr bwMode="auto">
          <a:xfrm>
            <a:off x="6588125" y="2133600"/>
            <a:ext cx="649288" cy="287338"/>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97287" name="Rectangle 7"/>
          <p:cNvSpPr>
            <a:spLocks noChangeArrowheads="1"/>
          </p:cNvSpPr>
          <p:nvPr/>
        </p:nvSpPr>
        <p:spPr bwMode="auto">
          <a:xfrm>
            <a:off x="7308850" y="2205038"/>
            <a:ext cx="522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b="1">
                <a:solidFill>
                  <a:schemeClr val="hlink"/>
                </a:solidFill>
                <a:latin typeface="Times New Roman" pitchFamily="18" charset="0"/>
              </a:rPr>
              <a:t>r</a:t>
            </a:r>
            <a:r>
              <a:rPr kumimoji="1" lang="es-ES_tradnl" altLang="es-AR" sz="2400" b="1" baseline="-25000">
                <a:solidFill>
                  <a:schemeClr val="hlink"/>
                </a:solidFill>
                <a:latin typeface="Times New Roman" pitchFamily="18" charset="0"/>
              </a:rPr>
              <a:t>xy</a:t>
            </a:r>
            <a:endParaRPr kumimoji="1" lang="es-ES" altLang="es-AR" sz="2400" b="1" baseline="-25000">
              <a:solidFill>
                <a:schemeClr val="hlink"/>
              </a:solidFill>
              <a:latin typeface="Times New Roman" pitchFamily="18" charset="0"/>
            </a:endParaRPr>
          </a:p>
        </p:txBody>
      </p:sp>
      <p:sp>
        <p:nvSpPr>
          <p:cNvPr id="97288" name="Rectangle 8"/>
          <p:cNvSpPr>
            <a:spLocks noChangeArrowheads="1"/>
          </p:cNvSpPr>
          <p:nvPr/>
        </p:nvSpPr>
        <p:spPr bwMode="auto">
          <a:xfrm>
            <a:off x="7380288" y="4508500"/>
            <a:ext cx="641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b="1">
                <a:solidFill>
                  <a:schemeClr val="hlink"/>
                </a:solidFill>
                <a:latin typeface="Times New Roman" pitchFamily="18" charset="0"/>
              </a:rPr>
              <a:t>r</a:t>
            </a:r>
            <a:r>
              <a:rPr kumimoji="1" lang="es-ES_tradnl" altLang="es-AR" sz="2400" b="1" baseline="-25000">
                <a:solidFill>
                  <a:schemeClr val="hlink"/>
                </a:solidFill>
                <a:latin typeface="Times New Roman" pitchFamily="18" charset="0"/>
              </a:rPr>
              <a:t>xy.t</a:t>
            </a:r>
            <a:endParaRPr kumimoji="1" lang="es-ES" altLang="es-AR" sz="2400" b="1" baseline="-25000">
              <a:solidFill>
                <a:schemeClr val="hlink"/>
              </a:solidFill>
              <a:latin typeface="Times New Roman" pitchFamily="18" charset="0"/>
            </a:endParaRPr>
          </a:p>
        </p:txBody>
      </p:sp>
      <p:sp>
        <p:nvSpPr>
          <p:cNvPr id="97289" name="Text Box 9"/>
          <p:cNvSpPr txBox="1">
            <a:spLocks noChangeArrowheads="1"/>
          </p:cNvSpPr>
          <p:nvPr/>
        </p:nvSpPr>
        <p:spPr bwMode="auto">
          <a:xfrm>
            <a:off x="376238" y="4889500"/>
            <a:ext cx="13874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b="1" dirty="0">
                <a:solidFill>
                  <a:srgbClr val="C00000"/>
                </a:solidFill>
                <a:latin typeface="Times New Roman" pitchFamily="18" charset="0"/>
              </a:rPr>
              <a:t>Variable de control</a:t>
            </a:r>
            <a:endParaRPr kumimoji="1" lang="es-ES" altLang="es-AR" b="1" dirty="0">
              <a:solidFill>
                <a:srgbClr val="C00000"/>
              </a:solidFill>
              <a:latin typeface="Times New Roman" pitchFamily="18" charset="0"/>
            </a:endParaRPr>
          </a:p>
        </p:txBody>
      </p:sp>
      <p:sp>
        <p:nvSpPr>
          <p:cNvPr id="97290" name="Text Box 10"/>
          <p:cNvSpPr txBox="1">
            <a:spLocks noChangeArrowheads="1"/>
          </p:cNvSpPr>
          <p:nvPr/>
        </p:nvSpPr>
        <p:spPr bwMode="auto">
          <a:xfrm>
            <a:off x="250825" y="6165850"/>
            <a:ext cx="17351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800" b="1">
                <a:solidFill>
                  <a:schemeClr val="hlink"/>
                </a:solidFill>
                <a:latin typeface="Times New Roman" pitchFamily="18" charset="0"/>
              </a:rPr>
              <a:t>r</a:t>
            </a:r>
            <a:r>
              <a:rPr kumimoji="1" lang="es-ES_tradnl" altLang="es-AR" sz="2800" b="1" baseline="-25000">
                <a:solidFill>
                  <a:schemeClr val="hlink"/>
                </a:solidFill>
                <a:latin typeface="Times New Roman" pitchFamily="18" charset="0"/>
              </a:rPr>
              <a:t>xy </a:t>
            </a:r>
            <a:r>
              <a:rPr kumimoji="1" lang="es-ES_tradnl" altLang="es-AR" sz="2800" b="1">
                <a:solidFill>
                  <a:schemeClr val="hlink"/>
                </a:solidFill>
                <a:latin typeface="Times New Roman" pitchFamily="18" charset="0"/>
              </a:rPr>
              <a:t>= 0,665</a:t>
            </a:r>
            <a:endParaRPr kumimoji="1" lang="es-ES" altLang="es-AR" sz="2800" b="1" baseline="-25000">
              <a:solidFill>
                <a:schemeClr val="hlink"/>
              </a:solidFill>
              <a:latin typeface="Times New Roman" pitchFamily="18" charset="0"/>
            </a:endParaRPr>
          </a:p>
        </p:txBody>
      </p:sp>
      <p:sp>
        <p:nvSpPr>
          <p:cNvPr id="97291" name="Text Box 11"/>
          <p:cNvSpPr txBox="1">
            <a:spLocks noChangeArrowheads="1"/>
          </p:cNvSpPr>
          <p:nvPr/>
        </p:nvSpPr>
        <p:spPr bwMode="auto">
          <a:xfrm>
            <a:off x="2195513" y="6165850"/>
            <a:ext cx="18764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800" b="1">
                <a:solidFill>
                  <a:schemeClr val="hlink"/>
                </a:solidFill>
                <a:latin typeface="Times New Roman" pitchFamily="18" charset="0"/>
              </a:rPr>
              <a:t>r</a:t>
            </a:r>
            <a:r>
              <a:rPr kumimoji="1" lang="es-ES_tradnl" altLang="es-AR" sz="2800" b="1" baseline="-25000">
                <a:solidFill>
                  <a:schemeClr val="hlink"/>
                </a:solidFill>
                <a:latin typeface="Times New Roman" pitchFamily="18" charset="0"/>
              </a:rPr>
              <a:t>xy.t </a:t>
            </a:r>
            <a:r>
              <a:rPr kumimoji="1" lang="es-ES_tradnl" altLang="es-AR" sz="2800" b="1">
                <a:solidFill>
                  <a:schemeClr val="hlink"/>
                </a:solidFill>
                <a:latin typeface="Times New Roman" pitchFamily="18" charset="0"/>
              </a:rPr>
              <a:t>= 0,639</a:t>
            </a:r>
            <a:endParaRPr kumimoji="1" lang="es-ES" altLang="es-AR" sz="2800" b="1" baseline="-25000">
              <a:solidFill>
                <a:schemeClr val="hlink"/>
              </a:solidFill>
              <a:latin typeface="Times New Roman" pitchFamily="18" charset="0"/>
            </a:endParaRPr>
          </a:p>
        </p:txBody>
      </p:sp>
      <p:sp>
        <p:nvSpPr>
          <p:cNvPr id="12" name="11 Triángulo rectángulo"/>
          <p:cNvSpPr/>
          <p:nvPr/>
        </p:nvSpPr>
        <p:spPr bwMode="auto">
          <a:xfrm rot="10800000">
            <a:off x="4812676" y="2205038"/>
            <a:ext cx="3647756" cy="1757528"/>
          </a:xfrm>
          <a:prstGeom prst="rtTriangle">
            <a:avLst/>
          </a:prstGeom>
          <a:solidFill>
            <a:schemeClr val="accent1">
              <a:alpha val="33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kumimoji="0" lang="es-AR" sz="2000" b="0" i="0" u="none" strike="noStrike" cap="none" normalizeH="0" baseline="0" dirty="0">
              <a:ln>
                <a:noFill/>
              </a:ln>
              <a:solidFill>
                <a:schemeClr val="tx1"/>
              </a:solidFill>
              <a:effectLst/>
              <a:latin typeface="Tahoma" pitchFamily="34" charset="0"/>
            </a:endParaRPr>
          </a:p>
        </p:txBody>
      </p:sp>
      <p:sp>
        <p:nvSpPr>
          <p:cNvPr id="13" name="12 Triángulo rectángulo"/>
          <p:cNvSpPr/>
          <p:nvPr/>
        </p:nvSpPr>
        <p:spPr bwMode="auto">
          <a:xfrm rot="10800000">
            <a:off x="4835684" y="4408320"/>
            <a:ext cx="3624748" cy="1976603"/>
          </a:xfrm>
          <a:prstGeom prst="rtTriangle">
            <a:avLst/>
          </a:prstGeom>
          <a:solidFill>
            <a:schemeClr val="accent1">
              <a:alpha val="33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kumimoji="0" lang="es-AR" sz="2000" b="0" i="0" u="none" strike="noStrike" cap="none" normalizeH="0" baseline="0" dirty="0">
              <a:ln>
                <a:noFill/>
              </a:ln>
              <a:solidFill>
                <a:schemeClr val="tx1"/>
              </a:solidFill>
              <a:effectLst/>
              <a:latin typeface="Tahoma" pitchFamily="34" charset="0"/>
            </a:endParaRPr>
          </a:p>
        </p:txBody>
      </p:sp>
    </p:spTree>
    <p:extLst>
      <p:ext uri="{BB962C8B-B14F-4D97-AF65-F5344CB8AC3E}">
        <p14:creationId xmlns:p14="http://schemas.microsoft.com/office/powerpoint/2010/main" val="800608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306" name="Rectangle 2"/>
          <p:cNvSpPr>
            <a:spLocks noChangeArrowheads="1"/>
          </p:cNvSpPr>
          <p:nvPr/>
        </p:nvSpPr>
        <p:spPr bwMode="auto">
          <a:xfrm>
            <a:off x="468313" y="333375"/>
            <a:ext cx="83947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r>
              <a:rPr lang="es-MX" altLang="es-AR" sz="3200" b="1">
                <a:solidFill>
                  <a:schemeClr val="tx2"/>
                </a:solidFill>
              </a:rPr>
              <a:t>Resultados de coeficientes de correlación parcial</a:t>
            </a:r>
            <a:endParaRPr lang="es-ES" altLang="es-AR" sz="3200" b="1">
              <a:solidFill>
                <a:schemeClr val="tx2"/>
              </a:solidFill>
            </a:endParaRPr>
          </a:p>
        </p:txBody>
      </p:sp>
      <p:sp>
        <p:nvSpPr>
          <p:cNvPr id="98307" name="Text Box 3"/>
          <p:cNvSpPr txBox="1">
            <a:spLocks noChangeArrowheads="1"/>
          </p:cNvSpPr>
          <p:nvPr/>
        </p:nvSpPr>
        <p:spPr bwMode="auto">
          <a:xfrm>
            <a:off x="684213" y="2420938"/>
            <a:ext cx="17351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800" b="1">
                <a:latin typeface="Times New Roman" pitchFamily="18" charset="0"/>
              </a:rPr>
              <a:t>r</a:t>
            </a:r>
            <a:r>
              <a:rPr kumimoji="1" lang="es-ES_tradnl" altLang="es-AR" sz="2800" b="1" baseline="-25000">
                <a:latin typeface="Times New Roman" pitchFamily="18" charset="0"/>
              </a:rPr>
              <a:t>xy </a:t>
            </a:r>
            <a:r>
              <a:rPr kumimoji="1" lang="es-ES_tradnl" altLang="es-AR" sz="2800" b="1">
                <a:latin typeface="Times New Roman" pitchFamily="18" charset="0"/>
              </a:rPr>
              <a:t>= 0,665</a:t>
            </a:r>
            <a:endParaRPr kumimoji="1" lang="es-ES" altLang="es-AR" sz="2800" b="1" baseline="-25000">
              <a:latin typeface="Times New Roman" pitchFamily="18" charset="0"/>
            </a:endParaRPr>
          </a:p>
        </p:txBody>
      </p:sp>
      <p:sp>
        <p:nvSpPr>
          <p:cNvPr id="98308" name="Text Box 4"/>
          <p:cNvSpPr txBox="1">
            <a:spLocks noChangeArrowheads="1"/>
          </p:cNvSpPr>
          <p:nvPr/>
        </p:nvSpPr>
        <p:spPr bwMode="auto">
          <a:xfrm>
            <a:off x="684213" y="3789363"/>
            <a:ext cx="18764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800" b="1">
                <a:latin typeface="Times New Roman" pitchFamily="18" charset="0"/>
              </a:rPr>
              <a:t>r</a:t>
            </a:r>
            <a:r>
              <a:rPr kumimoji="1" lang="es-ES_tradnl" altLang="es-AR" sz="2800" b="1" baseline="-25000">
                <a:latin typeface="Times New Roman" pitchFamily="18" charset="0"/>
              </a:rPr>
              <a:t>xy.t </a:t>
            </a:r>
            <a:r>
              <a:rPr kumimoji="1" lang="es-ES_tradnl" altLang="es-AR" sz="2800" b="1">
                <a:latin typeface="Times New Roman" pitchFamily="18" charset="0"/>
              </a:rPr>
              <a:t>= 0,639</a:t>
            </a:r>
            <a:endParaRPr kumimoji="1" lang="es-ES" altLang="es-AR" sz="2800" b="1" baseline="-25000">
              <a:latin typeface="Times New Roman" pitchFamily="18" charset="0"/>
            </a:endParaRPr>
          </a:p>
        </p:txBody>
      </p:sp>
      <p:sp>
        <p:nvSpPr>
          <p:cNvPr id="98309" name="Line 5"/>
          <p:cNvSpPr>
            <a:spLocks noChangeShapeType="1"/>
          </p:cNvSpPr>
          <p:nvPr/>
        </p:nvSpPr>
        <p:spPr bwMode="auto">
          <a:xfrm>
            <a:off x="2916238" y="3284538"/>
            <a:ext cx="1079500" cy="0"/>
          </a:xfrm>
          <a:prstGeom prst="line">
            <a:avLst/>
          </a:prstGeom>
          <a:noFill/>
          <a:ln w="38100" cmpd="dbl">
            <a:solidFill>
              <a:schemeClr val="tx1"/>
            </a:solidFill>
            <a:round/>
            <a:headEnd type="none" w="sm" len="sm"/>
            <a:tailEnd type="arrow" w="sm" len="sm"/>
          </a:ln>
          <a:extLst>
            <a:ext uri="{909E8E84-426E-40DD-AFC4-6F175D3DCCD1}">
              <a14:hiddenFill xmlns:a14="http://schemas.microsoft.com/office/drawing/2010/main">
                <a:noFill/>
              </a14:hiddenFill>
            </a:ext>
          </a:extLst>
        </p:spPr>
        <p:txBody>
          <a:bodyPr/>
          <a:lstStyle/>
          <a:p>
            <a:endParaRPr lang="es-AR"/>
          </a:p>
        </p:txBody>
      </p:sp>
      <p:sp>
        <p:nvSpPr>
          <p:cNvPr id="98310" name="Text Box 6"/>
          <p:cNvSpPr txBox="1">
            <a:spLocks noChangeArrowheads="1"/>
          </p:cNvSpPr>
          <p:nvPr/>
        </p:nvSpPr>
        <p:spPr bwMode="auto">
          <a:xfrm>
            <a:off x="4279108" y="1720840"/>
            <a:ext cx="4608512"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b="1" dirty="0">
                <a:latin typeface="Times New Roman" pitchFamily="18" charset="0"/>
              </a:rPr>
              <a:t>La variable de control presenta  incidencia casi nula en la relación original: El nivel de asistencia escolar de los niños se relaciona con el nivel de privación material del hogar al que pertenecen, independientemente de la ocupación o desocupación del jefe de hogar.</a:t>
            </a:r>
            <a:endParaRPr kumimoji="1" lang="es-ES" altLang="es-AR" sz="2400" b="1" dirty="0">
              <a:latin typeface="Times New Roman" pitchFamily="18" charset="0"/>
            </a:endParaRPr>
          </a:p>
        </p:txBody>
      </p:sp>
    </p:spTree>
    <p:extLst>
      <p:ext uri="{BB962C8B-B14F-4D97-AF65-F5344CB8AC3E}">
        <p14:creationId xmlns:p14="http://schemas.microsoft.com/office/powerpoint/2010/main" val="1738885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395288" y="2060575"/>
            <a:ext cx="8569325" cy="82232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2400" b="1"/>
              <a:t>Los atributos fundamentales de una relación entre dos variables cuantitativas son:</a:t>
            </a:r>
          </a:p>
        </p:txBody>
      </p:sp>
      <p:sp>
        <p:nvSpPr>
          <p:cNvPr id="14339" name="Text Box 3"/>
          <p:cNvSpPr txBox="1">
            <a:spLocks noChangeArrowheads="1"/>
          </p:cNvSpPr>
          <p:nvPr/>
        </p:nvSpPr>
        <p:spPr bwMode="auto">
          <a:xfrm>
            <a:off x="3635374" y="3357563"/>
            <a:ext cx="3600921" cy="3081337"/>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spcBef>
                <a:spcPct val="100000"/>
              </a:spcBef>
              <a:buFontTx/>
              <a:buChar char="•"/>
            </a:pPr>
            <a:r>
              <a:rPr lang="es-ES" altLang="es-AR" sz="2800" b="1" dirty="0"/>
              <a:t> Ajuste</a:t>
            </a:r>
          </a:p>
          <a:p>
            <a:pPr eaLnBrk="1" hangingPunct="1">
              <a:spcBef>
                <a:spcPct val="100000"/>
              </a:spcBef>
              <a:buFontTx/>
              <a:buChar char="•"/>
            </a:pPr>
            <a:r>
              <a:rPr lang="es-ES" altLang="es-AR" sz="2800" b="1" dirty="0"/>
              <a:t> Sentido    </a:t>
            </a:r>
          </a:p>
          <a:p>
            <a:pPr eaLnBrk="1" hangingPunct="1">
              <a:spcBef>
                <a:spcPct val="100000"/>
              </a:spcBef>
              <a:buFontTx/>
              <a:buChar char="•"/>
            </a:pPr>
            <a:r>
              <a:rPr lang="es-ES" altLang="es-AR" sz="2800" b="1" dirty="0"/>
              <a:t> Forma</a:t>
            </a:r>
          </a:p>
          <a:p>
            <a:pPr eaLnBrk="1" hangingPunct="1">
              <a:spcBef>
                <a:spcPct val="100000"/>
              </a:spcBef>
              <a:buFontTx/>
              <a:buChar char="•"/>
            </a:pPr>
            <a:r>
              <a:rPr lang="es-ES" altLang="es-AR" sz="2800" b="1" dirty="0"/>
              <a:t> Fuerza</a:t>
            </a:r>
          </a:p>
        </p:txBody>
      </p:sp>
      <p:sp>
        <p:nvSpPr>
          <p:cNvPr id="14340" name="Rectangle 4"/>
          <p:cNvSpPr>
            <a:spLocks noChangeArrowheads="1"/>
          </p:cNvSpPr>
          <p:nvPr/>
        </p:nvSpPr>
        <p:spPr bwMode="auto">
          <a:xfrm>
            <a:off x="1258888" y="590550"/>
            <a:ext cx="72739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CORRELACIÓN ENTRE VARIABLES CUANTITATIVAS</a:t>
            </a:r>
            <a:r>
              <a:rPr lang="es-ES" altLang="es-AR" sz="2400"/>
              <a:t> </a:t>
            </a:r>
            <a:endParaRPr lang="es-MX" altLang="es-AR"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142875" y="764704"/>
            <a:ext cx="8893175" cy="590931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buFontTx/>
              <a:buChar char="•"/>
            </a:pPr>
            <a:r>
              <a:rPr lang="es-ES" altLang="es-AR" sz="2100" b="1" dirty="0"/>
              <a:t> El </a:t>
            </a:r>
            <a:r>
              <a:rPr lang="es-ES" altLang="es-AR" sz="2100" b="1" u="sng" dirty="0"/>
              <a:t>ajuste </a:t>
            </a:r>
            <a:r>
              <a:rPr lang="es-ES" altLang="es-AR" sz="2100" b="1" dirty="0"/>
              <a:t>mide el nivel en que los pares de observaciones quedan representados en una línea en donde a cada valor de A le corresponde un valor en B. Si la nube de observaciones es estrecha y alargada, una línea recta representará a la nube de puntos y a la relación y por tanto ésta será fuerte. </a:t>
            </a:r>
          </a:p>
          <a:p>
            <a:pPr algn="just" eaLnBrk="1" hangingPunct="1"/>
            <a:endParaRPr lang="es-ES" altLang="es-AR" sz="2100" b="1" dirty="0"/>
          </a:p>
          <a:p>
            <a:pPr algn="just" eaLnBrk="1" hangingPunct="1">
              <a:buFontTx/>
              <a:buChar char="•"/>
            </a:pPr>
            <a:r>
              <a:rPr lang="es-ES" altLang="es-AR" sz="2100" b="1" dirty="0"/>
              <a:t> El </a:t>
            </a:r>
            <a:r>
              <a:rPr lang="es-ES" altLang="es-AR" sz="2100" b="1" u="sng" dirty="0"/>
              <a:t>sentido</a:t>
            </a:r>
            <a:r>
              <a:rPr lang="es-ES" altLang="es-AR" sz="2100" b="1" dirty="0"/>
              <a:t> de la relación se refiere a cómo varían los valores de </a:t>
            </a:r>
            <a:r>
              <a:rPr lang="es-ES" altLang="es-AR" sz="2100" b="1" i="1" dirty="0"/>
              <a:t>B</a:t>
            </a:r>
            <a:r>
              <a:rPr lang="es-ES" altLang="es-AR" sz="2100" b="1" dirty="0"/>
              <a:t> con respecto a</a:t>
            </a:r>
            <a:r>
              <a:rPr lang="es-ES" altLang="es-AR" sz="2100" b="1" i="1" dirty="0"/>
              <a:t> </a:t>
            </a:r>
            <a:r>
              <a:rPr lang="es-ES" altLang="es-AR" sz="2100" b="1" i="1" dirty="0" err="1"/>
              <a:t>A</a:t>
            </a:r>
            <a:r>
              <a:rPr lang="es-ES" altLang="es-AR" sz="2100" b="1" dirty="0"/>
              <a:t>. Si al crecer los valores de la variable </a:t>
            </a:r>
            <a:r>
              <a:rPr lang="es-ES" altLang="es-AR" sz="2100" b="1" i="1" dirty="0"/>
              <a:t>A</a:t>
            </a:r>
            <a:r>
              <a:rPr lang="es-ES" altLang="es-AR" sz="2100" b="1" dirty="0"/>
              <a:t> lo hacen los de </a:t>
            </a:r>
            <a:r>
              <a:rPr lang="es-ES" altLang="es-AR" sz="2100" b="1" i="1" dirty="0"/>
              <a:t>B</a:t>
            </a:r>
            <a:r>
              <a:rPr lang="es-ES" altLang="es-AR" sz="2100" b="1" dirty="0"/>
              <a:t>, será una relación positiva o directa. Si al aumentar </a:t>
            </a:r>
            <a:r>
              <a:rPr lang="es-ES" altLang="es-AR" sz="2100" b="1" i="1" dirty="0"/>
              <a:t>A</a:t>
            </a:r>
            <a:r>
              <a:rPr lang="es-ES" altLang="es-AR" sz="2100" b="1" dirty="0"/>
              <a:t>, disminuye </a:t>
            </a:r>
            <a:r>
              <a:rPr lang="es-ES" altLang="es-AR" sz="2100" b="1" i="1" dirty="0"/>
              <a:t>B</a:t>
            </a:r>
            <a:r>
              <a:rPr lang="es-ES" altLang="es-AR" sz="2100" b="1" dirty="0"/>
              <a:t>, será una relación negativa o inversa.</a:t>
            </a:r>
          </a:p>
          <a:p>
            <a:pPr algn="just" eaLnBrk="1" hangingPunct="1"/>
            <a:endParaRPr lang="es-ES" altLang="es-AR" sz="2100" b="1" dirty="0"/>
          </a:p>
          <a:p>
            <a:pPr algn="just" eaLnBrk="1" hangingPunct="1">
              <a:buFontTx/>
              <a:buChar char="•"/>
            </a:pPr>
            <a:r>
              <a:rPr lang="es-ES" altLang="es-AR" sz="2100" b="1" dirty="0"/>
              <a:t> La </a:t>
            </a:r>
            <a:r>
              <a:rPr lang="es-ES" altLang="es-AR" sz="2100" b="1" u="sng" dirty="0"/>
              <a:t>forma</a:t>
            </a:r>
            <a:r>
              <a:rPr lang="es-ES" altLang="es-AR" sz="2100" b="1" dirty="0"/>
              <a:t> establece el tipo de línea a emplear para definir el mejor ajuste. Se pueden emplear tres tipos de líneas: una línea recta, una curva </a:t>
            </a:r>
            <a:r>
              <a:rPr lang="es-ES" altLang="es-AR" sz="2100" b="1" dirty="0" err="1"/>
              <a:t>monotónica</a:t>
            </a:r>
            <a:r>
              <a:rPr lang="es-ES" altLang="es-AR" sz="2100" b="1" dirty="0"/>
              <a:t> o una curva no </a:t>
            </a:r>
            <a:r>
              <a:rPr lang="es-ES" altLang="es-AR" sz="2100" b="1" dirty="0" err="1"/>
              <a:t>monotónica</a:t>
            </a:r>
            <a:r>
              <a:rPr lang="es-ES" altLang="es-AR" sz="2100" b="1" dirty="0"/>
              <a:t>.</a:t>
            </a:r>
          </a:p>
          <a:p>
            <a:pPr algn="just" eaLnBrk="1" hangingPunct="1">
              <a:buFontTx/>
              <a:buChar char="•"/>
            </a:pPr>
            <a:endParaRPr lang="es-ES" altLang="es-AR" sz="2100" b="1" dirty="0"/>
          </a:p>
          <a:p>
            <a:pPr algn="just" eaLnBrk="1" hangingPunct="1">
              <a:buFontTx/>
              <a:buChar char="•"/>
            </a:pPr>
            <a:r>
              <a:rPr lang="es-ES" altLang="es-AR" sz="2100" b="1" dirty="0"/>
              <a:t> La </a:t>
            </a:r>
            <a:r>
              <a:rPr lang="es-ES" altLang="es-AR" sz="2100" b="1" u="sng" dirty="0"/>
              <a:t>fuerza</a:t>
            </a:r>
            <a:r>
              <a:rPr lang="es-ES" altLang="es-AR" sz="2100" b="1" dirty="0"/>
              <a:t> es la pendiente de la recta. En cuantas unidades aumentan o disminuyen, los valores de la variable A al aumentar en una unidad los valores de la variable B.</a:t>
            </a:r>
          </a:p>
        </p:txBody>
      </p:sp>
      <p:sp>
        <p:nvSpPr>
          <p:cNvPr id="15363" name="Rectangle 5"/>
          <p:cNvSpPr>
            <a:spLocks noChangeArrowheads="1"/>
          </p:cNvSpPr>
          <p:nvPr/>
        </p:nvSpPr>
        <p:spPr bwMode="auto">
          <a:xfrm>
            <a:off x="0" y="188913"/>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CORRELACIÓN ENTRE VARIABLES CUANTITATIVAS</a:t>
            </a:r>
            <a:r>
              <a:rPr lang="es-ES" altLang="es-AR" sz="2400"/>
              <a:t> </a:t>
            </a:r>
            <a:endParaRPr lang="es-MX" altLang="es-AR"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539750" y="188913"/>
            <a:ext cx="8064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CORRELACIÓN ENTRE VARIABLES CUANTITATIVAS</a:t>
            </a:r>
            <a:r>
              <a:rPr lang="es-ES" altLang="es-AR" sz="2400"/>
              <a:t> </a:t>
            </a:r>
            <a:endParaRPr lang="es-MX" altLang="es-AR" sz="2400"/>
          </a:p>
        </p:txBody>
      </p:sp>
      <p:sp>
        <p:nvSpPr>
          <p:cNvPr id="38915" name="Rectangle 3"/>
          <p:cNvSpPr>
            <a:spLocks noChangeArrowheads="1"/>
          </p:cNvSpPr>
          <p:nvPr/>
        </p:nvSpPr>
        <p:spPr bwMode="auto">
          <a:xfrm>
            <a:off x="144463" y="776288"/>
            <a:ext cx="8820150" cy="304698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2400" b="1" dirty="0"/>
              <a:t>Se considera que dos variables cuantitativas están relacionadas entre sí cuando los valores de una de ellas varían de forma sistemática con respecto a los valores homónimos de la otra. Dicho de otro modo, si tenemos dos variables, </a:t>
            </a:r>
            <a:r>
              <a:rPr lang="es-ES" altLang="es-AR" sz="2400" b="1" i="1" dirty="0"/>
              <a:t>A</a:t>
            </a:r>
            <a:r>
              <a:rPr lang="es-ES" altLang="es-AR" sz="2400" b="1" dirty="0"/>
              <a:t> y </a:t>
            </a:r>
            <a:r>
              <a:rPr lang="es-ES" altLang="es-AR" sz="2400" b="1" i="1" dirty="0"/>
              <a:t>B</a:t>
            </a:r>
            <a:r>
              <a:rPr lang="es-ES" altLang="es-AR" sz="2400" b="1" dirty="0"/>
              <a:t>, existe relación entre ellas si al aumentar los valores de </a:t>
            </a:r>
            <a:r>
              <a:rPr lang="es-ES" altLang="es-AR" sz="2400" b="1" i="1" dirty="0"/>
              <a:t>B</a:t>
            </a:r>
            <a:r>
              <a:rPr lang="es-ES" altLang="es-AR" sz="2400" b="1" dirty="0"/>
              <a:t> también lo hacen los de </a:t>
            </a:r>
            <a:r>
              <a:rPr lang="es-ES" altLang="es-AR" sz="2400" b="1" i="1" dirty="0"/>
              <a:t>A</a:t>
            </a:r>
            <a:r>
              <a:rPr lang="es-ES" altLang="es-AR" sz="2400" b="1" dirty="0"/>
              <a:t>, o por el contrario si al aumentar los valores de </a:t>
            </a:r>
            <a:r>
              <a:rPr lang="es-ES" altLang="es-AR" sz="2400" b="1" i="1" dirty="0"/>
              <a:t>B</a:t>
            </a:r>
            <a:r>
              <a:rPr lang="es-ES" altLang="es-AR" sz="2400" b="1" dirty="0"/>
              <a:t> disminuyen los de </a:t>
            </a:r>
            <a:r>
              <a:rPr lang="es-ES" altLang="es-AR" sz="2400" b="1" i="1" dirty="0"/>
              <a:t>A</a:t>
            </a:r>
            <a:r>
              <a:rPr lang="es-ES" altLang="es-AR" sz="2400" b="1" dirty="0"/>
              <a:t>.</a:t>
            </a:r>
            <a:r>
              <a:rPr lang="es-ES" altLang="es-AR" sz="2400" dirty="0"/>
              <a:t> </a:t>
            </a:r>
            <a:endParaRPr lang="es-MX" altLang="es-AR" sz="2400" dirty="0"/>
          </a:p>
        </p:txBody>
      </p:sp>
      <p:sp>
        <p:nvSpPr>
          <p:cNvPr id="38916" name="Text Box 6"/>
          <p:cNvSpPr txBox="1">
            <a:spLocks noChangeArrowheads="1"/>
          </p:cNvSpPr>
          <p:nvPr/>
        </p:nvSpPr>
        <p:spPr bwMode="auto">
          <a:xfrm>
            <a:off x="179388" y="4006850"/>
            <a:ext cx="8713787" cy="2557463"/>
          </a:xfrm>
          <a:prstGeom prst="rect">
            <a:avLst/>
          </a:prstGeom>
          <a:solidFill>
            <a:srgbClr val="FFCCFF"/>
          </a:solidFill>
          <a:ln w="9525">
            <a:solidFill>
              <a:srgbClr val="FF99FF"/>
            </a:solidFill>
            <a:miter lim="800000"/>
            <a:headEnd/>
            <a:tailEnd/>
          </a:ln>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buFontTx/>
              <a:buChar char="•"/>
            </a:pPr>
            <a:r>
              <a:rPr lang="es-ES" altLang="es-AR" sz="2300" b="1" dirty="0"/>
              <a:t> Para variables métricas, el gráfico de dispersión es la manera más intuitiva de evaluar la relación entre las dos variables, pudiendo esta adoptar diferentes formas.</a:t>
            </a:r>
          </a:p>
          <a:p>
            <a:pPr algn="just" eaLnBrk="1" hangingPunct="1"/>
            <a:r>
              <a:rPr lang="es-ES" altLang="es-AR" sz="2300" dirty="0"/>
              <a:t> </a:t>
            </a:r>
            <a:endParaRPr lang="es-ES" altLang="es-AR" sz="2300" b="1" dirty="0"/>
          </a:p>
          <a:p>
            <a:pPr algn="just" eaLnBrk="1" hangingPunct="1">
              <a:buFontTx/>
              <a:buChar char="•"/>
            </a:pPr>
            <a:r>
              <a:rPr lang="es-ES" altLang="es-AR" sz="2300" b="1" dirty="0"/>
              <a:t> El método más usual para medir la fuerza de la relación lineal entre dos variables métricas es la correlación momento-producto o correlación de Pearson.</a:t>
            </a:r>
          </a:p>
        </p:txBody>
      </p:sp>
    </p:spTree>
    <p:extLst>
      <p:ext uri="{BB962C8B-B14F-4D97-AF65-F5344CB8AC3E}">
        <p14:creationId xmlns:p14="http://schemas.microsoft.com/office/powerpoint/2010/main" val="548915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84213" y="333375"/>
            <a:ext cx="8080375" cy="1143000"/>
          </a:xfrm>
        </p:spPr>
        <p:txBody>
          <a:bodyPr/>
          <a:lstStyle/>
          <a:p>
            <a:pPr algn="ctr"/>
            <a:r>
              <a:rPr lang="es-ES" altLang="es-AR" sz="3600" b="1" dirty="0">
                <a:latin typeface="Arial Narrow" panose="020B0606020202030204" pitchFamily="34" charset="0"/>
                <a:cs typeface="Times New Roman" pitchFamily="18" charset="0"/>
              </a:rPr>
              <a:t>¿Hay relación entre las variables años de estudio e ingresos laborales?</a:t>
            </a:r>
            <a:endParaRPr lang="es-ES" altLang="es-AR" sz="3600" dirty="0">
              <a:latin typeface="Arial Narrow" panose="020B0606020202030204" pitchFamily="34" charset="0"/>
            </a:endParaRPr>
          </a:p>
        </p:txBody>
      </p:sp>
      <p:graphicFrame>
        <p:nvGraphicFramePr>
          <p:cNvPr id="53251" name="Group 3"/>
          <p:cNvGraphicFramePr>
            <a:graphicFrameLocks noGrp="1"/>
          </p:cNvGraphicFramePr>
          <p:nvPr>
            <p:ph idx="4294967295"/>
          </p:nvPr>
        </p:nvGraphicFramePr>
        <p:xfrm>
          <a:off x="2627313" y="1700213"/>
          <a:ext cx="3090862" cy="4846638"/>
        </p:xfrm>
        <a:graphic>
          <a:graphicData uri="http://schemas.openxmlformats.org/drawingml/2006/table">
            <a:tbl>
              <a:tblPr/>
              <a:tblGrid>
                <a:gridCol w="1546225">
                  <a:extLst>
                    <a:ext uri="{9D8B030D-6E8A-4147-A177-3AD203B41FA5}">
                      <a16:colId xmlns:a16="http://schemas.microsoft.com/office/drawing/2014/main" val="20000"/>
                    </a:ext>
                  </a:extLst>
                </a:gridCol>
                <a:gridCol w="1544637">
                  <a:extLst>
                    <a:ext uri="{9D8B030D-6E8A-4147-A177-3AD203B41FA5}">
                      <a16:colId xmlns:a16="http://schemas.microsoft.com/office/drawing/2014/main" val="20001"/>
                    </a:ext>
                  </a:extLst>
                </a:gridCol>
              </a:tblGrid>
              <a:tr h="823014">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sz="1600" b="1" i="0" u="none" strike="noStrike" cap="none" normalizeH="0" baseline="0">
                          <a:ln>
                            <a:noFill/>
                          </a:ln>
                          <a:solidFill>
                            <a:schemeClr val="tx1"/>
                          </a:solidFill>
                          <a:effectLst/>
                          <a:latin typeface="Tahoma" pitchFamily="34" charset="0"/>
                          <a:cs typeface="Times New Roman" pitchFamily="18" charset="0"/>
                        </a:rPr>
                        <a:t>Años de estudio (años)</a:t>
                      </a:r>
                      <a:endParaRPr kumimoji="1" lang="en-US" sz="1600" b="0" i="0" u="none" strike="noStrike" cap="none" normalizeH="0" baseline="0">
                        <a:ln>
                          <a:noFill/>
                        </a:ln>
                        <a:solidFill>
                          <a:schemeClr val="tx1"/>
                        </a:solidFill>
                        <a:effectLst/>
                        <a:latin typeface="Tahoma" pitchFamily="34" charset="0"/>
                      </a:endParaRPr>
                    </a:p>
                  </a:txBody>
                  <a:tcPr marT="45723" marB="45723"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sz="1600" b="1" i="0" u="none" strike="noStrike" cap="none" normalizeH="0" baseline="0">
                          <a:ln>
                            <a:noFill/>
                          </a:ln>
                          <a:solidFill>
                            <a:schemeClr val="tx1"/>
                          </a:solidFill>
                          <a:effectLst/>
                          <a:latin typeface="Tahoma" pitchFamily="34" charset="0"/>
                          <a:cs typeface="Times New Roman" pitchFamily="18" charset="0"/>
                        </a:rPr>
                        <a:t>Ingresos    ($)</a:t>
                      </a:r>
                      <a:endParaRPr kumimoji="1" lang="en-US" sz="1600" b="0" i="0" u="none" strike="noStrike" cap="none" normalizeH="0" baseline="0">
                        <a:ln>
                          <a:noFill/>
                        </a:ln>
                        <a:solidFill>
                          <a:schemeClr val="tx1"/>
                        </a:solidFill>
                        <a:effectLst/>
                        <a:latin typeface="Tahoma" pitchFamily="34" charset="0"/>
                      </a:endParaRPr>
                    </a:p>
                  </a:txBody>
                  <a:tcPr marT="45723" marB="45723"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1.700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6</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2.000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7</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2.300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8</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2.600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9</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2.900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3.200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11</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3.500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12</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3.800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13</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4.100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14</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4.400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16</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5.000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17</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5.300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5887737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5"/>
          <p:cNvSpPr>
            <a:spLocks noChangeArrowheads="1"/>
          </p:cNvSpPr>
          <p:nvPr/>
        </p:nvSpPr>
        <p:spPr bwMode="auto">
          <a:xfrm>
            <a:off x="1214438" y="285750"/>
            <a:ext cx="72739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FORMAS TÍPICAS DE LOS DIAGRAMAS DE DISPERSIÓN ESTADÍSTICA</a:t>
            </a:r>
            <a:endParaRPr lang="es-MX" altLang="es-AR" sz="2400"/>
          </a:p>
        </p:txBody>
      </p:sp>
      <p:pic>
        <p:nvPicPr>
          <p:cNvPr id="16387" name="Picture 5" descr="http://4.bp.blogspot.com/_37Mis6qHP0s/TBLJJyW8jgI/AAAAAAAAAA0/xGZXP06DSQ4/s1600/dispersi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250" y="1571625"/>
            <a:ext cx="7429500" cy="507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428625" y="1285875"/>
            <a:ext cx="8501063" cy="3278188"/>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2300" b="1" dirty="0"/>
              <a:t>El Coeficiente de Correlación de Pearson es un índice estadístico que mide la fuerza de la relación lineal entre dos variables. El coeficiente representa cuánto de la varianza total presente entre variables se explica por la covarianza ENTRE ellas. Su resultado es un valor que fluctúa entre –1 (correlación perfecta de sentido negativo) y +1 (correlación perfecta de sentido positivo). Cuanto más cercanos al 0 sean los valores, mayor es la debilidad o ausencia de correlación.</a:t>
            </a:r>
          </a:p>
        </p:txBody>
      </p:sp>
      <p:sp>
        <p:nvSpPr>
          <p:cNvPr id="39939" name="Text Box 3"/>
          <p:cNvSpPr txBox="1">
            <a:spLocks noChangeArrowheads="1"/>
          </p:cNvSpPr>
          <p:nvPr/>
        </p:nvSpPr>
        <p:spPr bwMode="auto">
          <a:xfrm>
            <a:off x="214313" y="5429250"/>
            <a:ext cx="34559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ES" altLang="es-AR" sz="2400" b="1"/>
              <a:t>Su cálculo se basa en la expresión:</a:t>
            </a:r>
          </a:p>
          <a:p>
            <a:pPr eaLnBrk="1" hangingPunct="1"/>
            <a:endParaRPr lang="es-ES" altLang="es-AR" sz="2400" b="1"/>
          </a:p>
        </p:txBody>
      </p:sp>
      <p:sp>
        <p:nvSpPr>
          <p:cNvPr id="39940" name="Rectangle 4"/>
          <p:cNvSpPr>
            <a:spLocks noChangeArrowheads="1"/>
          </p:cNvSpPr>
          <p:nvPr/>
        </p:nvSpPr>
        <p:spPr bwMode="auto">
          <a:xfrm>
            <a:off x="1285875" y="285750"/>
            <a:ext cx="72739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EL COEFICIENTE DE CORRELACIÓN LINEAL DE PEARSON </a:t>
            </a:r>
            <a:endParaRPr lang="es-MX" altLang="es-AR" sz="2400" b="1"/>
          </a:p>
        </p:txBody>
      </p:sp>
      <p:pic>
        <p:nvPicPr>
          <p:cNvPr id="39941" name="Picture 5" descr="059_10_Pearson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9950" y="4929188"/>
            <a:ext cx="446405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2" name="Picture 2" descr="http://1.bp.blogspot.com/_g_dRrE-qIcU/TBESyDQF7CI/AAAAAAAABoY/CtcFtLcIdO4/s320/Correlacion_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3313" y="4929188"/>
            <a:ext cx="3143250" cy="164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7895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4"/>
          <p:cNvSpPr>
            <a:spLocks noChangeArrowheads="1"/>
          </p:cNvSpPr>
          <p:nvPr/>
        </p:nvSpPr>
        <p:spPr bwMode="auto">
          <a:xfrm>
            <a:off x="1258888" y="590550"/>
            <a:ext cx="72739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EL COEFICIENTE DE CORRELACIÓN LINEAL DE PEARSON </a:t>
            </a:r>
            <a:endParaRPr lang="es-MX" altLang="es-AR" sz="2400" b="1"/>
          </a:p>
        </p:txBody>
      </p:sp>
      <p:pic>
        <p:nvPicPr>
          <p:cNvPr id="40963" name="Picture 6" descr="korr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4394200"/>
            <a:ext cx="2084387" cy="220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4" name="Picture 7" descr="korr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2350" y="4389438"/>
            <a:ext cx="2089150" cy="220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5" name="Picture 8" descr="korr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72250" y="4464050"/>
            <a:ext cx="1949450" cy="206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Text Box 9"/>
          <p:cNvSpPr txBox="1">
            <a:spLocks noChangeArrowheads="1"/>
          </p:cNvSpPr>
          <p:nvPr/>
        </p:nvSpPr>
        <p:spPr bwMode="auto">
          <a:xfrm>
            <a:off x="428625" y="1714500"/>
            <a:ext cx="8353425" cy="2216150"/>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spcBef>
                <a:spcPct val="50000"/>
              </a:spcBef>
            </a:pPr>
            <a:r>
              <a:rPr lang="es-ES" altLang="es-AR" sz="2300" b="1"/>
              <a:t>Si el coeficiente de correlación de Pearson (r) es cercano a 0, las dos variables no se relacionan de manera lineal entre sí (no tienen casi ninguna covariación </a:t>
            </a:r>
            <a:r>
              <a:rPr lang="es-ES" altLang="es-AR" sz="2300" b="1" i="1"/>
              <a:t>lineal</a:t>
            </a:r>
            <a:r>
              <a:rPr lang="es-ES" altLang="es-AR" sz="2300" b="1"/>
              <a:t>). Si su valor es cercano a +/-1, esto significa que la relación entre las dos variables es lineal y podrá ser bien representada por una línea recta</a:t>
            </a:r>
            <a:r>
              <a:rPr lang="es-ES" altLang="es-AR" sz="2300" b="1" i="1">
                <a:solidFill>
                  <a:schemeClr val="tx2"/>
                </a:solidFill>
              </a:rPr>
              <a:t>.</a:t>
            </a:r>
            <a:r>
              <a:rPr lang="es-ES" altLang="es-AR" sz="2300" b="1">
                <a:solidFill>
                  <a:schemeClr val="tx2"/>
                </a:solidFill>
              </a:rPr>
              <a:t> </a:t>
            </a:r>
          </a:p>
        </p:txBody>
      </p:sp>
    </p:spTree>
    <p:extLst>
      <p:ext uri="{BB962C8B-B14F-4D97-AF65-F5344CB8AC3E}">
        <p14:creationId xmlns:p14="http://schemas.microsoft.com/office/powerpoint/2010/main" val="2703546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971550" y="590550"/>
            <a:ext cx="76342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CORRELACIÓN LINEALES ENTRE VARIABLES CUANTITATIVAS</a:t>
            </a:r>
            <a:r>
              <a:rPr lang="es-ES" altLang="es-AR" sz="2400"/>
              <a:t> </a:t>
            </a:r>
            <a:endParaRPr lang="es-MX" altLang="es-AR" sz="2400"/>
          </a:p>
        </p:txBody>
      </p:sp>
      <p:sp>
        <p:nvSpPr>
          <p:cNvPr id="41987" name="Text Box 6"/>
          <p:cNvSpPr txBox="1">
            <a:spLocks noChangeArrowheads="1"/>
          </p:cNvSpPr>
          <p:nvPr/>
        </p:nvSpPr>
        <p:spPr bwMode="auto">
          <a:xfrm>
            <a:off x="395288" y="1785938"/>
            <a:ext cx="8353425" cy="4600575"/>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buFontTx/>
              <a:buChar char="•"/>
            </a:pPr>
            <a:r>
              <a:rPr lang="es-ES" altLang="es-AR" sz="2100" b="1"/>
              <a:t> A pesar del hecho que el coeficiente de Pearson sólo estima la relación entre dos variables, es fácil calcular una </a:t>
            </a:r>
            <a:r>
              <a:rPr lang="es-ES" altLang="es-AR" sz="2100" b="1" i="1"/>
              <a:t>matriz de correlación</a:t>
            </a:r>
            <a:r>
              <a:rPr lang="es-ES" altLang="es-AR" sz="2100" b="1"/>
              <a:t> entre todos los pares potenciales de variables, para luego evaluar aquellas relaciones relevantes.</a:t>
            </a:r>
          </a:p>
          <a:p>
            <a:pPr algn="just" eaLnBrk="1" hangingPunct="1"/>
            <a:r>
              <a:rPr lang="es-ES" altLang="es-AR" b="1"/>
              <a:t> </a:t>
            </a:r>
          </a:p>
          <a:p>
            <a:pPr algn="just" eaLnBrk="1" hangingPunct="1">
              <a:buFontTx/>
              <a:buChar char="•"/>
            </a:pPr>
            <a:r>
              <a:rPr lang="es-ES" altLang="es-AR" sz="2100" b="1"/>
              <a:t> Un aspecto débil del análisis de correlación es </a:t>
            </a:r>
            <a:r>
              <a:rPr lang="es-ES" altLang="es-AR" b="1"/>
              <a:t>que sólo detecta la parte lineal de las relaciones </a:t>
            </a:r>
            <a:r>
              <a:rPr lang="es-ES" altLang="es-AR" sz="2100" b="1"/>
              <a:t>entre las variables. Por ejemplo, una relación que obedece a una ecuación curvilineal pasaría inadvertida. </a:t>
            </a:r>
          </a:p>
          <a:p>
            <a:pPr algn="just" eaLnBrk="1" hangingPunct="1">
              <a:buFontTx/>
              <a:buChar char="•"/>
            </a:pPr>
            <a:endParaRPr lang="es-ES" altLang="es-AR" sz="2100" b="1"/>
          </a:p>
          <a:p>
            <a:pPr algn="just" eaLnBrk="1" hangingPunct="1">
              <a:buFontTx/>
              <a:buChar char="•"/>
            </a:pPr>
            <a:r>
              <a:rPr lang="es-ES" altLang="es-AR" sz="2100" b="1"/>
              <a:t> Sin embargo, las variables a evaluar pueden experimentar transformaciones que permite su “linealización”, para cual resulta previamente necesario conocer la forma exacta esperada y/o observada de la relación.</a:t>
            </a:r>
            <a:r>
              <a:rPr lang="es-ES" altLang="es-AR" sz="2100"/>
              <a:t> </a:t>
            </a:r>
          </a:p>
        </p:txBody>
      </p:sp>
    </p:spTree>
    <p:extLst>
      <p:ext uri="{BB962C8B-B14F-4D97-AF65-F5344CB8AC3E}">
        <p14:creationId xmlns:p14="http://schemas.microsoft.com/office/powerpoint/2010/main" val="3208209422"/>
      </p:ext>
    </p:extLst>
  </p:cSld>
  <p:clrMapOvr>
    <a:masterClrMapping/>
  </p:clrMapOvr>
</p:sld>
</file>

<file path=ppt/theme/theme1.xml><?xml version="1.0" encoding="utf-8"?>
<a:theme xmlns:a="http://schemas.openxmlformats.org/drawingml/2006/main" name="Mezclas">
  <a:themeElements>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ezcla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ezcla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Office\Templates\Diseños de presentaciones\Alta tensión.pot</Template>
  <TotalTime>6106</TotalTime>
  <Words>1019</Words>
  <Application>Microsoft Office PowerPoint</Application>
  <PresentationFormat>Presentación en pantalla (4:3)</PresentationFormat>
  <Paragraphs>105</Paragraphs>
  <Slides>17</Slides>
  <Notes>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Arial</vt:lpstr>
      <vt:lpstr>Arial Narrow</vt:lpstr>
      <vt:lpstr>Tahoma</vt:lpstr>
      <vt:lpstr>Times New Roman</vt:lpstr>
      <vt:lpstr>Wingdings</vt:lpstr>
      <vt:lpstr>Mezclas</vt:lpstr>
      <vt:lpstr>Presentación de PowerPoint</vt:lpstr>
      <vt:lpstr>Presentación de PowerPoint</vt:lpstr>
      <vt:lpstr>Presentación de PowerPoint</vt:lpstr>
      <vt:lpstr>Presentación de PowerPoint</vt:lpstr>
      <vt:lpstr>¿Hay relación entre las variables años de estudio e ingresos laborales?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vt:lpstr>
      <vt:lpstr>Modelo de correlación parcial</vt:lpstr>
      <vt:lpstr>Presentación de PowerPoint</vt:lpstr>
      <vt:lpstr>Presentación de PowerPoint</vt:lpstr>
    </vt:vector>
  </TitlesOfParts>
  <Company>UCA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UCA</dc:creator>
  <cp:lastModifiedBy>Agustin Salvia</cp:lastModifiedBy>
  <cp:revision>284</cp:revision>
  <dcterms:created xsi:type="dcterms:W3CDTF">2006-07-27T19:02:59Z</dcterms:created>
  <dcterms:modified xsi:type="dcterms:W3CDTF">2020-05-08T03:44:24Z</dcterms:modified>
</cp:coreProperties>
</file>