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handoutMasterIdLst>
    <p:handoutMasterId r:id="rId34"/>
  </p:handoutMasterIdLst>
  <p:sldIdLst>
    <p:sldId id="451" r:id="rId2"/>
    <p:sldId id="398" r:id="rId3"/>
    <p:sldId id="399" r:id="rId4"/>
    <p:sldId id="397" r:id="rId5"/>
    <p:sldId id="352" r:id="rId6"/>
    <p:sldId id="452" r:id="rId7"/>
    <p:sldId id="423" r:id="rId8"/>
    <p:sldId id="429" r:id="rId9"/>
    <p:sldId id="453" r:id="rId10"/>
    <p:sldId id="454" r:id="rId11"/>
    <p:sldId id="442" r:id="rId12"/>
    <p:sldId id="443" r:id="rId13"/>
    <p:sldId id="431" r:id="rId14"/>
    <p:sldId id="422" r:id="rId15"/>
    <p:sldId id="432" r:id="rId16"/>
    <p:sldId id="424" r:id="rId17"/>
    <p:sldId id="444" r:id="rId18"/>
    <p:sldId id="433" r:id="rId19"/>
    <p:sldId id="445" r:id="rId20"/>
    <p:sldId id="435" r:id="rId21"/>
    <p:sldId id="449" r:id="rId22"/>
    <p:sldId id="436" r:id="rId23"/>
    <p:sldId id="446" r:id="rId24"/>
    <p:sldId id="437" r:id="rId25"/>
    <p:sldId id="438" r:id="rId26"/>
    <p:sldId id="448" r:id="rId27"/>
    <p:sldId id="439" r:id="rId28"/>
    <p:sldId id="440" r:id="rId29"/>
    <p:sldId id="447" r:id="rId30"/>
    <p:sldId id="450" r:id="rId31"/>
    <p:sldId id="434" r:id="rId32"/>
  </p:sldIdLst>
  <p:sldSz cx="9144000" cy="6858000" type="screen4x3"/>
  <p:notesSz cx="7010400" cy="9296400"/>
  <p:defaultTextStyle>
    <a:defPPr>
      <a:defRPr lang="es-ES"/>
    </a:defPPr>
    <a:lvl1pPr algn="l" rtl="0" fontAlgn="base">
      <a:spcBef>
        <a:spcPct val="0"/>
      </a:spcBef>
      <a:spcAft>
        <a:spcPct val="0"/>
      </a:spcAft>
      <a:defRPr sz="2400"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sz="2400"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sz="2400"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sz="2400"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79FFDC"/>
    <a:srgbClr val="F10FD1"/>
    <a:srgbClr val="336699"/>
    <a:srgbClr val="0099CC"/>
    <a:srgbClr val="99FFCC"/>
    <a:srgbClr val="CCC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37" autoAdjust="0"/>
    <p:restoredTop sz="94664" autoAdjust="0"/>
  </p:normalViewPr>
  <p:slideViewPr>
    <p:cSldViewPr>
      <p:cViewPr varScale="1">
        <p:scale>
          <a:sx n="68" d="100"/>
          <a:sy n="68" d="100"/>
        </p:scale>
        <p:origin x="42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91570D6E-7557-4D7A-A5E4-677F0208B271}"/>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Tahoma" charset="0"/>
              </a:defRPr>
            </a:lvl1pPr>
          </a:lstStyle>
          <a:p>
            <a:pPr>
              <a:defRPr/>
            </a:pPr>
            <a:endParaRPr lang="es-ES"/>
          </a:p>
        </p:txBody>
      </p:sp>
      <p:sp>
        <p:nvSpPr>
          <p:cNvPr id="92163" name="Rectangle 3">
            <a:extLst>
              <a:ext uri="{FF2B5EF4-FFF2-40B4-BE49-F238E27FC236}">
                <a16:creationId xmlns:a16="http://schemas.microsoft.com/office/drawing/2014/main" id="{F59CE0FF-C388-4C2D-9E36-616549D00029}"/>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ahoma" charset="0"/>
              </a:defRPr>
            </a:lvl1pPr>
          </a:lstStyle>
          <a:p>
            <a:pPr>
              <a:defRPr/>
            </a:pPr>
            <a:endParaRPr lang="es-ES"/>
          </a:p>
        </p:txBody>
      </p:sp>
      <p:sp>
        <p:nvSpPr>
          <p:cNvPr id="92164" name="Rectangle 4">
            <a:extLst>
              <a:ext uri="{FF2B5EF4-FFF2-40B4-BE49-F238E27FC236}">
                <a16:creationId xmlns:a16="http://schemas.microsoft.com/office/drawing/2014/main" id="{96DEFC81-FAC6-4A2A-9F7A-CDBD8161DDB5}"/>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Tahoma" charset="0"/>
              </a:defRPr>
            </a:lvl1pPr>
          </a:lstStyle>
          <a:p>
            <a:pPr>
              <a:defRPr/>
            </a:pPr>
            <a:endParaRPr lang="es-ES"/>
          </a:p>
        </p:txBody>
      </p:sp>
      <p:sp>
        <p:nvSpPr>
          <p:cNvPr id="92165" name="Rectangle 5">
            <a:extLst>
              <a:ext uri="{FF2B5EF4-FFF2-40B4-BE49-F238E27FC236}">
                <a16:creationId xmlns:a16="http://schemas.microsoft.com/office/drawing/2014/main" id="{778F762C-D145-41A4-8D8B-6F6A200319D9}"/>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4DF7643A-59ED-4A58-919D-F632D34BC850}" type="slidenum">
              <a:rPr lang="es-ES" altLang="es-AR"/>
              <a:pPr/>
              <a:t>‹Nº›</a:t>
            </a:fld>
            <a:endParaRPr lang="es-ES" altLang="es-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89CB5B5-D56F-4B5F-B64E-BFB679700CB6}"/>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099" name="Rectangle 3">
            <a:extLst>
              <a:ext uri="{FF2B5EF4-FFF2-40B4-BE49-F238E27FC236}">
                <a16:creationId xmlns:a16="http://schemas.microsoft.com/office/drawing/2014/main" id="{FBF9071F-650D-44EC-9D0C-C9480028AFFA}"/>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imes New Roman" pitchFamily="18" charset="0"/>
              </a:defRPr>
            </a:lvl1pPr>
          </a:lstStyle>
          <a:p>
            <a:pPr>
              <a:defRPr/>
            </a:pPr>
            <a:endParaRPr lang="es-ES"/>
          </a:p>
        </p:txBody>
      </p:sp>
      <p:sp>
        <p:nvSpPr>
          <p:cNvPr id="27652" name="Rectangle 4">
            <a:extLst>
              <a:ext uri="{FF2B5EF4-FFF2-40B4-BE49-F238E27FC236}">
                <a16:creationId xmlns:a16="http://schemas.microsoft.com/office/drawing/2014/main" id="{32B2035E-ACAD-4FCE-8ACE-F83C71AF9CC7}"/>
              </a:ext>
            </a:extLst>
          </p:cNvPr>
          <p:cNvSpPr>
            <a:spLocks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ABD958F0-726C-4B9F-9C0B-D36583A76973}"/>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4102" name="Rectangle 6">
            <a:extLst>
              <a:ext uri="{FF2B5EF4-FFF2-40B4-BE49-F238E27FC236}">
                <a16:creationId xmlns:a16="http://schemas.microsoft.com/office/drawing/2014/main" id="{5D7649A1-2981-4EA6-87AB-FC8604156862}"/>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103" name="Rectangle 7">
            <a:extLst>
              <a:ext uri="{FF2B5EF4-FFF2-40B4-BE49-F238E27FC236}">
                <a16:creationId xmlns:a16="http://schemas.microsoft.com/office/drawing/2014/main" id="{B97F080A-495C-414E-8A74-FC7BF09DEC2E}"/>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imes New Roman" panose="02020603050405020304" pitchFamily="18" charset="0"/>
              </a:defRPr>
            </a:lvl1pPr>
          </a:lstStyle>
          <a:p>
            <a:fld id="{ED2713C8-586D-4D24-AF55-47991EC6E3B8}" type="slidenum">
              <a:rPr lang="es-ES" altLang="es-AR"/>
              <a:pPr/>
              <a:t>‹Nº›</a:t>
            </a:fld>
            <a:endParaRPr lang="es-ES" altLang="es-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DBE5C953-6E08-4D21-BEC4-E61AA38E1F3E}"/>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3A31FD78-2E3A-451E-96BF-8AAF078A7AFA}"/>
                </a:ext>
              </a:extLst>
            </p:cNvPr>
            <p:cNvGrpSpPr>
              <a:grpSpLocks/>
            </p:cNvGrpSpPr>
            <p:nvPr/>
          </p:nvGrpSpPr>
          <p:grpSpPr bwMode="auto">
            <a:xfrm>
              <a:off x="183" y="1604"/>
              <a:ext cx="448" cy="299"/>
              <a:chOff x="720" y="336"/>
              <a:chExt cx="624" cy="432"/>
            </a:xfrm>
          </p:grpSpPr>
          <p:sp>
            <p:nvSpPr>
              <p:cNvPr id="12" name="Rectangle 4">
                <a:extLst>
                  <a:ext uri="{FF2B5EF4-FFF2-40B4-BE49-F238E27FC236}">
                    <a16:creationId xmlns:a16="http://schemas.microsoft.com/office/drawing/2014/main" id="{E231B87E-942F-428C-BFC3-970791B22506}"/>
                  </a:ext>
                </a:extLst>
              </p:cNvPr>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s-AR">
                  <a:latin typeface="Tahoma" charset="0"/>
                </a:endParaRPr>
              </a:p>
            </p:txBody>
          </p:sp>
          <p:sp>
            <p:nvSpPr>
              <p:cNvPr id="13" name="Rectangle 5">
                <a:extLst>
                  <a:ext uri="{FF2B5EF4-FFF2-40B4-BE49-F238E27FC236}">
                    <a16:creationId xmlns:a16="http://schemas.microsoft.com/office/drawing/2014/main" id="{D64FB80C-1F7A-4EC6-8C17-BD2FF395248D}"/>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s-AR">
                  <a:latin typeface="Tahoma" charset="0"/>
                </a:endParaRPr>
              </a:p>
            </p:txBody>
          </p:sp>
        </p:grpSp>
        <p:grpSp>
          <p:nvGrpSpPr>
            <p:cNvPr id="6" name="Group 6">
              <a:extLst>
                <a:ext uri="{FF2B5EF4-FFF2-40B4-BE49-F238E27FC236}">
                  <a16:creationId xmlns:a16="http://schemas.microsoft.com/office/drawing/2014/main" id="{B58C96C7-BBF8-4CCE-89F2-4648202794A4}"/>
                </a:ext>
              </a:extLst>
            </p:cNvPr>
            <p:cNvGrpSpPr>
              <a:grpSpLocks/>
            </p:cNvGrpSpPr>
            <p:nvPr/>
          </p:nvGrpSpPr>
          <p:grpSpPr bwMode="auto">
            <a:xfrm>
              <a:off x="261" y="1870"/>
              <a:ext cx="465" cy="299"/>
              <a:chOff x="912" y="2640"/>
              <a:chExt cx="672" cy="432"/>
            </a:xfrm>
          </p:grpSpPr>
          <p:sp>
            <p:nvSpPr>
              <p:cNvPr id="10" name="Rectangle 7">
                <a:extLst>
                  <a:ext uri="{FF2B5EF4-FFF2-40B4-BE49-F238E27FC236}">
                    <a16:creationId xmlns:a16="http://schemas.microsoft.com/office/drawing/2014/main" id="{1EBB3D54-6BC8-461D-89E4-B7F8F6146955}"/>
                  </a:ext>
                </a:extLst>
              </p:cNvPr>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s-AR">
                  <a:latin typeface="Tahoma" charset="0"/>
                </a:endParaRPr>
              </a:p>
            </p:txBody>
          </p:sp>
          <p:sp>
            <p:nvSpPr>
              <p:cNvPr id="11" name="Rectangle 8">
                <a:extLst>
                  <a:ext uri="{FF2B5EF4-FFF2-40B4-BE49-F238E27FC236}">
                    <a16:creationId xmlns:a16="http://schemas.microsoft.com/office/drawing/2014/main" id="{841F2453-A507-4B65-A02C-8AD48CA11D96}"/>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s-AR">
                  <a:latin typeface="Tahoma" charset="0"/>
                </a:endParaRPr>
              </a:p>
            </p:txBody>
          </p:sp>
        </p:grpSp>
        <p:sp>
          <p:nvSpPr>
            <p:cNvPr id="7" name="Rectangle 9">
              <a:extLst>
                <a:ext uri="{FF2B5EF4-FFF2-40B4-BE49-F238E27FC236}">
                  <a16:creationId xmlns:a16="http://schemas.microsoft.com/office/drawing/2014/main" id="{BD6FC69C-6A76-4F74-A51B-3ADBBE03BE02}"/>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s-AR">
                <a:latin typeface="Tahoma" charset="0"/>
              </a:endParaRPr>
            </a:p>
          </p:txBody>
        </p:sp>
        <p:sp>
          <p:nvSpPr>
            <p:cNvPr id="8" name="Rectangle 10">
              <a:extLst>
                <a:ext uri="{FF2B5EF4-FFF2-40B4-BE49-F238E27FC236}">
                  <a16:creationId xmlns:a16="http://schemas.microsoft.com/office/drawing/2014/main" id="{44E8A1D6-6318-4A6D-A66D-A42CE97251DE}"/>
                </a:ext>
              </a:extLst>
            </p:cNvPr>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s-AR">
                <a:latin typeface="Tahoma" charset="0"/>
              </a:endParaRPr>
            </a:p>
          </p:txBody>
        </p:sp>
        <p:sp>
          <p:nvSpPr>
            <p:cNvPr id="9" name="Rectangle 11">
              <a:extLst>
                <a:ext uri="{FF2B5EF4-FFF2-40B4-BE49-F238E27FC236}">
                  <a16:creationId xmlns:a16="http://schemas.microsoft.com/office/drawing/2014/main" id="{9EB1FAD5-62F2-4F97-A1CE-D94E3D6040C4}"/>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s-AR">
                <a:latin typeface="Tahoma" charset="0"/>
              </a:endParaRPr>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es-ES"/>
              <a:t>Haga clic para modificar el estilo de título del patrón</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a:extLst>
              <a:ext uri="{FF2B5EF4-FFF2-40B4-BE49-F238E27FC236}">
                <a16:creationId xmlns:a16="http://schemas.microsoft.com/office/drawing/2014/main" id="{228553F2-8959-4741-8874-DD46AC0A7AE3}"/>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s-ES"/>
          </a:p>
        </p:txBody>
      </p:sp>
      <p:sp>
        <p:nvSpPr>
          <p:cNvPr id="15" name="Rectangle 15">
            <a:extLst>
              <a:ext uri="{FF2B5EF4-FFF2-40B4-BE49-F238E27FC236}">
                <a16:creationId xmlns:a16="http://schemas.microsoft.com/office/drawing/2014/main" id="{52C0185A-120B-440D-A611-D821D81A2EA1}"/>
              </a:ext>
            </a:extLst>
          </p:cNvPr>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s-ES"/>
          </a:p>
        </p:txBody>
      </p:sp>
      <p:sp>
        <p:nvSpPr>
          <p:cNvPr id="16" name="Rectangle 16">
            <a:extLst>
              <a:ext uri="{FF2B5EF4-FFF2-40B4-BE49-F238E27FC236}">
                <a16:creationId xmlns:a16="http://schemas.microsoft.com/office/drawing/2014/main" id="{AA481F21-8468-4BFB-9BFC-8809AB4C49BF}"/>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BB992D0A-4BCA-4ABA-BF18-FC7A57540D1C}" type="slidenum">
              <a:rPr lang="es-ES" altLang="es-AR"/>
              <a:pPr/>
              <a:t>‹Nº›</a:t>
            </a:fld>
            <a:endParaRPr lang="es-ES" altLang="es-AR"/>
          </a:p>
        </p:txBody>
      </p:sp>
    </p:spTree>
    <p:extLst>
      <p:ext uri="{BB962C8B-B14F-4D97-AF65-F5344CB8AC3E}">
        <p14:creationId xmlns:p14="http://schemas.microsoft.com/office/powerpoint/2010/main" val="1511131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1">
            <a:extLst>
              <a:ext uri="{FF2B5EF4-FFF2-40B4-BE49-F238E27FC236}">
                <a16:creationId xmlns:a16="http://schemas.microsoft.com/office/drawing/2014/main" id="{BC4F63A5-D325-4899-A735-5581CE3E1B3D}"/>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12">
            <a:extLst>
              <a:ext uri="{FF2B5EF4-FFF2-40B4-BE49-F238E27FC236}">
                <a16:creationId xmlns:a16="http://schemas.microsoft.com/office/drawing/2014/main" id="{1ECCED09-E7C7-416E-BE5F-4F7C0EBA8DD1}"/>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3">
            <a:extLst>
              <a:ext uri="{FF2B5EF4-FFF2-40B4-BE49-F238E27FC236}">
                <a16:creationId xmlns:a16="http://schemas.microsoft.com/office/drawing/2014/main" id="{124178E6-196B-4C76-A02D-AEF9B1BA92C3}"/>
              </a:ext>
            </a:extLst>
          </p:cNvPr>
          <p:cNvSpPr>
            <a:spLocks noGrp="1" noChangeArrowheads="1"/>
          </p:cNvSpPr>
          <p:nvPr>
            <p:ph type="sldNum" sz="quarter" idx="12"/>
          </p:nvPr>
        </p:nvSpPr>
        <p:spPr>
          <a:ln/>
        </p:spPr>
        <p:txBody>
          <a:bodyPr/>
          <a:lstStyle>
            <a:lvl1pPr>
              <a:defRPr/>
            </a:lvl1pPr>
          </a:lstStyle>
          <a:p>
            <a:fld id="{F7A1B55C-73FB-4D2E-A239-5161258532CC}" type="slidenum">
              <a:rPr lang="es-ES" altLang="es-AR"/>
              <a:pPr/>
              <a:t>‹Nº›</a:t>
            </a:fld>
            <a:endParaRPr lang="es-ES" altLang="es-AR"/>
          </a:p>
        </p:txBody>
      </p:sp>
    </p:spTree>
    <p:extLst>
      <p:ext uri="{BB962C8B-B14F-4D97-AF65-F5344CB8AC3E}">
        <p14:creationId xmlns:p14="http://schemas.microsoft.com/office/powerpoint/2010/main" val="3133383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1">
            <a:extLst>
              <a:ext uri="{FF2B5EF4-FFF2-40B4-BE49-F238E27FC236}">
                <a16:creationId xmlns:a16="http://schemas.microsoft.com/office/drawing/2014/main" id="{D57FE4FC-4297-46E3-8868-040E07A198BC}"/>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12">
            <a:extLst>
              <a:ext uri="{FF2B5EF4-FFF2-40B4-BE49-F238E27FC236}">
                <a16:creationId xmlns:a16="http://schemas.microsoft.com/office/drawing/2014/main" id="{DE70B32F-4AF0-4AAA-9758-B49505C08B7A}"/>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3">
            <a:extLst>
              <a:ext uri="{FF2B5EF4-FFF2-40B4-BE49-F238E27FC236}">
                <a16:creationId xmlns:a16="http://schemas.microsoft.com/office/drawing/2014/main" id="{A03784B7-A864-47A1-93A4-0B48F193936A}"/>
              </a:ext>
            </a:extLst>
          </p:cNvPr>
          <p:cNvSpPr>
            <a:spLocks noGrp="1" noChangeArrowheads="1"/>
          </p:cNvSpPr>
          <p:nvPr>
            <p:ph type="sldNum" sz="quarter" idx="12"/>
          </p:nvPr>
        </p:nvSpPr>
        <p:spPr>
          <a:ln/>
        </p:spPr>
        <p:txBody>
          <a:bodyPr/>
          <a:lstStyle>
            <a:lvl1pPr>
              <a:defRPr/>
            </a:lvl1pPr>
          </a:lstStyle>
          <a:p>
            <a:fld id="{68D27EAD-50BB-4336-82E1-D96255CA126D}" type="slidenum">
              <a:rPr lang="es-ES" altLang="es-AR"/>
              <a:pPr/>
              <a:t>‹Nº›</a:t>
            </a:fld>
            <a:endParaRPr lang="es-ES" altLang="es-AR"/>
          </a:p>
        </p:txBody>
      </p:sp>
    </p:spTree>
    <p:extLst>
      <p:ext uri="{BB962C8B-B14F-4D97-AF65-F5344CB8AC3E}">
        <p14:creationId xmlns:p14="http://schemas.microsoft.com/office/powerpoint/2010/main" val="1781530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1">
            <a:extLst>
              <a:ext uri="{FF2B5EF4-FFF2-40B4-BE49-F238E27FC236}">
                <a16:creationId xmlns:a16="http://schemas.microsoft.com/office/drawing/2014/main" id="{57268729-F7B9-4469-8ADC-435EF5D69B1C}"/>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12">
            <a:extLst>
              <a:ext uri="{FF2B5EF4-FFF2-40B4-BE49-F238E27FC236}">
                <a16:creationId xmlns:a16="http://schemas.microsoft.com/office/drawing/2014/main" id="{E4F3E803-1926-4472-8BE6-93BE342ACEA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3">
            <a:extLst>
              <a:ext uri="{FF2B5EF4-FFF2-40B4-BE49-F238E27FC236}">
                <a16:creationId xmlns:a16="http://schemas.microsoft.com/office/drawing/2014/main" id="{60AB830E-1941-41AB-931E-41A801C3D268}"/>
              </a:ext>
            </a:extLst>
          </p:cNvPr>
          <p:cNvSpPr>
            <a:spLocks noGrp="1" noChangeArrowheads="1"/>
          </p:cNvSpPr>
          <p:nvPr>
            <p:ph type="sldNum" sz="quarter" idx="12"/>
          </p:nvPr>
        </p:nvSpPr>
        <p:spPr>
          <a:ln/>
        </p:spPr>
        <p:txBody>
          <a:bodyPr/>
          <a:lstStyle>
            <a:lvl1pPr>
              <a:defRPr/>
            </a:lvl1pPr>
          </a:lstStyle>
          <a:p>
            <a:fld id="{BB3AEED8-D2DE-44E1-BB74-2C68AFC8E4AE}" type="slidenum">
              <a:rPr lang="es-ES" altLang="es-AR"/>
              <a:pPr/>
              <a:t>‹Nº›</a:t>
            </a:fld>
            <a:endParaRPr lang="es-ES" altLang="es-AR"/>
          </a:p>
        </p:txBody>
      </p:sp>
    </p:spTree>
    <p:extLst>
      <p:ext uri="{BB962C8B-B14F-4D97-AF65-F5344CB8AC3E}">
        <p14:creationId xmlns:p14="http://schemas.microsoft.com/office/powerpoint/2010/main" val="2389718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11">
            <a:extLst>
              <a:ext uri="{FF2B5EF4-FFF2-40B4-BE49-F238E27FC236}">
                <a16:creationId xmlns:a16="http://schemas.microsoft.com/office/drawing/2014/main" id="{E31C9E46-9E7F-4A10-8B4B-2BB93DEC5E62}"/>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12">
            <a:extLst>
              <a:ext uri="{FF2B5EF4-FFF2-40B4-BE49-F238E27FC236}">
                <a16:creationId xmlns:a16="http://schemas.microsoft.com/office/drawing/2014/main" id="{60BE4D05-4267-46CF-8405-046D95F072C4}"/>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3">
            <a:extLst>
              <a:ext uri="{FF2B5EF4-FFF2-40B4-BE49-F238E27FC236}">
                <a16:creationId xmlns:a16="http://schemas.microsoft.com/office/drawing/2014/main" id="{6854A68C-A2FB-4CA3-A5F2-F236B5185666}"/>
              </a:ext>
            </a:extLst>
          </p:cNvPr>
          <p:cNvSpPr>
            <a:spLocks noGrp="1" noChangeArrowheads="1"/>
          </p:cNvSpPr>
          <p:nvPr>
            <p:ph type="sldNum" sz="quarter" idx="12"/>
          </p:nvPr>
        </p:nvSpPr>
        <p:spPr>
          <a:ln/>
        </p:spPr>
        <p:txBody>
          <a:bodyPr/>
          <a:lstStyle>
            <a:lvl1pPr>
              <a:defRPr/>
            </a:lvl1pPr>
          </a:lstStyle>
          <a:p>
            <a:fld id="{A316643D-6FA7-462B-B3C9-8B9DABDB3B36}" type="slidenum">
              <a:rPr lang="es-ES" altLang="es-AR"/>
              <a:pPr/>
              <a:t>‹Nº›</a:t>
            </a:fld>
            <a:endParaRPr lang="es-ES" altLang="es-AR"/>
          </a:p>
        </p:txBody>
      </p:sp>
    </p:spTree>
    <p:extLst>
      <p:ext uri="{BB962C8B-B14F-4D97-AF65-F5344CB8AC3E}">
        <p14:creationId xmlns:p14="http://schemas.microsoft.com/office/powerpoint/2010/main" val="282182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Rectangle 11">
            <a:extLst>
              <a:ext uri="{FF2B5EF4-FFF2-40B4-BE49-F238E27FC236}">
                <a16:creationId xmlns:a16="http://schemas.microsoft.com/office/drawing/2014/main" id="{94A117F5-5BB3-4D01-A97C-B75C0BF0122F}"/>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12">
            <a:extLst>
              <a:ext uri="{FF2B5EF4-FFF2-40B4-BE49-F238E27FC236}">
                <a16:creationId xmlns:a16="http://schemas.microsoft.com/office/drawing/2014/main" id="{F89AC2D8-34CB-4EBE-9779-E85729531067}"/>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13">
            <a:extLst>
              <a:ext uri="{FF2B5EF4-FFF2-40B4-BE49-F238E27FC236}">
                <a16:creationId xmlns:a16="http://schemas.microsoft.com/office/drawing/2014/main" id="{8BD050EF-7252-4D7C-87E9-113BC18D927B}"/>
              </a:ext>
            </a:extLst>
          </p:cNvPr>
          <p:cNvSpPr>
            <a:spLocks noGrp="1" noChangeArrowheads="1"/>
          </p:cNvSpPr>
          <p:nvPr>
            <p:ph type="sldNum" sz="quarter" idx="12"/>
          </p:nvPr>
        </p:nvSpPr>
        <p:spPr>
          <a:ln/>
        </p:spPr>
        <p:txBody>
          <a:bodyPr/>
          <a:lstStyle>
            <a:lvl1pPr>
              <a:defRPr/>
            </a:lvl1pPr>
          </a:lstStyle>
          <a:p>
            <a:fld id="{A0C41E3A-06D0-458E-8DED-176D438200F2}" type="slidenum">
              <a:rPr lang="es-ES" altLang="es-AR"/>
              <a:pPr/>
              <a:t>‹Nº›</a:t>
            </a:fld>
            <a:endParaRPr lang="es-ES" altLang="es-AR"/>
          </a:p>
        </p:txBody>
      </p:sp>
    </p:spTree>
    <p:extLst>
      <p:ext uri="{BB962C8B-B14F-4D97-AF65-F5344CB8AC3E}">
        <p14:creationId xmlns:p14="http://schemas.microsoft.com/office/powerpoint/2010/main" val="2449730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Rectangle 11">
            <a:extLst>
              <a:ext uri="{FF2B5EF4-FFF2-40B4-BE49-F238E27FC236}">
                <a16:creationId xmlns:a16="http://schemas.microsoft.com/office/drawing/2014/main" id="{93461526-6501-4F6E-93BF-2D80BBA380D2}"/>
              </a:ext>
            </a:extLst>
          </p:cNvPr>
          <p:cNvSpPr>
            <a:spLocks noGrp="1" noChangeArrowheads="1"/>
          </p:cNvSpPr>
          <p:nvPr>
            <p:ph type="dt" sz="half" idx="10"/>
          </p:nvPr>
        </p:nvSpPr>
        <p:spPr>
          <a:ln/>
        </p:spPr>
        <p:txBody>
          <a:bodyPr/>
          <a:lstStyle>
            <a:lvl1pPr>
              <a:defRPr/>
            </a:lvl1pPr>
          </a:lstStyle>
          <a:p>
            <a:pPr>
              <a:defRPr/>
            </a:pPr>
            <a:endParaRPr lang="es-ES"/>
          </a:p>
        </p:txBody>
      </p:sp>
      <p:sp>
        <p:nvSpPr>
          <p:cNvPr id="8" name="Rectangle 12">
            <a:extLst>
              <a:ext uri="{FF2B5EF4-FFF2-40B4-BE49-F238E27FC236}">
                <a16:creationId xmlns:a16="http://schemas.microsoft.com/office/drawing/2014/main" id="{8B3F769F-DEF7-430A-B15D-BE5451EE2D8E}"/>
              </a:ext>
            </a:extLst>
          </p:cNvPr>
          <p:cNvSpPr>
            <a:spLocks noGrp="1" noChangeArrowheads="1"/>
          </p:cNvSpPr>
          <p:nvPr>
            <p:ph type="ftr" sz="quarter" idx="11"/>
          </p:nvPr>
        </p:nvSpPr>
        <p:spPr>
          <a:ln/>
        </p:spPr>
        <p:txBody>
          <a:bodyPr/>
          <a:lstStyle>
            <a:lvl1pPr>
              <a:defRPr/>
            </a:lvl1pPr>
          </a:lstStyle>
          <a:p>
            <a:pPr>
              <a:defRPr/>
            </a:pPr>
            <a:endParaRPr lang="es-ES"/>
          </a:p>
        </p:txBody>
      </p:sp>
      <p:sp>
        <p:nvSpPr>
          <p:cNvPr id="9" name="Rectangle 13">
            <a:extLst>
              <a:ext uri="{FF2B5EF4-FFF2-40B4-BE49-F238E27FC236}">
                <a16:creationId xmlns:a16="http://schemas.microsoft.com/office/drawing/2014/main" id="{9503B08B-2539-4613-8705-6D7966C69CA4}"/>
              </a:ext>
            </a:extLst>
          </p:cNvPr>
          <p:cNvSpPr>
            <a:spLocks noGrp="1" noChangeArrowheads="1"/>
          </p:cNvSpPr>
          <p:nvPr>
            <p:ph type="sldNum" sz="quarter" idx="12"/>
          </p:nvPr>
        </p:nvSpPr>
        <p:spPr>
          <a:ln/>
        </p:spPr>
        <p:txBody>
          <a:bodyPr/>
          <a:lstStyle>
            <a:lvl1pPr>
              <a:defRPr/>
            </a:lvl1pPr>
          </a:lstStyle>
          <a:p>
            <a:fld id="{D76A79E1-37A9-4711-A8F3-D2B03BFE1AC4}" type="slidenum">
              <a:rPr lang="es-ES" altLang="es-AR"/>
              <a:pPr/>
              <a:t>‹Nº›</a:t>
            </a:fld>
            <a:endParaRPr lang="es-ES" altLang="es-AR"/>
          </a:p>
        </p:txBody>
      </p:sp>
    </p:spTree>
    <p:extLst>
      <p:ext uri="{BB962C8B-B14F-4D97-AF65-F5344CB8AC3E}">
        <p14:creationId xmlns:p14="http://schemas.microsoft.com/office/powerpoint/2010/main" val="52872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Rectangle 11">
            <a:extLst>
              <a:ext uri="{FF2B5EF4-FFF2-40B4-BE49-F238E27FC236}">
                <a16:creationId xmlns:a16="http://schemas.microsoft.com/office/drawing/2014/main" id="{2F289B18-999D-4FB1-950A-81E118DDC6CC}"/>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12">
            <a:extLst>
              <a:ext uri="{FF2B5EF4-FFF2-40B4-BE49-F238E27FC236}">
                <a16:creationId xmlns:a16="http://schemas.microsoft.com/office/drawing/2014/main" id="{CC411375-032B-4B87-8C03-DF57952D4B5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13">
            <a:extLst>
              <a:ext uri="{FF2B5EF4-FFF2-40B4-BE49-F238E27FC236}">
                <a16:creationId xmlns:a16="http://schemas.microsoft.com/office/drawing/2014/main" id="{2CD3391C-1DF5-4766-80DE-7E3EF45F5A1D}"/>
              </a:ext>
            </a:extLst>
          </p:cNvPr>
          <p:cNvSpPr>
            <a:spLocks noGrp="1" noChangeArrowheads="1"/>
          </p:cNvSpPr>
          <p:nvPr>
            <p:ph type="sldNum" sz="quarter" idx="12"/>
          </p:nvPr>
        </p:nvSpPr>
        <p:spPr>
          <a:ln/>
        </p:spPr>
        <p:txBody>
          <a:bodyPr/>
          <a:lstStyle>
            <a:lvl1pPr>
              <a:defRPr/>
            </a:lvl1pPr>
          </a:lstStyle>
          <a:p>
            <a:fld id="{B375EB0D-24CD-41AC-8D14-9F98B2346CD9}" type="slidenum">
              <a:rPr lang="es-ES" altLang="es-AR"/>
              <a:pPr/>
              <a:t>‹Nº›</a:t>
            </a:fld>
            <a:endParaRPr lang="es-ES" altLang="es-AR"/>
          </a:p>
        </p:txBody>
      </p:sp>
    </p:spTree>
    <p:extLst>
      <p:ext uri="{BB962C8B-B14F-4D97-AF65-F5344CB8AC3E}">
        <p14:creationId xmlns:p14="http://schemas.microsoft.com/office/powerpoint/2010/main" val="1993648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E8CB3CA2-FD76-443F-A9C5-0B28C0E6A3B8}"/>
              </a:ext>
            </a:extLst>
          </p:cNvPr>
          <p:cNvSpPr>
            <a:spLocks noGrp="1" noChangeArrowheads="1"/>
          </p:cNvSpPr>
          <p:nvPr>
            <p:ph type="dt" sz="half" idx="10"/>
          </p:nvPr>
        </p:nvSpPr>
        <p:spPr>
          <a:ln/>
        </p:spPr>
        <p:txBody>
          <a:bodyPr/>
          <a:lstStyle>
            <a:lvl1pPr>
              <a:defRPr/>
            </a:lvl1pPr>
          </a:lstStyle>
          <a:p>
            <a:pPr>
              <a:defRPr/>
            </a:pPr>
            <a:endParaRPr lang="es-ES"/>
          </a:p>
        </p:txBody>
      </p:sp>
      <p:sp>
        <p:nvSpPr>
          <p:cNvPr id="3" name="Rectangle 12">
            <a:extLst>
              <a:ext uri="{FF2B5EF4-FFF2-40B4-BE49-F238E27FC236}">
                <a16:creationId xmlns:a16="http://schemas.microsoft.com/office/drawing/2014/main" id="{C9BB6F91-16B0-4AF3-BC60-DC73CF9CD659}"/>
              </a:ext>
            </a:extLst>
          </p:cNvPr>
          <p:cNvSpPr>
            <a:spLocks noGrp="1" noChangeArrowheads="1"/>
          </p:cNvSpPr>
          <p:nvPr>
            <p:ph type="ftr" sz="quarter" idx="11"/>
          </p:nvPr>
        </p:nvSpPr>
        <p:spPr>
          <a:ln/>
        </p:spPr>
        <p:txBody>
          <a:bodyPr/>
          <a:lstStyle>
            <a:lvl1pPr>
              <a:defRPr/>
            </a:lvl1pPr>
          </a:lstStyle>
          <a:p>
            <a:pPr>
              <a:defRPr/>
            </a:pPr>
            <a:endParaRPr lang="es-ES"/>
          </a:p>
        </p:txBody>
      </p:sp>
      <p:sp>
        <p:nvSpPr>
          <p:cNvPr id="4" name="Rectangle 13">
            <a:extLst>
              <a:ext uri="{FF2B5EF4-FFF2-40B4-BE49-F238E27FC236}">
                <a16:creationId xmlns:a16="http://schemas.microsoft.com/office/drawing/2014/main" id="{8EC82FC7-3633-4906-83AD-93C7C017F301}"/>
              </a:ext>
            </a:extLst>
          </p:cNvPr>
          <p:cNvSpPr>
            <a:spLocks noGrp="1" noChangeArrowheads="1"/>
          </p:cNvSpPr>
          <p:nvPr>
            <p:ph type="sldNum" sz="quarter" idx="12"/>
          </p:nvPr>
        </p:nvSpPr>
        <p:spPr>
          <a:ln/>
        </p:spPr>
        <p:txBody>
          <a:bodyPr/>
          <a:lstStyle>
            <a:lvl1pPr>
              <a:defRPr/>
            </a:lvl1pPr>
          </a:lstStyle>
          <a:p>
            <a:fld id="{7C78E10B-0875-4722-B0CE-F53A2A8DC8D3}" type="slidenum">
              <a:rPr lang="es-ES" altLang="es-AR"/>
              <a:pPr/>
              <a:t>‹Nº›</a:t>
            </a:fld>
            <a:endParaRPr lang="es-ES" altLang="es-AR"/>
          </a:p>
        </p:txBody>
      </p:sp>
    </p:spTree>
    <p:extLst>
      <p:ext uri="{BB962C8B-B14F-4D97-AF65-F5344CB8AC3E}">
        <p14:creationId xmlns:p14="http://schemas.microsoft.com/office/powerpoint/2010/main" val="3103793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1">
            <a:extLst>
              <a:ext uri="{FF2B5EF4-FFF2-40B4-BE49-F238E27FC236}">
                <a16:creationId xmlns:a16="http://schemas.microsoft.com/office/drawing/2014/main" id="{8CD13C85-465E-4685-80A6-ADB048AB693C}"/>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12">
            <a:extLst>
              <a:ext uri="{FF2B5EF4-FFF2-40B4-BE49-F238E27FC236}">
                <a16:creationId xmlns:a16="http://schemas.microsoft.com/office/drawing/2014/main" id="{54DEFCE2-8AFB-4BE1-8B7D-86C95E04B89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13">
            <a:extLst>
              <a:ext uri="{FF2B5EF4-FFF2-40B4-BE49-F238E27FC236}">
                <a16:creationId xmlns:a16="http://schemas.microsoft.com/office/drawing/2014/main" id="{412A3478-9B18-46E0-8470-690CB721F12C}"/>
              </a:ext>
            </a:extLst>
          </p:cNvPr>
          <p:cNvSpPr>
            <a:spLocks noGrp="1" noChangeArrowheads="1"/>
          </p:cNvSpPr>
          <p:nvPr>
            <p:ph type="sldNum" sz="quarter" idx="12"/>
          </p:nvPr>
        </p:nvSpPr>
        <p:spPr>
          <a:ln/>
        </p:spPr>
        <p:txBody>
          <a:bodyPr/>
          <a:lstStyle>
            <a:lvl1pPr>
              <a:defRPr/>
            </a:lvl1pPr>
          </a:lstStyle>
          <a:p>
            <a:fld id="{90157568-8CC6-44F7-8B4D-E46C7A629207}" type="slidenum">
              <a:rPr lang="es-ES" altLang="es-AR"/>
              <a:pPr/>
              <a:t>‹Nº›</a:t>
            </a:fld>
            <a:endParaRPr lang="es-ES" altLang="es-AR"/>
          </a:p>
        </p:txBody>
      </p:sp>
    </p:spTree>
    <p:extLst>
      <p:ext uri="{BB962C8B-B14F-4D97-AF65-F5344CB8AC3E}">
        <p14:creationId xmlns:p14="http://schemas.microsoft.com/office/powerpoint/2010/main" val="324904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1">
            <a:extLst>
              <a:ext uri="{FF2B5EF4-FFF2-40B4-BE49-F238E27FC236}">
                <a16:creationId xmlns:a16="http://schemas.microsoft.com/office/drawing/2014/main" id="{B450871F-1757-4E69-8E04-6D7036FCC2F0}"/>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12">
            <a:extLst>
              <a:ext uri="{FF2B5EF4-FFF2-40B4-BE49-F238E27FC236}">
                <a16:creationId xmlns:a16="http://schemas.microsoft.com/office/drawing/2014/main" id="{5B869AED-3B36-431A-B201-FB9A572E9D1A}"/>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13">
            <a:extLst>
              <a:ext uri="{FF2B5EF4-FFF2-40B4-BE49-F238E27FC236}">
                <a16:creationId xmlns:a16="http://schemas.microsoft.com/office/drawing/2014/main" id="{3CDD6DCF-F304-47A4-9C39-029E2A74669F}"/>
              </a:ext>
            </a:extLst>
          </p:cNvPr>
          <p:cNvSpPr>
            <a:spLocks noGrp="1" noChangeArrowheads="1"/>
          </p:cNvSpPr>
          <p:nvPr>
            <p:ph type="sldNum" sz="quarter" idx="12"/>
          </p:nvPr>
        </p:nvSpPr>
        <p:spPr>
          <a:ln/>
        </p:spPr>
        <p:txBody>
          <a:bodyPr/>
          <a:lstStyle>
            <a:lvl1pPr>
              <a:defRPr/>
            </a:lvl1pPr>
          </a:lstStyle>
          <a:p>
            <a:fld id="{B6C22538-2B2D-4BE8-9B16-5266D3585BBB}" type="slidenum">
              <a:rPr lang="es-ES" altLang="es-AR"/>
              <a:pPr/>
              <a:t>‹Nº›</a:t>
            </a:fld>
            <a:endParaRPr lang="es-ES" altLang="es-AR"/>
          </a:p>
        </p:txBody>
      </p:sp>
    </p:spTree>
    <p:extLst>
      <p:ext uri="{BB962C8B-B14F-4D97-AF65-F5344CB8AC3E}">
        <p14:creationId xmlns:p14="http://schemas.microsoft.com/office/powerpoint/2010/main" val="1082999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0538A6F-B340-44E7-8B8B-E1C020EE5BC4}"/>
              </a:ext>
            </a:extLst>
          </p:cNvPr>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s-AR">
              <a:latin typeface="Tahoma" charset="0"/>
            </a:endParaRPr>
          </a:p>
        </p:txBody>
      </p:sp>
      <p:sp>
        <p:nvSpPr>
          <p:cNvPr id="6147" name="Rectangle 3">
            <a:extLst>
              <a:ext uri="{FF2B5EF4-FFF2-40B4-BE49-F238E27FC236}">
                <a16:creationId xmlns:a16="http://schemas.microsoft.com/office/drawing/2014/main" id="{6277C823-3B5C-49A5-B5C7-C931210E8D9F}"/>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s-AR">
              <a:latin typeface="Tahoma" charset="0"/>
            </a:endParaRPr>
          </a:p>
        </p:txBody>
      </p:sp>
      <p:sp>
        <p:nvSpPr>
          <p:cNvPr id="6148" name="Rectangle 4">
            <a:extLst>
              <a:ext uri="{FF2B5EF4-FFF2-40B4-BE49-F238E27FC236}">
                <a16:creationId xmlns:a16="http://schemas.microsoft.com/office/drawing/2014/main" id="{0E278CF5-C90B-4E09-9AAD-3D301277C148}"/>
              </a:ext>
            </a:extLst>
          </p:cNvPr>
          <p:cNvSpPr>
            <a:spLocks noChangeArrowheads="1"/>
          </p:cNvSpPr>
          <p:nvPr/>
        </p:nvSpPr>
        <p:spPr bwMode="ltGray">
          <a:xfrm>
            <a:off x="533400" y="1524000"/>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s-AR">
              <a:latin typeface="Tahoma" charset="0"/>
            </a:endParaRPr>
          </a:p>
        </p:txBody>
      </p:sp>
      <p:sp>
        <p:nvSpPr>
          <p:cNvPr id="6149" name="Rectangle 5">
            <a:extLst>
              <a:ext uri="{FF2B5EF4-FFF2-40B4-BE49-F238E27FC236}">
                <a16:creationId xmlns:a16="http://schemas.microsoft.com/office/drawing/2014/main" id="{81A76EB9-C63C-4CEF-8C9A-76BD1CC2BBE6}"/>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s-AR">
              <a:latin typeface="Tahoma" charset="0"/>
            </a:endParaRPr>
          </a:p>
        </p:txBody>
      </p:sp>
      <p:sp>
        <p:nvSpPr>
          <p:cNvPr id="6150" name="Rectangle 6">
            <a:extLst>
              <a:ext uri="{FF2B5EF4-FFF2-40B4-BE49-F238E27FC236}">
                <a16:creationId xmlns:a16="http://schemas.microsoft.com/office/drawing/2014/main" id="{D214F54F-FE4D-41E3-826A-D255990D69C4}"/>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s-AR">
              <a:latin typeface="Tahoma" charset="0"/>
            </a:endParaRPr>
          </a:p>
        </p:txBody>
      </p:sp>
      <p:sp>
        <p:nvSpPr>
          <p:cNvPr id="6151" name="Rectangle 7">
            <a:extLst>
              <a:ext uri="{FF2B5EF4-FFF2-40B4-BE49-F238E27FC236}">
                <a16:creationId xmlns:a16="http://schemas.microsoft.com/office/drawing/2014/main" id="{22956727-6E9A-4602-8457-E3184EFFF836}"/>
              </a:ext>
            </a:extLst>
          </p:cNvPr>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s-AR">
              <a:latin typeface="Tahoma" charset="0"/>
            </a:endParaRPr>
          </a:p>
        </p:txBody>
      </p:sp>
      <p:sp>
        <p:nvSpPr>
          <p:cNvPr id="6152" name="Rectangle 8">
            <a:extLst>
              <a:ext uri="{FF2B5EF4-FFF2-40B4-BE49-F238E27FC236}">
                <a16:creationId xmlns:a16="http://schemas.microsoft.com/office/drawing/2014/main" id="{B8D524A5-0368-4D5A-8AE8-3BF55951A41F}"/>
              </a:ext>
            </a:extLst>
          </p:cNvPr>
          <p:cNvSpPr>
            <a:spLocks noChangeArrowheads="1"/>
          </p:cNvSpPr>
          <p:nvPr/>
        </p:nvSpPr>
        <p:spPr bwMode="gray">
          <a:xfrm>
            <a:off x="457200" y="17526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s-AR">
              <a:latin typeface="Tahoma" charset="0"/>
            </a:endParaRPr>
          </a:p>
        </p:txBody>
      </p:sp>
      <p:sp>
        <p:nvSpPr>
          <p:cNvPr id="1033" name="Rectangle 9">
            <a:extLst>
              <a:ext uri="{FF2B5EF4-FFF2-40B4-BE49-F238E27FC236}">
                <a16:creationId xmlns:a16="http://schemas.microsoft.com/office/drawing/2014/main" id="{BAB8F252-2C43-4045-8A23-129DC354EF38}"/>
              </a:ext>
            </a:extLst>
          </p:cNvPr>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AR"/>
              <a:t>Haga clic para modificar el estilo de título del patrón</a:t>
            </a:r>
          </a:p>
        </p:txBody>
      </p:sp>
      <p:sp>
        <p:nvSpPr>
          <p:cNvPr id="1034" name="Rectangle 10">
            <a:extLst>
              <a:ext uri="{FF2B5EF4-FFF2-40B4-BE49-F238E27FC236}">
                <a16:creationId xmlns:a16="http://schemas.microsoft.com/office/drawing/2014/main" id="{FCA36120-4217-45DF-8919-9D9C12853524}"/>
              </a:ext>
            </a:extLst>
          </p:cNvPr>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p>
        </p:txBody>
      </p:sp>
      <p:sp>
        <p:nvSpPr>
          <p:cNvPr id="6155" name="Rectangle 11">
            <a:extLst>
              <a:ext uri="{FF2B5EF4-FFF2-40B4-BE49-F238E27FC236}">
                <a16:creationId xmlns:a16="http://schemas.microsoft.com/office/drawing/2014/main" id="{DA71458A-C353-4D28-8CAB-902A07851EB7}"/>
              </a:ext>
            </a:extLst>
          </p:cNvPr>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Tahoma" charset="0"/>
              </a:defRPr>
            </a:lvl1pPr>
          </a:lstStyle>
          <a:p>
            <a:pPr>
              <a:defRPr/>
            </a:pPr>
            <a:endParaRPr lang="es-ES"/>
          </a:p>
        </p:txBody>
      </p:sp>
      <p:sp>
        <p:nvSpPr>
          <p:cNvPr id="6156" name="Rectangle 12">
            <a:extLst>
              <a:ext uri="{FF2B5EF4-FFF2-40B4-BE49-F238E27FC236}">
                <a16:creationId xmlns:a16="http://schemas.microsoft.com/office/drawing/2014/main" id="{10AD3FD8-8288-4C57-B0B7-DD94B48A9895}"/>
              </a:ext>
            </a:extLst>
          </p:cNvPr>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Tahoma" charset="0"/>
              </a:defRPr>
            </a:lvl1pPr>
          </a:lstStyle>
          <a:p>
            <a:pPr>
              <a:defRPr/>
            </a:pPr>
            <a:endParaRPr lang="es-ES"/>
          </a:p>
        </p:txBody>
      </p:sp>
      <p:sp>
        <p:nvSpPr>
          <p:cNvPr id="6157" name="Rectangle 13">
            <a:extLst>
              <a:ext uri="{FF2B5EF4-FFF2-40B4-BE49-F238E27FC236}">
                <a16:creationId xmlns:a16="http://schemas.microsoft.com/office/drawing/2014/main" id="{6E17922D-089D-454C-A191-7B251BAB4D00}"/>
              </a:ext>
            </a:extLst>
          </p:cNvPr>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03BD3CE9-692B-4E1D-B6EA-62385B5FCF14}" type="slidenum">
              <a:rPr lang="es-ES" altLang="es-AR"/>
              <a:pPr/>
              <a:t>‹Nº›</a:t>
            </a:fld>
            <a:endParaRPr lang="es-ES" altLang="es-AR"/>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B2615F4F-740C-4964-BB47-FC72B76773B6}"/>
              </a:ext>
            </a:extLst>
          </p:cNvPr>
          <p:cNvSpPr txBox="1">
            <a:spLocks noChangeArrowheads="1"/>
          </p:cNvSpPr>
          <p:nvPr/>
        </p:nvSpPr>
        <p:spPr bwMode="auto">
          <a:xfrm>
            <a:off x="755650" y="2349500"/>
            <a:ext cx="7272338" cy="390525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pPr algn="ctr" eaLnBrk="1" hangingPunct="1"/>
            <a:r>
              <a:rPr lang="es-MX" altLang="es-AR" sz="2800" b="1" dirty="0"/>
              <a:t>ESTRATEGIAS Y DISEÑOS AVANZADOS DE INVESTIGACIÓN SOCIAL</a:t>
            </a:r>
          </a:p>
          <a:p>
            <a:pPr algn="ctr" eaLnBrk="1" hangingPunct="1"/>
            <a:endParaRPr lang="es-MX" altLang="es-AR" sz="2800" b="1" dirty="0"/>
          </a:p>
          <a:p>
            <a:pPr algn="ctr" eaLnBrk="1" hangingPunct="1"/>
            <a:r>
              <a:rPr lang="es-MX" altLang="es-AR" sz="2800" b="1" dirty="0"/>
              <a:t>Titular: Agustín Salvia</a:t>
            </a:r>
          </a:p>
          <a:p>
            <a:pPr algn="ctr" eaLnBrk="1" hangingPunct="1"/>
            <a:endParaRPr lang="es-MX" altLang="es-AR" sz="2800" b="1" dirty="0"/>
          </a:p>
          <a:p>
            <a:pPr algn="ctr" eaLnBrk="1" hangingPunct="1"/>
            <a:r>
              <a:rPr lang="es-AR" altLang="es-AR" sz="2600" b="1" dirty="0"/>
              <a:t>MÓDULO 3 B</a:t>
            </a:r>
          </a:p>
          <a:p>
            <a:pPr algn="ctr" eaLnBrk="1" hangingPunct="1"/>
            <a:r>
              <a:rPr lang="es-AR" altLang="es-AR" sz="2800" b="1" dirty="0"/>
              <a:t> </a:t>
            </a:r>
          </a:p>
          <a:p>
            <a:pPr algn="ctr" eaLnBrk="1" hangingPunct="1"/>
            <a:r>
              <a:rPr lang="es-AR" altLang="es-AR" sz="2800" b="1" dirty="0"/>
              <a:t>MODELOS ESTADÍSTICOS DE CLASIFICACIÓN Y FACTORIZACIÓN</a:t>
            </a:r>
          </a:p>
        </p:txBody>
      </p:sp>
      <p:sp>
        <p:nvSpPr>
          <p:cNvPr id="3075" name="Rectangle 3">
            <a:extLst>
              <a:ext uri="{FF2B5EF4-FFF2-40B4-BE49-F238E27FC236}">
                <a16:creationId xmlns:a16="http://schemas.microsoft.com/office/drawing/2014/main" id="{265A9CDD-BBA3-4A9A-8963-D7D4C6EA4A9A}"/>
              </a:ext>
            </a:extLst>
          </p:cNvPr>
          <p:cNvSpPr>
            <a:spLocks noChangeArrowheads="1"/>
          </p:cNvSpPr>
          <p:nvPr/>
        </p:nvSpPr>
        <p:spPr bwMode="auto">
          <a:xfrm>
            <a:off x="21240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pPr eaLnBrk="1" hangingPunct="1">
              <a:spcBef>
                <a:spcPct val="100000"/>
              </a:spcBef>
            </a:pPr>
            <a:r>
              <a:rPr lang="es-MX" altLang="es-AR" sz="2800" b="1"/>
              <a:t>SEMINARIO DE POSGRADO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5">
            <a:extLst>
              <a:ext uri="{FF2B5EF4-FFF2-40B4-BE49-F238E27FC236}">
                <a16:creationId xmlns:a16="http://schemas.microsoft.com/office/drawing/2014/main" id="{5208C12F-874A-46D3-B1E6-F27E50A65A34}"/>
              </a:ext>
            </a:extLst>
          </p:cNvPr>
          <p:cNvSpPr>
            <a:spLocks noChangeArrowheads="1"/>
          </p:cNvSpPr>
          <p:nvPr/>
        </p:nvSpPr>
        <p:spPr bwMode="auto">
          <a:xfrm>
            <a:off x="2629756" y="332656"/>
            <a:ext cx="4100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dirty="0">
                <a:solidFill>
                  <a:schemeClr val="tx2"/>
                </a:solidFill>
              </a:rPr>
              <a:t>ANÁLISIS FACTORIAL</a:t>
            </a:r>
            <a:endParaRPr lang="es-ES" altLang="es-AR" sz="2800" b="1" dirty="0">
              <a:solidFill>
                <a:schemeClr val="tx2"/>
              </a:solidFill>
            </a:endParaRPr>
          </a:p>
        </p:txBody>
      </p:sp>
      <p:sp>
        <p:nvSpPr>
          <p:cNvPr id="5" name="Rectangle 5">
            <a:extLst>
              <a:ext uri="{FF2B5EF4-FFF2-40B4-BE49-F238E27FC236}">
                <a16:creationId xmlns:a16="http://schemas.microsoft.com/office/drawing/2014/main" id="{22F6B108-9252-4689-B6EF-01B772CE73A8}"/>
              </a:ext>
            </a:extLst>
          </p:cNvPr>
          <p:cNvSpPr>
            <a:spLocks noChangeArrowheads="1"/>
          </p:cNvSpPr>
          <p:nvPr/>
        </p:nvSpPr>
        <p:spPr bwMode="auto">
          <a:xfrm>
            <a:off x="431540" y="1135327"/>
            <a:ext cx="8496944"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r>
              <a:rPr lang="es-MX" altLang="es-AR" sz="2800" b="1" dirty="0">
                <a:solidFill>
                  <a:schemeClr val="tx2"/>
                </a:solidFill>
              </a:rPr>
              <a:t>Cada factor representa una combinación lineal de las variables originales que se expresa en un vector cuyos elementos indican el peso de cada una de las variables en el factor. Posteriormente se definen, para cada unidad de registro, índices que resumen cada factor en un solo número; esto permite caracterizarlas mediante nuevas variables no observables. Con las variables sintetizadas en factores se pueden formar estratos, zonas regiones, a través de las técnicas de la estadística descriptiva o mediante métodos gráficos.</a:t>
            </a:r>
            <a:endParaRPr lang="es-ES" altLang="es-AR" sz="2800" b="1" dirty="0">
              <a:solidFill>
                <a:schemeClr val="tx2"/>
              </a:solidFill>
            </a:endParaRPr>
          </a:p>
        </p:txBody>
      </p:sp>
    </p:spTree>
    <p:extLst>
      <p:ext uri="{BB962C8B-B14F-4D97-AF65-F5344CB8AC3E}">
        <p14:creationId xmlns:p14="http://schemas.microsoft.com/office/powerpoint/2010/main" val="819321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685490B6-4964-4654-812E-C4FE32D306F9}"/>
              </a:ext>
            </a:extLst>
          </p:cNvPr>
          <p:cNvSpPr txBox="1">
            <a:spLocks noChangeArrowheads="1"/>
          </p:cNvSpPr>
          <p:nvPr/>
        </p:nvSpPr>
        <p:spPr bwMode="auto">
          <a:xfrm>
            <a:off x="323528" y="1451431"/>
            <a:ext cx="8208962"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r>
              <a:rPr lang="es-ES" altLang="es-AR" sz="2800" b="1" dirty="0"/>
              <a:t>El Análisis Factorial (método factor principal) supone que existe un factor común o latente subyacente a las variables</a:t>
            </a:r>
            <a:r>
              <a:rPr lang="es-ES" altLang="es-AR" sz="2800" dirty="0"/>
              <a:t>. </a:t>
            </a:r>
          </a:p>
          <a:p>
            <a:pPr algn="just" eaLnBrk="1" hangingPunct="1"/>
            <a:endParaRPr lang="es-ES" altLang="es-AR" sz="2800" dirty="0"/>
          </a:p>
          <a:p>
            <a:pPr algn="just" eaLnBrk="1" hangingPunct="1"/>
            <a:r>
              <a:rPr lang="es-ES" altLang="es-AR" sz="2800" b="1" dirty="0"/>
              <a:t>Este método busca factores que expliquen la mayor parte de la varianza común. La varianza común es la parte de la variación de la variable que es compartida con las otras variables. La varianza única es la parte de la variación de la variable que es propia (o singularidad de la variable). </a:t>
            </a:r>
          </a:p>
        </p:txBody>
      </p:sp>
      <p:sp>
        <p:nvSpPr>
          <p:cNvPr id="6147" name="Rectangle 3">
            <a:extLst>
              <a:ext uri="{FF2B5EF4-FFF2-40B4-BE49-F238E27FC236}">
                <a16:creationId xmlns:a16="http://schemas.microsoft.com/office/drawing/2014/main" id="{43B63EE0-5B21-43BE-99AC-25150150BF77}"/>
              </a:ext>
            </a:extLst>
          </p:cNvPr>
          <p:cNvSpPr>
            <a:spLocks noChangeArrowheads="1"/>
          </p:cNvSpPr>
          <p:nvPr/>
        </p:nvSpPr>
        <p:spPr bwMode="auto">
          <a:xfrm>
            <a:off x="2620963" y="188640"/>
            <a:ext cx="4100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dirty="0">
                <a:solidFill>
                  <a:schemeClr val="tx2"/>
                </a:solidFill>
              </a:rPr>
              <a:t>ANÁLISIS FACTORIAL</a:t>
            </a:r>
            <a:endParaRPr lang="es-ES" altLang="es-AR" sz="2800" b="1" dirty="0">
              <a:solidFill>
                <a:schemeClr val="tx2"/>
              </a:solidFill>
            </a:endParaRPr>
          </a:p>
        </p:txBody>
      </p:sp>
      <p:sp>
        <p:nvSpPr>
          <p:cNvPr id="6148" name="Rectangle 4">
            <a:extLst>
              <a:ext uri="{FF2B5EF4-FFF2-40B4-BE49-F238E27FC236}">
                <a16:creationId xmlns:a16="http://schemas.microsoft.com/office/drawing/2014/main" id="{1C24E1E9-A5E9-4EF1-9B30-C23A22551F0C}"/>
              </a:ext>
            </a:extLst>
          </p:cNvPr>
          <p:cNvSpPr>
            <a:spLocks noChangeArrowheads="1"/>
          </p:cNvSpPr>
          <p:nvPr/>
        </p:nvSpPr>
        <p:spPr bwMode="auto">
          <a:xfrm>
            <a:off x="2987675" y="836712"/>
            <a:ext cx="336708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500" b="1">
                <a:solidFill>
                  <a:schemeClr val="tx2"/>
                </a:solidFill>
              </a:rPr>
              <a:t>FACTOR PRINCIPAL</a:t>
            </a:r>
            <a:endParaRPr lang="es-ES" altLang="es-AR" sz="2500" b="1">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ED2133C0-D7E8-437E-B680-83449EAE1CF9}"/>
              </a:ext>
            </a:extLst>
          </p:cNvPr>
          <p:cNvSpPr txBox="1">
            <a:spLocks noChangeArrowheads="1"/>
          </p:cNvSpPr>
          <p:nvPr/>
        </p:nvSpPr>
        <p:spPr bwMode="auto">
          <a:xfrm>
            <a:off x="323528" y="1916113"/>
            <a:ext cx="8568952" cy="4508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r>
              <a:rPr lang="es-ES" altLang="es-AR" sz="2800" b="1" dirty="0"/>
              <a:t>El Análisis Factorial (método componentes principales) supone que existe un factor común subyacente a las variables examinadas</a:t>
            </a:r>
            <a:r>
              <a:rPr lang="es-ES" altLang="es-AR" sz="2800" dirty="0"/>
              <a:t>. </a:t>
            </a:r>
          </a:p>
          <a:p>
            <a:pPr algn="just" eaLnBrk="1" hangingPunct="1"/>
            <a:endParaRPr lang="es-ES" altLang="es-AR" sz="2800" dirty="0"/>
          </a:p>
          <a:p>
            <a:pPr algn="just" eaLnBrk="1" hangingPunct="1"/>
            <a:r>
              <a:rPr lang="es-ES" altLang="es-AR" sz="2500" b="1" dirty="0"/>
              <a:t>El Análisis de Componentes Principales busca hallar combinaciones lineales de las variables originales que expliquen la mayor parte de la variación total. El</a:t>
            </a:r>
            <a:r>
              <a:rPr lang="es-ES" altLang="es-AR" sz="2500" dirty="0"/>
              <a:t> </a:t>
            </a:r>
            <a:r>
              <a:rPr lang="es-ES" altLang="es-AR" sz="2500" b="1" dirty="0"/>
              <a:t>primer factor o componente sería aquel que explica una mayor parte de la varianza total, el segundo factor sería aquel que explica la mayor parte de la varianza restante, y así sucesivamente. </a:t>
            </a:r>
            <a:endParaRPr lang="es-ES" altLang="es-AR" sz="2500" dirty="0"/>
          </a:p>
        </p:txBody>
      </p:sp>
      <p:sp>
        <p:nvSpPr>
          <p:cNvPr id="7171" name="Rectangle 3">
            <a:extLst>
              <a:ext uri="{FF2B5EF4-FFF2-40B4-BE49-F238E27FC236}">
                <a16:creationId xmlns:a16="http://schemas.microsoft.com/office/drawing/2014/main" id="{BF77B2D3-F52C-42B0-86CB-A9B94104E364}"/>
              </a:ext>
            </a:extLst>
          </p:cNvPr>
          <p:cNvSpPr>
            <a:spLocks noChangeArrowheads="1"/>
          </p:cNvSpPr>
          <p:nvPr/>
        </p:nvSpPr>
        <p:spPr bwMode="auto">
          <a:xfrm>
            <a:off x="2627313" y="476250"/>
            <a:ext cx="4100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7172" name="Rectangle 4">
            <a:extLst>
              <a:ext uri="{FF2B5EF4-FFF2-40B4-BE49-F238E27FC236}">
                <a16:creationId xmlns:a16="http://schemas.microsoft.com/office/drawing/2014/main" id="{C9C22245-1A4B-4FCD-8544-426C63777215}"/>
              </a:ext>
            </a:extLst>
          </p:cNvPr>
          <p:cNvSpPr>
            <a:spLocks noChangeArrowheads="1"/>
          </p:cNvSpPr>
          <p:nvPr/>
        </p:nvSpPr>
        <p:spPr bwMode="auto">
          <a:xfrm>
            <a:off x="2268538" y="1155700"/>
            <a:ext cx="494982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500" b="1">
                <a:solidFill>
                  <a:schemeClr val="tx2"/>
                </a:solidFill>
              </a:rPr>
              <a:t>COMPONENTES PRINCIPALES</a:t>
            </a:r>
            <a:endParaRPr lang="es-ES" altLang="es-AR" sz="2500" b="1">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23C66C2A-AC85-4B6A-A7D8-6981D5A738E7}"/>
              </a:ext>
            </a:extLst>
          </p:cNvPr>
          <p:cNvSpPr txBox="1">
            <a:spLocks noChangeArrowheads="1"/>
          </p:cNvSpPr>
          <p:nvPr/>
        </p:nvSpPr>
        <p:spPr bwMode="auto">
          <a:xfrm>
            <a:off x="395288" y="1879600"/>
            <a:ext cx="8497887"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r>
              <a:rPr lang="es-ES" altLang="es-AR" sz="2800" b="1"/>
              <a:t>Para que el Análisis Factorial tenga sentido deberían cumplirse dos condiciones básicas:</a:t>
            </a:r>
          </a:p>
          <a:p>
            <a:pPr algn="ctr" eaLnBrk="1" hangingPunct="1"/>
            <a:endParaRPr lang="es-ES" altLang="es-AR" sz="2800" b="1"/>
          </a:p>
          <a:p>
            <a:pPr algn="ctr" eaLnBrk="1" hangingPunct="1"/>
            <a:r>
              <a:rPr lang="es-ES" altLang="es-AR" sz="2800" b="1"/>
              <a:t>Parsimonia e Interpretabilidad</a:t>
            </a:r>
          </a:p>
          <a:p>
            <a:pPr algn="ctr" eaLnBrk="1" hangingPunct="1"/>
            <a:endParaRPr lang="es-ES" altLang="es-AR" sz="2800" b="1"/>
          </a:p>
          <a:p>
            <a:pPr algn="just" eaLnBrk="1" hangingPunct="1"/>
            <a:r>
              <a:rPr lang="es-ES" altLang="es-AR" sz="2600" b="1"/>
              <a:t>Según el principio de parsimonia el número de factores debe ser lo más reducido posible y estos deben ser susceptibles de interpretación sustantiva. Una buena solución factorial es aquella que es sencilla e interpretable. </a:t>
            </a:r>
          </a:p>
        </p:txBody>
      </p:sp>
      <p:sp>
        <p:nvSpPr>
          <p:cNvPr id="8195" name="Rectangle 3">
            <a:extLst>
              <a:ext uri="{FF2B5EF4-FFF2-40B4-BE49-F238E27FC236}">
                <a16:creationId xmlns:a16="http://schemas.microsoft.com/office/drawing/2014/main" id="{3BF49323-B9DB-45FC-9527-97087E8E0BEE}"/>
              </a:ext>
            </a:extLst>
          </p:cNvPr>
          <p:cNvSpPr>
            <a:spLocks noChangeArrowheads="1"/>
          </p:cNvSpPr>
          <p:nvPr/>
        </p:nvSpPr>
        <p:spPr bwMode="auto">
          <a:xfrm>
            <a:off x="2627313" y="765175"/>
            <a:ext cx="4100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17DD718C-0842-4B73-913D-C6F60F928510}"/>
              </a:ext>
            </a:extLst>
          </p:cNvPr>
          <p:cNvSpPr>
            <a:spLocks noChangeArrowheads="1"/>
          </p:cNvSpPr>
          <p:nvPr/>
        </p:nvSpPr>
        <p:spPr bwMode="auto">
          <a:xfrm>
            <a:off x="2627313" y="620713"/>
            <a:ext cx="41767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9219" name="Text Box 8">
            <a:extLst>
              <a:ext uri="{FF2B5EF4-FFF2-40B4-BE49-F238E27FC236}">
                <a16:creationId xmlns:a16="http://schemas.microsoft.com/office/drawing/2014/main" id="{3183DDCA-87B7-4E67-BEB8-05F10F1F6B56}"/>
              </a:ext>
            </a:extLst>
          </p:cNvPr>
          <p:cNvSpPr txBox="1">
            <a:spLocks noChangeArrowheads="1"/>
          </p:cNvSpPr>
          <p:nvPr/>
        </p:nvSpPr>
        <p:spPr bwMode="auto">
          <a:xfrm>
            <a:off x="503238" y="1556792"/>
            <a:ext cx="8424862" cy="45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r>
              <a:rPr lang="es-ES" altLang="es-AR" sz="2800" b="1" dirty="0"/>
              <a:t>Se asume que los factores únicos no están correlacionados entre sí ni con los factores comunes. </a:t>
            </a:r>
          </a:p>
          <a:p>
            <a:pPr algn="just" eaLnBrk="1" hangingPunct="1"/>
            <a:endParaRPr lang="es-ES" altLang="es-AR" sz="2800" b="1" dirty="0"/>
          </a:p>
          <a:p>
            <a:pPr algn="just" eaLnBrk="1" hangingPunct="1"/>
            <a:r>
              <a:rPr lang="es-ES" altLang="es-AR" sz="2600" b="1" dirty="0"/>
              <a:t>Se puede distinguir entre </a:t>
            </a:r>
            <a:r>
              <a:rPr lang="es-ES" altLang="es-AR" sz="2600" b="1" dirty="0">
                <a:solidFill>
                  <a:schemeClr val="tx2"/>
                </a:solidFill>
              </a:rPr>
              <a:t>Análisis Factorial</a:t>
            </a:r>
            <a:r>
              <a:rPr lang="es-ES" altLang="es-AR" sz="2600" b="1" dirty="0"/>
              <a:t> Exploratorio, donde no se conocen los factores "a priori“ sino que se identifican por el análisis factorial y, por otro lado estaría el </a:t>
            </a:r>
            <a:r>
              <a:rPr lang="es-ES" altLang="es-AR" sz="2600" b="1" dirty="0">
                <a:solidFill>
                  <a:schemeClr val="tx2"/>
                </a:solidFill>
              </a:rPr>
              <a:t>Análisis Confirmatorio</a:t>
            </a:r>
            <a:r>
              <a:rPr lang="es-ES" altLang="es-AR" sz="2600" b="1" dirty="0"/>
              <a:t> donde se propone "a priori" un modelo, según el cual hay unos factores que representan mejor a las variables originales.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ext Box 3">
            <a:extLst>
              <a:ext uri="{FF2B5EF4-FFF2-40B4-BE49-F238E27FC236}">
                <a16:creationId xmlns:a16="http://schemas.microsoft.com/office/drawing/2014/main" id="{CCB7BA1C-6340-4893-9C2D-06B79118B152}"/>
              </a:ext>
            </a:extLst>
          </p:cNvPr>
          <p:cNvSpPr txBox="1">
            <a:spLocks noChangeArrowheads="1"/>
          </p:cNvSpPr>
          <p:nvPr/>
        </p:nvSpPr>
        <p:spPr bwMode="auto">
          <a:xfrm>
            <a:off x="250825" y="2078038"/>
            <a:ext cx="864235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ES" altLang="es-AR" sz="2500" b="1"/>
              <a:t>1- Calcular la matriz de correlaciones entre todas las variables (conocida habitualmente como matriz R). </a:t>
            </a:r>
          </a:p>
          <a:p>
            <a:pPr algn="just" eaLnBrk="1" hangingPunct="1"/>
            <a:br>
              <a:rPr lang="es-ES" altLang="es-AR" sz="2500" b="1"/>
            </a:br>
            <a:r>
              <a:rPr lang="es-ES" altLang="es-AR" sz="2500" b="1"/>
              <a:t>2- Extracción de los factores necesarios para representar los datos. Análisis de la matriz de cargas.</a:t>
            </a:r>
          </a:p>
          <a:p>
            <a:pPr algn="just" eaLnBrk="1" hangingPunct="1"/>
            <a:endParaRPr lang="es-ES" altLang="es-AR" sz="2500" b="1"/>
          </a:p>
          <a:p>
            <a:pPr algn="just" eaLnBrk="1" hangingPunct="1"/>
            <a:r>
              <a:rPr lang="es-ES" altLang="es-AR" sz="2500" b="1"/>
              <a:t>3- Rotación de los factores con objeto de facilitar la interpretación. Representación gráfica.</a:t>
            </a:r>
          </a:p>
          <a:p>
            <a:pPr algn="just" eaLnBrk="1" hangingPunct="1"/>
            <a:br>
              <a:rPr lang="es-ES" altLang="es-AR" sz="2500" b="1"/>
            </a:br>
            <a:r>
              <a:rPr lang="es-ES" altLang="es-AR" sz="2500" b="1"/>
              <a:t>4- Calcular las puntuaciones factoriales de cada individuo. </a:t>
            </a:r>
          </a:p>
        </p:txBody>
      </p:sp>
      <p:sp>
        <p:nvSpPr>
          <p:cNvPr id="10243" name="Rectangle 4">
            <a:extLst>
              <a:ext uri="{FF2B5EF4-FFF2-40B4-BE49-F238E27FC236}">
                <a16:creationId xmlns:a16="http://schemas.microsoft.com/office/drawing/2014/main" id="{7E733C6C-1FD4-4528-9F1F-2A3A7EEF68D5}"/>
              </a:ext>
            </a:extLst>
          </p:cNvPr>
          <p:cNvSpPr>
            <a:spLocks noChangeArrowheads="1"/>
          </p:cNvSpPr>
          <p:nvPr/>
        </p:nvSpPr>
        <p:spPr bwMode="auto">
          <a:xfrm>
            <a:off x="2627313" y="620713"/>
            <a:ext cx="41767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10244" name="Rectangle 5">
            <a:extLst>
              <a:ext uri="{FF2B5EF4-FFF2-40B4-BE49-F238E27FC236}">
                <a16:creationId xmlns:a16="http://schemas.microsoft.com/office/drawing/2014/main" id="{A574F120-2F68-4511-8FB2-0A6B5DD67393}"/>
              </a:ext>
            </a:extLst>
          </p:cNvPr>
          <p:cNvSpPr>
            <a:spLocks noChangeArrowheads="1"/>
          </p:cNvSpPr>
          <p:nvPr/>
        </p:nvSpPr>
        <p:spPr bwMode="auto">
          <a:xfrm>
            <a:off x="1835150" y="1196975"/>
            <a:ext cx="595312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ES" altLang="es-AR" sz="2500" b="1">
                <a:solidFill>
                  <a:schemeClr val="tx2"/>
                </a:solidFill>
              </a:rPr>
              <a:t>PASOS EN EL ANALISIS FACTORIAL</a:t>
            </a:r>
            <a:r>
              <a:rPr lang="es-ES" altLang="es-AR" sz="250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 Box 3">
            <a:extLst>
              <a:ext uri="{FF2B5EF4-FFF2-40B4-BE49-F238E27FC236}">
                <a16:creationId xmlns:a16="http://schemas.microsoft.com/office/drawing/2014/main" id="{CA1BE79B-4434-4629-A5C6-272EDB7937D6}"/>
              </a:ext>
            </a:extLst>
          </p:cNvPr>
          <p:cNvSpPr txBox="1">
            <a:spLocks noChangeArrowheads="1"/>
          </p:cNvSpPr>
          <p:nvPr/>
        </p:nvSpPr>
        <p:spPr bwMode="auto">
          <a:xfrm>
            <a:off x="1752600" y="1981200"/>
            <a:ext cx="6172200" cy="94615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spcBef>
                <a:spcPct val="50000"/>
              </a:spcBef>
            </a:pPr>
            <a:r>
              <a:rPr lang="es-MX" altLang="es-AR" sz="2800" b="1"/>
              <a:t>REQUISITOS PARA SU UTILIZACIÓN</a:t>
            </a:r>
            <a:endParaRPr lang="es-AR" altLang="es-AR" sz="2800" b="1"/>
          </a:p>
        </p:txBody>
      </p:sp>
      <p:sp>
        <p:nvSpPr>
          <p:cNvPr id="11267" name="Text Box 4">
            <a:extLst>
              <a:ext uri="{FF2B5EF4-FFF2-40B4-BE49-F238E27FC236}">
                <a16:creationId xmlns:a16="http://schemas.microsoft.com/office/drawing/2014/main" id="{8C5CB7BD-E457-47C7-BAAA-B0C2EB63E8C0}"/>
              </a:ext>
            </a:extLst>
          </p:cNvPr>
          <p:cNvSpPr txBox="1">
            <a:spLocks noChangeArrowheads="1"/>
          </p:cNvSpPr>
          <p:nvPr/>
        </p:nvSpPr>
        <p:spPr bwMode="auto">
          <a:xfrm>
            <a:off x="1547813" y="3476625"/>
            <a:ext cx="7086600" cy="247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spcBef>
                <a:spcPct val="50000"/>
              </a:spcBef>
              <a:buClr>
                <a:schemeClr val="hlink"/>
              </a:buClr>
              <a:buFont typeface="Wingdings" panose="05000000000000000000" pitchFamily="2" charset="2"/>
              <a:buChar char="q"/>
            </a:pPr>
            <a:r>
              <a:rPr lang="es-MX" altLang="es-AR" sz="2600" b="1"/>
              <a:t> Selección de variables que formen conjuntos correlacionados.</a:t>
            </a:r>
          </a:p>
          <a:p>
            <a:pPr eaLnBrk="1" hangingPunct="1">
              <a:spcBef>
                <a:spcPct val="50000"/>
              </a:spcBef>
              <a:buClr>
                <a:schemeClr val="hlink"/>
              </a:buClr>
              <a:buFont typeface="Wingdings" panose="05000000000000000000" pitchFamily="2" charset="2"/>
              <a:buChar char="q"/>
            </a:pPr>
            <a:r>
              <a:rPr lang="es-MX" altLang="es-AR" sz="2600" b="1"/>
              <a:t> Variables deben estar en escala métrica.</a:t>
            </a:r>
          </a:p>
          <a:p>
            <a:pPr eaLnBrk="1" hangingPunct="1">
              <a:spcBef>
                <a:spcPct val="50000"/>
              </a:spcBef>
              <a:buClr>
                <a:schemeClr val="hlink"/>
              </a:buClr>
              <a:buFont typeface="Wingdings" panose="05000000000000000000" pitchFamily="2" charset="2"/>
              <a:buChar char="q"/>
            </a:pPr>
            <a:r>
              <a:rPr lang="es-MX" altLang="es-AR" sz="2600" b="1"/>
              <a:t> Un mínimo de 100 casos</a:t>
            </a:r>
            <a:endParaRPr lang="es-AR" altLang="es-AR" sz="2600" b="1"/>
          </a:p>
        </p:txBody>
      </p:sp>
      <p:sp>
        <p:nvSpPr>
          <p:cNvPr id="11268" name="AutoShape 5">
            <a:extLst>
              <a:ext uri="{FF2B5EF4-FFF2-40B4-BE49-F238E27FC236}">
                <a16:creationId xmlns:a16="http://schemas.microsoft.com/office/drawing/2014/main" id="{142A7929-9A3A-4BCF-A7C4-5D7009F42744}"/>
              </a:ext>
            </a:extLst>
          </p:cNvPr>
          <p:cNvSpPr>
            <a:spLocks noChangeArrowheads="1"/>
          </p:cNvSpPr>
          <p:nvPr/>
        </p:nvSpPr>
        <p:spPr bwMode="auto">
          <a:xfrm>
            <a:off x="381000" y="3897313"/>
            <a:ext cx="976313" cy="2052637"/>
          </a:xfrm>
          <a:prstGeom prst="rightArrow">
            <a:avLst>
              <a:gd name="adj1" fmla="val 47852"/>
              <a:gd name="adj2" fmla="val 48454"/>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s-AR" altLang="es-AR"/>
          </a:p>
        </p:txBody>
      </p:sp>
      <p:sp>
        <p:nvSpPr>
          <p:cNvPr id="11269" name="Rectangle 6">
            <a:extLst>
              <a:ext uri="{FF2B5EF4-FFF2-40B4-BE49-F238E27FC236}">
                <a16:creationId xmlns:a16="http://schemas.microsoft.com/office/drawing/2014/main" id="{105FB2A6-5AB7-45B9-8B42-800F74763C14}"/>
              </a:ext>
            </a:extLst>
          </p:cNvPr>
          <p:cNvSpPr>
            <a:spLocks noChangeArrowheads="1"/>
          </p:cNvSpPr>
          <p:nvPr/>
        </p:nvSpPr>
        <p:spPr bwMode="auto">
          <a:xfrm>
            <a:off x="2627313" y="620713"/>
            <a:ext cx="41767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67236EB9-86DB-4D3A-83EC-C29BAC6DA058}"/>
              </a:ext>
            </a:extLst>
          </p:cNvPr>
          <p:cNvSpPr>
            <a:spLocks noChangeArrowheads="1"/>
          </p:cNvSpPr>
          <p:nvPr/>
        </p:nvSpPr>
        <p:spPr bwMode="auto">
          <a:xfrm>
            <a:off x="2627313" y="620713"/>
            <a:ext cx="41767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12291" name="Rectangle 4">
            <a:extLst>
              <a:ext uri="{FF2B5EF4-FFF2-40B4-BE49-F238E27FC236}">
                <a16:creationId xmlns:a16="http://schemas.microsoft.com/office/drawing/2014/main" id="{36310972-2FCC-4997-8178-9288729A7289}"/>
              </a:ext>
            </a:extLst>
          </p:cNvPr>
          <p:cNvSpPr>
            <a:spLocks noChangeArrowheads="1"/>
          </p:cNvSpPr>
          <p:nvPr/>
        </p:nvSpPr>
        <p:spPr bwMode="auto">
          <a:xfrm>
            <a:off x="3635375" y="1196975"/>
            <a:ext cx="17510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ES" altLang="es-AR" sz="2500" b="1">
                <a:solidFill>
                  <a:schemeClr val="tx2"/>
                </a:solidFill>
              </a:rPr>
              <a:t>EJEMPLO</a:t>
            </a:r>
            <a:r>
              <a:rPr lang="es-ES" altLang="es-AR" sz="2500"/>
              <a:t> </a:t>
            </a:r>
          </a:p>
        </p:txBody>
      </p:sp>
      <p:sp>
        <p:nvSpPr>
          <p:cNvPr id="12292" name="Text Box 5">
            <a:extLst>
              <a:ext uri="{FF2B5EF4-FFF2-40B4-BE49-F238E27FC236}">
                <a16:creationId xmlns:a16="http://schemas.microsoft.com/office/drawing/2014/main" id="{FF830B8B-0471-48E0-8AB4-851CE8C9F74F}"/>
              </a:ext>
            </a:extLst>
          </p:cNvPr>
          <p:cNvSpPr txBox="1">
            <a:spLocks noChangeArrowheads="1"/>
          </p:cNvSpPr>
          <p:nvPr/>
        </p:nvSpPr>
        <p:spPr bwMode="auto">
          <a:xfrm>
            <a:off x="395288" y="2349500"/>
            <a:ext cx="8353425" cy="352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spcBef>
                <a:spcPct val="50000"/>
              </a:spcBef>
            </a:pPr>
            <a:r>
              <a:rPr lang="es-ES" altLang="es-AR" sz="2500" b="1" dirty="0">
                <a:solidFill>
                  <a:srgbClr val="002060"/>
                </a:solidFill>
                <a:highlight>
                  <a:srgbClr val="CCFFCC"/>
                </a:highlight>
              </a:rPr>
              <a:t>Se intentan conocer los determinantes de los ingresos de la ocupación principal de los asalariados. Dado que se supone que estos están asociados a un conjunto de características de la persona y del puesto. Dado que el conjunto de variables es grande y se sospecha que algunas de ellas están muy relacionadas, por lo que parece conveniente antes del análisis intentar determinar si existen subconjuntos diferenciados de ellas.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914D69A2-CADF-468B-897C-95C764188B67}"/>
              </a:ext>
            </a:extLst>
          </p:cNvPr>
          <p:cNvSpPr txBox="1">
            <a:spLocks noChangeArrowheads="1"/>
          </p:cNvSpPr>
          <p:nvPr/>
        </p:nvSpPr>
        <p:spPr bwMode="auto">
          <a:xfrm>
            <a:off x="250825" y="1844675"/>
            <a:ext cx="8642350" cy="487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ES" altLang="es-AR" sz="2500" b="1">
                <a:solidFill>
                  <a:schemeClr val="tx2"/>
                </a:solidFill>
              </a:rPr>
              <a:t>EXAMEN DE LA MATRIZ DE CORRELACIONES </a:t>
            </a:r>
          </a:p>
          <a:p>
            <a:pPr eaLnBrk="1" hangingPunct="1"/>
            <a:endParaRPr lang="es-ES" altLang="es-AR" sz="2500" b="1">
              <a:solidFill>
                <a:schemeClr val="tx2"/>
              </a:solidFill>
            </a:endParaRPr>
          </a:p>
          <a:p>
            <a:pPr algn="just" eaLnBrk="1" hangingPunct="1"/>
            <a:r>
              <a:rPr lang="es-ES" altLang="es-AR" b="1"/>
              <a:t>1- El primer paso en el Análisis Factorial será calcular la matriz de correlaciones entre todas las variables que entran en el análisis.</a:t>
            </a:r>
          </a:p>
          <a:p>
            <a:pPr algn="just" eaLnBrk="1" hangingPunct="1"/>
            <a:endParaRPr lang="es-ES" altLang="es-AR" b="1"/>
          </a:p>
          <a:p>
            <a:pPr algn="just" eaLnBrk="1" hangingPunct="1"/>
            <a:r>
              <a:rPr lang="es-ES" altLang="es-AR" b="1"/>
              <a:t>2- Una vez que se dispone de esta matriz cabe examinarla para comprobar si sus características son adecuadas para realizar un Análisis Factorial. </a:t>
            </a:r>
          </a:p>
          <a:p>
            <a:pPr algn="just" eaLnBrk="1" hangingPunct="1"/>
            <a:endParaRPr lang="es-ES" altLang="es-AR" b="1"/>
          </a:p>
          <a:p>
            <a:pPr algn="just" eaLnBrk="1" hangingPunct="1"/>
            <a:r>
              <a:rPr lang="es-ES" altLang="es-AR" b="1"/>
              <a:t>3- Uno de los requisitos que deben cumplirse para que el Análisis Factorial tenga sentido es que las variables estén altamente correlacionadas.    </a:t>
            </a:r>
          </a:p>
        </p:txBody>
      </p:sp>
      <p:sp>
        <p:nvSpPr>
          <p:cNvPr id="13315" name="Rectangle 3">
            <a:extLst>
              <a:ext uri="{FF2B5EF4-FFF2-40B4-BE49-F238E27FC236}">
                <a16:creationId xmlns:a16="http://schemas.microsoft.com/office/drawing/2014/main" id="{A4D49B6E-7D6A-4E7D-97B2-81BCB842EF17}"/>
              </a:ext>
            </a:extLst>
          </p:cNvPr>
          <p:cNvSpPr>
            <a:spLocks noChangeArrowheads="1"/>
          </p:cNvSpPr>
          <p:nvPr/>
        </p:nvSpPr>
        <p:spPr bwMode="auto">
          <a:xfrm>
            <a:off x="2627313" y="620713"/>
            <a:ext cx="41767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786AA79A-3414-401C-BF45-01A530D82A84}"/>
              </a:ext>
            </a:extLst>
          </p:cNvPr>
          <p:cNvSpPr txBox="1">
            <a:spLocks noChangeArrowheads="1"/>
          </p:cNvSpPr>
          <p:nvPr/>
        </p:nvSpPr>
        <p:spPr bwMode="auto">
          <a:xfrm>
            <a:off x="250825" y="1844675"/>
            <a:ext cx="864235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ES" altLang="es-AR" sz="2500" b="1">
                <a:solidFill>
                  <a:srgbClr val="F10FD1"/>
                </a:solidFill>
              </a:rPr>
              <a:t>EXAMEN DE LA MATRIZ DE CORRELACIONES </a:t>
            </a:r>
          </a:p>
          <a:p>
            <a:pPr eaLnBrk="1" hangingPunct="1"/>
            <a:endParaRPr lang="es-ES" altLang="es-AR" sz="2500" b="1">
              <a:solidFill>
                <a:srgbClr val="F10FD1"/>
              </a:solidFill>
            </a:endParaRPr>
          </a:p>
        </p:txBody>
      </p:sp>
      <p:sp>
        <p:nvSpPr>
          <p:cNvPr id="14339" name="Rectangle 3">
            <a:extLst>
              <a:ext uri="{FF2B5EF4-FFF2-40B4-BE49-F238E27FC236}">
                <a16:creationId xmlns:a16="http://schemas.microsoft.com/office/drawing/2014/main" id="{AF79AA5F-9DFF-4529-B83F-EB92F0BA831A}"/>
              </a:ext>
            </a:extLst>
          </p:cNvPr>
          <p:cNvSpPr>
            <a:spLocks noChangeArrowheads="1"/>
          </p:cNvSpPr>
          <p:nvPr/>
        </p:nvSpPr>
        <p:spPr bwMode="auto">
          <a:xfrm>
            <a:off x="2627313" y="620713"/>
            <a:ext cx="41767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14340" name="Rectangle 4">
            <a:extLst>
              <a:ext uri="{FF2B5EF4-FFF2-40B4-BE49-F238E27FC236}">
                <a16:creationId xmlns:a16="http://schemas.microsoft.com/office/drawing/2014/main" id="{53CFEDE4-36C5-48B8-8A92-02C14304872F}"/>
              </a:ext>
            </a:extLst>
          </p:cNvPr>
          <p:cNvSpPr>
            <a:spLocks noChangeArrowheads="1"/>
          </p:cNvSpPr>
          <p:nvPr/>
        </p:nvSpPr>
        <p:spPr bwMode="auto">
          <a:xfrm>
            <a:off x="3708400" y="1182688"/>
            <a:ext cx="1651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ES" altLang="es-AR" sz="2500" b="1">
                <a:solidFill>
                  <a:schemeClr val="tx2"/>
                </a:solidFill>
              </a:rPr>
              <a:t>EJEMPLO</a:t>
            </a:r>
            <a:endParaRPr lang="es-ES" altLang="es-AR" sz="2500" b="1"/>
          </a:p>
        </p:txBody>
      </p:sp>
      <p:pic>
        <p:nvPicPr>
          <p:cNvPr id="14341" name="Picture 5">
            <a:extLst>
              <a:ext uri="{FF2B5EF4-FFF2-40B4-BE49-F238E27FC236}">
                <a16:creationId xmlns:a16="http://schemas.microsoft.com/office/drawing/2014/main" id="{292B88F3-8FA8-4430-8737-8AFA5B9E03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3800" y="2276475"/>
            <a:ext cx="6618288"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255315E-F03D-40F4-9760-6446646BC8A9}"/>
              </a:ext>
            </a:extLst>
          </p:cNvPr>
          <p:cNvSpPr>
            <a:spLocks noChangeArrowheads="1"/>
          </p:cNvSpPr>
          <p:nvPr/>
        </p:nvSpPr>
        <p:spPr bwMode="auto">
          <a:xfrm>
            <a:off x="1116013" y="188913"/>
            <a:ext cx="7272337"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pPr algn="ctr" eaLnBrk="1" hangingPunct="1"/>
            <a:r>
              <a:rPr lang="es-MX" altLang="es-AR" sz="3200" b="1">
                <a:solidFill>
                  <a:schemeClr val="tx2"/>
                </a:solidFill>
              </a:rPr>
              <a:t>Problemas de Clasificación y Reducción de Dimensiones </a:t>
            </a:r>
            <a:endParaRPr lang="es-ES" altLang="es-AR" sz="3200" b="1">
              <a:solidFill>
                <a:schemeClr val="tx2"/>
              </a:solidFill>
            </a:endParaRPr>
          </a:p>
        </p:txBody>
      </p:sp>
      <p:sp>
        <p:nvSpPr>
          <p:cNvPr id="4099" name="Text Box 4">
            <a:extLst>
              <a:ext uri="{FF2B5EF4-FFF2-40B4-BE49-F238E27FC236}">
                <a16:creationId xmlns:a16="http://schemas.microsoft.com/office/drawing/2014/main" id="{EFD343F8-6046-4EA7-A56A-DDDF1771E520}"/>
              </a:ext>
            </a:extLst>
          </p:cNvPr>
          <p:cNvSpPr txBox="1">
            <a:spLocks noChangeArrowheads="1"/>
          </p:cNvSpPr>
          <p:nvPr/>
        </p:nvSpPr>
        <p:spPr bwMode="auto">
          <a:xfrm>
            <a:off x="304800" y="2301875"/>
            <a:ext cx="8534400" cy="39354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pPr algn="just" eaLnBrk="1" hangingPunct="1">
              <a:spcBef>
                <a:spcPct val="50000"/>
              </a:spcBef>
              <a:buClr>
                <a:srgbClr val="F10FD1"/>
              </a:buClr>
              <a:buFont typeface="Wingdings" panose="05000000000000000000" pitchFamily="2" charset="2"/>
              <a:buNone/>
            </a:pPr>
            <a:r>
              <a:rPr lang="es-ES" altLang="es-AR" sz="2800" b="1" dirty="0"/>
              <a:t>Si se dispone de </a:t>
            </a:r>
            <a:r>
              <a:rPr lang="es-ES" altLang="es-AR" sz="2800" b="1" i="1" dirty="0"/>
              <a:t>n</a:t>
            </a:r>
            <a:r>
              <a:rPr lang="es-ES" altLang="es-AR" sz="2800" b="1" dirty="0"/>
              <a:t> unidades de análisis, a quienes se les ha medido </a:t>
            </a:r>
            <a:r>
              <a:rPr lang="es-ES" altLang="es-AR" sz="2800" b="1" i="1" dirty="0"/>
              <a:t>p</a:t>
            </a:r>
            <a:r>
              <a:rPr lang="es-ES" altLang="es-AR" sz="2800" b="1" dirty="0"/>
              <a:t> propiedades, los individuos y/o sus atributos pueden ser representados en un nube de puntos en un espacio de </a:t>
            </a:r>
            <a:r>
              <a:rPr lang="es-ES" altLang="es-AR" sz="2800" b="1" i="1" dirty="0"/>
              <a:t>p</a:t>
            </a:r>
            <a:r>
              <a:rPr lang="es-ES" altLang="es-AR" sz="2800" b="1" dirty="0"/>
              <a:t> dimensiones. A partir de lo cual es posible analizar dicha nube de punto y reconocer factores subyacentes y/o grupos de variables  o de individuos que presentan comportamientos o características comunes. </a:t>
            </a:r>
            <a:endParaRPr lang="es-MX" altLang="es-AR" sz="28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0A789683-588D-4C69-BECC-CC85A8E1D0E6}"/>
              </a:ext>
            </a:extLst>
          </p:cNvPr>
          <p:cNvSpPr txBox="1">
            <a:spLocks noChangeArrowheads="1"/>
          </p:cNvSpPr>
          <p:nvPr/>
        </p:nvSpPr>
        <p:spPr bwMode="auto">
          <a:xfrm>
            <a:off x="250825" y="1916113"/>
            <a:ext cx="8642350" cy="459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ES" altLang="es-AR" b="1"/>
              <a:t>El Análisis Factorial extrae una matriz factorial:</a:t>
            </a:r>
          </a:p>
          <a:p>
            <a:pPr algn="ctr" eaLnBrk="1" hangingPunct="1"/>
            <a:r>
              <a:rPr lang="es-ES" altLang="es-AR" sz="2000" b="1">
                <a:solidFill>
                  <a:srgbClr val="336699"/>
                </a:solidFill>
              </a:rPr>
              <a:t>F 1	F 2</a:t>
            </a:r>
          </a:p>
          <a:p>
            <a:pPr algn="just" eaLnBrk="1" hangingPunct="1"/>
            <a:r>
              <a:rPr lang="es-ES" altLang="es-AR" sz="2000" b="1">
                <a:solidFill>
                  <a:srgbClr val="336699"/>
                </a:solidFill>
              </a:rPr>
              <a:t>			1	P</a:t>
            </a:r>
            <a:r>
              <a:rPr lang="es-ES" altLang="es-AR" sz="2000" b="1" baseline="-25000">
                <a:solidFill>
                  <a:srgbClr val="336699"/>
                </a:solidFill>
              </a:rPr>
              <a:t>11</a:t>
            </a:r>
            <a:r>
              <a:rPr lang="es-ES" altLang="es-AR" sz="2000" b="1">
                <a:solidFill>
                  <a:srgbClr val="336699"/>
                </a:solidFill>
              </a:rPr>
              <a:t>	P</a:t>
            </a:r>
            <a:r>
              <a:rPr lang="es-ES" altLang="es-AR" sz="2000" b="1" baseline="-25000">
                <a:solidFill>
                  <a:srgbClr val="336699"/>
                </a:solidFill>
              </a:rPr>
              <a:t>21</a:t>
            </a:r>
          </a:p>
          <a:p>
            <a:pPr algn="just" eaLnBrk="1" hangingPunct="1"/>
            <a:r>
              <a:rPr lang="es-ES" altLang="es-AR" sz="2000" b="1">
                <a:solidFill>
                  <a:srgbClr val="336699"/>
                </a:solidFill>
              </a:rPr>
              <a:t>			2	P</a:t>
            </a:r>
            <a:r>
              <a:rPr lang="es-ES" altLang="es-AR" sz="2000" b="1" baseline="-25000">
                <a:solidFill>
                  <a:srgbClr val="336699"/>
                </a:solidFill>
              </a:rPr>
              <a:t>12</a:t>
            </a:r>
            <a:r>
              <a:rPr lang="es-ES" altLang="es-AR" sz="2000" b="1">
                <a:solidFill>
                  <a:srgbClr val="336699"/>
                </a:solidFill>
              </a:rPr>
              <a:t>	P</a:t>
            </a:r>
            <a:r>
              <a:rPr lang="es-ES" altLang="es-AR" sz="2000" b="1" baseline="-25000">
                <a:solidFill>
                  <a:srgbClr val="336699"/>
                </a:solidFill>
              </a:rPr>
              <a:t>22</a:t>
            </a:r>
          </a:p>
          <a:p>
            <a:pPr algn="just" eaLnBrk="1" hangingPunct="1"/>
            <a:endParaRPr lang="es-ES" altLang="es-AR" sz="2000" b="1">
              <a:solidFill>
                <a:srgbClr val="336699"/>
              </a:solidFill>
            </a:endParaRPr>
          </a:p>
          <a:p>
            <a:pPr algn="just" eaLnBrk="1" hangingPunct="1">
              <a:buFontTx/>
              <a:buChar char="•"/>
            </a:pPr>
            <a:r>
              <a:rPr lang="es-ES" altLang="es-AR" b="1"/>
              <a:t> Cada columna es un factor y cada fila una variable.  Los elementos Pij pueden interpretarse como índices de correlación entre el factor i y la variable j. </a:t>
            </a:r>
          </a:p>
          <a:p>
            <a:pPr algn="just" eaLnBrk="1" hangingPunct="1"/>
            <a:endParaRPr lang="es-ES" altLang="es-AR" b="1"/>
          </a:p>
          <a:p>
            <a:pPr algn="just" eaLnBrk="1" hangingPunct="1">
              <a:buFontTx/>
              <a:buChar char="•"/>
            </a:pPr>
            <a:r>
              <a:rPr lang="es-ES" altLang="es-AR" b="1"/>
              <a:t> Estos coeficientes reciben el nombre de pesos o cargas factoriales. Las cargas indican el peso de cada variable en cada factor. Lo ideal es que cada variable cargue alto en un factor y bajo en los demás.</a:t>
            </a:r>
          </a:p>
        </p:txBody>
      </p:sp>
      <p:sp>
        <p:nvSpPr>
          <p:cNvPr id="15363" name="Rectangle 3">
            <a:extLst>
              <a:ext uri="{FF2B5EF4-FFF2-40B4-BE49-F238E27FC236}">
                <a16:creationId xmlns:a16="http://schemas.microsoft.com/office/drawing/2014/main" id="{11AF1505-3462-473B-A408-EA533EF77CB2}"/>
              </a:ext>
            </a:extLst>
          </p:cNvPr>
          <p:cNvSpPr>
            <a:spLocks noChangeArrowheads="1"/>
          </p:cNvSpPr>
          <p:nvPr/>
        </p:nvSpPr>
        <p:spPr bwMode="auto">
          <a:xfrm>
            <a:off x="2700338" y="476250"/>
            <a:ext cx="4176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15364" name="Rectangle 4">
            <a:extLst>
              <a:ext uri="{FF2B5EF4-FFF2-40B4-BE49-F238E27FC236}">
                <a16:creationId xmlns:a16="http://schemas.microsoft.com/office/drawing/2014/main" id="{0606468D-7752-4DE2-8A5C-B258DBDAD401}"/>
              </a:ext>
            </a:extLst>
          </p:cNvPr>
          <p:cNvSpPr>
            <a:spLocks noChangeArrowheads="1"/>
          </p:cNvSpPr>
          <p:nvPr/>
        </p:nvSpPr>
        <p:spPr bwMode="auto">
          <a:xfrm>
            <a:off x="2195513" y="1125538"/>
            <a:ext cx="52562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500" b="1">
                <a:solidFill>
                  <a:schemeClr val="tx2"/>
                </a:solidFill>
              </a:rPr>
              <a:t>MATRIZ DE CARGA FACTORIAL</a:t>
            </a:r>
            <a:endParaRPr lang="es-ES" altLang="es-AR" sz="2500" b="1">
              <a:solidFill>
                <a:schemeClr val="tx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20B96F6-4382-4C6A-BBD1-CEA7083873CD}"/>
              </a:ext>
            </a:extLst>
          </p:cNvPr>
          <p:cNvSpPr>
            <a:spLocks noChangeArrowheads="1"/>
          </p:cNvSpPr>
          <p:nvPr/>
        </p:nvSpPr>
        <p:spPr bwMode="auto">
          <a:xfrm>
            <a:off x="2700338" y="476250"/>
            <a:ext cx="4176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16387" name="Rectangle 3">
            <a:extLst>
              <a:ext uri="{FF2B5EF4-FFF2-40B4-BE49-F238E27FC236}">
                <a16:creationId xmlns:a16="http://schemas.microsoft.com/office/drawing/2014/main" id="{DFEF08CB-6D9E-4696-8C5D-8E1C6A7B45C1}"/>
              </a:ext>
            </a:extLst>
          </p:cNvPr>
          <p:cNvSpPr>
            <a:spLocks noChangeArrowheads="1"/>
          </p:cNvSpPr>
          <p:nvPr/>
        </p:nvSpPr>
        <p:spPr bwMode="auto">
          <a:xfrm>
            <a:off x="2987675" y="1125538"/>
            <a:ext cx="345598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ES" altLang="es-AR" sz="2500" b="1">
                <a:solidFill>
                  <a:schemeClr val="tx2"/>
                </a:solidFill>
              </a:rPr>
              <a:t>EJEMPLO</a:t>
            </a:r>
          </a:p>
        </p:txBody>
      </p:sp>
      <p:pic>
        <p:nvPicPr>
          <p:cNvPr id="16388" name="Picture 5">
            <a:extLst>
              <a:ext uri="{FF2B5EF4-FFF2-40B4-BE49-F238E27FC236}">
                <a16:creationId xmlns:a16="http://schemas.microsoft.com/office/drawing/2014/main" id="{B0BAE407-205D-4390-B2C5-C1F8A95F7E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513" y="2147888"/>
            <a:ext cx="5256212"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86B51BF3-8557-4715-A7CE-15FF5C93DA1E}"/>
              </a:ext>
            </a:extLst>
          </p:cNvPr>
          <p:cNvSpPr txBox="1">
            <a:spLocks noChangeArrowheads="1"/>
          </p:cNvSpPr>
          <p:nvPr/>
        </p:nvSpPr>
        <p:spPr bwMode="auto">
          <a:xfrm>
            <a:off x="250825" y="1916113"/>
            <a:ext cx="864235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buFontTx/>
              <a:buChar char="•"/>
            </a:pPr>
            <a:r>
              <a:rPr lang="es-ES" altLang="es-AR" b="1"/>
              <a:t> El cuadrado de una carga factorial indica la proporción de la varianza explicada por un factor en una variable particular. </a:t>
            </a:r>
          </a:p>
          <a:p>
            <a:pPr algn="just" eaLnBrk="1" hangingPunct="1">
              <a:buFontTx/>
              <a:buChar char="•"/>
            </a:pPr>
            <a:endParaRPr lang="es-ES" altLang="es-AR" b="1"/>
          </a:p>
          <a:p>
            <a:pPr algn="just" eaLnBrk="1" hangingPunct="1">
              <a:buFontTx/>
              <a:buChar char="•"/>
            </a:pPr>
            <a:r>
              <a:rPr lang="es-ES" altLang="es-AR" b="1"/>
              <a:t> La suma de los cuadrados de los pesos de cualquier columna de la matriz factorial es lo que denominamos </a:t>
            </a:r>
            <a:r>
              <a:rPr lang="es-ES" altLang="es-AR" b="1">
                <a:solidFill>
                  <a:schemeClr val="tx2"/>
                </a:solidFill>
              </a:rPr>
              <a:t>eigenvalues</a:t>
            </a:r>
            <a:r>
              <a:rPr lang="es-ES" altLang="es-AR" b="1"/>
              <a:t>, indica la cantidad total de varianza que explica ese factor.</a:t>
            </a:r>
          </a:p>
          <a:p>
            <a:pPr algn="just" eaLnBrk="1" hangingPunct="1">
              <a:buFontTx/>
              <a:buChar char="•"/>
            </a:pPr>
            <a:endParaRPr lang="es-ES" altLang="es-AR" b="1"/>
          </a:p>
          <a:p>
            <a:pPr algn="just" eaLnBrk="1" hangingPunct="1">
              <a:buFontTx/>
              <a:buChar char="•"/>
            </a:pPr>
            <a:r>
              <a:rPr lang="es-ES" altLang="es-AR" b="1"/>
              <a:t> Las cargas factoriales pueden tener como valor máximo 1, por tanto el valor máximo que puede alcanzar el valor propio es igual al número de variables. </a:t>
            </a:r>
          </a:p>
        </p:txBody>
      </p:sp>
      <p:sp>
        <p:nvSpPr>
          <p:cNvPr id="17411" name="Rectangle 3">
            <a:extLst>
              <a:ext uri="{FF2B5EF4-FFF2-40B4-BE49-F238E27FC236}">
                <a16:creationId xmlns:a16="http://schemas.microsoft.com/office/drawing/2014/main" id="{C0C7E86E-7D95-4E1A-977B-C752F87AE83F}"/>
              </a:ext>
            </a:extLst>
          </p:cNvPr>
          <p:cNvSpPr>
            <a:spLocks noChangeArrowheads="1"/>
          </p:cNvSpPr>
          <p:nvPr/>
        </p:nvSpPr>
        <p:spPr bwMode="auto">
          <a:xfrm>
            <a:off x="2700338" y="476250"/>
            <a:ext cx="4176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17412" name="Rectangle 4">
            <a:extLst>
              <a:ext uri="{FF2B5EF4-FFF2-40B4-BE49-F238E27FC236}">
                <a16:creationId xmlns:a16="http://schemas.microsoft.com/office/drawing/2014/main" id="{1E21C4B1-7A07-4A5D-B800-29D18FB488FD}"/>
              </a:ext>
            </a:extLst>
          </p:cNvPr>
          <p:cNvSpPr>
            <a:spLocks noChangeArrowheads="1"/>
          </p:cNvSpPr>
          <p:nvPr/>
        </p:nvSpPr>
        <p:spPr bwMode="auto">
          <a:xfrm>
            <a:off x="1835150" y="1125538"/>
            <a:ext cx="626586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ES" altLang="es-AR" sz="2500" b="1">
                <a:solidFill>
                  <a:schemeClr val="tx2"/>
                </a:solidFill>
              </a:rPr>
              <a:t>EIGENVALUES (VALORES PROPIOS)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3CA25C91-11E2-45DE-8C26-C63BB1C3FC37}"/>
              </a:ext>
            </a:extLst>
          </p:cNvPr>
          <p:cNvSpPr txBox="1">
            <a:spLocks noChangeArrowheads="1"/>
          </p:cNvSpPr>
          <p:nvPr/>
        </p:nvSpPr>
        <p:spPr bwMode="auto">
          <a:xfrm>
            <a:off x="250825" y="1916113"/>
            <a:ext cx="8642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ES" altLang="es-AR" b="1">
                <a:solidFill>
                  <a:srgbClr val="F10FD1"/>
                </a:solidFill>
              </a:rPr>
              <a:t>EXTRACCIÓN DE MATRIZ FACTORIAL</a:t>
            </a:r>
          </a:p>
        </p:txBody>
      </p:sp>
      <p:sp>
        <p:nvSpPr>
          <p:cNvPr id="18435" name="Rectangle 3">
            <a:extLst>
              <a:ext uri="{FF2B5EF4-FFF2-40B4-BE49-F238E27FC236}">
                <a16:creationId xmlns:a16="http://schemas.microsoft.com/office/drawing/2014/main" id="{77565B27-B26D-4087-AD20-F3805F163B5B}"/>
              </a:ext>
            </a:extLst>
          </p:cNvPr>
          <p:cNvSpPr>
            <a:spLocks noChangeArrowheads="1"/>
          </p:cNvSpPr>
          <p:nvPr/>
        </p:nvSpPr>
        <p:spPr bwMode="auto">
          <a:xfrm>
            <a:off x="2700338" y="476250"/>
            <a:ext cx="4176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18436" name="Rectangle 4">
            <a:extLst>
              <a:ext uri="{FF2B5EF4-FFF2-40B4-BE49-F238E27FC236}">
                <a16:creationId xmlns:a16="http://schemas.microsoft.com/office/drawing/2014/main" id="{DFA9BB4E-08D8-4B52-AAFC-0625FA700A3C}"/>
              </a:ext>
            </a:extLst>
          </p:cNvPr>
          <p:cNvSpPr>
            <a:spLocks noChangeArrowheads="1"/>
          </p:cNvSpPr>
          <p:nvPr/>
        </p:nvSpPr>
        <p:spPr bwMode="auto">
          <a:xfrm>
            <a:off x="1835150" y="1125538"/>
            <a:ext cx="626586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ES" altLang="es-AR" sz="2500" b="1">
                <a:solidFill>
                  <a:schemeClr val="tx2"/>
                </a:solidFill>
              </a:rPr>
              <a:t>EJEMPLO</a:t>
            </a:r>
          </a:p>
        </p:txBody>
      </p:sp>
      <p:pic>
        <p:nvPicPr>
          <p:cNvPr id="18437" name="Picture 5">
            <a:extLst>
              <a:ext uri="{FF2B5EF4-FFF2-40B4-BE49-F238E27FC236}">
                <a16:creationId xmlns:a16="http://schemas.microsoft.com/office/drawing/2014/main" id="{E50C3FFE-D4C2-469F-B0E4-6D563C13B0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2276475"/>
            <a:ext cx="3806825"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6">
            <a:extLst>
              <a:ext uri="{FF2B5EF4-FFF2-40B4-BE49-F238E27FC236}">
                <a16:creationId xmlns:a16="http://schemas.microsoft.com/office/drawing/2014/main" id="{0F297D25-D36E-448C-9343-C707C76356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 y="4437063"/>
            <a:ext cx="9331325" cy="249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6905C567-F6AD-4AB3-8863-77CC2962D8B2}"/>
              </a:ext>
            </a:extLst>
          </p:cNvPr>
          <p:cNvSpPr txBox="1">
            <a:spLocks noChangeArrowheads="1"/>
          </p:cNvSpPr>
          <p:nvPr/>
        </p:nvSpPr>
        <p:spPr bwMode="auto">
          <a:xfrm>
            <a:off x="250825" y="1916113"/>
            <a:ext cx="864235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buFontTx/>
              <a:buChar char="•"/>
            </a:pPr>
            <a:r>
              <a:rPr lang="es-ES" altLang="es-AR" b="1"/>
              <a:t> Se denomina "comunalidad" a la proporción de la varianza explicada por los factores comunes en una variable. La comunalidad es la suma de los pesos factoriales al cuadrado en cada una de las filas. </a:t>
            </a:r>
          </a:p>
          <a:p>
            <a:pPr algn="just" eaLnBrk="1" hangingPunct="1">
              <a:buFontTx/>
              <a:buChar char="•"/>
            </a:pPr>
            <a:endParaRPr lang="es-ES" altLang="es-AR" b="1"/>
          </a:p>
          <a:p>
            <a:pPr algn="just" eaLnBrk="1" hangingPunct="1">
              <a:buFontTx/>
              <a:buChar char="•"/>
            </a:pPr>
            <a:r>
              <a:rPr lang="es-ES" altLang="es-AR" b="1"/>
              <a:t> El Análisis Factorial comienza sus cálculos a partir de lo que se conoce como </a:t>
            </a:r>
            <a:r>
              <a:rPr lang="es-ES" altLang="es-AR" b="1" i="1"/>
              <a:t>matriz reducida</a:t>
            </a:r>
            <a:r>
              <a:rPr lang="es-ES" altLang="es-AR" b="1"/>
              <a:t> compuesta por los coeficientes de correlación entre las variables y con las comunalidades en la diagonal. </a:t>
            </a:r>
          </a:p>
          <a:p>
            <a:pPr algn="just" eaLnBrk="1" hangingPunct="1">
              <a:buFontTx/>
              <a:buChar char="•"/>
            </a:pPr>
            <a:endParaRPr lang="es-ES" altLang="es-AR" b="1"/>
          </a:p>
          <a:p>
            <a:pPr algn="just" eaLnBrk="1" hangingPunct="1">
              <a:buFontTx/>
              <a:buChar char="•"/>
            </a:pPr>
            <a:r>
              <a:rPr lang="es-ES" altLang="es-AR" b="1"/>
              <a:t> Como la comunalidad no se puede saber hasta que se conocen los factores, este resulta ser uno de los problemas del Análisis Factorial. </a:t>
            </a:r>
          </a:p>
        </p:txBody>
      </p:sp>
      <p:sp>
        <p:nvSpPr>
          <p:cNvPr id="19459" name="Rectangle 3">
            <a:extLst>
              <a:ext uri="{FF2B5EF4-FFF2-40B4-BE49-F238E27FC236}">
                <a16:creationId xmlns:a16="http://schemas.microsoft.com/office/drawing/2014/main" id="{083CD459-399E-4B8B-94FA-A7E800374EF9}"/>
              </a:ext>
            </a:extLst>
          </p:cNvPr>
          <p:cNvSpPr>
            <a:spLocks noChangeArrowheads="1"/>
          </p:cNvSpPr>
          <p:nvPr/>
        </p:nvSpPr>
        <p:spPr bwMode="auto">
          <a:xfrm>
            <a:off x="2700338" y="476250"/>
            <a:ext cx="4176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19460" name="Rectangle 4">
            <a:extLst>
              <a:ext uri="{FF2B5EF4-FFF2-40B4-BE49-F238E27FC236}">
                <a16:creationId xmlns:a16="http://schemas.microsoft.com/office/drawing/2014/main" id="{583E1873-7E1C-413D-A04B-5775C4681341}"/>
              </a:ext>
            </a:extLst>
          </p:cNvPr>
          <p:cNvSpPr>
            <a:spLocks noChangeArrowheads="1"/>
          </p:cNvSpPr>
          <p:nvPr/>
        </p:nvSpPr>
        <p:spPr bwMode="auto">
          <a:xfrm>
            <a:off x="1835150" y="1125538"/>
            <a:ext cx="626586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ES" altLang="es-AR" sz="2500" b="1">
                <a:solidFill>
                  <a:schemeClr val="tx2"/>
                </a:solidFill>
              </a:rPr>
              <a:t>COMUNALIDADES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C5E0D492-A9C4-476B-9C9D-A867983876CA}"/>
              </a:ext>
            </a:extLst>
          </p:cNvPr>
          <p:cNvSpPr txBox="1">
            <a:spLocks noChangeArrowheads="1"/>
          </p:cNvSpPr>
          <p:nvPr/>
        </p:nvSpPr>
        <p:spPr bwMode="auto">
          <a:xfrm>
            <a:off x="250825" y="1933575"/>
            <a:ext cx="864235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r>
              <a:rPr lang="es-ES" altLang="es-AR" sz="2500" b="1"/>
              <a:t>La matriz factorial presenta un número de factores superior al necesario para explicar la estructura de los datos. Generalmente hay un conjunto reducido de factores, los primeros, que son los que explican la mayor parte de la variabilidad total. Los otros factores suelen contribuir relativamente poco. </a:t>
            </a:r>
          </a:p>
          <a:p>
            <a:pPr algn="just" eaLnBrk="1" hangingPunct="1"/>
            <a:endParaRPr lang="es-ES" altLang="es-AR" sz="2500" b="1"/>
          </a:p>
          <a:p>
            <a:pPr algn="just" eaLnBrk="1" hangingPunct="1"/>
            <a:r>
              <a:rPr lang="es-ES" altLang="es-AR" sz="2500"/>
              <a:t>Existen diversos criterios para determinar el número de factores a conservar. Uno de los más utilizados es la </a:t>
            </a:r>
            <a:r>
              <a:rPr lang="es-ES" altLang="es-AR" sz="2500">
                <a:solidFill>
                  <a:schemeClr val="tx2"/>
                </a:solidFill>
              </a:rPr>
              <a:t>regla de Kaiser</a:t>
            </a:r>
            <a:r>
              <a:rPr lang="es-ES" altLang="es-AR" sz="2500"/>
              <a:t>:</a:t>
            </a:r>
            <a:r>
              <a:rPr lang="es-ES" altLang="es-AR" sz="2500" i="1"/>
              <a:t> "conservar aquellos factores cuyos valores propios (eigenvalues) son mayores a la unidad". </a:t>
            </a:r>
            <a:r>
              <a:rPr lang="es-ES" altLang="es-AR" sz="2500"/>
              <a:t>Este criterio tiende a sobreestimar el número de factores.</a:t>
            </a:r>
          </a:p>
        </p:txBody>
      </p:sp>
      <p:sp>
        <p:nvSpPr>
          <p:cNvPr id="20483" name="Rectangle 3">
            <a:extLst>
              <a:ext uri="{FF2B5EF4-FFF2-40B4-BE49-F238E27FC236}">
                <a16:creationId xmlns:a16="http://schemas.microsoft.com/office/drawing/2014/main" id="{4205447F-87E1-42CA-AB84-28FF539C8342}"/>
              </a:ext>
            </a:extLst>
          </p:cNvPr>
          <p:cNvSpPr>
            <a:spLocks noChangeArrowheads="1"/>
          </p:cNvSpPr>
          <p:nvPr/>
        </p:nvSpPr>
        <p:spPr bwMode="auto">
          <a:xfrm>
            <a:off x="2700338" y="476250"/>
            <a:ext cx="4176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20484" name="Rectangle 4">
            <a:extLst>
              <a:ext uri="{FF2B5EF4-FFF2-40B4-BE49-F238E27FC236}">
                <a16:creationId xmlns:a16="http://schemas.microsoft.com/office/drawing/2014/main" id="{9F46D77D-D826-411C-BC4C-424630B66742}"/>
              </a:ext>
            </a:extLst>
          </p:cNvPr>
          <p:cNvSpPr>
            <a:spLocks noChangeArrowheads="1"/>
          </p:cNvSpPr>
          <p:nvPr/>
        </p:nvSpPr>
        <p:spPr bwMode="auto">
          <a:xfrm>
            <a:off x="1835150" y="1125538"/>
            <a:ext cx="67691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ES" altLang="es-AR" sz="2500" b="1">
                <a:solidFill>
                  <a:schemeClr val="tx2"/>
                </a:solidFill>
              </a:rPr>
              <a:t>NUMERO DE FACTORES A CONSERVAR</a:t>
            </a:r>
            <a:r>
              <a:rPr lang="es-ES" altLang="es-AR" sz="2500">
                <a:solidFill>
                  <a:schemeClr val="tx2"/>
                </a:solidFill>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306D6836-45B4-46C1-BC7E-A78550B271F3}"/>
              </a:ext>
            </a:extLst>
          </p:cNvPr>
          <p:cNvSpPr>
            <a:spLocks noChangeArrowheads="1"/>
          </p:cNvSpPr>
          <p:nvPr/>
        </p:nvSpPr>
        <p:spPr bwMode="auto">
          <a:xfrm>
            <a:off x="2700338" y="476250"/>
            <a:ext cx="4176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21507" name="Rectangle 4">
            <a:extLst>
              <a:ext uri="{FF2B5EF4-FFF2-40B4-BE49-F238E27FC236}">
                <a16:creationId xmlns:a16="http://schemas.microsoft.com/office/drawing/2014/main" id="{B3B8880F-D697-4D41-8A7D-C0D3D0339953}"/>
              </a:ext>
            </a:extLst>
          </p:cNvPr>
          <p:cNvSpPr>
            <a:spLocks noChangeArrowheads="1"/>
          </p:cNvSpPr>
          <p:nvPr/>
        </p:nvSpPr>
        <p:spPr bwMode="auto">
          <a:xfrm>
            <a:off x="1835150" y="1125538"/>
            <a:ext cx="626586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ES" altLang="es-AR" sz="2500" b="1">
                <a:solidFill>
                  <a:schemeClr val="tx2"/>
                </a:solidFill>
              </a:rPr>
              <a:t>EJEMPLO</a:t>
            </a:r>
          </a:p>
        </p:txBody>
      </p:sp>
      <p:pic>
        <p:nvPicPr>
          <p:cNvPr id="21508" name="Picture 7">
            <a:extLst>
              <a:ext uri="{FF2B5EF4-FFF2-40B4-BE49-F238E27FC236}">
                <a16:creationId xmlns:a16="http://schemas.microsoft.com/office/drawing/2014/main" id="{09272981-FCCF-4051-815F-BDE07C7AC0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1313" y="2070100"/>
            <a:ext cx="5840412" cy="467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ext Box 2">
            <a:extLst>
              <a:ext uri="{FF2B5EF4-FFF2-40B4-BE49-F238E27FC236}">
                <a16:creationId xmlns:a16="http://schemas.microsoft.com/office/drawing/2014/main" id="{04E9DEA7-71F0-4CA8-AB40-A961D0675437}"/>
              </a:ext>
            </a:extLst>
          </p:cNvPr>
          <p:cNvSpPr txBox="1">
            <a:spLocks noChangeArrowheads="1"/>
          </p:cNvSpPr>
          <p:nvPr/>
        </p:nvSpPr>
        <p:spPr bwMode="auto">
          <a:xfrm>
            <a:off x="250825" y="1933575"/>
            <a:ext cx="864235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r>
              <a:rPr lang="es-ES" altLang="es-AR" b="1"/>
              <a:t>La matriz factorial resulta difícil de interpretar pues no queda claro en que factor satura cada variable. Para facilitar la interpretación se realizan lo que se denominan rotaciones factoriales, la cual consiste en hacer girar los ejes de coordenadas, que representan a los factores, hasta conseguir que se aproxime al máximo a las variables en que están saturados.</a:t>
            </a:r>
          </a:p>
          <a:p>
            <a:pPr algn="just" eaLnBrk="1" hangingPunct="1"/>
            <a:r>
              <a:rPr lang="es-ES" altLang="es-AR" b="1"/>
              <a:t> </a:t>
            </a:r>
          </a:p>
          <a:p>
            <a:pPr algn="just" eaLnBrk="1" hangingPunct="1"/>
            <a:r>
              <a:rPr lang="es-ES" altLang="es-AR" b="1"/>
              <a:t>La saturación de factores transforma la matriz factorial inicial en otra denominada matriz factorial rotada, de más fácil interpretación. La matriz factorial rotada es una combinación lineal de la primera y explica la misma cantidad de varianza inicial.</a:t>
            </a:r>
          </a:p>
        </p:txBody>
      </p:sp>
      <p:sp>
        <p:nvSpPr>
          <p:cNvPr id="22531" name="Rectangle 3">
            <a:extLst>
              <a:ext uri="{FF2B5EF4-FFF2-40B4-BE49-F238E27FC236}">
                <a16:creationId xmlns:a16="http://schemas.microsoft.com/office/drawing/2014/main" id="{43567AE9-2C57-4BAD-8501-944AB267DC07}"/>
              </a:ext>
            </a:extLst>
          </p:cNvPr>
          <p:cNvSpPr>
            <a:spLocks noChangeArrowheads="1"/>
          </p:cNvSpPr>
          <p:nvPr/>
        </p:nvSpPr>
        <p:spPr bwMode="auto">
          <a:xfrm>
            <a:off x="2700338" y="476250"/>
            <a:ext cx="4176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22532" name="Rectangle 4">
            <a:extLst>
              <a:ext uri="{FF2B5EF4-FFF2-40B4-BE49-F238E27FC236}">
                <a16:creationId xmlns:a16="http://schemas.microsoft.com/office/drawing/2014/main" id="{16319239-2638-4A87-9444-61BAF049F30F}"/>
              </a:ext>
            </a:extLst>
          </p:cNvPr>
          <p:cNvSpPr>
            <a:spLocks noChangeArrowheads="1"/>
          </p:cNvSpPr>
          <p:nvPr/>
        </p:nvSpPr>
        <p:spPr bwMode="auto">
          <a:xfrm>
            <a:off x="2484438" y="1125538"/>
            <a:ext cx="468153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ES" altLang="es-AR" sz="2500" b="1">
                <a:solidFill>
                  <a:schemeClr val="tx2"/>
                </a:solidFill>
              </a:rPr>
              <a:t>ROTACIONES FACTORIALES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ext Box 2">
            <a:extLst>
              <a:ext uri="{FF2B5EF4-FFF2-40B4-BE49-F238E27FC236}">
                <a16:creationId xmlns:a16="http://schemas.microsoft.com/office/drawing/2014/main" id="{1A165E68-9BE2-42B0-83BB-B3AD5732550E}"/>
              </a:ext>
            </a:extLst>
          </p:cNvPr>
          <p:cNvSpPr txBox="1">
            <a:spLocks noChangeArrowheads="1"/>
          </p:cNvSpPr>
          <p:nvPr/>
        </p:nvSpPr>
        <p:spPr bwMode="auto">
          <a:xfrm>
            <a:off x="250825" y="1933575"/>
            <a:ext cx="864235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r>
              <a:rPr lang="es-ES" altLang="es-AR" b="1"/>
              <a:t>La matriz factorial debe reunir las siguientes características:  1- Cada factor debe tener unos pocos pesos altos y los otros próximos a 0.  2- Cada variable no debe estar saturada más que en un factor.   3- Los factores distintos deben presentar distribuciones de cargas altas y bajas distintas.</a:t>
            </a:r>
          </a:p>
          <a:p>
            <a:pPr algn="just" eaLnBrk="1" hangingPunct="1"/>
            <a:endParaRPr lang="es-ES" altLang="es-AR" b="1"/>
          </a:p>
          <a:p>
            <a:pPr algn="just" eaLnBrk="1" hangingPunct="1"/>
            <a:r>
              <a:rPr lang="es-ES" altLang="es-AR" b="1"/>
              <a:t>Con la rotación factorial aunque cambie la matriz factorial las comunalidades no se alteran, sin embargo, cambia la varianza explicada por cada factor. Existen varios métodos de rotación: </a:t>
            </a:r>
            <a:r>
              <a:rPr lang="es-ES" altLang="es-AR" b="1">
                <a:solidFill>
                  <a:schemeClr val="tx2"/>
                </a:solidFill>
              </a:rPr>
              <a:t>ortogonales</a:t>
            </a:r>
            <a:r>
              <a:rPr lang="es-ES" altLang="es-AR" b="1"/>
              <a:t> para factores independientes (Varimax) y </a:t>
            </a:r>
            <a:r>
              <a:rPr lang="es-ES" altLang="es-AR" b="1">
                <a:solidFill>
                  <a:schemeClr val="tx2"/>
                </a:solidFill>
              </a:rPr>
              <a:t>oblicuos</a:t>
            </a:r>
            <a:r>
              <a:rPr lang="es-ES" altLang="es-AR" b="1"/>
              <a:t> para factores correlacionados (Oblimin).</a:t>
            </a:r>
          </a:p>
        </p:txBody>
      </p:sp>
      <p:sp>
        <p:nvSpPr>
          <p:cNvPr id="23555" name="Rectangle 3">
            <a:extLst>
              <a:ext uri="{FF2B5EF4-FFF2-40B4-BE49-F238E27FC236}">
                <a16:creationId xmlns:a16="http://schemas.microsoft.com/office/drawing/2014/main" id="{75E96F57-916C-4056-B103-EEC3F7F902F0}"/>
              </a:ext>
            </a:extLst>
          </p:cNvPr>
          <p:cNvSpPr>
            <a:spLocks noChangeArrowheads="1"/>
          </p:cNvSpPr>
          <p:nvPr/>
        </p:nvSpPr>
        <p:spPr bwMode="auto">
          <a:xfrm>
            <a:off x="2700338" y="476250"/>
            <a:ext cx="4176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23556" name="Rectangle 4">
            <a:extLst>
              <a:ext uri="{FF2B5EF4-FFF2-40B4-BE49-F238E27FC236}">
                <a16:creationId xmlns:a16="http://schemas.microsoft.com/office/drawing/2014/main" id="{6AD57E2B-6C50-4CDC-976F-37241F629065}"/>
              </a:ext>
            </a:extLst>
          </p:cNvPr>
          <p:cNvSpPr>
            <a:spLocks noChangeArrowheads="1"/>
          </p:cNvSpPr>
          <p:nvPr/>
        </p:nvSpPr>
        <p:spPr bwMode="auto">
          <a:xfrm>
            <a:off x="1765300" y="1125538"/>
            <a:ext cx="63357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ES" altLang="es-AR" sz="2500" b="1">
                <a:solidFill>
                  <a:schemeClr val="tx2"/>
                </a:solidFill>
              </a:rPr>
              <a:t>EVALUACIÓN DE LA MATRIZ ROTADA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ext Box 2">
            <a:extLst>
              <a:ext uri="{FF2B5EF4-FFF2-40B4-BE49-F238E27FC236}">
                <a16:creationId xmlns:a16="http://schemas.microsoft.com/office/drawing/2014/main" id="{F67EC1F5-5381-4BDA-A119-3972AFB34BE2}"/>
              </a:ext>
            </a:extLst>
          </p:cNvPr>
          <p:cNvSpPr txBox="1">
            <a:spLocks noChangeArrowheads="1"/>
          </p:cNvSpPr>
          <p:nvPr/>
        </p:nvSpPr>
        <p:spPr bwMode="auto">
          <a:xfrm>
            <a:off x="2339975" y="1933575"/>
            <a:ext cx="41767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ES" altLang="es-AR" b="1">
                <a:solidFill>
                  <a:srgbClr val="F10FD1"/>
                </a:solidFill>
              </a:rPr>
              <a:t>MATRIZ ROTADA</a:t>
            </a:r>
          </a:p>
        </p:txBody>
      </p:sp>
      <p:sp>
        <p:nvSpPr>
          <p:cNvPr id="24579" name="Rectangle 3">
            <a:extLst>
              <a:ext uri="{FF2B5EF4-FFF2-40B4-BE49-F238E27FC236}">
                <a16:creationId xmlns:a16="http://schemas.microsoft.com/office/drawing/2014/main" id="{F80427DB-3DC4-4A16-A78F-7EB25C3BBCE7}"/>
              </a:ext>
            </a:extLst>
          </p:cNvPr>
          <p:cNvSpPr>
            <a:spLocks noChangeArrowheads="1"/>
          </p:cNvSpPr>
          <p:nvPr/>
        </p:nvSpPr>
        <p:spPr bwMode="auto">
          <a:xfrm>
            <a:off x="2700338" y="476250"/>
            <a:ext cx="4176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24580" name="Rectangle 4">
            <a:extLst>
              <a:ext uri="{FF2B5EF4-FFF2-40B4-BE49-F238E27FC236}">
                <a16:creationId xmlns:a16="http://schemas.microsoft.com/office/drawing/2014/main" id="{A0B07376-8F9F-425B-9A8B-722F03E8EE04}"/>
              </a:ext>
            </a:extLst>
          </p:cNvPr>
          <p:cNvSpPr>
            <a:spLocks noChangeArrowheads="1"/>
          </p:cNvSpPr>
          <p:nvPr/>
        </p:nvSpPr>
        <p:spPr bwMode="auto">
          <a:xfrm>
            <a:off x="3851275" y="1052513"/>
            <a:ext cx="201453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ES" altLang="es-AR" sz="2500" b="1">
                <a:solidFill>
                  <a:schemeClr val="tx2"/>
                </a:solidFill>
              </a:rPr>
              <a:t>EJEMPLO</a:t>
            </a:r>
          </a:p>
        </p:txBody>
      </p:sp>
      <p:pic>
        <p:nvPicPr>
          <p:cNvPr id="24581" name="Picture 5">
            <a:extLst>
              <a:ext uri="{FF2B5EF4-FFF2-40B4-BE49-F238E27FC236}">
                <a16:creationId xmlns:a16="http://schemas.microsoft.com/office/drawing/2014/main" id="{3F77D894-601A-4921-AC8D-A0126C5A7C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492375"/>
            <a:ext cx="4675188" cy="318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6">
            <a:extLst>
              <a:ext uri="{FF2B5EF4-FFF2-40B4-BE49-F238E27FC236}">
                <a16:creationId xmlns:a16="http://schemas.microsoft.com/office/drawing/2014/main" id="{D7468882-D286-420F-BD3F-CD97C286C1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2636838"/>
            <a:ext cx="4679950"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a:extLst>
              <a:ext uri="{FF2B5EF4-FFF2-40B4-BE49-F238E27FC236}">
                <a16:creationId xmlns:a16="http://schemas.microsoft.com/office/drawing/2014/main" id="{CDE78A8B-D8C5-429E-A22B-6867C7DFA985}"/>
              </a:ext>
            </a:extLst>
          </p:cNvPr>
          <p:cNvSpPr txBox="1">
            <a:spLocks noChangeArrowheads="1"/>
          </p:cNvSpPr>
          <p:nvPr/>
        </p:nvSpPr>
        <p:spPr bwMode="auto">
          <a:xfrm>
            <a:off x="304800" y="2133600"/>
            <a:ext cx="8534400" cy="457676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pPr algn="just" eaLnBrk="1" hangingPunct="1">
              <a:spcBef>
                <a:spcPct val="50000"/>
              </a:spcBef>
              <a:buClr>
                <a:srgbClr val="F10FD1"/>
              </a:buClr>
              <a:buFont typeface="Wingdings" panose="05000000000000000000" pitchFamily="2" charset="2"/>
              <a:buNone/>
            </a:pPr>
            <a:r>
              <a:rPr lang="es-MX" altLang="es-AR" sz="2800" b="1">
                <a:solidFill>
                  <a:schemeClr val="tx2"/>
                </a:solidFill>
              </a:rPr>
              <a:t>Identificación de Factores:</a:t>
            </a:r>
            <a:r>
              <a:rPr lang="es-MX" altLang="es-AR" sz="2800" b="1"/>
              <a:t>  reduce el campo de variables estudiadas a partir de dimensiones o conceptos complejos subyacentes (Análisis Factorial, Componentes Principales, etc.).</a:t>
            </a:r>
          </a:p>
          <a:p>
            <a:pPr algn="just" eaLnBrk="1" hangingPunct="1">
              <a:spcBef>
                <a:spcPct val="50000"/>
              </a:spcBef>
              <a:buClr>
                <a:srgbClr val="F10FD1"/>
              </a:buClr>
              <a:buFont typeface="Wingdings" panose="05000000000000000000" pitchFamily="2" charset="2"/>
              <a:buNone/>
            </a:pPr>
            <a:r>
              <a:rPr lang="es-MX" altLang="es-AR" sz="2800" b="1">
                <a:solidFill>
                  <a:schemeClr val="tx2"/>
                </a:solidFill>
              </a:rPr>
              <a:t>Clasificación de Unidades o Variables</a:t>
            </a:r>
            <a:r>
              <a:rPr lang="es-MX" altLang="es-AR" sz="2800" b="1"/>
              <a:t>: permiten clasificar unidades individuales o colectivas o variables con el fin de crear tipologías, grupos o clases de individuos (Cluster, Ánálisis Discriminante, etc.).</a:t>
            </a:r>
            <a:r>
              <a:rPr lang="es-MX" altLang="es-AR" sz="2800"/>
              <a:t> </a:t>
            </a:r>
          </a:p>
        </p:txBody>
      </p:sp>
      <p:sp>
        <p:nvSpPr>
          <p:cNvPr id="5123" name="Rectangle 4">
            <a:extLst>
              <a:ext uri="{FF2B5EF4-FFF2-40B4-BE49-F238E27FC236}">
                <a16:creationId xmlns:a16="http://schemas.microsoft.com/office/drawing/2014/main" id="{0D3DD6E7-98BB-42F4-B9AE-DFD02050C823}"/>
              </a:ext>
            </a:extLst>
          </p:cNvPr>
          <p:cNvSpPr>
            <a:spLocks noChangeArrowheads="1"/>
          </p:cNvSpPr>
          <p:nvPr/>
        </p:nvSpPr>
        <p:spPr bwMode="auto">
          <a:xfrm>
            <a:off x="1116013" y="188913"/>
            <a:ext cx="7272337"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pPr algn="ctr" eaLnBrk="1" hangingPunct="1"/>
            <a:r>
              <a:rPr lang="es-MX" altLang="es-AR" sz="3200" b="1">
                <a:solidFill>
                  <a:schemeClr val="tx2"/>
                </a:solidFill>
              </a:rPr>
              <a:t>Problemas de Clasificación y Reducción de Dimensiones </a:t>
            </a:r>
            <a:endParaRPr lang="es-ES" altLang="es-AR" sz="3200" b="1">
              <a:solidFill>
                <a:schemeClr val="tx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CB6BAC64-142D-44F7-92B7-C13C18FDE4E1}"/>
              </a:ext>
            </a:extLst>
          </p:cNvPr>
          <p:cNvSpPr>
            <a:spLocks noChangeArrowheads="1"/>
          </p:cNvSpPr>
          <p:nvPr/>
        </p:nvSpPr>
        <p:spPr bwMode="auto">
          <a:xfrm>
            <a:off x="2700338" y="476250"/>
            <a:ext cx="4176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25603" name="Rectangle 4">
            <a:extLst>
              <a:ext uri="{FF2B5EF4-FFF2-40B4-BE49-F238E27FC236}">
                <a16:creationId xmlns:a16="http://schemas.microsoft.com/office/drawing/2014/main" id="{5E46A8DE-632A-47CB-8502-4F7C0FABFC73}"/>
              </a:ext>
            </a:extLst>
          </p:cNvPr>
          <p:cNvSpPr>
            <a:spLocks noChangeArrowheads="1"/>
          </p:cNvSpPr>
          <p:nvPr/>
        </p:nvSpPr>
        <p:spPr bwMode="auto">
          <a:xfrm>
            <a:off x="3851275" y="1052513"/>
            <a:ext cx="201453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ES" altLang="es-AR" sz="2500" b="1">
                <a:solidFill>
                  <a:schemeClr val="tx2"/>
                </a:solidFill>
              </a:rPr>
              <a:t>EJEMPLO</a:t>
            </a:r>
          </a:p>
        </p:txBody>
      </p:sp>
      <p:pic>
        <p:nvPicPr>
          <p:cNvPr id="25604" name="Picture 7">
            <a:extLst>
              <a:ext uri="{FF2B5EF4-FFF2-40B4-BE49-F238E27FC236}">
                <a16:creationId xmlns:a16="http://schemas.microsoft.com/office/drawing/2014/main" id="{0F3FD847-441B-4405-A0F1-63A8B1D102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916113"/>
            <a:ext cx="5840412" cy="467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ext Box 2">
            <a:extLst>
              <a:ext uri="{FF2B5EF4-FFF2-40B4-BE49-F238E27FC236}">
                <a16:creationId xmlns:a16="http://schemas.microsoft.com/office/drawing/2014/main" id="{16A17AA0-BF25-4569-ACDD-AB80DA0B0F00}"/>
              </a:ext>
            </a:extLst>
          </p:cNvPr>
          <p:cNvSpPr txBox="1">
            <a:spLocks noChangeArrowheads="1"/>
          </p:cNvSpPr>
          <p:nvPr/>
        </p:nvSpPr>
        <p:spPr bwMode="auto">
          <a:xfrm>
            <a:off x="250825" y="1916113"/>
            <a:ext cx="864235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r>
              <a:rPr lang="es-ES" altLang="es-AR" sz="2500" b="1"/>
              <a:t> Dos cuestiones pueden ayudar a la interpretación y reconocimiento de los factores: 1) Ordenar la matriz rotada de forma que las variables con saturaciones altas en un factor aparezcan juntas. 2) Eliminar las variables con cargas factoriales bajas (aquellas por debajo de 0,25). </a:t>
            </a:r>
          </a:p>
          <a:p>
            <a:pPr algn="just" eaLnBrk="1" hangingPunct="1"/>
            <a:endParaRPr lang="es-ES" altLang="es-AR" sz="2500" b="1"/>
          </a:p>
          <a:p>
            <a:pPr algn="just" eaLnBrk="1" hangingPunct="1"/>
            <a:r>
              <a:rPr lang="es-ES" altLang="es-AR" sz="2500" b="1"/>
              <a:t>Llamaremos variable compleja a aquella que satura altamente en más de un factor y que no debe ser utilizada para identificar los factores. Factores bipolares, son aquellos en los que unas variables cargan positivamente y otras tienen carga negativa.</a:t>
            </a:r>
          </a:p>
        </p:txBody>
      </p:sp>
      <p:sp>
        <p:nvSpPr>
          <p:cNvPr id="26627" name="Rectangle 3">
            <a:extLst>
              <a:ext uri="{FF2B5EF4-FFF2-40B4-BE49-F238E27FC236}">
                <a16:creationId xmlns:a16="http://schemas.microsoft.com/office/drawing/2014/main" id="{4013B2FD-926C-42CE-988E-2BF9DD1E59F6}"/>
              </a:ext>
            </a:extLst>
          </p:cNvPr>
          <p:cNvSpPr>
            <a:spLocks noChangeArrowheads="1"/>
          </p:cNvSpPr>
          <p:nvPr/>
        </p:nvSpPr>
        <p:spPr bwMode="auto">
          <a:xfrm>
            <a:off x="1547813" y="476250"/>
            <a:ext cx="6840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MX" altLang="es-AR" sz="2800" b="1">
                <a:solidFill>
                  <a:schemeClr val="tx2"/>
                </a:solidFill>
              </a:rPr>
              <a:t>ANÁLISIS FACTORIAL</a:t>
            </a:r>
            <a:endParaRPr lang="es-ES" altLang="es-AR" sz="2800" b="1">
              <a:solidFill>
                <a:schemeClr val="tx2"/>
              </a:solidFill>
            </a:endParaRPr>
          </a:p>
        </p:txBody>
      </p:sp>
      <p:sp>
        <p:nvSpPr>
          <p:cNvPr id="26628" name="Rectangle 4">
            <a:extLst>
              <a:ext uri="{FF2B5EF4-FFF2-40B4-BE49-F238E27FC236}">
                <a16:creationId xmlns:a16="http://schemas.microsoft.com/office/drawing/2014/main" id="{9B8D0B89-0912-4394-BDE5-44FF9FB5CEA8}"/>
              </a:ext>
            </a:extLst>
          </p:cNvPr>
          <p:cNvSpPr>
            <a:spLocks noChangeArrowheads="1"/>
          </p:cNvSpPr>
          <p:nvPr/>
        </p:nvSpPr>
        <p:spPr bwMode="auto">
          <a:xfrm>
            <a:off x="1692275" y="1125538"/>
            <a:ext cx="684053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MX" altLang="es-AR" sz="2500" b="1">
                <a:solidFill>
                  <a:schemeClr val="tx2"/>
                </a:solidFill>
              </a:rPr>
              <a:t>INTERPRETACIÓN DE RESULTADOS</a:t>
            </a:r>
            <a:endParaRPr lang="es-ES" altLang="es-AR" sz="2500" b="1">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a:extLst>
              <a:ext uri="{FF2B5EF4-FFF2-40B4-BE49-F238E27FC236}">
                <a16:creationId xmlns:a16="http://schemas.microsoft.com/office/drawing/2014/main" id="{D7445F76-8F5C-4BE9-97D2-B7CE53FA2EE4}"/>
              </a:ext>
            </a:extLst>
          </p:cNvPr>
          <p:cNvSpPr>
            <a:spLocks noChangeArrowheads="1"/>
          </p:cNvSpPr>
          <p:nvPr/>
        </p:nvSpPr>
        <p:spPr bwMode="auto">
          <a:xfrm>
            <a:off x="576262" y="1916832"/>
            <a:ext cx="7991475" cy="422275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pPr algn="ctr" eaLnBrk="1" hangingPunct="1">
              <a:spcBef>
                <a:spcPct val="50000"/>
              </a:spcBef>
              <a:buClr>
                <a:schemeClr val="accent2"/>
              </a:buClr>
            </a:pPr>
            <a:r>
              <a:rPr lang="es-MX" altLang="es-AR" sz="3100" b="1"/>
              <a:t>Utilidad de este tipo de métodos:</a:t>
            </a:r>
          </a:p>
          <a:p>
            <a:pPr algn="just" eaLnBrk="1" hangingPunct="1">
              <a:spcBef>
                <a:spcPct val="50000"/>
              </a:spcBef>
              <a:buClr>
                <a:schemeClr val="folHlink"/>
              </a:buClr>
              <a:buFont typeface="Wingdings" panose="05000000000000000000" pitchFamily="2" charset="2"/>
              <a:buChar char="q"/>
            </a:pPr>
            <a:r>
              <a:rPr lang="es-MX" altLang="es-AR" sz="3000" b="1"/>
              <a:t> Analizan correlaciones y distancias entre propiedades o individuos en función de sintetizar o reducir información o dimensiones. </a:t>
            </a:r>
          </a:p>
          <a:p>
            <a:pPr algn="just" eaLnBrk="1" hangingPunct="1">
              <a:spcBef>
                <a:spcPct val="50000"/>
              </a:spcBef>
              <a:buClr>
                <a:schemeClr val="folHlink"/>
              </a:buClr>
              <a:buFont typeface="Wingdings" panose="05000000000000000000" pitchFamily="2" charset="2"/>
              <a:buChar char="q"/>
            </a:pPr>
            <a:r>
              <a:rPr lang="es-MX" altLang="es-AR" sz="3000" b="1"/>
              <a:t> Generan alternativas de factorización, clasificación de variables o de individuos y estima valores  índices.  </a:t>
            </a:r>
            <a:endParaRPr lang="es-AR" altLang="es-AR" sz="3000" b="1"/>
          </a:p>
        </p:txBody>
      </p:sp>
      <p:sp>
        <p:nvSpPr>
          <p:cNvPr id="6147" name="Rectangle 5">
            <a:extLst>
              <a:ext uri="{FF2B5EF4-FFF2-40B4-BE49-F238E27FC236}">
                <a16:creationId xmlns:a16="http://schemas.microsoft.com/office/drawing/2014/main" id="{E2AAE724-1219-47B5-950B-4BEF50B6CE20}"/>
              </a:ext>
            </a:extLst>
          </p:cNvPr>
          <p:cNvSpPr>
            <a:spLocks noChangeArrowheads="1"/>
          </p:cNvSpPr>
          <p:nvPr/>
        </p:nvSpPr>
        <p:spPr bwMode="auto">
          <a:xfrm>
            <a:off x="1116013" y="188913"/>
            <a:ext cx="7272337"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pPr algn="ctr" eaLnBrk="1" hangingPunct="1"/>
            <a:r>
              <a:rPr lang="es-MX" altLang="es-AR" sz="3200" b="1">
                <a:solidFill>
                  <a:schemeClr val="tx2"/>
                </a:solidFill>
              </a:rPr>
              <a:t>Problemas de Clasificación y Reducción de Dimensiones </a:t>
            </a:r>
            <a:endParaRPr lang="es-ES" altLang="es-AR" sz="3200" b="1">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939F7B77-1523-425A-9DE5-48ABEBA11CC2}"/>
              </a:ext>
            </a:extLst>
          </p:cNvPr>
          <p:cNvSpPr txBox="1">
            <a:spLocks noChangeArrowheads="1"/>
          </p:cNvSpPr>
          <p:nvPr/>
        </p:nvSpPr>
        <p:spPr bwMode="auto">
          <a:xfrm>
            <a:off x="1043608" y="2060848"/>
            <a:ext cx="7272338" cy="22463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MX" altLang="es-AR" sz="2800" b="1" dirty="0"/>
              <a:t>ESTRATEGIAS Y DISEÑOS AVANZADOS DE INVESTIGACIÓN SOCIAL</a:t>
            </a:r>
          </a:p>
          <a:p>
            <a:pPr algn="ctr" eaLnBrk="1" hangingPunct="1"/>
            <a:endParaRPr lang="es-MX" altLang="es-AR" sz="2800" b="1" dirty="0"/>
          </a:p>
          <a:p>
            <a:pPr algn="ctr" eaLnBrk="1" hangingPunct="1"/>
            <a:r>
              <a:rPr lang="es-AR" altLang="es-AR" sz="2800" b="1" dirty="0"/>
              <a:t> </a:t>
            </a:r>
          </a:p>
          <a:p>
            <a:pPr algn="ctr" eaLnBrk="1" hangingPunct="1"/>
            <a:r>
              <a:rPr lang="es-AR" altLang="es-AR" sz="2800" b="1" dirty="0"/>
              <a:t>ANÁLISIS FACTORIAL</a:t>
            </a:r>
          </a:p>
        </p:txBody>
      </p:sp>
      <p:sp>
        <p:nvSpPr>
          <p:cNvPr id="3075" name="Rectangle 3">
            <a:extLst>
              <a:ext uri="{FF2B5EF4-FFF2-40B4-BE49-F238E27FC236}">
                <a16:creationId xmlns:a16="http://schemas.microsoft.com/office/drawing/2014/main" id="{EEE6859B-9047-4420-8CA4-5621F0825CB1}"/>
              </a:ext>
            </a:extLst>
          </p:cNvPr>
          <p:cNvSpPr>
            <a:spLocks noChangeArrowheads="1"/>
          </p:cNvSpPr>
          <p:nvPr/>
        </p:nvSpPr>
        <p:spPr bwMode="auto">
          <a:xfrm>
            <a:off x="2051720" y="548680"/>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spcBef>
                <a:spcPct val="100000"/>
              </a:spcBef>
            </a:pPr>
            <a:r>
              <a:rPr lang="es-MX" altLang="es-AR" sz="2800" b="1" dirty="0"/>
              <a:t>SEMINARIO DE POSGRADO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Rectangle 5">
            <a:extLst>
              <a:ext uri="{FF2B5EF4-FFF2-40B4-BE49-F238E27FC236}">
                <a16:creationId xmlns:a16="http://schemas.microsoft.com/office/drawing/2014/main" id="{5208C12F-874A-46D3-B1E6-F27E50A65A34}"/>
              </a:ext>
            </a:extLst>
          </p:cNvPr>
          <p:cNvSpPr>
            <a:spLocks noChangeArrowheads="1"/>
          </p:cNvSpPr>
          <p:nvPr/>
        </p:nvSpPr>
        <p:spPr bwMode="auto">
          <a:xfrm>
            <a:off x="2627784" y="332656"/>
            <a:ext cx="4100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dirty="0">
                <a:solidFill>
                  <a:schemeClr val="tx2"/>
                </a:solidFill>
              </a:rPr>
              <a:t>ANÁLISIS FACTORIAL</a:t>
            </a:r>
            <a:endParaRPr lang="es-ES" altLang="es-AR" sz="2800" b="1" dirty="0">
              <a:solidFill>
                <a:schemeClr val="tx2"/>
              </a:solidFill>
            </a:endParaRPr>
          </a:p>
        </p:txBody>
      </p:sp>
      <p:sp>
        <p:nvSpPr>
          <p:cNvPr id="5" name="Rectangle 5">
            <a:extLst>
              <a:ext uri="{FF2B5EF4-FFF2-40B4-BE49-F238E27FC236}">
                <a16:creationId xmlns:a16="http://schemas.microsoft.com/office/drawing/2014/main" id="{A0CD739B-72AE-468F-8206-4B08B87FB2E2}"/>
              </a:ext>
            </a:extLst>
          </p:cNvPr>
          <p:cNvSpPr>
            <a:spLocks noChangeArrowheads="1"/>
          </p:cNvSpPr>
          <p:nvPr/>
        </p:nvSpPr>
        <p:spPr bwMode="auto">
          <a:xfrm>
            <a:off x="683568" y="1412776"/>
            <a:ext cx="8208912"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r>
              <a:rPr lang="es-MX" altLang="es-AR" sz="2800" b="1" dirty="0">
                <a:solidFill>
                  <a:schemeClr val="tx2"/>
                </a:solidFill>
              </a:rPr>
              <a:t>El tipo de problema que demanda su aplicación es aquél en que se precisa de identificar un concepto o conceptos subyacentes (inobservables), a partir de variables observadas de la matriz de datos (indicadores). El problema refiere a la relación entre observables e inobservables, el cual se basa en supuestos que deben </a:t>
            </a:r>
            <a:r>
              <a:rPr lang="es-MX" altLang="es-AR" sz="2800" b="1">
                <a:solidFill>
                  <a:schemeClr val="tx2"/>
                </a:solidFill>
              </a:rPr>
              <a:t>fundamentarse de </a:t>
            </a:r>
            <a:r>
              <a:rPr lang="es-MX" altLang="es-AR" sz="2800" b="1" dirty="0">
                <a:solidFill>
                  <a:schemeClr val="tx2"/>
                </a:solidFill>
              </a:rPr>
              <a:t>algún modo, y cuyo carácter particular se destaca en términos de “correlación empírica”.</a:t>
            </a:r>
            <a:endParaRPr lang="es-ES" altLang="es-AR" sz="2800" b="1" dirty="0">
              <a:solidFill>
                <a:schemeClr val="tx2"/>
              </a:solidFill>
            </a:endParaRPr>
          </a:p>
        </p:txBody>
      </p:sp>
    </p:spTree>
    <p:extLst>
      <p:ext uri="{BB962C8B-B14F-4D97-AF65-F5344CB8AC3E}">
        <p14:creationId xmlns:p14="http://schemas.microsoft.com/office/powerpoint/2010/main" val="3156199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4C40834-CDCF-41B5-9600-448C920605D3}"/>
              </a:ext>
            </a:extLst>
          </p:cNvPr>
          <p:cNvSpPr>
            <a:spLocks noChangeArrowheads="1"/>
          </p:cNvSpPr>
          <p:nvPr/>
        </p:nvSpPr>
        <p:spPr bwMode="auto">
          <a:xfrm>
            <a:off x="2627313" y="765175"/>
            <a:ext cx="4100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
        <p:nvSpPr>
          <p:cNvPr id="4099" name="Text Box 3">
            <a:extLst>
              <a:ext uri="{FF2B5EF4-FFF2-40B4-BE49-F238E27FC236}">
                <a16:creationId xmlns:a16="http://schemas.microsoft.com/office/drawing/2014/main" id="{A46EC559-C0F7-49B4-A173-52D4D4C6A5E4}"/>
              </a:ext>
            </a:extLst>
          </p:cNvPr>
          <p:cNvSpPr txBox="1">
            <a:spLocks noChangeArrowheads="1"/>
          </p:cNvSpPr>
          <p:nvPr/>
        </p:nvSpPr>
        <p:spPr bwMode="auto">
          <a:xfrm>
            <a:off x="2971800" y="5641975"/>
            <a:ext cx="3657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spcBef>
                <a:spcPct val="50000"/>
              </a:spcBef>
              <a:buClr>
                <a:schemeClr val="accent2"/>
              </a:buClr>
              <a:buFont typeface="Monotype Sorts" pitchFamily="2" charset="2"/>
              <a:buNone/>
            </a:pPr>
            <a:r>
              <a:rPr lang="es-MX" altLang="es-AR" b="1"/>
              <a:t>Identificación de estructuras subyacentes</a:t>
            </a:r>
          </a:p>
        </p:txBody>
      </p:sp>
      <p:sp>
        <p:nvSpPr>
          <p:cNvPr id="237572" name="Text Box 4">
            <a:extLst>
              <a:ext uri="{FF2B5EF4-FFF2-40B4-BE49-F238E27FC236}">
                <a16:creationId xmlns:a16="http://schemas.microsoft.com/office/drawing/2014/main" id="{436F911B-2C80-4B25-B677-37B4968BE88A}"/>
              </a:ext>
            </a:extLst>
          </p:cNvPr>
          <p:cNvSpPr txBox="1">
            <a:spLocks noChangeArrowheads="1"/>
          </p:cNvSpPr>
          <p:nvPr/>
        </p:nvSpPr>
        <p:spPr bwMode="auto">
          <a:xfrm>
            <a:off x="-457200" y="5568950"/>
            <a:ext cx="4038600" cy="1370013"/>
          </a:xfrm>
          <a:prstGeom prst="rect">
            <a:avLst/>
          </a:prstGeom>
          <a:noFill/>
          <a:ln w="9525">
            <a:noFill/>
            <a:miter lim="800000"/>
            <a:headEnd/>
            <a:tailEnd/>
          </a:ln>
          <a:effectLst/>
        </p:spPr>
        <p:txBody>
          <a:bodyPr>
            <a:spAutoFit/>
          </a:bodyPr>
          <a:lstStyle/>
          <a:p>
            <a:pPr algn="ctr">
              <a:spcBef>
                <a:spcPct val="50000"/>
              </a:spcBef>
              <a:buClr>
                <a:schemeClr val="accent2"/>
              </a:buClr>
              <a:buFont typeface="Monotype Sorts" pitchFamily="2" charset="2"/>
              <a:buNone/>
              <a:defRPr/>
            </a:pPr>
            <a:r>
              <a:rPr lang="es-MX" b="1">
                <a:latin typeface="Tahoma" charset="0"/>
              </a:rPr>
              <a:t> Reducción de información</a:t>
            </a:r>
          </a:p>
          <a:p>
            <a:pPr algn="ctr">
              <a:spcBef>
                <a:spcPct val="50000"/>
              </a:spcBef>
              <a:defRPr/>
            </a:pPr>
            <a:endParaRPr lang="es-AR" b="1">
              <a:effectLst>
                <a:outerShdw blurRad="38100" dist="38100" dir="2700000" algn="tl">
                  <a:srgbClr val="C0C0C0"/>
                </a:outerShdw>
              </a:effectLst>
              <a:latin typeface="Times New Roman" pitchFamily="18" charset="0"/>
            </a:endParaRPr>
          </a:p>
        </p:txBody>
      </p:sp>
      <p:sp>
        <p:nvSpPr>
          <p:cNvPr id="4101" name="AutoShape 5">
            <a:extLst>
              <a:ext uri="{FF2B5EF4-FFF2-40B4-BE49-F238E27FC236}">
                <a16:creationId xmlns:a16="http://schemas.microsoft.com/office/drawing/2014/main" id="{6F438C38-D56E-4679-9A8D-0955CACF5C8D}"/>
              </a:ext>
            </a:extLst>
          </p:cNvPr>
          <p:cNvSpPr>
            <a:spLocks noChangeArrowheads="1"/>
          </p:cNvSpPr>
          <p:nvPr/>
        </p:nvSpPr>
        <p:spPr bwMode="auto">
          <a:xfrm rot="2198748">
            <a:off x="2362200" y="4852988"/>
            <a:ext cx="654050" cy="688975"/>
          </a:xfrm>
          <a:prstGeom prst="downArrow">
            <a:avLst>
              <a:gd name="adj1" fmla="val 50954"/>
              <a:gd name="adj2" fmla="val 36054"/>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s-AR" altLang="es-AR"/>
          </a:p>
        </p:txBody>
      </p:sp>
      <p:sp>
        <p:nvSpPr>
          <p:cNvPr id="237574" name="Text Box 6">
            <a:extLst>
              <a:ext uri="{FF2B5EF4-FFF2-40B4-BE49-F238E27FC236}">
                <a16:creationId xmlns:a16="http://schemas.microsoft.com/office/drawing/2014/main" id="{1A1BE685-1DD3-441F-A1F6-EFFD5F1AE1BB}"/>
              </a:ext>
            </a:extLst>
          </p:cNvPr>
          <p:cNvSpPr txBox="1">
            <a:spLocks noChangeArrowheads="1"/>
          </p:cNvSpPr>
          <p:nvPr/>
        </p:nvSpPr>
        <p:spPr bwMode="auto">
          <a:xfrm>
            <a:off x="723900" y="1545839"/>
            <a:ext cx="7696200" cy="1569660"/>
          </a:xfrm>
          <a:prstGeom prst="rect">
            <a:avLst/>
          </a:prstGeom>
          <a:solidFill>
            <a:srgbClr val="CCCCFF"/>
          </a:solidFill>
          <a:ln w="9525">
            <a:noFill/>
            <a:miter lim="800000"/>
            <a:headEnd/>
            <a:tailEnd/>
          </a:ln>
          <a:effectLst/>
        </p:spPr>
        <p:txBody>
          <a:bodyPr>
            <a:spAutoFit/>
          </a:bodyPr>
          <a:lstStyle/>
          <a:p>
            <a:pPr algn="ctr">
              <a:spcBef>
                <a:spcPct val="50000"/>
              </a:spcBef>
              <a:defRPr/>
            </a:pPr>
            <a:r>
              <a:rPr lang="es-MX" b="1" dirty="0">
                <a:latin typeface="Tahoma" charset="0"/>
              </a:rPr>
              <a:t>EN LA INVESTIGACIÓN SOCIAL SE TRABAJA CON MUCHOS </a:t>
            </a:r>
            <a:r>
              <a:rPr lang="es-MX" b="1" dirty="0">
                <a:effectLst>
                  <a:outerShdw blurRad="38100" dist="38100" dir="2700000" algn="tl">
                    <a:srgbClr val="FFFFFF"/>
                  </a:outerShdw>
                </a:effectLst>
                <a:latin typeface="Tahoma" charset="0"/>
              </a:rPr>
              <a:t>CONCEPTOS COMPLEJOS</a:t>
            </a:r>
            <a:r>
              <a:rPr lang="es-MX" b="1" dirty="0">
                <a:latin typeface="Tahoma" charset="0"/>
              </a:rPr>
              <a:t> QUE NO SON DIRECTAMENTE OBSERVABLES SINO A TRAVÉS DE INDICADORES DE LA MATRIZ DE DATOS</a:t>
            </a:r>
            <a:endParaRPr lang="es-AR" b="1" dirty="0">
              <a:latin typeface="Tahoma" charset="0"/>
            </a:endParaRPr>
          </a:p>
        </p:txBody>
      </p:sp>
      <p:sp>
        <p:nvSpPr>
          <p:cNvPr id="237575" name="AutoShape 7">
            <a:extLst>
              <a:ext uri="{FF2B5EF4-FFF2-40B4-BE49-F238E27FC236}">
                <a16:creationId xmlns:a16="http://schemas.microsoft.com/office/drawing/2014/main" id="{FD980288-C4E1-46B5-92BF-3EAAC65CB29C}"/>
              </a:ext>
            </a:extLst>
          </p:cNvPr>
          <p:cNvSpPr>
            <a:spLocks noChangeArrowheads="1"/>
          </p:cNvSpPr>
          <p:nvPr/>
        </p:nvSpPr>
        <p:spPr bwMode="auto">
          <a:xfrm>
            <a:off x="4191000" y="5067300"/>
            <a:ext cx="685800" cy="574675"/>
          </a:xfrm>
          <a:prstGeom prst="downArrow">
            <a:avLst>
              <a:gd name="adj1" fmla="val 42593"/>
              <a:gd name="adj2" fmla="val 38333"/>
            </a:avLst>
          </a:prstGeom>
          <a:solidFill>
            <a:srgbClr val="CCCCFF"/>
          </a:solidFill>
          <a:ln w="9525">
            <a:noFill/>
            <a:miter lim="800000"/>
            <a:headEnd/>
            <a:tailEnd/>
          </a:ln>
          <a:effectLst/>
        </p:spPr>
        <p:txBody>
          <a:bodyPr wrap="none" anchor="ctr"/>
          <a:lstStyle/>
          <a:p>
            <a:pPr algn="ctr">
              <a:defRPr/>
            </a:pPr>
            <a:endParaRPr lang="es-AR" b="1">
              <a:effectLst>
                <a:outerShdw blurRad="38100" dist="38100" dir="2700000" algn="tl">
                  <a:srgbClr val="FFFFFF"/>
                </a:outerShdw>
              </a:effectLst>
              <a:latin typeface="Times New Roman" pitchFamily="18" charset="0"/>
            </a:endParaRPr>
          </a:p>
        </p:txBody>
      </p:sp>
      <p:sp>
        <p:nvSpPr>
          <p:cNvPr id="4104" name="Text Box 8">
            <a:extLst>
              <a:ext uri="{FF2B5EF4-FFF2-40B4-BE49-F238E27FC236}">
                <a16:creationId xmlns:a16="http://schemas.microsoft.com/office/drawing/2014/main" id="{CA7D20D4-7C84-47E5-BE94-21C60851A764}"/>
              </a:ext>
            </a:extLst>
          </p:cNvPr>
          <p:cNvSpPr txBox="1">
            <a:spLocks noChangeArrowheads="1"/>
          </p:cNvSpPr>
          <p:nvPr/>
        </p:nvSpPr>
        <p:spPr bwMode="auto">
          <a:xfrm>
            <a:off x="6400800" y="5426075"/>
            <a:ext cx="2743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spcBef>
                <a:spcPct val="50000"/>
              </a:spcBef>
            </a:pPr>
            <a:r>
              <a:rPr lang="es-MX" altLang="es-AR" b="1"/>
              <a:t>Creación de variables resumen</a:t>
            </a:r>
            <a:endParaRPr lang="es-AR" altLang="es-AR" b="1"/>
          </a:p>
        </p:txBody>
      </p:sp>
      <p:sp>
        <p:nvSpPr>
          <p:cNvPr id="237577" name="AutoShape 9">
            <a:extLst>
              <a:ext uri="{FF2B5EF4-FFF2-40B4-BE49-F238E27FC236}">
                <a16:creationId xmlns:a16="http://schemas.microsoft.com/office/drawing/2014/main" id="{3F60B587-44F3-4511-BFD7-9086ED2951BE}"/>
              </a:ext>
            </a:extLst>
          </p:cNvPr>
          <p:cNvSpPr>
            <a:spLocks noChangeArrowheads="1"/>
          </p:cNvSpPr>
          <p:nvPr/>
        </p:nvSpPr>
        <p:spPr bwMode="auto">
          <a:xfrm rot="-2356445">
            <a:off x="6172200" y="4710113"/>
            <a:ext cx="685800" cy="715962"/>
          </a:xfrm>
          <a:prstGeom prst="downArrow">
            <a:avLst>
              <a:gd name="adj1" fmla="val 42593"/>
              <a:gd name="adj2" fmla="val 40019"/>
            </a:avLst>
          </a:prstGeom>
          <a:solidFill>
            <a:srgbClr val="CCCCFF"/>
          </a:solidFill>
          <a:ln w="9525">
            <a:noFill/>
            <a:miter lim="800000"/>
            <a:headEnd/>
            <a:tailEnd/>
          </a:ln>
          <a:effectLst/>
        </p:spPr>
        <p:txBody>
          <a:bodyPr wrap="none" anchor="ctr"/>
          <a:lstStyle/>
          <a:p>
            <a:pPr algn="ctr">
              <a:defRPr/>
            </a:pPr>
            <a:endParaRPr lang="es-AR" b="1">
              <a:effectLst>
                <a:outerShdw blurRad="38100" dist="38100" dir="2700000" algn="tl">
                  <a:srgbClr val="FFFFFF"/>
                </a:outerShdw>
              </a:effectLst>
              <a:latin typeface="Times New Roman" pitchFamily="18" charset="0"/>
            </a:endParaRPr>
          </a:p>
        </p:txBody>
      </p:sp>
      <p:sp>
        <p:nvSpPr>
          <p:cNvPr id="4106" name="Oval 10">
            <a:extLst>
              <a:ext uri="{FF2B5EF4-FFF2-40B4-BE49-F238E27FC236}">
                <a16:creationId xmlns:a16="http://schemas.microsoft.com/office/drawing/2014/main" id="{62927550-CB52-40F8-A77A-CECF1CAF1446}"/>
              </a:ext>
            </a:extLst>
          </p:cNvPr>
          <p:cNvSpPr>
            <a:spLocks noChangeArrowheads="1"/>
          </p:cNvSpPr>
          <p:nvPr/>
        </p:nvSpPr>
        <p:spPr bwMode="auto">
          <a:xfrm>
            <a:off x="2133600" y="3810000"/>
            <a:ext cx="4648200" cy="1362075"/>
          </a:xfrm>
          <a:prstGeom prst="ellipse">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s-MX" altLang="es-AR" b="1"/>
              <a:t>USOS MÁS FRECUENTES</a:t>
            </a:r>
            <a:endParaRPr lang="es-AR" altLang="es-AR" b="1"/>
          </a:p>
        </p:txBody>
      </p:sp>
      <p:sp>
        <p:nvSpPr>
          <p:cNvPr id="4107" name="AutoShape 11">
            <a:extLst>
              <a:ext uri="{FF2B5EF4-FFF2-40B4-BE49-F238E27FC236}">
                <a16:creationId xmlns:a16="http://schemas.microsoft.com/office/drawing/2014/main" id="{797149C0-0A11-4519-B915-7C0D9F116FBF}"/>
              </a:ext>
            </a:extLst>
          </p:cNvPr>
          <p:cNvSpPr>
            <a:spLocks noChangeArrowheads="1"/>
          </p:cNvSpPr>
          <p:nvPr/>
        </p:nvSpPr>
        <p:spPr bwMode="auto">
          <a:xfrm>
            <a:off x="3505200" y="3132138"/>
            <a:ext cx="1752600" cy="573087"/>
          </a:xfrm>
          <a:prstGeom prst="downArrow">
            <a:avLst>
              <a:gd name="adj1" fmla="val 52898"/>
              <a:gd name="adj2" fmla="val 54167"/>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es-AR" altLang="es-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ext Box 3">
            <a:extLst>
              <a:ext uri="{FF2B5EF4-FFF2-40B4-BE49-F238E27FC236}">
                <a16:creationId xmlns:a16="http://schemas.microsoft.com/office/drawing/2014/main" id="{92E4E949-0E01-4315-BCE7-C4A055A9FB38}"/>
              </a:ext>
            </a:extLst>
          </p:cNvPr>
          <p:cNvSpPr txBox="1">
            <a:spLocks noChangeArrowheads="1"/>
          </p:cNvSpPr>
          <p:nvPr/>
        </p:nvSpPr>
        <p:spPr bwMode="auto">
          <a:xfrm>
            <a:off x="467519" y="1430010"/>
            <a:ext cx="8208962" cy="466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eaLnBrk="1" hangingPunct="1"/>
            <a:r>
              <a:rPr lang="es-ES" altLang="es-AR" sz="2500" b="1" dirty="0"/>
              <a:t>El Análisis Factorial es una técnica que consiste en resumir la información contenida en una matriz de datos con N variables. Para ello se identifican un reducido número de factores F, siendo el número de factores menor que el número de variables. Los factores representan a la variables originales, con una pérdida mínima de información. </a:t>
            </a:r>
          </a:p>
          <a:p>
            <a:pPr algn="just" eaLnBrk="1" hangingPunct="1"/>
            <a:endParaRPr lang="es-ES" altLang="es-AR" sz="2500" b="1" dirty="0"/>
          </a:p>
          <a:p>
            <a:pPr algn="just" eaLnBrk="1" hangingPunct="1"/>
            <a:r>
              <a:rPr lang="es-ES" altLang="es-AR" b="1" dirty="0"/>
              <a:t>El modelo del Análisis Factorial se expresa como una combinación lineal de factores no directamente observables: </a:t>
            </a:r>
            <a:r>
              <a:rPr lang="es-ES" altLang="es-AR" b="1" dirty="0" err="1"/>
              <a:t>Xij</a:t>
            </a:r>
            <a:r>
              <a:rPr lang="es-ES" altLang="es-AR" b="1" dirty="0"/>
              <a:t> = F1i ai1 + F2i ai2+....+</a:t>
            </a:r>
            <a:r>
              <a:rPr lang="es-ES" altLang="es-AR" b="1" dirty="0" err="1"/>
              <a:t>Fki</a:t>
            </a:r>
            <a:r>
              <a:rPr lang="es-ES" altLang="es-AR" b="1" dirty="0"/>
              <a:t> </a:t>
            </a:r>
            <a:r>
              <a:rPr lang="es-ES" altLang="es-AR" b="1" dirty="0" err="1"/>
              <a:t>aik</a:t>
            </a:r>
            <a:r>
              <a:rPr lang="es-ES" altLang="es-AR" b="1" dirty="0"/>
              <a:t> + Vi</a:t>
            </a:r>
          </a:p>
        </p:txBody>
      </p:sp>
      <p:sp>
        <p:nvSpPr>
          <p:cNvPr id="5123" name="Rectangle 5">
            <a:extLst>
              <a:ext uri="{FF2B5EF4-FFF2-40B4-BE49-F238E27FC236}">
                <a16:creationId xmlns:a16="http://schemas.microsoft.com/office/drawing/2014/main" id="{5208C12F-874A-46D3-B1E6-F27E50A65A34}"/>
              </a:ext>
            </a:extLst>
          </p:cNvPr>
          <p:cNvSpPr>
            <a:spLocks noChangeArrowheads="1"/>
          </p:cNvSpPr>
          <p:nvPr/>
        </p:nvSpPr>
        <p:spPr bwMode="auto">
          <a:xfrm>
            <a:off x="2627313" y="765175"/>
            <a:ext cx="4100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5">
            <a:extLst>
              <a:ext uri="{FF2B5EF4-FFF2-40B4-BE49-F238E27FC236}">
                <a16:creationId xmlns:a16="http://schemas.microsoft.com/office/drawing/2014/main" id="{5208C12F-874A-46D3-B1E6-F27E50A65A34}"/>
              </a:ext>
            </a:extLst>
          </p:cNvPr>
          <p:cNvSpPr>
            <a:spLocks noChangeArrowheads="1"/>
          </p:cNvSpPr>
          <p:nvPr/>
        </p:nvSpPr>
        <p:spPr bwMode="auto">
          <a:xfrm>
            <a:off x="2627313" y="765175"/>
            <a:ext cx="4100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s-MX" altLang="es-AR" sz="2800" b="1">
                <a:solidFill>
                  <a:schemeClr val="tx2"/>
                </a:solidFill>
              </a:rPr>
              <a:t>ANÁLISIS FACTORIAL</a:t>
            </a:r>
            <a:endParaRPr lang="es-ES" altLang="es-AR" sz="2800" b="1">
              <a:solidFill>
                <a:schemeClr val="tx2"/>
              </a:solidFill>
            </a:endParaRPr>
          </a:p>
        </p:txBody>
      </p:sp>
      <p:pic>
        <p:nvPicPr>
          <p:cNvPr id="3" name="Imagen 2">
            <a:extLst>
              <a:ext uri="{FF2B5EF4-FFF2-40B4-BE49-F238E27FC236}">
                <a16:creationId xmlns:a16="http://schemas.microsoft.com/office/drawing/2014/main" id="{EC64E6B1-55BC-43A5-9B04-EF3938A5A577}"/>
              </a:ext>
            </a:extLst>
          </p:cNvPr>
          <p:cNvPicPr>
            <a:picLocks noChangeAspect="1"/>
          </p:cNvPicPr>
          <p:nvPr/>
        </p:nvPicPr>
        <p:blipFill>
          <a:blip r:embed="rId2"/>
          <a:stretch>
            <a:fillRect/>
          </a:stretch>
        </p:blipFill>
        <p:spPr>
          <a:xfrm>
            <a:off x="1403648" y="1284288"/>
            <a:ext cx="6552728" cy="5108482"/>
          </a:xfrm>
          <a:prstGeom prst="rect">
            <a:avLst/>
          </a:prstGeom>
        </p:spPr>
      </p:pic>
    </p:spTree>
    <p:extLst>
      <p:ext uri="{BB962C8B-B14F-4D97-AF65-F5344CB8AC3E}">
        <p14:creationId xmlns:p14="http://schemas.microsoft.com/office/powerpoint/2010/main" val="1689662051"/>
      </p:ext>
    </p:extLst>
  </p:cSld>
  <p:clrMapOvr>
    <a:masterClrMapping/>
  </p:clrMapOvr>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presentaciones\Alta tensión.pot</Template>
  <TotalTime>8546</TotalTime>
  <Words>1830</Words>
  <Application>Microsoft Office PowerPoint</Application>
  <PresentationFormat>Presentación en pantalla (4:3)</PresentationFormat>
  <Paragraphs>139</Paragraphs>
  <Slides>31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31</vt:i4>
      </vt:variant>
    </vt:vector>
  </HeadingPairs>
  <TitlesOfParts>
    <vt:vector size="37" baseType="lpstr">
      <vt:lpstr>Tahoma</vt:lpstr>
      <vt:lpstr>Arial</vt:lpstr>
      <vt:lpstr>Wingdings</vt:lpstr>
      <vt:lpstr>Times New Roman</vt:lpstr>
      <vt:lpstr>Monotype Sorts</vt:lpstr>
      <vt:lpstr>Mezclas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UCA</dc:creator>
  <cp:lastModifiedBy>Agustin Salvia</cp:lastModifiedBy>
  <cp:revision>261</cp:revision>
  <dcterms:created xsi:type="dcterms:W3CDTF">2006-07-27T19:02:59Z</dcterms:created>
  <dcterms:modified xsi:type="dcterms:W3CDTF">2020-05-08T03:48:03Z</dcterms:modified>
</cp:coreProperties>
</file>