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87" r:id="rId2"/>
    <p:sldId id="309" r:id="rId3"/>
    <p:sldId id="332" r:id="rId4"/>
    <p:sldId id="379" r:id="rId5"/>
    <p:sldId id="310" r:id="rId6"/>
    <p:sldId id="333" r:id="rId7"/>
    <p:sldId id="334" r:id="rId8"/>
    <p:sldId id="335" r:id="rId9"/>
    <p:sldId id="311" r:id="rId10"/>
    <p:sldId id="380" r:id="rId11"/>
    <p:sldId id="381" r:id="rId12"/>
    <p:sldId id="382" r:id="rId13"/>
    <p:sldId id="383" r:id="rId14"/>
    <p:sldId id="384" r:id="rId15"/>
    <p:sldId id="385" r:id="rId16"/>
    <p:sldId id="386" r:id="rId17"/>
    <p:sldId id="312" r:id="rId18"/>
    <p:sldId id="313" r:id="rId19"/>
    <p:sldId id="378" r:id="rId20"/>
    <p:sldId id="314" r:id="rId21"/>
    <p:sldId id="316" r:id="rId22"/>
    <p:sldId id="317" r:id="rId23"/>
    <p:sldId id="318" r:id="rId24"/>
    <p:sldId id="319" r:id="rId25"/>
    <p:sldId id="320" r:id="rId26"/>
    <p:sldId id="321" r:id="rId27"/>
  </p:sldIdLst>
  <p:sldSz cx="9144000" cy="6858000" type="screen4x3"/>
  <p:notesSz cx="9713913" cy="6854825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59">
          <p15:clr>
            <a:srgbClr val="A4A3A4"/>
          </p15:clr>
        </p15:guide>
        <p15:guide id="2" pos="305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CCFFCC"/>
    <a:srgbClr val="99FFCC"/>
    <a:srgbClr val="29FF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18" autoAdjust="0"/>
    <p:restoredTop sz="99471" autoAdjust="0"/>
  </p:normalViewPr>
  <p:slideViewPr>
    <p:cSldViewPr snapToObjects="1">
      <p:cViewPr varScale="1">
        <p:scale>
          <a:sx n="72" d="100"/>
          <a:sy n="72" d="100"/>
        </p:scale>
        <p:origin x="1092" y="66"/>
      </p:cViewPr>
      <p:guideLst>
        <p:guide orient="horz" pos="2160"/>
        <p:guide pos="2880"/>
      </p:guideLst>
    </p:cSldViewPr>
  </p:slideViewPr>
  <p:outlineViewPr>
    <p:cViewPr>
      <p:scale>
        <a:sx n="35" d="100"/>
        <a:sy n="35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876"/>
    </p:cViewPr>
  </p:sorterViewPr>
  <p:notesViewPr>
    <p:cSldViewPr snapToObjects="1">
      <p:cViewPr varScale="1">
        <p:scale>
          <a:sx n="57" d="100"/>
          <a:sy n="57" d="100"/>
        </p:scale>
        <p:origin x="-600" y="-84"/>
      </p:cViewPr>
      <p:guideLst>
        <p:guide orient="horz" pos="2159"/>
        <p:guide pos="3059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7.xml"/><Relationship Id="rId2" Type="http://schemas.openxmlformats.org/officeDocument/2006/relationships/slide" Target="slides/slide5.xml"/><Relationship Id="rId1" Type="http://schemas.openxmlformats.org/officeDocument/2006/relationships/slide" Target="slides/slide2.xml"/><Relationship Id="rId5" Type="http://schemas.openxmlformats.org/officeDocument/2006/relationships/slide" Target="slides/slide20.xml"/><Relationship Id="rId4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100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02275" y="0"/>
            <a:ext cx="42100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4E8F092-D09F-4C45-BE2B-0C83DC2C5618}" type="datetime2">
              <a:rPr lang="es-ES"/>
              <a:pPr>
                <a:defRPr/>
              </a:pPr>
              <a:t>jueves, 16 de abril de 2020</a:t>
            </a:fld>
            <a:endParaRPr lang="es-E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0338"/>
            <a:ext cx="42100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02275" y="6510338"/>
            <a:ext cx="42100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880E93A-C7B3-4926-8564-C0BC837C132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9879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100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02275" y="0"/>
            <a:ext cx="42100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E3B8B6D-B428-4BCE-B164-FA51EF345D56}" type="datetime2">
              <a:rPr lang="es-ES"/>
              <a:pPr>
                <a:defRPr/>
              </a:pPr>
              <a:t>jueves, 16 de abril de 2020</a:t>
            </a:fld>
            <a:endParaRPr lang="es-ES"/>
          </a:p>
        </p:txBody>
      </p:sp>
      <p:sp>
        <p:nvSpPr>
          <p:cNvPr id="1044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46425" y="515938"/>
            <a:ext cx="3422650" cy="25669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1550" y="3255963"/>
            <a:ext cx="7770813" cy="308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0338"/>
            <a:ext cx="42100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02275" y="6510338"/>
            <a:ext cx="42100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B6740E2-E90B-4696-AFE3-599AD2514B7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984791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8B308125-B817-4698-BAB4-A8D8A2A37C5D}" type="slidenum">
              <a:rPr lang="es-ES" altLang="es-AR" smtClean="0"/>
              <a:pPr/>
              <a:t>2</a:t>
            </a:fld>
            <a:endParaRPr lang="es-ES" altLang="es-AR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44838" y="515938"/>
            <a:ext cx="3424237" cy="2566987"/>
          </a:xfrm>
          <a:ln cap="flat"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A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E2E9CBFD-58A5-4C31-9A58-61A247EE9620}" type="slidenum">
              <a:rPr lang="es-ES" altLang="es-AR" smtClean="0"/>
              <a:pPr/>
              <a:t>25</a:t>
            </a:fld>
            <a:endParaRPr lang="es-ES" altLang="es-AR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44838" y="515938"/>
            <a:ext cx="3424237" cy="2566987"/>
          </a:xfrm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A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82AAF431-DAE0-4625-B8D8-C2C3FFDAB3FF}" type="slidenum">
              <a:rPr lang="es-ES" altLang="es-AR" smtClean="0"/>
              <a:pPr/>
              <a:t>5</a:t>
            </a:fld>
            <a:endParaRPr lang="es-ES" altLang="es-AR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44838" y="515938"/>
            <a:ext cx="3424237" cy="2566987"/>
          </a:xfrm>
          <a:ln cap="flat"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A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6D54117-7BAE-4F0A-834F-1BE21C938B19}" type="slidenum">
              <a:rPr lang="es-ES" altLang="es-AR" smtClean="0"/>
              <a:pPr/>
              <a:t>9</a:t>
            </a:fld>
            <a:endParaRPr lang="es-ES" altLang="es-AR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44838" y="515938"/>
            <a:ext cx="3424237" cy="2566987"/>
          </a:xfrm>
          <a:ln cap="flat"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A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A89E47EC-1E37-4100-9FBD-49228BBDB05F}" type="slidenum">
              <a:rPr lang="es-ES" altLang="es-AR" smtClean="0"/>
              <a:pPr/>
              <a:t>17</a:t>
            </a:fld>
            <a:endParaRPr lang="es-ES" altLang="es-AR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44838" y="515938"/>
            <a:ext cx="3424237" cy="2566987"/>
          </a:xfrm>
          <a:ln cap="flat"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A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AF70E994-4AA9-458E-AE3F-7BA51F0FCB2D}" type="slidenum">
              <a:rPr lang="es-ES" altLang="es-AR" smtClean="0"/>
              <a:pPr/>
              <a:t>18</a:t>
            </a:fld>
            <a:endParaRPr lang="es-ES" altLang="es-AR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44838" y="515938"/>
            <a:ext cx="3424237" cy="2566987"/>
          </a:xfrm>
          <a:ln cap="flat"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A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EE22CB73-C65A-4BBF-BC8F-E8F34BB848CA}" type="slidenum">
              <a:rPr lang="es-ES" altLang="es-AR" smtClean="0"/>
              <a:pPr/>
              <a:t>20</a:t>
            </a:fld>
            <a:endParaRPr lang="es-ES" altLang="es-AR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44838" y="515938"/>
            <a:ext cx="3424237" cy="2566987"/>
          </a:xfrm>
          <a:ln cap="flat"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A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3E63079C-1859-4972-A943-4ABF2F4EFCD1}" type="slidenum">
              <a:rPr lang="es-ES" altLang="es-AR" smtClean="0"/>
              <a:pPr/>
              <a:t>22</a:t>
            </a:fld>
            <a:endParaRPr lang="es-ES" altLang="es-AR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44838" y="515938"/>
            <a:ext cx="3424237" cy="2566987"/>
          </a:xfrm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A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C488CB54-2D82-429F-BF3A-6BA069DCFCB2}" type="slidenum">
              <a:rPr lang="es-ES" altLang="es-AR" smtClean="0"/>
              <a:pPr/>
              <a:t>23</a:t>
            </a:fld>
            <a:endParaRPr lang="es-ES" altLang="es-AR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44838" y="515938"/>
            <a:ext cx="3424237" cy="2566987"/>
          </a:xfrm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A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1FCE9D23-993A-4888-AB9C-9B29314993C6}" type="slidenum">
              <a:rPr lang="es-ES" altLang="es-AR" smtClean="0"/>
              <a:pPr/>
              <a:t>24</a:t>
            </a:fld>
            <a:endParaRPr lang="es-ES" altLang="es-AR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44838" y="515938"/>
            <a:ext cx="3424237" cy="2566987"/>
          </a:xfrm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AR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183" y="1604"/>
              <a:chExt cx="448" cy="299"/>
            </a:xfrm>
          </p:grpSpPr>
          <p:sp>
            <p:nvSpPr>
              <p:cNvPr id="12" name="Rectangle 2"/>
              <p:cNvSpPr>
                <a:spLocks noChangeArrowheads="1"/>
              </p:cNvSpPr>
              <p:nvPr/>
            </p:nvSpPr>
            <p:spPr bwMode="auto">
              <a:xfrm>
                <a:off x="183" y="1604"/>
                <a:ext cx="276" cy="2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s-AR" altLang="es-AR"/>
              </a:p>
            </p:txBody>
          </p:sp>
          <p:sp>
            <p:nvSpPr>
              <p:cNvPr id="13" name="Rectangle 3"/>
              <p:cNvSpPr>
                <a:spLocks noChangeArrowheads="1"/>
              </p:cNvSpPr>
              <p:nvPr/>
            </p:nvSpPr>
            <p:spPr bwMode="auto">
              <a:xfrm>
                <a:off x="424" y="1604"/>
                <a:ext cx="207" cy="299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s-AR" altLang="es-AR"/>
              </a:p>
            </p:txBody>
          </p:sp>
        </p:grpSp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261" y="1870"/>
              <a:chExt cx="465" cy="299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auto">
              <a:xfrm>
                <a:off x="261" y="1870"/>
                <a:ext cx="266" cy="2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s-AR" altLang="es-AR"/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auto">
              <a:xfrm>
                <a:off x="494" y="1870"/>
                <a:ext cx="232" cy="299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s-AR" altLang="es-AR"/>
              </a:p>
            </p:txBody>
          </p:sp>
        </p:grp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s-AR" altLang="es-AR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s-AR" altLang="es-AR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s-AR" altLang="es-AR"/>
            </a:p>
          </p:txBody>
        </p:sp>
      </p:grpSp>
      <p:sp>
        <p:nvSpPr>
          <p:cNvPr id="2060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966A9A14-F60A-4881-9017-35A807D31DF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0277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64641-D8C5-498E-AF21-9DD203B6D1E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0736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F0856-19BA-467C-8412-5436E657BAA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7867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C6ED0-BF7A-4EBA-85DB-B963DB4817F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7793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CFA41-AA5B-42DD-B037-E569E99EC76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1191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68669-1EDA-42BE-850A-EDE4777A51F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1085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D1D52-A932-4477-AA97-A0FB7FE5DC1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5126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10759-CB56-48B0-9830-F84E581A6A1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6634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00999-1CF3-408E-8F21-4B47E9A4CD3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1633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26B32-81EB-4D7E-9E20-4AECBC32338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7653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B4974-2FBD-4613-94DB-C7D1991C584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9769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6488C-B3F6-468B-9ED8-B971CF9D9C4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9090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s-AR" altLang="es-AR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s-AR" altLang="es-A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s-AR" altLang="es-AR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s-AR" altLang="es-A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s-AR" altLang="es-A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s-AR" altLang="es-A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s-AR" altLang="es-AR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/>
              <a:t>Haga clic para modificar el estilo de título del patrón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/>
              <a:t>Haga clic para modificar el estilo de texto del patrón</a:t>
            </a:r>
          </a:p>
          <a:p>
            <a:pPr lvl="1"/>
            <a:r>
              <a:rPr lang="es-ES" altLang="es-AR"/>
              <a:t>Segundo nivel</a:t>
            </a:r>
          </a:p>
          <a:p>
            <a:pPr lvl="2"/>
            <a:r>
              <a:rPr lang="es-ES" altLang="es-AR"/>
              <a:t>Tercer nivel</a:t>
            </a:r>
          </a:p>
          <a:p>
            <a:pPr lvl="3"/>
            <a:r>
              <a:rPr lang="es-ES" altLang="es-AR"/>
              <a:t>Cuarto nivel</a:t>
            </a:r>
          </a:p>
          <a:p>
            <a:pPr lvl="4"/>
            <a:r>
              <a:rPr lang="es-ES" altLang="es-AR"/>
              <a:t>Quinto nivel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FCB00106-0195-46FE-B8D5-AD6F20CF851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39B1A4-B27F-44F1-93AB-FDED13232A8C}" type="slidenum">
              <a:rPr lang="es-ES"/>
              <a:pPr>
                <a:defRPr/>
              </a:pPr>
              <a:t>1</a:t>
            </a:fld>
            <a:endParaRPr lang="es-ES"/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323850" y="2349500"/>
            <a:ext cx="8569325" cy="3662541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s-MX" altLang="es-AR" b="1" dirty="0"/>
              <a:t>TÉCNICAS AVANZADAS DE INVESTIGACIÓN SOCIAL</a:t>
            </a:r>
          </a:p>
          <a:p>
            <a:pPr algn="ctr"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s-AR" altLang="es-AR" sz="2800" b="1"/>
              <a:t>MÓDULO 2 B</a:t>
            </a:r>
            <a:endParaRPr lang="es-AR" altLang="es-AR" sz="2800" b="1" dirty="0"/>
          </a:p>
          <a:p>
            <a:pPr algn="ctr"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s-ES" altLang="es-AR" sz="2800" b="1"/>
              <a:t>Análisis multivariado  </a:t>
            </a:r>
          </a:p>
          <a:p>
            <a:pPr algn="ctr"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s-ES" altLang="es-AR" sz="2800" b="1"/>
              <a:t>Modelo Lazarsfeld</a:t>
            </a:r>
            <a:endParaRPr lang="es-AR" altLang="es-AR" sz="2800" b="1" dirty="0"/>
          </a:p>
        </p:txBody>
      </p:sp>
      <p:sp>
        <p:nvSpPr>
          <p:cNvPr id="26628" name="Rectangle 3"/>
          <p:cNvSpPr>
            <a:spLocks noChangeArrowheads="1"/>
          </p:cNvSpPr>
          <p:nvPr/>
        </p:nvSpPr>
        <p:spPr bwMode="auto">
          <a:xfrm>
            <a:off x="2124075" y="981075"/>
            <a:ext cx="58324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s-MX" altLang="es-AR" b="1"/>
              <a:t>SEMINARIO DE POSGRADO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285875"/>
            <a:ext cx="8229600" cy="346075"/>
          </a:xfrm>
        </p:spPr>
        <p:txBody>
          <a:bodyPr/>
          <a:lstStyle/>
          <a:p>
            <a:pPr>
              <a:defRPr/>
            </a:pPr>
            <a:r>
              <a:rPr lang="es-ES_tradnl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Relación Marginal anterior</a:t>
            </a:r>
            <a:endParaRPr lang="es-AR" sz="3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714500"/>
            <a:ext cx="8301038" cy="47593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                         Z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              X                  Y</a:t>
            </a:r>
          </a:p>
          <a:p>
            <a:pPr>
              <a:lnSpc>
                <a:spcPct val="80000"/>
              </a:lnSpc>
              <a:buFontTx/>
              <a:buChar char="•"/>
              <a:defRPr/>
            </a:pPr>
            <a:endParaRPr lang="es-ES_tradnl" sz="2800" dirty="0">
              <a:latin typeface="Arial Narrow" pitchFamily="34" charset="0"/>
            </a:endParaRPr>
          </a:p>
          <a:p>
            <a:pPr>
              <a:buFontTx/>
              <a:buChar char="•"/>
              <a:defRPr/>
            </a:pPr>
            <a:r>
              <a:rPr lang="es-ES_tradnl" sz="2400" dirty="0">
                <a:latin typeface="Arial Narrow" pitchFamily="34" charset="0"/>
              </a:rPr>
              <a:t>Relaciones parciales tendientes a cero. El interés se centra en las relaciones marginales.  </a:t>
            </a:r>
          </a:p>
          <a:p>
            <a:pPr>
              <a:buFontTx/>
              <a:buChar char="•"/>
              <a:defRPr/>
            </a:pPr>
            <a:r>
              <a:rPr lang="es-ES_tradnl" sz="2400" dirty="0" err="1">
                <a:latin typeface="Arial Narrow" pitchFamily="34" charset="0"/>
              </a:rPr>
              <a:t>Ej</a:t>
            </a:r>
            <a:r>
              <a:rPr lang="es-ES_tradnl" sz="2400" dirty="0">
                <a:latin typeface="Arial Narrow" pitchFamily="34" charset="0"/>
              </a:rPr>
              <a:t>: X = Educación</a:t>
            </a:r>
          </a:p>
          <a:p>
            <a:pPr>
              <a:buFontTx/>
              <a:buNone/>
              <a:defRPr/>
            </a:pPr>
            <a:r>
              <a:rPr lang="es-ES_tradnl" sz="2400" dirty="0">
                <a:latin typeface="Arial Narrow" pitchFamily="34" charset="0"/>
              </a:rPr>
              <a:t>         Y = Calidad del Empleo</a:t>
            </a:r>
          </a:p>
          <a:p>
            <a:pPr>
              <a:buFontTx/>
              <a:buNone/>
              <a:defRPr/>
            </a:pPr>
            <a:r>
              <a:rPr lang="es-ES_tradnl" sz="2400" dirty="0">
                <a:latin typeface="Arial Narrow" pitchFamily="34" charset="0"/>
              </a:rPr>
              <a:t>         Z = Regiones Económicas</a:t>
            </a:r>
          </a:p>
          <a:p>
            <a:pPr>
              <a:lnSpc>
                <a:spcPct val="80000"/>
              </a:lnSpc>
              <a:buFontTx/>
              <a:buChar char="•"/>
              <a:defRPr/>
            </a:pPr>
            <a:r>
              <a:rPr lang="es-ES_tradnl" sz="2400" dirty="0">
                <a:latin typeface="Arial Narrow" pitchFamily="34" charset="0"/>
              </a:rPr>
              <a:t> </a:t>
            </a:r>
            <a:endParaRPr lang="es-ES_tradnl" sz="4400" dirty="0">
              <a:latin typeface="Arial Narrow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s-AR" sz="2800" dirty="0">
              <a:latin typeface="Arial Narrow" pitchFamily="34" charset="0"/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>
            <a:off x="2143125" y="3143250"/>
            <a:ext cx="1357313" cy="635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 type="stealth"/>
          </a:ln>
        </p:spPr>
        <p:txBody>
          <a:bodyPr/>
          <a:lstStyle/>
          <a:p>
            <a:pPr>
              <a:defRPr/>
            </a:pPr>
            <a:endParaRPr lang="es-AR">
              <a:latin typeface="Arial" charset="0"/>
            </a:endParaRPr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V="1">
            <a:off x="2071688" y="2428875"/>
            <a:ext cx="571500" cy="571500"/>
          </a:xfrm>
          <a:prstGeom prst="line">
            <a:avLst/>
          </a:prstGeom>
          <a:noFill/>
          <a:ln w="41275">
            <a:solidFill>
              <a:schemeClr val="tx2">
                <a:lumMod val="75000"/>
              </a:schemeClr>
            </a:solidFill>
            <a:round/>
            <a:headEnd type="stealth"/>
            <a:tailEnd/>
          </a:ln>
        </p:spPr>
        <p:txBody>
          <a:bodyPr/>
          <a:lstStyle/>
          <a:p>
            <a:pPr>
              <a:defRPr/>
            </a:pPr>
            <a:endParaRPr lang="es-AR">
              <a:latin typeface="Arial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H="1" flipV="1">
            <a:off x="2928938" y="2500313"/>
            <a:ext cx="500062" cy="500062"/>
          </a:xfrm>
          <a:prstGeom prst="line">
            <a:avLst/>
          </a:prstGeom>
          <a:noFill/>
          <a:ln w="41275">
            <a:solidFill>
              <a:schemeClr val="tx2">
                <a:lumMod val="75000"/>
              </a:schemeClr>
            </a:solidFill>
            <a:round/>
            <a:headEnd type="stealth"/>
            <a:tailEnd/>
          </a:ln>
        </p:spPr>
        <p:txBody>
          <a:bodyPr/>
          <a:lstStyle/>
          <a:p>
            <a:pPr>
              <a:defRPr/>
            </a:pPr>
            <a:endParaRPr lang="es-AR">
              <a:latin typeface="Arial" charset="0"/>
            </a:endParaRPr>
          </a:p>
        </p:txBody>
      </p:sp>
      <p:sp>
        <p:nvSpPr>
          <p:cNvPr id="87047" name="Line 5"/>
          <p:cNvSpPr>
            <a:spLocks noChangeShapeType="1"/>
          </p:cNvSpPr>
          <p:nvPr/>
        </p:nvSpPr>
        <p:spPr bwMode="auto">
          <a:xfrm flipV="1">
            <a:off x="2428875" y="2857500"/>
            <a:ext cx="571500" cy="571500"/>
          </a:xfrm>
          <a:prstGeom prst="line">
            <a:avLst/>
          </a:prstGeom>
          <a:noFill/>
          <a:ln w="41275">
            <a:solidFill>
              <a:srgbClr val="C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87048" name="8 CuadroTexto"/>
          <p:cNvSpPr txBox="1">
            <a:spLocks noChangeArrowheads="1"/>
          </p:cNvSpPr>
          <p:nvPr/>
        </p:nvSpPr>
        <p:spPr bwMode="auto">
          <a:xfrm>
            <a:off x="3786188" y="2071688"/>
            <a:ext cx="5072062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s-ES_tradnl" altLang="es-AR" sz="2400">
                <a:latin typeface="Arial Narrow" pitchFamily="34" charset="0"/>
              </a:rPr>
              <a:t>Para interpretar  correlaciones equívocas.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s-ES_tradnl" altLang="es-AR" sz="2400">
                <a:latin typeface="Arial Narrow" pitchFamily="34" charset="0"/>
              </a:rPr>
              <a:t>  </a:t>
            </a:r>
            <a:r>
              <a:rPr lang="es-ES_tradnl" altLang="es-AR" sz="2400" b="1">
                <a:solidFill>
                  <a:srgbClr val="C00000"/>
                </a:solidFill>
                <a:latin typeface="Arial Narrow" pitchFamily="34" charset="0"/>
              </a:rPr>
              <a:t>Relaciones  espurias.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s-ES_tradnl" altLang="es-AR" sz="2400" b="1">
                <a:solidFill>
                  <a:srgbClr val="C00000"/>
                </a:solidFill>
                <a:latin typeface="Arial Narrow" pitchFamily="34" charset="0"/>
              </a:rPr>
              <a:t>“Explicación”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s-ES_tradnl" altLang="es-AR" sz="1600" b="1">
              <a:solidFill>
                <a:srgbClr val="C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285875"/>
            <a:ext cx="8229600" cy="346075"/>
          </a:xfrm>
        </p:spPr>
        <p:txBody>
          <a:bodyPr/>
          <a:lstStyle/>
          <a:p>
            <a:pPr>
              <a:defRPr/>
            </a:pPr>
            <a:r>
              <a:rPr lang="es-ES_tradnl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Relación Marginal Intermedia</a:t>
            </a:r>
            <a:endParaRPr lang="es-AR" sz="3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6083" name="9 Marcador de contenido"/>
          <p:cNvSpPr>
            <a:spLocks noGrp="1"/>
          </p:cNvSpPr>
          <p:nvPr>
            <p:ph idx="1"/>
          </p:nvPr>
        </p:nvSpPr>
        <p:spPr>
          <a:xfrm>
            <a:off x="142875" y="1928813"/>
            <a:ext cx="8812213" cy="4203700"/>
          </a:xfrm>
        </p:spPr>
        <p:txBody>
          <a:bodyPr/>
          <a:lstStyle/>
          <a:p>
            <a:pPr>
              <a:defRPr/>
            </a:pPr>
            <a:r>
              <a:rPr lang="es-AR" sz="2000" dirty="0"/>
              <a:t>Hipótesis: El </a:t>
            </a:r>
            <a:r>
              <a:rPr lang="es-AR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estado civil </a:t>
            </a:r>
            <a:r>
              <a:rPr lang="es-AR" sz="2000" dirty="0"/>
              <a:t>de las mujeres condiciona la </a:t>
            </a:r>
            <a:r>
              <a:rPr lang="es-AR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tasa de ausentismo </a:t>
            </a:r>
            <a:r>
              <a:rPr lang="es-AR" sz="2000" dirty="0"/>
              <a:t>laboral, de modo tal que las mujeres casadas presentarán elevadas tasas de ausentismo. </a:t>
            </a:r>
          </a:p>
          <a:p>
            <a:pPr>
              <a:defRPr/>
            </a:pPr>
            <a:endParaRPr lang="es-AR" sz="2000" dirty="0"/>
          </a:p>
          <a:p>
            <a:pPr>
              <a:buFont typeface="Wingdings" pitchFamily="2" charset="2"/>
              <a:buNone/>
              <a:defRPr/>
            </a:pPr>
            <a:r>
              <a:rPr lang="es-AR" sz="2000" dirty="0"/>
              <a:t>Se propone como variable de control la importancia de las </a:t>
            </a:r>
            <a:r>
              <a:rPr lang="es-AR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responsabilidades familiares</a:t>
            </a:r>
            <a:r>
              <a:rPr lang="es-AR" sz="2000" dirty="0"/>
              <a:t>, ya que se supone que son éstas las que determinan el nivel de ausentismo y, a su vez, se encuentran estrechamente vinculadas al estado civil. </a:t>
            </a:r>
          </a:p>
          <a:p>
            <a:pPr>
              <a:buFont typeface="Wingdings" pitchFamily="2" charset="2"/>
              <a:buNone/>
              <a:defRPr/>
            </a:pPr>
            <a:endParaRPr lang="es-AR" sz="2000" dirty="0"/>
          </a:p>
          <a:p>
            <a:pPr>
              <a:buFont typeface="Wingdings" pitchFamily="2" charset="2"/>
              <a:buNone/>
              <a:defRPr/>
            </a:pPr>
            <a:r>
              <a:rPr lang="es-AR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estado civil          responsabilidades familiares                tasa de ausentismo </a:t>
            </a:r>
            <a:endParaRPr lang="es-AR" sz="2000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 flipH="1" flipV="1">
            <a:off x="1500188" y="5143500"/>
            <a:ext cx="714375" cy="0"/>
          </a:xfrm>
          <a:prstGeom prst="line">
            <a:avLst/>
          </a:prstGeom>
          <a:noFill/>
          <a:ln w="41275">
            <a:solidFill>
              <a:schemeClr val="tx2">
                <a:lumMod val="75000"/>
              </a:schemeClr>
            </a:solidFill>
            <a:round/>
            <a:headEnd type="stealth"/>
            <a:tailEnd/>
          </a:ln>
        </p:spPr>
        <p:txBody>
          <a:bodyPr/>
          <a:lstStyle/>
          <a:p>
            <a:pPr>
              <a:defRPr/>
            </a:pPr>
            <a:endParaRPr lang="es-AR">
              <a:latin typeface="Arial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 flipV="1">
            <a:off x="5500688" y="5143500"/>
            <a:ext cx="1143000" cy="0"/>
          </a:xfrm>
          <a:prstGeom prst="line">
            <a:avLst/>
          </a:prstGeom>
          <a:noFill/>
          <a:ln w="41275">
            <a:solidFill>
              <a:schemeClr val="tx2">
                <a:lumMod val="75000"/>
              </a:schemeClr>
            </a:solidFill>
            <a:round/>
            <a:headEnd type="stealth"/>
            <a:tailEnd/>
          </a:ln>
        </p:spPr>
        <p:txBody>
          <a:bodyPr/>
          <a:lstStyle/>
          <a:p>
            <a:pPr>
              <a:defRPr/>
            </a:pPr>
            <a:endParaRPr lang="es-AR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285875"/>
            <a:ext cx="8229600" cy="346075"/>
          </a:xfrm>
        </p:spPr>
        <p:txBody>
          <a:bodyPr/>
          <a:lstStyle/>
          <a:p>
            <a:pPr>
              <a:defRPr/>
            </a:pPr>
            <a:r>
              <a:rPr lang="es-ES_tradnl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Relación Marginal Intermedia</a:t>
            </a:r>
            <a:endParaRPr lang="es-AR" sz="3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714500"/>
            <a:ext cx="8301038" cy="47593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                 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              X                   Z               Y</a:t>
            </a:r>
          </a:p>
          <a:p>
            <a:pPr>
              <a:lnSpc>
                <a:spcPct val="80000"/>
              </a:lnSpc>
              <a:buFontTx/>
              <a:buChar char="•"/>
              <a:defRPr/>
            </a:pPr>
            <a:endParaRPr lang="es-ES_tradnl" sz="2800" dirty="0">
              <a:latin typeface="Arial Narrow" pitchFamily="34" charset="0"/>
            </a:endParaRPr>
          </a:p>
          <a:p>
            <a:pPr>
              <a:lnSpc>
                <a:spcPct val="80000"/>
              </a:lnSpc>
              <a:buFontTx/>
              <a:buChar char="•"/>
              <a:defRPr/>
            </a:pPr>
            <a:r>
              <a:rPr lang="es-ES_tradnl" sz="2800" dirty="0">
                <a:latin typeface="Arial Narrow" pitchFamily="34" charset="0"/>
              </a:rPr>
              <a:t>El ausentismo no se encuentra vinculado al estado civil, </a:t>
            </a:r>
          </a:p>
          <a:p>
            <a:pPr>
              <a:buFontTx/>
              <a:buChar char="•"/>
              <a:defRPr/>
            </a:pPr>
            <a:r>
              <a:rPr lang="es-ES_tradnl" sz="2400" dirty="0">
                <a:latin typeface="Arial Narrow" pitchFamily="34" charset="0"/>
              </a:rPr>
              <a:t>Relaciones parciales tendientes a cero. El interés se centra en las relaciones marginales.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_tradnl" sz="2400" dirty="0" err="1">
                <a:latin typeface="Arial Narrow" pitchFamily="34" charset="0"/>
              </a:rPr>
              <a:t>Ej</a:t>
            </a:r>
            <a:r>
              <a:rPr lang="es-ES_tradnl" sz="2400" dirty="0">
                <a:latin typeface="Arial Narrow" pitchFamily="34" charset="0"/>
              </a:rPr>
              <a:t>: X = Estado civil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_tradnl" sz="2400" dirty="0">
                <a:latin typeface="Arial Narrow" pitchFamily="34" charset="0"/>
              </a:rPr>
              <a:t>     Y = Ausentismo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_tradnl" sz="2400" dirty="0">
                <a:latin typeface="Arial Narrow" pitchFamily="34" charset="0"/>
              </a:rPr>
              <a:t>     Z = Responsabilidades familiares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s-ES_tradnl" sz="2400" dirty="0">
              <a:latin typeface="Arial Narrow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s-AR" sz="2800" dirty="0">
              <a:latin typeface="Arial Narrow" pitchFamily="34" charset="0"/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>
            <a:off x="2143125" y="3143250"/>
            <a:ext cx="1357313" cy="635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 type="stealth"/>
          </a:ln>
        </p:spPr>
        <p:txBody>
          <a:bodyPr/>
          <a:lstStyle/>
          <a:p>
            <a:pPr>
              <a:defRPr/>
            </a:pPr>
            <a:endParaRPr lang="es-AR">
              <a:latin typeface="Arial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H="1" flipV="1">
            <a:off x="3786188" y="3143250"/>
            <a:ext cx="1143000" cy="0"/>
          </a:xfrm>
          <a:prstGeom prst="line">
            <a:avLst/>
          </a:prstGeom>
          <a:noFill/>
          <a:ln w="41275">
            <a:solidFill>
              <a:schemeClr val="tx2">
                <a:lumMod val="75000"/>
              </a:schemeClr>
            </a:solidFill>
            <a:round/>
            <a:headEnd type="stealth"/>
            <a:tailEnd/>
          </a:ln>
        </p:spPr>
        <p:txBody>
          <a:bodyPr/>
          <a:lstStyle/>
          <a:p>
            <a:pPr>
              <a:defRPr/>
            </a:pPr>
            <a:endParaRPr lang="es-AR">
              <a:latin typeface="Arial" charset="0"/>
            </a:endParaRPr>
          </a:p>
        </p:txBody>
      </p:sp>
      <p:sp>
        <p:nvSpPr>
          <p:cNvPr id="89094" name="8 CuadroTexto"/>
          <p:cNvSpPr txBox="1">
            <a:spLocks noChangeArrowheads="1"/>
          </p:cNvSpPr>
          <p:nvPr/>
        </p:nvSpPr>
        <p:spPr bwMode="auto">
          <a:xfrm>
            <a:off x="3786188" y="2071688"/>
            <a:ext cx="5072062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s-ES_tradnl" altLang="es-AR" sz="2400" b="1">
                <a:solidFill>
                  <a:srgbClr val="C00000"/>
                </a:solidFill>
                <a:latin typeface="Arial Narrow" pitchFamily="34" charset="0"/>
              </a:rPr>
              <a:t>“Interpretación”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s-ES_tradnl" altLang="es-AR" sz="1600" b="1">
              <a:solidFill>
                <a:srgbClr val="C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285875"/>
            <a:ext cx="8229600" cy="346075"/>
          </a:xfrm>
        </p:spPr>
        <p:txBody>
          <a:bodyPr/>
          <a:lstStyle/>
          <a:p>
            <a:pPr>
              <a:defRPr/>
            </a:pPr>
            <a:r>
              <a:rPr lang="es-ES_tradnl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Relación Parcial anterior</a:t>
            </a:r>
            <a:endParaRPr lang="es-AR" sz="3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6083" name="9 Marcador de contenido"/>
          <p:cNvSpPr>
            <a:spLocks noGrp="1"/>
          </p:cNvSpPr>
          <p:nvPr>
            <p:ph idx="1"/>
          </p:nvPr>
        </p:nvSpPr>
        <p:spPr>
          <a:xfrm>
            <a:off x="142875" y="1928813"/>
            <a:ext cx="8812213" cy="4203700"/>
          </a:xfrm>
        </p:spPr>
        <p:txBody>
          <a:bodyPr/>
          <a:lstStyle/>
          <a:p>
            <a:pPr>
              <a:defRPr/>
            </a:pPr>
            <a:r>
              <a:rPr lang="es-AR" sz="2000" dirty="0"/>
              <a:t>Hipótesis: El </a:t>
            </a:r>
            <a:r>
              <a:rPr lang="es-AR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nivel educativo </a:t>
            </a:r>
            <a:r>
              <a:rPr lang="es-AR" sz="2000" dirty="0"/>
              <a:t>se vincula con las </a:t>
            </a:r>
            <a:r>
              <a:rPr lang="es-AR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oportunidades de empleo</a:t>
            </a:r>
            <a:r>
              <a:rPr lang="es-AR" sz="2000" dirty="0"/>
              <a:t>. De manera tal que los jóvenes que tienen niveles de instrucción más altos tienen también mayores oportunidades de empleo. </a:t>
            </a:r>
          </a:p>
          <a:p>
            <a:pPr>
              <a:defRPr/>
            </a:pPr>
            <a:endParaRPr lang="es-AR" sz="2000" dirty="0"/>
          </a:p>
          <a:p>
            <a:pPr>
              <a:buFont typeface="Wingdings" pitchFamily="2" charset="2"/>
              <a:buNone/>
              <a:defRPr/>
            </a:pPr>
            <a:r>
              <a:rPr lang="es-AR" sz="2000" dirty="0"/>
              <a:t>Sin embargo, si se considera el origen social de los jóvenes la relación en cuestión se verifica para los de </a:t>
            </a:r>
            <a:r>
              <a:rPr lang="es-AR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nivel socioeconómico </a:t>
            </a:r>
            <a:r>
              <a:rPr lang="es-AR" sz="2000" dirty="0"/>
              <a:t>más alto y se diluye para los de estratos más bajos. </a:t>
            </a:r>
            <a:endParaRPr lang="es-AR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None/>
              <a:defRPr/>
            </a:pPr>
            <a:r>
              <a:rPr lang="es-AR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</a:t>
            </a:r>
          </a:p>
          <a:p>
            <a:pPr>
              <a:buFont typeface="Wingdings" pitchFamily="2" charset="2"/>
              <a:buNone/>
              <a:defRPr/>
            </a:pPr>
            <a:r>
              <a:rPr lang="es-AR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Nivel socioeconómico               </a:t>
            </a:r>
            <a:endParaRPr lang="es-AR" sz="2000" dirty="0"/>
          </a:p>
          <a:p>
            <a:pPr>
              <a:buFont typeface="Wingdings" pitchFamily="2" charset="2"/>
              <a:buNone/>
              <a:defRPr/>
            </a:pPr>
            <a:r>
              <a:rPr lang="es-AR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endParaRPr lang="es-AR" sz="2000" dirty="0"/>
          </a:p>
          <a:p>
            <a:pPr>
              <a:buFont typeface="Wingdings" pitchFamily="2" charset="2"/>
              <a:buNone/>
              <a:defRPr/>
            </a:pPr>
            <a:r>
              <a:rPr lang="es-AR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es-AR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Nivel de educación                                      oportunidades de empleo</a:t>
            </a:r>
            <a:endParaRPr lang="es-AR" sz="2000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 flipV="1">
            <a:off x="1643063" y="4929188"/>
            <a:ext cx="1849437" cy="947737"/>
          </a:xfrm>
          <a:prstGeom prst="line">
            <a:avLst/>
          </a:prstGeom>
          <a:noFill/>
          <a:ln w="41275">
            <a:solidFill>
              <a:schemeClr val="tx2">
                <a:lumMod val="75000"/>
              </a:schemeClr>
            </a:solidFill>
            <a:round/>
            <a:headEnd type="stealth"/>
            <a:tailEnd/>
          </a:ln>
        </p:spPr>
        <p:txBody>
          <a:bodyPr/>
          <a:lstStyle/>
          <a:p>
            <a:pPr>
              <a:defRPr/>
            </a:pPr>
            <a:endParaRPr lang="es-AR">
              <a:latin typeface="Arial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H="1" flipV="1">
            <a:off x="2428875" y="5929313"/>
            <a:ext cx="2928938" cy="0"/>
          </a:xfrm>
          <a:prstGeom prst="line">
            <a:avLst/>
          </a:prstGeom>
          <a:noFill/>
          <a:ln w="41275">
            <a:solidFill>
              <a:schemeClr val="tx2">
                <a:lumMod val="75000"/>
              </a:schemeClr>
            </a:solidFill>
            <a:round/>
            <a:headEnd type="stealth"/>
            <a:tailEnd/>
          </a:ln>
        </p:spPr>
        <p:txBody>
          <a:bodyPr/>
          <a:lstStyle/>
          <a:p>
            <a:pPr>
              <a:defRPr/>
            </a:pPr>
            <a:endParaRPr lang="es-AR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285875"/>
            <a:ext cx="8229600" cy="346075"/>
          </a:xfrm>
        </p:spPr>
        <p:txBody>
          <a:bodyPr/>
          <a:lstStyle/>
          <a:p>
            <a:pPr>
              <a:defRPr/>
            </a:pPr>
            <a:r>
              <a:rPr lang="es-ES_tradnl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Relación Parcial Anterior</a:t>
            </a:r>
            <a:endParaRPr lang="es-AR" sz="3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714500"/>
            <a:ext cx="8301038" cy="47593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        Z        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              X                  Y</a:t>
            </a:r>
            <a:endParaRPr lang="es-ES_tradnl" sz="2800" dirty="0">
              <a:latin typeface="Arial Narrow" pitchFamily="34" charset="0"/>
            </a:endParaRPr>
          </a:p>
          <a:p>
            <a:pPr>
              <a:lnSpc>
                <a:spcPct val="80000"/>
              </a:lnSpc>
              <a:buFontTx/>
              <a:buChar char="•"/>
              <a:defRPr/>
            </a:pPr>
            <a:endParaRPr lang="es-ES_tradnl" sz="2800" dirty="0">
              <a:latin typeface="Arial Narrow" pitchFamily="34" charset="0"/>
            </a:endParaRPr>
          </a:p>
          <a:p>
            <a:pPr>
              <a:lnSpc>
                <a:spcPct val="80000"/>
              </a:lnSpc>
              <a:buFontTx/>
              <a:buChar char="•"/>
              <a:defRPr/>
            </a:pPr>
            <a:r>
              <a:rPr lang="es-ES_tradnl" sz="2400" dirty="0" err="1">
                <a:latin typeface="Arial Narrow" pitchFamily="34" charset="0"/>
              </a:rPr>
              <a:t>Ej</a:t>
            </a:r>
            <a:r>
              <a:rPr lang="es-ES_tradnl" sz="2400" dirty="0">
                <a:latin typeface="Arial Narrow" pitchFamily="34" charset="0"/>
              </a:rPr>
              <a:t>:   X = nivel educativo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s-ES_tradnl" sz="2400" dirty="0">
                <a:latin typeface="Arial Narrow" pitchFamily="34" charset="0"/>
              </a:rPr>
              <a:t>            Y = oportunidades de empleo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s-ES_tradnl" sz="2400" dirty="0">
                <a:latin typeface="Arial Narrow" pitchFamily="34" charset="0"/>
              </a:rPr>
              <a:t>            Z = origen social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s-ES_tradnl" sz="2400" dirty="0">
              <a:latin typeface="Arial Narrow" pitchFamily="34" charset="0"/>
            </a:endParaRPr>
          </a:p>
          <a:p>
            <a:pPr>
              <a:lnSpc>
                <a:spcPct val="80000"/>
              </a:lnSpc>
              <a:buFontTx/>
              <a:buChar char="•"/>
              <a:defRPr/>
            </a:pPr>
            <a:r>
              <a:rPr lang="es-ES_tradnl" sz="2400" dirty="0">
                <a:latin typeface="Arial Narrow" pitchFamily="34" charset="0"/>
              </a:rPr>
              <a:t>                                                                 Función de especificación. </a:t>
            </a:r>
          </a:p>
          <a:p>
            <a:pPr>
              <a:lnSpc>
                <a:spcPct val="80000"/>
              </a:lnSpc>
              <a:buFontTx/>
              <a:buChar char="•"/>
              <a:defRPr/>
            </a:pPr>
            <a:r>
              <a:rPr lang="es-ES_tradnl" sz="2400" dirty="0">
                <a:latin typeface="Arial Narrow" pitchFamily="34" charset="0"/>
              </a:rPr>
              <a:t>Una de las relaciones condicionales es mayor a la relación original.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s-ES_tradnl" dirty="0">
              <a:latin typeface="Arial Narrow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s-ES_tradnl" sz="4400" dirty="0">
              <a:latin typeface="Arial Narrow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s-AR" sz="2800" dirty="0">
              <a:latin typeface="Arial Narrow" pitchFamily="34" charset="0"/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>
            <a:off x="2000250" y="3143250"/>
            <a:ext cx="1357313" cy="635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 type="stealth"/>
          </a:ln>
        </p:spPr>
        <p:txBody>
          <a:bodyPr/>
          <a:lstStyle/>
          <a:p>
            <a:pPr>
              <a:defRPr/>
            </a:pPr>
            <a:endParaRPr lang="es-AR">
              <a:latin typeface="Arial" charset="0"/>
            </a:endParaRPr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 flipV="1">
            <a:off x="1428750" y="2500313"/>
            <a:ext cx="1428750" cy="642937"/>
          </a:xfrm>
          <a:prstGeom prst="line">
            <a:avLst/>
          </a:prstGeom>
          <a:noFill/>
          <a:ln w="41275">
            <a:solidFill>
              <a:schemeClr val="tx2">
                <a:lumMod val="75000"/>
              </a:schemeClr>
            </a:solidFill>
            <a:round/>
            <a:headEnd type="stealth"/>
            <a:tailEnd/>
          </a:ln>
        </p:spPr>
        <p:txBody>
          <a:bodyPr/>
          <a:lstStyle/>
          <a:p>
            <a:pPr>
              <a:defRPr/>
            </a:pPr>
            <a:endParaRPr lang="es-AR">
              <a:latin typeface="Arial" charset="0"/>
            </a:endParaRPr>
          </a:p>
        </p:txBody>
      </p:sp>
      <p:sp>
        <p:nvSpPr>
          <p:cNvPr id="91142" name="5 CuadroTexto"/>
          <p:cNvSpPr txBox="1">
            <a:spLocks noChangeArrowheads="1"/>
          </p:cNvSpPr>
          <p:nvPr/>
        </p:nvSpPr>
        <p:spPr bwMode="auto">
          <a:xfrm>
            <a:off x="5929313" y="2286000"/>
            <a:ext cx="2357437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s-ES_tradnl" altLang="es-AR" sz="2800">
                <a:latin typeface="Arial Narrow" pitchFamily="34" charset="0"/>
              </a:rPr>
              <a:t>Vble test o control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s-ES_tradnl" altLang="es-AR" sz="2400" b="1">
                <a:solidFill>
                  <a:srgbClr val="C00000"/>
                </a:solidFill>
                <a:latin typeface="Arial Narrow" pitchFamily="34" charset="0"/>
              </a:rPr>
              <a:t>                                          </a:t>
            </a:r>
            <a:r>
              <a:rPr lang="es-ES_tradnl" altLang="es-AR" sz="2400">
                <a:latin typeface="Arial Narrow" pitchFamily="34" charset="0"/>
              </a:rPr>
              <a:t>como</a:t>
            </a:r>
            <a:r>
              <a:rPr lang="es-ES_tradnl" altLang="es-AR" sz="2400" b="1">
                <a:solidFill>
                  <a:srgbClr val="C00000"/>
                </a:solidFill>
                <a:latin typeface="Arial Narrow" pitchFamily="34" charset="0"/>
              </a:rPr>
              <a:t> “condición”</a:t>
            </a:r>
            <a:endParaRPr lang="es-ES_tradnl" altLang="es-AR" sz="2000" b="1">
              <a:solidFill>
                <a:srgbClr val="C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285875"/>
            <a:ext cx="8229600" cy="346075"/>
          </a:xfrm>
        </p:spPr>
        <p:txBody>
          <a:bodyPr/>
          <a:lstStyle/>
          <a:p>
            <a:pPr>
              <a:defRPr/>
            </a:pPr>
            <a:r>
              <a:rPr lang="es-ES_tradnl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Relación Parcial Intermedia</a:t>
            </a:r>
            <a:endParaRPr lang="es-AR" sz="3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6083" name="9 Marcador de contenido"/>
          <p:cNvSpPr>
            <a:spLocks noGrp="1"/>
          </p:cNvSpPr>
          <p:nvPr>
            <p:ph idx="1"/>
          </p:nvPr>
        </p:nvSpPr>
        <p:spPr>
          <a:xfrm>
            <a:off x="142875" y="1928813"/>
            <a:ext cx="8812213" cy="4203700"/>
          </a:xfrm>
        </p:spPr>
        <p:txBody>
          <a:bodyPr/>
          <a:lstStyle/>
          <a:p>
            <a:pPr>
              <a:defRPr/>
            </a:pPr>
            <a:r>
              <a:rPr lang="es-AR" sz="2000" dirty="0"/>
              <a:t>Hipótesis: El </a:t>
            </a:r>
            <a:r>
              <a:rPr lang="es-AR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 de educación </a:t>
            </a:r>
            <a:r>
              <a:rPr lang="es-A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(liberal-autoritaria) </a:t>
            </a:r>
            <a:r>
              <a:rPr lang="es-AR" sz="2000" dirty="0"/>
              <a:t>se vincula con la </a:t>
            </a:r>
            <a:r>
              <a:rPr lang="es-AR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éxito profesional</a:t>
            </a:r>
            <a:r>
              <a:rPr lang="es-AR" sz="2000" dirty="0"/>
              <a:t>. De manera tal que los jóvenes que tuvieron una educación liberal tienen altos niveles de éxito profesional. </a:t>
            </a:r>
          </a:p>
          <a:p>
            <a:pPr>
              <a:buFont typeface="Wingdings" pitchFamily="2" charset="2"/>
              <a:buNone/>
              <a:defRPr/>
            </a:pPr>
            <a:r>
              <a:rPr lang="es-AR" sz="2000" dirty="0"/>
              <a:t>Se propone como variable de control la </a:t>
            </a:r>
            <a:r>
              <a:rPr lang="es-AR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estructura del lugar de trabajo </a:t>
            </a:r>
            <a:r>
              <a:rPr lang="es-A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(estructura liberal- estructura autoritaria)</a:t>
            </a:r>
            <a:r>
              <a:rPr lang="es-AR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, </a:t>
            </a:r>
            <a:r>
              <a:rPr lang="es-AR" sz="2000" dirty="0"/>
              <a:t>ya que se supone que los jóvenes educados en una atmósfera liberal tienen menos éxito si el lugar de trabajo es autoritario que si es liberal.</a:t>
            </a:r>
          </a:p>
          <a:p>
            <a:pPr>
              <a:buFont typeface="Wingdings" pitchFamily="2" charset="2"/>
              <a:buNone/>
              <a:defRPr/>
            </a:pPr>
            <a:endParaRPr lang="es-AR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None/>
              <a:defRPr/>
            </a:pPr>
            <a:r>
              <a:rPr lang="es-AR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estructura del lugar de trabajo</a:t>
            </a:r>
            <a:endParaRPr lang="es-AR" sz="2000" dirty="0"/>
          </a:p>
          <a:p>
            <a:pPr>
              <a:buFont typeface="Wingdings" pitchFamily="2" charset="2"/>
              <a:buNone/>
              <a:defRPr/>
            </a:pPr>
            <a:endParaRPr lang="es-AR" sz="2000" dirty="0"/>
          </a:p>
          <a:p>
            <a:pPr>
              <a:buFont typeface="Wingdings" pitchFamily="2" charset="2"/>
              <a:buNone/>
              <a:defRPr/>
            </a:pPr>
            <a:r>
              <a:rPr lang="es-AR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es-AR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tipo de educación                                              éxito profesional</a:t>
            </a:r>
            <a:endParaRPr lang="es-AR" sz="2000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 flipV="1">
            <a:off x="4643438" y="5214938"/>
            <a:ext cx="0" cy="642937"/>
          </a:xfrm>
          <a:prstGeom prst="line">
            <a:avLst/>
          </a:prstGeom>
          <a:noFill/>
          <a:ln w="41275">
            <a:solidFill>
              <a:schemeClr val="tx2">
                <a:lumMod val="75000"/>
              </a:schemeClr>
            </a:solidFill>
            <a:round/>
            <a:headEnd type="stealth"/>
            <a:tailEnd/>
          </a:ln>
        </p:spPr>
        <p:txBody>
          <a:bodyPr/>
          <a:lstStyle/>
          <a:p>
            <a:pPr>
              <a:defRPr/>
            </a:pPr>
            <a:endParaRPr lang="es-AR">
              <a:latin typeface="Arial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H="1" flipV="1">
            <a:off x="3214688" y="5857875"/>
            <a:ext cx="2928937" cy="0"/>
          </a:xfrm>
          <a:prstGeom prst="line">
            <a:avLst/>
          </a:prstGeom>
          <a:noFill/>
          <a:ln w="41275">
            <a:solidFill>
              <a:schemeClr val="tx2">
                <a:lumMod val="75000"/>
              </a:schemeClr>
            </a:solidFill>
            <a:round/>
            <a:headEnd type="stealth"/>
            <a:tailEnd/>
          </a:ln>
        </p:spPr>
        <p:txBody>
          <a:bodyPr/>
          <a:lstStyle/>
          <a:p>
            <a:pPr>
              <a:defRPr/>
            </a:pPr>
            <a:endParaRPr lang="es-AR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285875"/>
            <a:ext cx="8229600" cy="346075"/>
          </a:xfrm>
        </p:spPr>
        <p:txBody>
          <a:bodyPr/>
          <a:lstStyle/>
          <a:p>
            <a:pPr>
              <a:defRPr/>
            </a:pPr>
            <a:r>
              <a:rPr lang="es-ES_tradnl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Relación Parcial intermedia</a:t>
            </a:r>
            <a:endParaRPr lang="es-AR" sz="3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714500"/>
            <a:ext cx="8301038" cy="47593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                         Z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              X                  Y</a:t>
            </a:r>
          </a:p>
          <a:p>
            <a:pPr>
              <a:lnSpc>
                <a:spcPct val="80000"/>
              </a:lnSpc>
              <a:buFontTx/>
              <a:buChar char="•"/>
              <a:defRPr/>
            </a:pPr>
            <a:endParaRPr lang="es-ES_tradnl" sz="2800" dirty="0">
              <a:latin typeface="Arial Narrow" pitchFamily="34" charset="0"/>
            </a:endParaRPr>
          </a:p>
          <a:p>
            <a:pPr>
              <a:lnSpc>
                <a:spcPct val="80000"/>
              </a:lnSpc>
              <a:buFontTx/>
              <a:buChar char="•"/>
              <a:defRPr/>
            </a:pPr>
            <a:r>
              <a:rPr lang="es-ES_tradnl" sz="2400" dirty="0">
                <a:latin typeface="Arial Narrow" pitchFamily="34" charset="0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s-ES_tradnl" sz="2400" dirty="0">
              <a:latin typeface="Arial Narrow" pitchFamily="34" charset="0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s-ES_tradnl" sz="2400" dirty="0">
                <a:latin typeface="Arial Narrow" pitchFamily="34" charset="0"/>
              </a:rPr>
              <a:t>X = Tipo de educación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s-ES_tradnl" sz="2400" dirty="0">
                <a:latin typeface="Arial Narrow" pitchFamily="34" charset="0"/>
              </a:rPr>
              <a:t>Y = Éxito profesional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s-ES_tradnl" sz="2400" dirty="0">
                <a:latin typeface="Arial Narrow" pitchFamily="34" charset="0"/>
              </a:rPr>
              <a:t>Z = Atmósfera profesional</a:t>
            </a:r>
          </a:p>
          <a:p>
            <a:pPr>
              <a:lnSpc>
                <a:spcPct val="80000"/>
              </a:lnSpc>
              <a:buFontTx/>
              <a:buChar char="•"/>
              <a:defRPr/>
            </a:pPr>
            <a:r>
              <a:rPr lang="es-ES_tradnl" sz="2400" dirty="0">
                <a:latin typeface="Arial Narrow" pitchFamily="34" charset="0"/>
              </a:rPr>
              <a:t>                                                                 Función de especificación</a:t>
            </a:r>
            <a:r>
              <a:rPr lang="es-ES_tradnl" sz="2800" dirty="0">
                <a:latin typeface="Arial Narrow" pitchFamily="34" charset="0"/>
              </a:rPr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s-ES_tradnl" sz="4400" dirty="0">
              <a:latin typeface="Arial Narrow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s-AR" sz="2800" dirty="0">
              <a:latin typeface="Arial Narrow" pitchFamily="34" charset="0"/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>
            <a:off x="2000250" y="3143250"/>
            <a:ext cx="1357313" cy="635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 type="stealth"/>
          </a:ln>
        </p:spPr>
        <p:txBody>
          <a:bodyPr/>
          <a:lstStyle/>
          <a:p>
            <a:pPr>
              <a:defRPr/>
            </a:pPr>
            <a:endParaRPr lang="es-AR">
              <a:latin typeface="Arial" charset="0"/>
            </a:endParaRPr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V="1">
            <a:off x="2786063" y="2500313"/>
            <a:ext cx="0" cy="642937"/>
          </a:xfrm>
          <a:prstGeom prst="line">
            <a:avLst/>
          </a:prstGeom>
          <a:noFill/>
          <a:ln w="41275">
            <a:solidFill>
              <a:schemeClr val="tx2">
                <a:lumMod val="75000"/>
              </a:schemeClr>
            </a:solidFill>
            <a:round/>
            <a:headEnd type="stealth"/>
            <a:tailEnd/>
          </a:ln>
        </p:spPr>
        <p:txBody>
          <a:bodyPr/>
          <a:lstStyle/>
          <a:p>
            <a:pPr>
              <a:defRPr/>
            </a:pPr>
            <a:endParaRPr lang="es-AR">
              <a:latin typeface="Arial" charset="0"/>
            </a:endParaRPr>
          </a:p>
        </p:txBody>
      </p:sp>
      <p:sp>
        <p:nvSpPr>
          <p:cNvPr id="93190" name="6 CuadroTexto"/>
          <p:cNvSpPr txBox="1">
            <a:spLocks noChangeArrowheads="1"/>
          </p:cNvSpPr>
          <p:nvPr/>
        </p:nvSpPr>
        <p:spPr bwMode="auto">
          <a:xfrm>
            <a:off x="6000750" y="1785938"/>
            <a:ext cx="2357438" cy="166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s-ES_tradnl" altLang="es-AR" sz="2800">
                <a:latin typeface="Arial Narrow" pitchFamily="34" charset="0"/>
              </a:rPr>
              <a:t>Vble test o control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s-ES_tradnl" altLang="es-AR" sz="2400" b="1">
                <a:solidFill>
                  <a:srgbClr val="C00000"/>
                </a:solidFill>
                <a:latin typeface="Arial Narrow" pitchFamily="34" charset="0"/>
              </a:rPr>
              <a:t>                                          </a:t>
            </a:r>
            <a:r>
              <a:rPr lang="es-ES_tradnl" altLang="es-AR" sz="2400">
                <a:latin typeface="Arial Narrow" pitchFamily="34" charset="0"/>
              </a:rPr>
              <a:t>como</a:t>
            </a:r>
            <a:r>
              <a:rPr lang="es-ES_tradnl" altLang="es-AR" sz="2400" b="1">
                <a:solidFill>
                  <a:srgbClr val="C00000"/>
                </a:solidFill>
                <a:latin typeface="Arial Narrow" pitchFamily="34" charset="0"/>
              </a:rPr>
              <a:t> “contingencia”</a:t>
            </a:r>
            <a:endParaRPr lang="es-ES_tradnl" altLang="es-AR" sz="2000" b="1">
              <a:solidFill>
                <a:srgbClr val="C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2017713"/>
            <a:ext cx="8343900" cy="649287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s-ES" altLang="es-AR" sz="2400" b="1"/>
              <a:t>Ecuación de  Covarianzas de Lazarsfeld</a:t>
            </a:r>
          </a:p>
        </p:txBody>
      </p:sp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1881188" y="2895600"/>
            <a:ext cx="5378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2400" b="1">
                <a:latin typeface="Arial" pitchFamily="34" charset="0"/>
              </a:rPr>
              <a:t>(XY) = (XY,t</a:t>
            </a:r>
            <a:r>
              <a:rPr lang="es-MX" altLang="es-AR" sz="2400" b="1" baseline="-25000">
                <a:latin typeface="Arial" pitchFamily="34" charset="0"/>
              </a:rPr>
              <a:t>1</a:t>
            </a:r>
            <a:r>
              <a:rPr lang="es-MX" altLang="es-AR" sz="2400" b="1">
                <a:latin typeface="Arial" pitchFamily="34" charset="0"/>
              </a:rPr>
              <a:t>) </a:t>
            </a:r>
            <a:r>
              <a:rPr lang="es-MX" altLang="es-AR" sz="2400" b="1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⊕ (XY,t</a:t>
            </a:r>
            <a:r>
              <a:rPr lang="es-MX" altLang="es-AR" sz="2400" b="1" baseline="-25000">
                <a:latin typeface="Arial" pitchFamily="34" charset="0"/>
              </a:rPr>
              <a:t>2</a:t>
            </a:r>
            <a:r>
              <a:rPr lang="es-MX" altLang="es-AR" sz="2400" b="1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) ⊕ (XT) ⊗ (YT)</a:t>
            </a:r>
            <a:endParaRPr lang="es-ES" altLang="es-AR" sz="2400" b="1"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249363" y="3903663"/>
            <a:ext cx="1136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1800" b="1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Relación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1800" b="1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Original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325813" y="3903663"/>
            <a:ext cx="1390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1800" b="1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Relaciones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1800" b="1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Parciales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5715000" y="3903663"/>
            <a:ext cx="1390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1800" b="1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Relaciones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1800" b="1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Marginales</a:t>
            </a:r>
          </a:p>
        </p:txBody>
      </p:sp>
      <p:sp>
        <p:nvSpPr>
          <p:cNvPr id="15367" name="Oval 7"/>
          <p:cNvSpPr>
            <a:spLocks noChangeArrowheads="1"/>
          </p:cNvSpPr>
          <p:nvPr/>
        </p:nvSpPr>
        <p:spPr bwMode="auto">
          <a:xfrm>
            <a:off x="1752600" y="2743200"/>
            <a:ext cx="944563" cy="77787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cxnSp>
        <p:nvCxnSpPr>
          <p:cNvPr id="15368" name="AutoShape 8"/>
          <p:cNvCxnSpPr>
            <a:cxnSpLocks noChangeShapeType="1"/>
            <a:stCxn id="15367" idx="3"/>
            <a:endCxn id="15364" idx="0"/>
          </p:cNvCxnSpPr>
          <p:nvPr/>
        </p:nvCxnSpPr>
        <p:spPr bwMode="auto">
          <a:xfrm flipH="1">
            <a:off x="1817688" y="3416300"/>
            <a:ext cx="73025" cy="4873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69" name="Oval 9"/>
          <p:cNvSpPr>
            <a:spLocks noChangeArrowheads="1"/>
          </p:cNvSpPr>
          <p:nvPr/>
        </p:nvSpPr>
        <p:spPr bwMode="auto">
          <a:xfrm>
            <a:off x="2840038" y="2667000"/>
            <a:ext cx="2362200" cy="863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sp>
        <p:nvSpPr>
          <p:cNvPr id="15370" name="Oval 10"/>
          <p:cNvSpPr>
            <a:spLocks noChangeArrowheads="1"/>
          </p:cNvSpPr>
          <p:nvPr/>
        </p:nvSpPr>
        <p:spPr bwMode="auto">
          <a:xfrm>
            <a:off x="5494338" y="2717800"/>
            <a:ext cx="1835150" cy="863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cxnSp>
        <p:nvCxnSpPr>
          <p:cNvPr id="15371" name="AutoShape 11"/>
          <p:cNvCxnSpPr>
            <a:cxnSpLocks noChangeShapeType="1"/>
            <a:stCxn id="15369" idx="4"/>
            <a:endCxn id="15365" idx="0"/>
          </p:cNvCxnSpPr>
          <p:nvPr/>
        </p:nvCxnSpPr>
        <p:spPr bwMode="auto">
          <a:xfrm>
            <a:off x="4021138" y="3540125"/>
            <a:ext cx="0" cy="3635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2" name="AutoShape 12"/>
          <p:cNvCxnSpPr>
            <a:cxnSpLocks noChangeShapeType="1"/>
            <a:stCxn id="15370" idx="4"/>
            <a:endCxn id="15366" idx="0"/>
          </p:cNvCxnSpPr>
          <p:nvPr/>
        </p:nvCxnSpPr>
        <p:spPr bwMode="auto">
          <a:xfrm flipH="1">
            <a:off x="6410325" y="3590925"/>
            <a:ext cx="1588" cy="3127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7391400" y="2705100"/>
            <a:ext cx="167322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1600">
                <a:latin typeface="Arial" pitchFamily="34" charset="0"/>
              </a:rPr>
              <a:t>Siempre debe usarse el mismo coeficiente</a:t>
            </a:r>
            <a:endParaRPr lang="es-ES" altLang="es-AR" sz="1600">
              <a:latin typeface="Arial" pitchFamily="34" charset="0"/>
            </a:endParaRPr>
          </a:p>
        </p:txBody>
      </p:sp>
      <p:sp>
        <p:nvSpPr>
          <p:cNvPr id="15374" name="AutoShape 14"/>
          <p:cNvSpPr>
            <a:spLocks/>
          </p:cNvSpPr>
          <p:nvPr/>
        </p:nvSpPr>
        <p:spPr bwMode="auto">
          <a:xfrm>
            <a:off x="7362825" y="2678113"/>
            <a:ext cx="125413" cy="923925"/>
          </a:xfrm>
          <a:prstGeom prst="leftBrace">
            <a:avLst>
              <a:gd name="adj1" fmla="val 61392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1060450" y="4926013"/>
            <a:ext cx="72564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2000">
                <a:latin typeface="Arial Black" pitchFamily="34" charset="0"/>
              </a:rPr>
              <a:t>“Existe relación causal entre dos variables si, para cualquier factor de prueba antecedente, la relación entre esas variables no desaparece”</a:t>
            </a:r>
            <a:endParaRPr lang="es-ES" altLang="es-AR" sz="2000">
              <a:latin typeface="Arial Black" pitchFamily="34" charset="0"/>
            </a:endParaRPr>
          </a:p>
        </p:txBody>
      </p:sp>
      <p:sp>
        <p:nvSpPr>
          <p:cNvPr id="94224" name="Rectangle 16"/>
          <p:cNvSpPr>
            <a:spLocks noChangeArrowheads="1"/>
          </p:cNvSpPr>
          <p:nvPr/>
        </p:nvSpPr>
        <p:spPr bwMode="auto">
          <a:xfrm>
            <a:off x="1150938" y="657225"/>
            <a:ext cx="7308850" cy="8080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92075" tIns="46038" rIns="92075" bIns="46038"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2400" b="1">
                <a:latin typeface="Arial" pitchFamily="34" charset="0"/>
              </a:rPr>
              <a:t>ASOCIACIÓN ESTADÍSTICA MULTIVARIADA</a:t>
            </a:r>
            <a:br>
              <a:rPr lang="es-ES" altLang="es-AR" sz="2400" b="1">
                <a:latin typeface="Arial" pitchFamily="34" charset="0"/>
              </a:rPr>
            </a:br>
            <a:r>
              <a:rPr lang="es-ES" altLang="es-AR" sz="2400" b="1">
                <a:latin typeface="Arial" pitchFamily="34" charset="0"/>
              </a:rPr>
              <a:t>EL MODELO LAZARSFELD</a:t>
            </a:r>
            <a:endParaRPr lang="es-ES" altLang="es-AR" sz="24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utoUpdateAnimBg="0"/>
      <p:bldP spid="15365" grpId="0" autoUpdateAnimBg="0"/>
      <p:bldP spid="15366" grpId="0" autoUpdateAnimBg="0"/>
      <p:bldP spid="15367" grpId="0" animBg="1"/>
      <p:bldP spid="15369" grpId="0" animBg="1"/>
      <p:bldP spid="15370" grpId="0" animBg="1"/>
      <p:bldP spid="15373" grpId="0"/>
      <p:bldP spid="15374" grpId="0" animBg="1"/>
      <p:bldP spid="1537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2017713"/>
            <a:ext cx="8440737" cy="4114800"/>
          </a:xfrm>
          <a:noFill/>
        </p:spPr>
        <p:txBody>
          <a:bodyPr/>
          <a:lstStyle/>
          <a:p>
            <a:pPr marL="533400" indent="-533400" algn="ctr" eaLnBrk="1" hangingPunct="1">
              <a:buFontTx/>
              <a:buNone/>
            </a:pPr>
            <a:r>
              <a:rPr lang="es-ES" altLang="es-AR" sz="2800" b="1"/>
              <a:t>Hipótesis Multivariada</a:t>
            </a:r>
          </a:p>
          <a:p>
            <a:pPr marL="533400" indent="-533400" algn="just" eaLnBrk="1" hangingPunct="1"/>
            <a:r>
              <a:rPr lang="es-ES" altLang="es-AR"/>
              <a:t>“</a:t>
            </a:r>
            <a:r>
              <a:rPr lang="es-ES" altLang="es-AR" sz="2900"/>
              <a:t>Entre las personas en edad de alta participación económica (de 25 a 45 años), la tasa de actividad significativamente más elevada entre los varones que entre las mujeres, se explica por la intervención de condiciones familiares”</a:t>
            </a:r>
          </a:p>
        </p:txBody>
      </p:sp>
      <p:sp>
        <p:nvSpPr>
          <p:cNvPr id="95235" name="Rectangle 3"/>
          <p:cNvSpPr>
            <a:spLocks noChangeArrowheads="1"/>
          </p:cNvSpPr>
          <p:nvPr/>
        </p:nvSpPr>
        <p:spPr bwMode="auto">
          <a:xfrm>
            <a:off x="1150938" y="657225"/>
            <a:ext cx="7308850" cy="898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92075" tIns="46038" rIns="92075" bIns="46038"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2400" b="1">
                <a:latin typeface="Arial" pitchFamily="34" charset="0"/>
              </a:rPr>
              <a:t>ASOCIACIÓN ESTADÍSTICA MULTIVARIADA</a:t>
            </a:r>
            <a:br>
              <a:rPr lang="es-ES" altLang="es-AR" sz="2400" b="1">
                <a:latin typeface="Arial" pitchFamily="34" charset="0"/>
              </a:rPr>
            </a:br>
            <a:r>
              <a:rPr lang="es-ES" altLang="es-AR" sz="2400">
                <a:latin typeface="Arial" pitchFamily="34" charset="0"/>
              </a:rPr>
              <a:t>A MANERA DE EJEMPLO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uild="p" autoUpdateAnimBg="0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950" y="1962150"/>
            <a:ext cx="4464050" cy="272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962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4581525"/>
            <a:ext cx="4067175" cy="236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9626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24050"/>
            <a:ext cx="4932363" cy="276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537075" y="5157788"/>
            <a:ext cx="4319588" cy="1150937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buClrTx/>
              <a:buSzTx/>
              <a:buFontTx/>
              <a:buNone/>
            </a:pPr>
            <a:r>
              <a:rPr lang="es-MX" altLang="es-AR" sz="2400" b="1">
                <a:latin typeface="Arial" pitchFamily="34" charset="0"/>
              </a:rPr>
              <a:t>Distribuciones para Tablas de Contingencia y Prueba de Hipótesis Ji cuadrado</a:t>
            </a:r>
            <a:endParaRPr lang="es-ES" altLang="es-AR" sz="2400" b="1">
              <a:latin typeface="Arial" pitchFamily="34" charset="0"/>
            </a:endParaRPr>
          </a:p>
        </p:txBody>
      </p:sp>
      <p:sp>
        <p:nvSpPr>
          <p:cNvPr id="96262" name="Text Box 6"/>
          <p:cNvSpPr txBox="1">
            <a:spLocks noChangeArrowheads="1"/>
          </p:cNvSpPr>
          <p:nvPr/>
        </p:nvSpPr>
        <p:spPr bwMode="auto">
          <a:xfrm>
            <a:off x="1274763" y="407988"/>
            <a:ext cx="6934200" cy="100488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s-AR" altLang="es-AR" sz="2400" b="1"/>
              <a:t>ESTADÍSTICOS DE ANÁLISIS BIVARIADO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s-ES" altLang="es-AR" sz="2400">
                <a:solidFill>
                  <a:schemeClr val="tx2"/>
                </a:solidFill>
              </a:rPr>
              <a:t>A MODO DE EJEMPLO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0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935038" y="1808163"/>
            <a:ext cx="7343775" cy="16160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  <a:defRPr/>
            </a:pPr>
            <a:r>
              <a:rPr lang="es-AR" altLang="es-AR" sz="2000" b="1" dirty="0">
                <a:latin typeface="Tahoma" pitchFamily="34" charset="0"/>
              </a:rPr>
              <a:t>EL PAPEL MÁS  IMPORTANTE </a:t>
            </a:r>
            <a:r>
              <a:rPr lang="es-ES" altLang="es-AR" sz="2000" b="1" dirty="0">
                <a:latin typeface="Tahoma" pitchFamily="34" charset="0"/>
              </a:rPr>
              <a:t>DEL ANÁLISIS MULTIVARIABLE ES PROPORCIONAR LOS SUSTITUTOS LÓGICOS DEL CONTROL EXPERIMENTAL Y PONER A PRUEBA HIPÓTESIS MÁS COMPLEJAS SOBRE EL ORDEN O EL CAMBIO SOCIAL</a:t>
            </a:r>
            <a:r>
              <a:rPr lang="es-AR" altLang="es-AR" sz="2000" b="1" dirty="0">
                <a:latin typeface="Tahoma" pitchFamily="34" charset="0"/>
              </a:rPr>
              <a:t>.</a:t>
            </a:r>
            <a:endParaRPr lang="es-ES" altLang="es-AR" sz="2000" b="1" dirty="0">
              <a:latin typeface="Tahoma" pitchFamily="34" charset="0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935038" y="455613"/>
            <a:ext cx="7308850" cy="10064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92075" tIns="46038" rIns="92075" bIns="46038" anchor="b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defRPr/>
            </a:pPr>
            <a:r>
              <a:rPr lang="es-ES" altLang="es-AR" sz="2800" b="1" dirty="0"/>
              <a:t>ASOCIACIÓN ESTADÍSTICA MULTIVARIADA</a:t>
            </a:r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684213" y="3860800"/>
            <a:ext cx="7993062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s-ES" altLang="es-AR" sz="2400" b="1"/>
              <a:t>DOS TIPOS DE PROBLEMAS ENFRENTA EL ANÁLISIS MULTIVARIADO</a:t>
            </a:r>
          </a:p>
          <a:p>
            <a:pPr algn="just">
              <a:spcBef>
                <a:spcPct val="50000"/>
              </a:spcBef>
              <a:buClrTx/>
              <a:buSzTx/>
              <a:buFontTx/>
              <a:buChar char="•"/>
            </a:pPr>
            <a:r>
              <a:rPr lang="es-ES" altLang="es-AR" sz="2000" b="1"/>
              <a:t> Análisis de los datos: ¿cómo manipular la información, resumirla, identificar y evaluar las diferentes relaciones?</a:t>
            </a:r>
          </a:p>
          <a:p>
            <a:pPr algn="just">
              <a:spcBef>
                <a:spcPct val="50000"/>
              </a:spcBef>
              <a:buClrTx/>
              <a:buSzTx/>
              <a:buFontTx/>
              <a:buChar char="•"/>
            </a:pPr>
            <a:r>
              <a:rPr lang="es-ES" altLang="es-AR" sz="2000" b="1"/>
              <a:t> Interpretación de los datos: ¿cómo diferenciar los efectos particulares de los de interacción y cómo evaluar de manera racional el sentido de las regularidades empíricas?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2276475"/>
            <a:ext cx="8128000" cy="468313"/>
          </a:xfrm>
          <a:noFill/>
        </p:spPr>
        <p:txBody>
          <a:bodyPr/>
          <a:lstStyle/>
          <a:p>
            <a:pPr lvl="1" algn="ctr" eaLnBrk="1" hangingPunct="1">
              <a:buFontTx/>
              <a:buNone/>
            </a:pPr>
            <a:r>
              <a:rPr lang="es-MX" altLang="es-AR" sz="2400" b="1"/>
              <a:t>Presencia de menores en el hogar</a:t>
            </a:r>
            <a:endParaRPr lang="es-ES" altLang="es-AR" sz="2400" b="1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008313"/>
            <a:ext cx="6811963" cy="346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4284663" y="3968750"/>
            <a:ext cx="647700" cy="252413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5040313" y="3968750"/>
            <a:ext cx="647700" cy="252413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107950" y="3716338"/>
            <a:ext cx="1773238" cy="5048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cxnSp>
        <p:nvCxnSpPr>
          <p:cNvPr id="17415" name="AutoShape 7"/>
          <p:cNvCxnSpPr>
            <a:cxnSpLocks noChangeShapeType="1"/>
            <a:stCxn id="17414" idx="6"/>
            <a:endCxn id="17412" idx="2"/>
          </p:cNvCxnSpPr>
          <p:nvPr/>
        </p:nvCxnSpPr>
        <p:spPr bwMode="auto">
          <a:xfrm>
            <a:off x="1890713" y="3968750"/>
            <a:ext cx="2384425" cy="1270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16" name="AutoShape 8"/>
          <p:cNvCxnSpPr>
            <a:cxnSpLocks noChangeShapeType="1"/>
            <a:stCxn id="17412" idx="0"/>
            <a:endCxn id="17413" idx="0"/>
          </p:cNvCxnSpPr>
          <p:nvPr/>
        </p:nvCxnSpPr>
        <p:spPr bwMode="auto">
          <a:xfrm rot="5400000" flipV="1">
            <a:off x="4985544" y="3582194"/>
            <a:ext cx="1588" cy="755650"/>
          </a:xfrm>
          <a:prstGeom prst="curvedConnector3">
            <a:avLst>
              <a:gd name="adj1" fmla="val -13800005"/>
            </a:avLst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6729413" y="3429000"/>
            <a:ext cx="2343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1800">
                <a:latin typeface="Arial" pitchFamily="34" charset="0"/>
              </a:rPr>
              <a:t>Diferencia porcentual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1800">
                <a:latin typeface="Arial" pitchFamily="34" charset="0"/>
              </a:rPr>
              <a:t>37,5 p.p.</a:t>
            </a:r>
            <a:endParaRPr lang="es-ES" altLang="es-AR" sz="1800">
              <a:latin typeface="Arial" pitchFamily="34" charset="0"/>
            </a:endParaRPr>
          </a:p>
        </p:txBody>
      </p:sp>
      <p:cxnSp>
        <p:nvCxnSpPr>
          <p:cNvPr id="17418" name="AutoShape 10"/>
          <p:cNvCxnSpPr>
            <a:cxnSpLocks noChangeShapeType="1"/>
            <a:stCxn id="17413" idx="0"/>
            <a:endCxn id="17417" idx="1"/>
          </p:cNvCxnSpPr>
          <p:nvPr/>
        </p:nvCxnSpPr>
        <p:spPr bwMode="auto">
          <a:xfrm rot="-5400000">
            <a:off x="5942013" y="3171825"/>
            <a:ext cx="209550" cy="1365250"/>
          </a:xfrm>
          <a:prstGeom prst="curvedConnector2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19" name="Oval 11"/>
          <p:cNvSpPr>
            <a:spLocks noChangeArrowheads="1"/>
          </p:cNvSpPr>
          <p:nvPr/>
        </p:nvSpPr>
        <p:spPr bwMode="auto">
          <a:xfrm>
            <a:off x="4284663" y="5192713"/>
            <a:ext cx="647700" cy="252412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sp>
        <p:nvSpPr>
          <p:cNvPr id="17420" name="Oval 12"/>
          <p:cNvSpPr>
            <a:spLocks noChangeArrowheads="1"/>
          </p:cNvSpPr>
          <p:nvPr/>
        </p:nvSpPr>
        <p:spPr bwMode="auto">
          <a:xfrm>
            <a:off x="5092700" y="5200650"/>
            <a:ext cx="647700" cy="252413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cxnSp>
        <p:nvCxnSpPr>
          <p:cNvPr id="17421" name="AutoShape 13"/>
          <p:cNvCxnSpPr>
            <a:cxnSpLocks noChangeShapeType="1"/>
            <a:stCxn id="17425" idx="6"/>
            <a:endCxn id="17419" idx="2"/>
          </p:cNvCxnSpPr>
          <p:nvPr/>
        </p:nvCxnSpPr>
        <p:spPr bwMode="auto">
          <a:xfrm>
            <a:off x="1890713" y="5121275"/>
            <a:ext cx="2384425" cy="1984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2" name="AutoShape 14"/>
          <p:cNvCxnSpPr>
            <a:cxnSpLocks noChangeShapeType="1"/>
            <a:stCxn id="17419" idx="0"/>
            <a:endCxn id="17420" idx="0"/>
          </p:cNvCxnSpPr>
          <p:nvPr/>
        </p:nvCxnSpPr>
        <p:spPr bwMode="auto">
          <a:xfrm rot="5400000" flipV="1">
            <a:off x="5008563" y="4783138"/>
            <a:ext cx="7937" cy="808037"/>
          </a:xfrm>
          <a:prstGeom prst="curvedConnector3">
            <a:avLst>
              <a:gd name="adj1" fmla="val -2760000"/>
            </a:avLst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6729413" y="4660900"/>
            <a:ext cx="2343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1800">
                <a:latin typeface="Arial" pitchFamily="34" charset="0"/>
              </a:rPr>
              <a:t>Diferencia porcentual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1800">
                <a:latin typeface="Arial" pitchFamily="34" charset="0"/>
              </a:rPr>
              <a:t>14,2 p.p.</a:t>
            </a:r>
            <a:endParaRPr lang="es-ES" altLang="es-AR" sz="1800">
              <a:latin typeface="Arial" pitchFamily="34" charset="0"/>
            </a:endParaRPr>
          </a:p>
        </p:txBody>
      </p:sp>
      <p:cxnSp>
        <p:nvCxnSpPr>
          <p:cNvPr id="17424" name="AutoShape 16"/>
          <p:cNvCxnSpPr>
            <a:cxnSpLocks noChangeShapeType="1"/>
            <a:stCxn id="17420" idx="0"/>
            <a:endCxn id="17423" idx="1"/>
          </p:cNvCxnSpPr>
          <p:nvPr/>
        </p:nvCxnSpPr>
        <p:spPr bwMode="auto">
          <a:xfrm rot="-5400000">
            <a:off x="5968207" y="4429918"/>
            <a:ext cx="209550" cy="1312863"/>
          </a:xfrm>
          <a:prstGeom prst="curvedConnector2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25" name="Oval 17"/>
          <p:cNvSpPr>
            <a:spLocks noChangeArrowheads="1"/>
          </p:cNvSpPr>
          <p:nvPr/>
        </p:nvSpPr>
        <p:spPr bwMode="auto">
          <a:xfrm>
            <a:off x="107950" y="4868863"/>
            <a:ext cx="1773238" cy="5048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6962775" y="5827713"/>
            <a:ext cx="1873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1800">
                <a:latin typeface="Arial" pitchFamily="34" charset="0"/>
              </a:rPr>
              <a:t>Doble Diferencia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1800">
                <a:latin typeface="Arial" pitchFamily="34" charset="0"/>
              </a:rPr>
              <a:t>23,3 p.p.</a:t>
            </a:r>
            <a:endParaRPr lang="es-ES" altLang="es-AR" sz="1800">
              <a:latin typeface="Arial" pitchFamily="34" charset="0"/>
            </a:endParaRPr>
          </a:p>
        </p:txBody>
      </p:sp>
      <p:cxnSp>
        <p:nvCxnSpPr>
          <p:cNvPr id="17427" name="AutoShape 19"/>
          <p:cNvCxnSpPr>
            <a:cxnSpLocks noChangeShapeType="1"/>
            <a:stCxn id="17417" idx="2"/>
            <a:endCxn id="17423" idx="0"/>
          </p:cNvCxnSpPr>
          <p:nvPr/>
        </p:nvCxnSpPr>
        <p:spPr bwMode="auto">
          <a:xfrm>
            <a:off x="7900988" y="4070350"/>
            <a:ext cx="0" cy="590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8" name="AutoShape 20"/>
          <p:cNvCxnSpPr>
            <a:cxnSpLocks noChangeShapeType="1"/>
            <a:stCxn id="17423" idx="2"/>
            <a:endCxn id="17426" idx="0"/>
          </p:cNvCxnSpPr>
          <p:nvPr/>
        </p:nvCxnSpPr>
        <p:spPr bwMode="auto">
          <a:xfrm flipH="1">
            <a:off x="7899400" y="5302250"/>
            <a:ext cx="1588" cy="5254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7301" name="Rectangle 21"/>
          <p:cNvSpPr>
            <a:spLocks noChangeArrowheads="1"/>
          </p:cNvSpPr>
          <p:nvPr/>
        </p:nvSpPr>
        <p:spPr bwMode="auto">
          <a:xfrm>
            <a:off x="1150938" y="549275"/>
            <a:ext cx="7308850" cy="898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92075" tIns="46038" rIns="92075" bIns="46038"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2400" b="1">
                <a:latin typeface="Arial" pitchFamily="34" charset="0"/>
              </a:rPr>
              <a:t>ASOCIACIÓN ESTADÍSTICA MULTIVARIADA</a:t>
            </a:r>
            <a:br>
              <a:rPr lang="es-ES" altLang="es-AR" sz="2400" b="1">
                <a:latin typeface="Arial" pitchFamily="34" charset="0"/>
              </a:rPr>
            </a:br>
            <a:r>
              <a:rPr lang="es-ES" altLang="es-AR" sz="2400">
                <a:latin typeface="Arial" pitchFamily="34" charset="0"/>
              </a:rPr>
              <a:t>A MODO DE EJEMPLO</a:t>
            </a:r>
          </a:p>
        </p:txBody>
      </p:sp>
      <p:sp>
        <p:nvSpPr>
          <p:cNvPr id="97302" name="Rectangle 22"/>
          <p:cNvSpPr>
            <a:spLocks noChangeArrowheads="1"/>
          </p:cNvSpPr>
          <p:nvPr/>
        </p:nvSpPr>
        <p:spPr bwMode="auto">
          <a:xfrm>
            <a:off x="755650" y="1700213"/>
            <a:ext cx="8128000" cy="39687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s-ES" altLang="es-AR" sz="2000" b="1"/>
              <a:t>INCORPORACIÓN DE UNA VARIABLE TEST O DE CONTROL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9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74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74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3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1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7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9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7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74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5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5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17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7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4" presetID="5" presetClass="emph" presetSubtype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95" dur="indefinite"/>
                                        <p:tgtEl>
                                          <p:spTgt spid="174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96" dur="indefinite"/>
                                        <p:tgtEl>
                                          <p:spTgt spid="174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97" dur="indefinite"/>
                                        <p:tgtEl>
                                          <p:spTgt spid="174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99" dur="indefinite"/>
                                        <p:tgtEl>
                                          <p:spTgt spid="174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00" dur="indefinite"/>
                                        <p:tgtEl>
                                          <p:spTgt spid="174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01" dur="indefinite"/>
                                        <p:tgtEl>
                                          <p:spTgt spid="174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3" dur="indefinite"/>
                                        <p:tgtEl>
                                          <p:spTgt spid="17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04" dur="indefinite"/>
                                        <p:tgtEl>
                                          <p:spTgt spid="17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05" dur="indefinite"/>
                                        <p:tgtEl>
                                          <p:spTgt spid="17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  <p:bldP spid="17412" grpId="0" animBg="1"/>
      <p:bldP spid="17413" grpId="0" animBg="1"/>
      <p:bldP spid="17414" grpId="0" animBg="1"/>
      <p:bldP spid="17417" grpId="0" build="allAtOnce"/>
      <p:bldP spid="17419" grpId="0" animBg="1"/>
      <p:bldP spid="17420" grpId="0" animBg="1"/>
      <p:bldP spid="17423" grpId="0" build="allAtOnce"/>
      <p:bldP spid="17425" grpId="0" animBg="1"/>
      <p:bldP spid="17426" grpId="0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050" y="1827213"/>
            <a:ext cx="4391025" cy="264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1150938" y="260350"/>
            <a:ext cx="7308850" cy="898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92075" tIns="46038" rIns="92075" bIns="46038"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2400" b="1">
                <a:latin typeface="Arial" pitchFamily="34" charset="0"/>
              </a:rPr>
              <a:t>ASOCIACIÓN ESTADÍSTICA MULTIVARIADA</a:t>
            </a:r>
            <a:br>
              <a:rPr lang="es-ES" altLang="es-AR" sz="2400" b="1">
                <a:latin typeface="Arial" pitchFamily="34" charset="0"/>
              </a:rPr>
            </a:br>
            <a:r>
              <a:rPr lang="es-ES" altLang="es-AR" sz="2400">
                <a:latin typeface="Arial" pitchFamily="34" charset="0"/>
              </a:rPr>
              <a:t>A MODO DE EJEMPLO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771775" y="1160463"/>
            <a:ext cx="4284663" cy="442912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s-MX" altLang="es-AR" sz="2400" b="1"/>
              <a:t>Explicación por Parciales</a:t>
            </a:r>
            <a:endParaRPr lang="es-ES" altLang="es-AR" sz="2400" b="1"/>
          </a:p>
        </p:txBody>
      </p:sp>
      <p:pic>
        <p:nvPicPr>
          <p:cNvPr id="983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050" y="4260850"/>
            <a:ext cx="4498975" cy="259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9831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2017713"/>
            <a:ext cx="4581525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1150938" y="152400"/>
            <a:ext cx="7308850" cy="898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92075" tIns="46038" rIns="92075" bIns="46038"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2400" b="1">
                <a:latin typeface="Arial" pitchFamily="34" charset="0"/>
              </a:rPr>
              <a:t>ASOCIACIÓN ESTADÍSTICA MULTIVARIADA</a:t>
            </a:r>
            <a:br>
              <a:rPr lang="es-ES" altLang="es-AR" sz="2400" b="1">
                <a:latin typeface="Arial" pitchFamily="34" charset="0"/>
              </a:rPr>
            </a:br>
            <a:r>
              <a:rPr lang="es-ES" altLang="es-AR" sz="2400">
                <a:latin typeface="Arial" pitchFamily="34" charset="0"/>
              </a:rPr>
              <a:t>A MODO DE EJEMPLO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5513" y="1052513"/>
            <a:ext cx="4860925" cy="442912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s-MX" altLang="es-AR" sz="2400" b="1"/>
              <a:t>Explicación por Marginales</a:t>
            </a:r>
            <a:endParaRPr lang="es-ES" altLang="es-AR" sz="2400" b="1"/>
          </a:p>
        </p:txBody>
      </p:sp>
      <p:pic>
        <p:nvPicPr>
          <p:cNvPr id="9933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0763"/>
            <a:ext cx="4930775" cy="369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9933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775" y="2290763"/>
            <a:ext cx="4357688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042988" y="1484313"/>
            <a:ext cx="6696075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lvl="1" algn="ctr">
              <a:buClrTx/>
              <a:buSzTx/>
              <a:buFontTx/>
              <a:buNone/>
            </a:pPr>
            <a:r>
              <a:rPr lang="es-MX" altLang="es-AR" sz="2400" b="1">
                <a:latin typeface="Arial" pitchFamily="34" charset="0"/>
              </a:rPr>
              <a:t>Población Activa por Presencia de menores en el hogar</a:t>
            </a:r>
            <a:endParaRPr lang="es-ES" altLang="es-AR" sz="2400" b="1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  <p:bldP spid="21510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1150938" y="152400"/>
            <a:ext cx="7308850" cy="898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92075" tIns="46038" rIns="92075" bIns="46038"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2400" b="1">
                <a:latin typeface="Arial" pitchFamily="34" charset="0"/>
              </a:rPr>
              <a:t>ASOCIACIÓN ESTADÍSTICA MULTIVARIADA</a:t>
            </a:r>
            <a:br>
              <a:rPr lang="es-ES" altLang="es-AR" sz="2400" b="1">
                <a:latin typeface="Arial" pitchFamily="34" charset="0"/>
              </a:rPr>
            </a:br>
            <a:r>
              <a:rPr lang="es-ES" altLang="es-AR" sz="2400">
                <a:latin typeface="Arial" pitchFamily="34" charset="0"/>
              </a:rPr>
              <a:t>A MODO DE EJEMPLO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5513" y="1114425"/>
            <a:ext cx="4860925" cy="442913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s-MX" altLang="es-AR" sz="2400" b="1"/>
              <a:t>Explicación por Marginales</a:t>
            </a:r>
            <a:endParaRPr lang="es-ES" altLang="es-AR" sz="2400" b="1"/>
          </a:p>
        </p:txBody>
      </p:sp>
      <p:pic>
        <p:nvPicPr>
          <p:cNvPr id="10035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2794000"/>
            <a:ext cx="4895850" cy="329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10035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2844800"/>
            <a:ext cx="4284662" cy="281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1042988" y="1592263"/>
            <a:ext cx="6696075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lvl="1" algn="ctr">
              <a:buClrTx/>
              <a:buSzTx/>
              <a:buFontTx/>
              <a:buNone/>
            </a:pPr>
            <a:r>
              <a:rPr lang="es-MX" altLang="es-AR" sz="2400" b="1">
                <a:latin typeface="Arial" pitchFamily="34" charset="0"/>
              </a:rPr>
              <a:t>Población Activa por Presencia de menores en el hogar</a:t>
            </a:r>
            <a:endParaRPr lang="es-ES" altLang="es-AR" sz="2400" b="1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  <p:bldP spid="23558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1150938" y="152400"/>
            <a:ext cx="7308850" cy="898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92075" tIns="46038" rIns="92075" bIns="46038"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2400" b="1">
                <a:latin typeface="Arial" pitchFamily="34" charset="0"/>
              </a:rPr>
              <a:t>ASOCIACIÓN ESTADÍSTICA MULTIVARIADA</a:t>
            </a:r>
            <a:br>
              <a:rPr lang="es-ES" altLang="es-AR" sz="2400" b="1">
                <a:latin typeface="Arial" pitchFamily="34" charset="0"/>
              </a:rPr>
            </a:br>
            <a:r>
              <a:rPr lang="es-ES" altLang="es-AR" sz="2400">
                <a:latin typeface="Arial" pitchFamily="34" charset="0"/>
              </a:rPr>
              <a:t>A MODO DE EJEMPLO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5513" y="1052513"/>
            <a:ext cx="4860925" cy="442912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s-MX" altLang="es-AR" sz="2400" b="1"/>
              <a:t>Explicación por Marginales</a:t>
            </a:r>
            <a:endParaRPr lang="es-ES" altLang="es-AR" sz="2400" b="1"/>
          </a:p>
        </p:txBody>
      </p:sp>
      <p:pic>
        <p:nvPicPr>
          <p:cNvPr id="10138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2025650"/>
            <a:ext cx="4787900" cy="363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10138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276475"/>
            <a:ext cx="4033838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1042988" y="1484313"/>
            <a:ext cx="74168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lvl="1" algn="ctr">
              <a:buClrTx/>
              <a:buSzTx/>
              <a:buFontTx/>
              <a:buNone/>
            </a:pPr>
            <a:r>
              <a:rPr lang="es-MX" altLang="es-AR" sz="2400" b="1">
                <a:latin typeface="Arial" pitchFamily="34" charset="0"/>
              </a:rPr>
              <a:t>Presencia de menores en el hogar por Sexo</a:t>
            </a:r>
            <a:endParaRPr lang="es-ES" altLang="es-AR" sz="2400" b="1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  <p:bldP spid="2560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1150938" y="152400"/>
            <a:ext cx="7308850" cy="898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92075" tIns="46038" rIns="92075" bIns="46038"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2400" b="1">
                <a:latin typeface="Arial" pitchFamily="34" charset="0"/>
              </a:rPr>
              <a:t>ASOCIACIÓN ESTADÍSTICA MULTIVARIADA</a:t>
            </a:r>
            <a:br>
              <a:rPr lang="es-ES" altLang="es-AR" sz="2400" b="1">
                <a:latin typeface="Arial" pitchFamily="34" charset="0"/>
              </a:rPr>
            </a:br>
            <a:r>
              <a:rPr lang="es-ES" altLang="es-AR" sz="2400">
                <a:latin typeface="Arial" pitchFamily="34" charset="0"/>
              </a:rPr>
              <a:t>A MODO DE EJEMPLO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5513" y="1052513"/>
            <a:ext cx="4860925" cy="442912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s-MX" altLang="es-AR" sz="2400" b="1"/>
              <a:t>Explicación por Marginales</a:t>
            </a:r>
            <a:endParaRPr lang="es-ES" altLang="es-AR" sz="2400" b="1"/>
          </a:p>
        </p:txBody>
      </p:sp>
      <p:pic>
        <p:nvPicPr>
          <p:cNvPr id="10240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2095500"/>
            <a:ext cx="4643438" cy="378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10240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2406650"/>
            <a:ext cx="4573587" cy="260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1042988" y="1412875"/>
            <a:ext cx="7416800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lvl="1" algn="ctr">
              <a:buClrTx/>
              <a:buSzTx/>
              <a:buFontTx/>
              <a:buNone/>
            </a:pPr>
            <a:r>
              <a:rPr lang="es-MX" altLang="es-AR" sz="2400" b="1">
                <a:latin typeface="Arial" pitchFamily="34" charset="0"/>
              </a:rPr>
              <a:t>Presencia de menores en el hogar por Sexo</a:t>
            </a:r>
            <a:endParaRPr lang="es-ES" altLang="es-AR" sz="2400" b="1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  <p:bldP spid="2765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539750" y="1773238"/>
            <a:ext cx="7920038" cy="366712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buClrTx/>
              <a:buSzTx/>
              <a:buFontTx/>
              <a:buNone/>
            </a:pPr>
            <a:r>
              <a:rPr lang="es-ES" altLang="es-AR" sz="2000" b="1">
                <a:latin typeface="Arial" pitchFamily="34" charset="0"/>
              </a:rPr>
              <a:t>ECUACIÓN DE  COVARIANZAS DE LAZARSFELD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881188" y="2528888"/>
            <a:ext cx="5210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2400" b="1">
                <a:latin typeface="Arial" pitchFamily="34" charset="0"/>
              </a:rPr>
              <a:t>(XY) = (XYt</a:t>
            </a:r>
            <a:r>
              <a:rPr lang="es-MX" altLang="es-AR" sz="2400" b="1" baseline="-25000">
                <a:latin typeface="Arial" pitchFamily="34" charset="0"/>
              </a:rPr>
              <a:t>1</a:t>
            </a:r>
            <a:r>
              <a:rPr lang="es-MX" altLang="es-AR" sz="2400" b="1">
                <a:latin typeface="Arial" pitchFamily="34" charset="0"/>
              </a:rPr>
              <a:t>) </a:t>
            </a:r>
            <a:r>
              <a:rPr lang="es-MX" altLang="es-AR" sz="2400" b="1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⊕ (XYt</a:t>
            </a:r>
            <a:r>
              <a:rPr lang="es-MX" altLang="es-AR" sz="2400" b="1" baseline="-25000">
                <a:latin typeface="Arial" pitchFamily="34" charset="0"/>
              </a:rPr>
              <a:t>2</a:t>
            </a:r>
            <a:r>
              <a:rPr lang="es-MX" altLang="es-AR" sz="2400" b="1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) ⊕ (XT) ⊗ (YT)</a:t>
            </a:r>
            <a:endParaRPr lang="es-ES" altLang="es-AR" sz="2400" b="1"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871663" y="3068638"/>
            <a:ext cx="587375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2800" b="1">
                <a:latin typeface="Arial" pitchFamily="34" charset="0"/>
              </a:rPr>
              <a:t>Hipótesis diagonal (PHI):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MX" altLang="es-AR" sz="2800" b="1">
              <a:latin typeface="Arial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2400" b="1">
                <a:latin typeface="Arial" pitchFamily="34" charset="0"/>
              </a:rPr>
              <a:t>(XY) = (XYt</a:t>
            </a:r>
            <a:r>
              <a:rPr lang="es-MX" altLang="es-AR" sz="2400" b="1" baseline="-25000">
                <a:latin typeface="Arial" pitchFamily="34" charset="0"/>
              </a:rPr>
              <a:t>1</a:t>
            </a:r>
            <a:r>
              <a:rPr lang="es-MX" altLang="es-AR" sz="2400" b="1">
                <a:latin typeface="Arial" pitchFamily="34" charset="0"/>
              </a:rPr>
              <a:t>) </a:t>
            </a:r>
            <a:r>
              <a:rPr lang="es-MX" altLang="es-AR" sz="2400" b="1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⊕ (XYt</a:t>
            </a:r>
            <a:r>
              <a:rPr lang="es-MX" altLang="es-AR" sz="2400" b="1" baseline="-25000">
                <a:latin typeface="Arial" pitchFamily="34" charset="0"/>
              </a:rPr>
              <a:t>2</a:t>
            </a:r>
            <a:r>
              <a:rPr lang="es-MX" altLang="es-AR" sz="2400" b="1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) ⊕ (XT) ⊗ (YT)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2400" b="1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0,367 = 0,423 ⊕ 0,299  ⊕ -0,086 ⊗ -0,059</a:t>
            </a:r>
            <a:endParaRPr lang="es-ES" altLang="es-AR" sz="2400" b="1"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871663" y="4962525"/>
            <a:ext cx="587375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2800" b="1">
                <a:latin typeface="Arial" pitchFamily="34" charset="0"/>
              </a:rPr>
              <a:t>Hipótesis rinconal (Gamma):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MX" altLang="es-AR" sz="2800" b="1">
              <a:latin typeface="Arial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2400" b="1">
                <a:latin typeface="Arial" pitchFamily="34" charset="0"/>
              </a:rPr>
              <a:t>(XY) = (XY,t</a:t>
            </a:r>
            <a:r>
              <a:rPr lang="es-MX" altLang="es-AR" sz="2400" b="1" baseline="-25000">
                <a:latin typeface="Arial" pitchFamily="34" charset="0"/>
              </a:rPr>
              <a:t>1</a:t>
            </a:r>
            <a:r>
              <a:rPr lang="es-MX" altLang="es-AR" sz="2400" b="1">
                <a:latin typeface="Arial" pitchFamily="34" charset="0"/>
              </a:rPr>
              <a:t>) </a:t>
            </a:r>
            <a:r>
              <a:rPr lang="es-MX" altLang="es-AR" sz="2400" b="1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⊕ (XY,t</a:t>
            </a:r>
            <a:r>
              <a:rPr lang="es-MX" altLang="es-AR" sz="2400" b="1" baseline="-25000">
                <a:latin typeface="Arial" pitchFamily="34" charset="0"/>
              </a:rPr>
              <a:t>2</a:t>
            </a:r>
            <a:r>
              <a:rPr lang="es-MX" altLang="es-AR" sz="2400" b="1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) ⊕ (XT) ⊗ (YT)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2400" b="1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0,807 = 0,896 ⊕ 0,555  ⊕ -0,161 ⊗ -0,157</a:t>
            </a:r>
            <a:endParaRPr lang="es-ES" altLang="es-AR" sz="2400" b="1"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9702" name="Oval 6"/>
          <p:cNvSpPr>
            <a:spLocks noChangeArrowheads="1"/>
          </p:cNvSpPr>
          <p:nvPr/>
        </p:nvSpPr>
        <p:spPr bwMode="auto">
          <a:xfrm>
            <a:off x="2951163" y="4221163"/>
            <a:ext cx="1008062" cy="50323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sp>
        <p:nvSpPr>
          <p:cNvPr id="29703" name="Oval 7"/>
          <p:cNvSpPr>
            <a:spLocks noChangeArrowheads="1"/>
          </p:cNvSpPr>
          <p:nvPr/>
        </p:nvSpPr>
        <p:spPr bwMode="auto">
          <a:xfrm>
            <a:off x="2951163" y="6094413"/>
            <a:ext cx="1008062" cy="50323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sp>
        <p:nvSpPr>
          <p:cNvPr id="103432" name="Rectangle 8"/>
          <p:cNvSpPr>
            <a:spLocks noChangeArrowheads="1"/>
          </p:cNvSpPr>
          <p:nvPr/>
        </p:nvSpPr>
        <p:spPr bwMode="auto">
          <a:xfrm>
            <a:off x="1150938" y="584200"/>
            <a:ext cx="7308850" cy="898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92075" tIns="46038" rIns="92075" bIns="46038"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2400" b="1">
                <a:latin typeface="Arial" pitchFamily="34" charset="0"/>
              </a:rPr>
              <a:t>ASOCIACIÓN ESTADÍSTICA MULTIVARIADA</a:t>
            </a:r>
            <a:br>
              <a:rPr lang="es-ES" altLang="es-AR" sz="2400" b="1">
                <a:latin typeface="Arial" pitchFamily="34" charset="0"/>
              </a:rPr>
            </a:br>
            <a:r>
              <a:rPr lang="es-ES" altLang="es-AR" sz="2400">
                <a:latin typeface="Arial" pitchFamily="34" charset="0"/>
              </a:rPr>
              <a:t>A MODO DE EJEMPLO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/>
      <p:bldP spid="29700" grpId="0"/>
      <p:bldP spid="29701" grpId="0"/>
      <p:bldP spid="29702" grpId="0" animBg="1"/>
      <p:bldP spid="2970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5867400" y="4495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title"/>
          </p:nvPr>
        </p:nvSpPr>
        <p:spPr>
          <a:xfrm>
            <a:off x="2211388" y="584200"/>
            <a:ext cx="5649912" cy="757238"/>
          </a:xfrm>
        </p:spPr>
        <p:txBody>
          <a:bodyPr/>
          <a:lstStyle/>
          <a:p>
            <a:pPr eaLnBrk="1" hangingPunct="1">
              <a:defRPr/>
            </a:pPr>
            <a:r>
              <a:rPr lang="es-ES" sz="3600" b="1" dirty="0">
                <a:solidFill>
                  <a:schemeClr val="tx2">
                    <a:lumMod val="75000"/>
                  </a:schemeClr>
                </a:solidFill>
              </a:rPr>
              <a:t>Análisis de asociación</a:t>
            </a:r>
            <a:endParaRPr lang="es-ES" sz="36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457200" y="1905000"/>
            <a:ext cx="693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sp>
        <p:nvSpPr>
          <p:cNvPr id="90118" name="Text Box 6"/>
          <p:cNvSpPr txBox="1">
            <a:spLocks noChangeArrowheads="1"/>
          </p:cNvSpPr>
          <p:nvPr/>
        </p:nvSpPr>
        <p:spPr bwMode="auto">
          <a:xfrm>
            <a:off x="857250" y="1857375"/>
            <a:ext cx="594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hipótesis</a:t>
            </a:r>
            <a:endParaRPr lang="es-ES" sz="36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457200" y="4459288"/>
            <a:ext cx="88312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b="1" dirty="0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X  Nivel </a:t>
            </a:r>
            <a:r>
              <a:rPr lang="es-ES" b="1" dirty="0" err="1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ed</a:t>
            </a:r>
            <a:r>
              <a:rPr lang="es-MX" b="1" dirty="0" err="1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ucativo</a:t>
            </a:r>
            <a:r>
              <a:rPr lang="es-MX" b="1" dirty="0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             </a:t>
            </a:r>
            <a:r>
              <a:rPr lang="es-ES" b="1" dirty="0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 Calidad del empleo</a:t>
            </a:r>
          </a:p>
        </p:txBody>
      </p:sp>
      <p:sp>
        <p:nvSpPr>
          <p:cNvPr id="90121" name="Line 9"/>
          <p:cNvSpPr>
            <a:spLocks noChangeShapeType="1"/>
          </p:cNvSpPr>
          <p:nvPr/>
        </p:nvSpPr>
        <p:spPr bwMode="auto">
          <a:xfrm flipV="1">
            <a:off x="3181350" y="4675188"/>
            <a:ext cx="2133600" cy="28575"/>
          </a:xfrm>
          <a:prstGeom prst="line">
            <a:avLst/>
          </a:prstGeom>
          <a:noFill/>
          <a:ln w="25400">
            <a:solidFill>
              <a:srgbClr val="666699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AR"/>
          </a:p>
        </p:txBody>
      </p:sp>
      <p:sp>
        <p:nvSpPr>
          <p:cNvPr id="90124" name="Line 12"/>
          <p:cNvSpPr>
            <a:spLocks noChangeShapeType="1"/>
          </p:cNvSpPr>
          <p:nvPr/>
        </p:nvSpPr>
        <p:spPr bwMode="auto">
          <a:xfrm flipH="1">
            <a:off x="2286000" y="4857750"/>
            <a:ext cx="928688" cy="1000125"/>
          </a:xfrm>
          <a:prstGeom prst="line">
            <a:avLst/>
          </a:prstGeom>
          <a:noFill/>
          <a:ln w="38100">
            <a:solidFill>
              <a:srgbClr val="DD6A1B"/>
            </a:solidFill>
            <a:prstDash val="sysDash"/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AR"/>
          </a:p>
        </p:txBody>
      </p:sp>
      <p:sp>
        <p:nvSpPr>
          <p:cNvPr id="79881" name="11 Rectángulo"/>
          <p:cNvSpPr>
            <a:spLocks noChangeArrowheads="1"/>
          </p:cNvSpPr>
          <p:nvPr/>
        </p:nvSpPr>
        <p:spPr bwMode="auto">
          <a:xfrm>
            <a:off x="357188" y="2428875"/>
            <a:ext cx="800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altLang="es-AR" sz="2000"/>
              <a:t>Entre</a:t>
            </a: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H="1">
            <a:off x="3500438" y="5000625"/>
            <a:ext cx="9525" cy="1276350"/>
          </a:xfrm>
          <a:prstGeom prst="line">
            <a:avLst/>
          </a:prstGeom>
          <a:noFill/>
          <a:ln w="38100">
            <a:solidFill>
              <a:srgbClr val="DD6A1B"/>
            </a:solidFill>
            <a:prstDash val="sysDash"/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AR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4643438" y="5072063"/>
            <a:ext cx="1143000" cy="785812"/>
          </a:xfrm>
          <a:prstGeom prst="line">
            <a:avLst/>
          </a:prstGeom>
          <a:noFill/>
          <a:ln w="38100">
            <a:solidFill>
              <a:srgbClr val="DD6A1B"/>
            </a:solidFill>
            <a:prstDash val="sysDash"/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AR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 flipH="1">
            <a:off x="4248150" y="4976813"/>
            <a:ext cx="0" cy="1428750"/>
          </a:xfrm>
          <a:prstGeom prst="line">
            <a:avLst/>
          </a:prstGeom>
          <a:noFill/>
          <a:ln w="38100">
            <a:solidFill>
              <a:srgbClr val="DD6A1B"/>
            </a:solidFill>
            <a:prstDash val="sysDash"/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AR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 flipH="1" flipV="1">
            <a:off x="1785938" y="3571875"/>
            <a:ext cx="1223962" cy="1009650"/>
          </a:xfrm>
          <a:prstGeom prst="line">
            <a:avLst/>
          </a:prstGeom>
          <a:noFill/>
          <a:ln w="38100">
            <a:solidFill>
              <a:srgbClr val="DD6A1B"/>
            </a:solidFill>
            <a:prstDash val="sysDash"/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AR"/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 flipV="1">
            <a:off x="4714875" y="3429000"/>
            <a:ext cx="642938" cy="1143000"/>
          </a:xfrm>
          <a:prstGeom prst="line">
            <a:avLst/>
          </a:prstGeom>
          <a:noFill/>
          <a:ln w="38100">
            <a:solidFill>
              <a:srgbClr val="DD6A1B"/>
            </a:solidFill>
            <a:prstDash val="sysDash"/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AR"/>
          </a:p>
        </p:txBody>
      </p:sp>
      <p:sp>
        <p:nvSpPr>
          <p:cNvPr id="17" name="Line 12"/>
          <p:cNvSpPr>
            <a:spLocks noChangeShapeType="1"/>
          </p:cNvSpPr>
          <p:nvPr/>
        </p:nvSpPr>
        <p:spPr bwMode="auto">
          <a:xfrm flipH="1" flipV="1">
            <a:off x="3143250" y="3500438"/>
            <a:ext cx="928688" cy="1071562"/>
          </a:xfrm>
          <a:prstGeom prst="line">
            <a:avLst/>
          </a:prstGeom>
          <a:noFill/>
          <a:ln w="38100">
            <a:solidFill>
              <a:srgbClr val="DD6A1B"/>
            </a:solidFill>
            <a:prstDash val="sysDash"/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AR"/>
          </a:p>
        </p:txBody>
      </p:sp>
      <p:sp>
        <p:nvSpPr>
          <p:cNvPr id="19" name="18 CuadroTexto"/>
          <p:cNvSpPr txBox="1"/>
          <p:nvPr/>
        </p:nvSpPr>
        <p:spPr>
          <a:xfrm>
            <a:off x="5857875" y="5643563"/>
            <a:ext cx="22145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AR" sz="2000" dirty="0">
                <a:solidFill>
                  <a:schemeClr val="accent5">
                    <a:lumMod val="25000"/>
                  </a:schemeClr>
                </a:solidFill>
              </a:rPr>
              <a:t>Sexo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3852863" y="6365875"/>
            <a:ext cx="262255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MX" sz="2000" dirty="0">
                <a:solidFill>
                  <a:schemeClr val="accent5">
                    <a:lumMod val="25000"/>
                  </a:schemeClr>
                </a:solidFill>
              </a:rPr>
              <a:t>Sector Ocupacional</a:t>
            </a:r>
            <a:endParaRPr lang="es-AR" sz="2000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5429250" y="3143250"/>
            <a:ext cx="22145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AR" sz="2000" dirty="0">
                <a:solidFill>
                  <a:schemeClr val="accent5">
                    <a:lumMod val="25000"/>
                  </a:schemeClr>
                </a:solidFill>
              </a:rPr>
              <a:t>Nivel socioeconómico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2484438" y="2708275"/>
            <a:ext cx="15113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AR" sz="2000" dirty="0">
                <a:solidFill>
                  <a:schemeClr val="accent5">
                    <a:lumMod val="25000"/>
                  </a:schemeClr>
                </a:solidFill>
              </a:rPr>
              <a:t>Origen migratorio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1042988" y="5857875"/>
            <a:ext cx="152876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AR" sz="2000" dirty="0">
                <a:solidFill>
                  <a:schemeClr val="accent5">
                    <a:lumMod val="25000"/>
                  </a:schemeClr>
                </a:solidFill>
              </a:rPr>
              <a:t>Grupo de edad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1928813" y="6143625"/>
            <a:ext cx="17145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s-MX" sz="2000" dirty="0">
                <a:solidFill>
                  <a:schemeClr val="accent5">
                    <a:lumMod val="25000"/>
                  </a:schemeClr>
                </a:solidFill>
              </a:rPr>
              <a:t>Antigüedad</a:t>
            </a:r>
            <a:endParaRPr lang="es-AR" sz="2000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1214438" y="3429000"/>
            <a:ext cx="71437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AR" sz="2000" dirty="0" err="1">
                <a:solidFill>
                  <a:schemeClr val="accent5">
                    <a:lumMod val="25000"/>
                  </a:schemeClr>
                </a:solidFill>
              </a:rPr>
              <a:t>Pn</a:t>
            </a:r>
            <a:endParaRPr lang="es-AR" sz="2000" dirty="0">
              <a:solidFill>
                <a:schemeClr val="accent5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0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0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0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0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20" grpId="0" autoUpdateAnimBg="0"/>
      <p:bldP spid="90121" grpId="0" animBg="1"/>
      <p:bldP spid="90124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5867400" y="4495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3600" b="1" dirty="0">
                <a:solidFill>
                  <a:schemeClr val="tx2">
                    <a:lumMod val="75000"/>
                  </a:schemeClr>
                </a:solidFill>
              </a:rPr>
              <a:t>Análisis de asociación</a:t>
            </a:r>
            <a:br>
              <a:rPr lang="es-AR" sz="3600" b="1" dirty="0">
                <a:solidFill>
                  <a:schemeClr val="tx2">
                    <a:lumMod val="75000"/>
                  </a:schemeClr>
                </a:solidFill>
              </a:rPr>
            </a:br>
            <a:endParaRPr lang="es-ES" sz="36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457200" y="1905000"/>
            <a:ext cx="693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sp>
        <p:nvSpPr>
          <p:cNvPr id="90118" name="Text Box 6"/>
          <p:cNvSpPr txBox="1">
            <a:spLocks noChangeArrowheads="1"/>
          </p:cNvSpPr>
          <p:nvPr/>
        </p:nvSpPr>
        <p:spPr bwMode="auto">
          <a:xfrm>
            <a:off x="1971675" y="1492250"/>
            <a:ext cx="46958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Variables explicativas</a:t>
            </a:r>
          </a:p>
        </p:txBody>
      </p:sp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892175" y="2436813"/>
            <a:ext cx="81010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b="1" dirty="0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      X </a:t>
            </a:r>
            <a:r>
              <a:rPr lang="es-MX" b="1" dirty="0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Nivel </a:t>
            </a:r>
            <a:r>
              <a:rPr lang="es-MX" b="1" dirty="0" err="1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ed</a:t>
            </a:r>
            <a:r>
              <a:rPr lang="es-MX" b="1" dirty="0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                                             </a:t>
            </a:r>
            <a:r>
              <a:rPr lang="es-ES" b="1" dirty="0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Y empleo pleno</a:t>
            </a:r>
          </a:p>
        </p:txBody>
      </p:sp>
      <p:sp>
        <p:nvSpPr>
          <p:cNvPr id="80903" name="Line 9"/>
          <p:cNvSpPr>
            <a:spLocks noChangeShapeType="1"/>
          </p:cNvSpPr>
          <p:nvPr/>
        </p:nvSpPr>
        <p:spPr bwMode="auto">
          <a:xfrm flipV="1">
            <a:off x="3422650" y="2679700"/>
            <a:ext cx="2133600" cy="28575"/>
          </a:xfrm>
          <a:prstGeom prst="line">
            <a:avLst/>
          </a:prstGeom>
          <a:noFill/>
          <a:ln w="25400">
            <a:solidFill>
              <a:srgbClr val="666699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AR"/>
          </a:p>
        </p:txBody>
      </p:sp>
      <p:sp>
        <p:nvSpPr>
          <p:cNvPr id="19" name="18 CuadroTexto"/>
          <p:cNvSpPr txBox="1"/>
          <p:nvPr/>
        </p:nvSpPr>
        <p:spPr>
          <a:xfrm>
            <a:off x="0" y="5516563"/>
            <a:ext cx="27860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AR" sz="2000" dirty="0">
                <a:solidFill>
                  <a:schemeClr val="accent5">
                    <a:lumMod val="25000"/>
                  </a:schemeClr>
                </a:solidFill>
                <a:latin typeface="Arial" charset="0"/>
              </a:rPr>
              <a:t>Nivel socio económico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214313" y="6215063"/>
            <a:ext cx="22145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AR" sz="2000" dirty="0">
                <a:solidFill>
                  <a:schemeClr val="accent5">
                    <a:lumMod val="25000"/>
                  </a:schemeClr>
                </a:solidFill>
                <a:latin typeface="Arial" charset="0"/>
              </a:rPr>
              <a:t>Nivel educativo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285750" y="4857750"/>
            <a:ext cx="22145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AR" sz="2000" dirty="0">
                <a:solidFill>
                  <a:schemeClr val="accent5">
                    <a:lumMod val="25000"/>
                  </a:schemeClr>
                </a:solidFill>
                <a:latin typeface="Arial" charset="0"/>
              </a:rPr>
              <a:t>Origen migratorio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571500" y="3643313"/>
            <a:ext cx="71437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AR" sz="2000" dirty="0">
                <a:solidFill>
                  <a:schemeClr val="accent5">
                    <a:lumMod val="25000"/>
                  </a:schemeClr>
                </a:solidFill>
                <a:latin typeface="Arial" charset="0"/>
              </a:rPr>
              <a:t>P1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500063" y="4071938"/>
            <a:ext cx="71437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AR" sz="2000" dirty="0">
                <a:solidFill>
                  <a:schemeClr val="accent5">
                    <a:lumMod val="25000"/>
                  </a:schemeClr>
                </a:solidFill>
                <a:latin typeface="Arial" charset="0"/>
              </a:rPr>
              <a:t>P2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500063" y="4500563"/>
            <a:ext cx="89217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AR" sz="2000" dirty="0">
                <a:solidFill>
                  <a:schemeClr val="accent5">
                    <a:lumMod val="25000"/>
                  </a:schemeClr>
                </a:solidFill>
                <a:latin typeface="Arial" charset="0"/>
              </a:rPr>
              <a:t>Sexo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571500" y="3214688"/>
            <a:ext cx="71437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AR" sz="2000" dirty="0" err="1">
                <a:solidFill>
                  <a:schemeClr val="accent5">
                    <a:lumMod val="25000"/>
                  </a:schemeClr>
                </a:solidFill>
                <a:latin typeface="Arial" charset="0"/>
              </a:rPr>
              <a:t>Pn</a:t>
            </a:r>
            <a:endParaRPr lang="es-AR" sz="2000" dirty="0">
              <a:solidFill>
                <a:schemeClr val="accent5">
                  <a:lumMod val="25000"/>
                </a:schemeClr>
              </a:solidFill>
              <a:latin typeface="Arial" charset="0"/>
            </a:endParaRPr>
          </a:p>
        </p:txBody>
      </p:sp>
      <p:sp>
        <p:nvSpPr>
          <p:cNvPr id="26" name="25 Cerrar llave"/>
          <p:cNvSpPr>
            <a:spLocks/>
          </p:cNvSpPr>
          <p:nvPr/>
        </p:nvSpPr>
        <p:spPr bwMode="auto">
          <a:xfrm>
            <a:off x="1785938" y="2928938"/>
            <a:ext cx="1500187" cy="3786187"/>
          </a:xfrm>
          <a:prstGeom prst="rightBrace">
            <a:avLst>
              <a:gd name="adj1" fmla="val 8331"/>
              <a:gd name="adj2" fmla="val 51028"/>
            </a:avLst>
          </a:prstGeom>
          <a:noFill/>
          <a:ln w="38100" algn="ctr">
            <a:solidFill>
              <a:srgbClr val="DD6A1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sp>
        <p:nvSpPr>
          <p:cNvPr id="28" name="27 CuadroTexto"/>
          <p:cNvSpPr txBox="1"/>
          <p:nvPr/>
        </p:nvSpPr>
        <p:spPr>
          <a:xfrm>
            <a:off x="3143250" y="4643438"/>
            <a:ext cx="3286125" cy="461962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Variables perturbadoras</a:t>
            </a:r>
          </a:p>
        </p:txBody>
      </p:sp>
      <p:sp>
        <p:nvSpPr>
          <p:cNvPr id="29" name="Line 12"/>
          <p:cNvSpPr>
            <a:spLocks noChangeShapeType="1"/>
          </p:cNvSpPr>
          <p:nvPr/>
        </p:nvSpPr>
        <p:spPr bwMode="auto">
          <a:xfrm flipH="1">
            <a:off x="5286375" y="3429000"/>
            <a:ext cx="1071563" cy="1143000"/>
          </a:xfrm>
          <a:prstGeom prst="line">
            <a:avLst/>
          </a:prstGeom>
          <a:noFill/>
          <a:ln w="38100">
            <a:solidFill>
              <a:srgbClr val="DD6A1B"/>
            </a:solidFill>
            <a:prstDash val="sysDash"/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AR"/>
          </a:p>
        </p:txBody>
      </p:sp>
      <p:sp>
        <p:nvSpPr>
          <p:cNvPr id="30" name="Line 12"/>
          <p:cNvSpPr>
            <a:spLocks noChangeShapeType="1"/>
          </p:cNvSpPr>
          <p:nvPr/>
        </p:nvSpPr>
        <p:spPr bwMode="auto">
          <a:xfrm flipH="1" flipV="1">
            <a:off x="5214938" y="5143500"/>
            <a:ext cx="1571625" cy="785813"/>
          </a:xfrm>
          <a:prstGeom prst="line">
            <a:avLst/>
          </a:prstGeom>
          <a:noFill/>
          <a:ln w="38100">
            <a:solidFill>
              <a:srgbClr val="DD6A1B"/>
            </a:solidFill>
            <a:prstDash val="sysDash"/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AR"/>
          </a:p>
        </p:txBody>
      </p:sp>
      <p:sp>
        <p:nvSpPr>
          <p:cNvPr id="31" name="30 CuadroTexto"/>
          <p:cNvSpPr txBox="1"/>
          <p:nvPr/>
        </p:nvSpPr>
        <p:spPr>
          <a:xfrm>
            <a:off x="5572125" y="3071813"/>
            <a:ext cx="3286125" cy="461962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Variables </a:t>
            </a:r>
            <a:r>
              <a:rPr lang="es-ES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aleatorizadas</a:t>
            </a:r>
            <a:endParaRPr lang="es-ES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5572125" y="5786438"/>
            <a:ext cx="3286125" cy="461962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Variables controladas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9" dur="20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1" dur="2000" fill="hold"/>
                                        <p:tgtEl>
                                          <p:spTgt spid="3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9" grpId="1"/>
      <p:bldP spid="20" grpId="0"/>
      <p:bldP spid="21" grpId="0"/>
      <p:bldP spid="22" grpId="0"/>
      <p:bldP spid="23" grpId="0"/>
      <p:bldP spid="24" grpId="0"/>
      <p:bldP spid="25" grpId="0"/>
      <p:bldP spid="26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1368425" y="873125"/>
            <a:ext cx="7308850" cy="5746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92075" tIns="46038" rIns="92075" bIns="46038"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2400" b="1">
                <a:latin typeface="Arial" pitchFamily="34" charset="0"/>
              </a:rPr>
              <a:t>ASOCIACIÓN ESTADÍSTICA MULTIVARIADA</a:t>
            </a:r>
            <a:endParaRPr lang="es-ES" altLang="es-AR" sz="2400">
              <a:latin typeface="Arial" pitchFamily="34" charset="0"/>
            </a:endParaRP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647700" y="2276475"/>
            <a:ext cx="7993063" cy="3200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s-ES" altLang="es-AR" sz="2400" b="1" dirty="0">
                <a:latin typeface="Tahoma" pitchFamily="34" charset="0"/>
              </a:rPr>
              <a:t>NECESIDAD DE UN MÉTODO QUE PERMITA</a:t>
            </a: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ES" altLang="es-AR" sz="2000" b="1" dirty="0">
                <a:latin typeface="Tahoma" pitchFamily="34" charset="0"/>
              </a:rPr>
              <a:t> Explicar una relación descubriendo las conexiones causales existente entre las variables.</a:t>
            </a: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ES" altLang="es-AR" sz="2000" b="1" dirty="0">
                <a:latin typeface="Tahoma" pitchFamily="34" charset="0"/>
              </a:rPr>
              <a:t> Identificar condiciones bajo las cuales una relación tiene lugar.</a:t>
            </a: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ES" altLang="es-AR" sz="2000" b="1" dirty="0">
                <a:latin typeface="Tahoma" pitchFamily="34" charset="0"/>
              </a:rPr>
              <a:t> Identificar factores o condiciones independientes que operan sobre una misma variable. </a:t>
            </a: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ES" altLang="es-AR" sz="2000" b="1" dirty="0">
                <a:latin typeface="Tahoma" pitchFamily="34" charset="0"/>
              </a:rPr>
              <a:t> Evaluar la existencia de relaciones espurias entre variables.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5867400" y="4495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title"/>
          </p:nvPr>
        </p:nvSpPr>
        <p:spPr>
          <a:xfrm>
            <a:off x="1150938" y="260350"/>
            <a:ext cx="5516562" cy="792163"/>
          </a:xfrm>
        </p:spPr>
        <p:txBody>
          <a:bodyPr/>
          <a:lstStyle/>
          <a:p>
            <a:pPr eaLnBrk="1" hangingPunct="1">
              <a:defRPr/>
            </a:pPr>
            <a:r>
              <a:rPr lang="es-ES" sz="3600" b="1" dirty="0">
                <a:solidFill>
                  <a:schemeClr val="tx2">
                    <a:lumMod val="75000"/>
                  </a:schemeClr>
                </a:solidFill>
              </a:rPr>
              <a:t>Modelo </a:t>
            </a:r>
            <a:r>
              <a:rPr lang="es-ES" sz="3600" b="1" dirty="0" err="1">
                <a:solidFill>
                  <a:schemeClr val="tx2">
                    <a:lumMod val="75000"/>
                  </a:schemeClr>
                </a:solidFill>
              </a:rPr>
              <a:t>Lazarsfeld</a:t>
            </a:r>
            <a:endParaRPr lang="es-ES" sz="36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457200" y="1905000"/>
            <a:ext cx="693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428625" y="1828800"/>
            <a:ext cx="6429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Hipótesis            Relación Original</a:t>
            </a:r>
            <a:endParaRPr lang="es-ES" sz="36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32775" name="Line 9"/>
          <p:cNvSpPr>
            <a:spLocks noChangeShapeType="1"/>
          </p:cNvSpPr>
          <p:nvPr/>
        </p:nvSpPr>
        <p:spPr bwMode="auto">
          <a:xfrm>
            <a:off x="1857375" y="3000375"/>
            <a:ext cx="2209800" cy="0"/>
          </a:xfrm>
          <a:prstGeom prst="line">
            <a:avLst/>
          </a:prstGeom>
          <a:noFill/>
          <a:ln w="254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pPr>
              <a:defRPr/>
            </a:pPr>
            <a:endParaRPr lang="es-AR"/>
          </a:p>
        </p:txBody>
      </p:sp>
      <p:grpSp>
        <p:nvGrpSpPr>
          <p:cNvPr id="82951" name="Group 104"/>
          <p:cNvGrpSpPr>
            <a:grpSpLocks/>
          </p:cNvGrpSpPr>
          <p:nvPr/>
        </p:nvGrpSpPr>
        <p:grpSpPr bwMode="auto">
          <a:xfrm>
            <a:off x="611188" y="3573463"/>
            <a:ext cx="7620000" cy="2133600"/>
            <a:chOff x="-3" y="-3"/>
            <a:chExt cx="2822" cy="987"/>
          </a:xfrm>
        </p:grpSpPr>
        <p:grpSp>
          <p:nvGrpSpPr>
            <p:cNvPr id="82957" name="Group 102"/>
            <p:cNvGrpSpPr>
              <a:grpSpLocks/>
            </p:cNvGrpSpPr>
            <p:nvPr/>
          </p:nvGrpSpPr>
          <p:grpSpPr bwMode="auto">
            <a:xfrm>
              <a:off x="0" y="0"/>
              <a:ext cx="2816" cy="981"/>
              <a:chOff x="0" y="0"/>
              <a:chExt cx="2816" cy="981"/>
            </a:xfrm>
          </p:grpSpPr>
          <p:grpSp>
            <p:nvGrpSpPr>
              <p:cNvPr id="82959" name="Group 69"/>
              <p:cNvGrpSpPr>
                <a:grpSpLocks/>
              </p:cNvGrpSpPr>
              <p:nvPr/>
            </p:nvGrpSpPr>
            <p:grpSpPr bwMode="auto">
              <a:xfrm>
                <a:off x="0" y="0"/>
                <a:ext cx="920" cy="327"/>
                <a:chOff x="0" y="0"/>
                <a:chExt cx="920" cy="327"/>
              </a:xfrm>
            </p:grpSpPr>
            <p:sp>
              <p:nvSpPr>
                <p:cNvPr id="83003" name="Rectangle 6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920" cy="327"/>
                </a:xfrm>
                <a:prstGeom prst="rect">
                  <a:avLst/>
                </a:prstGeom>
                <a:solidFill>
                  <a:srgbClr val="E6E6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  <p:grpSp>
              <p:nvGrpSpPr>
                <p:cNvPr id="83004" name="Group 67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920" cy="327"/>
                  <a:chOff x="0" y="0"/>
                  <a:chExt cx="920" cy="327"/>
                </a:xfrm>
              </p:grpSpPr>
              <p:sp>
                <p:nvSpPr>
                  <p:cNvPr id="83005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28" y="0"/>
                    <a:ext cx="864" cy="327"/>
                  </a:xfrm>
                  <a:prstGeom prst="rect">
                    <a:avLst/>
                  </a:prstGeom>
                  <a:solidFill>
                    <a:srgbClr val="E6E6E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itchFamily="2" charset="2"/>
                      <a:buChar char="n"/>
                      <a:defRPr sz="3200">
                        <a:solidFill>
                          <a:schemeClr val="tx1"/>
                        </a:solidFill>
                        <a:latin typeface="Tahoma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ahoma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s-ES" altLang="es-AR" sz="1800">
                        <a:latin typeface="Verdana" pitchFamily="34" charset="0"/>
                        <a:cs typeface="Times New Roman" pitchFamily="18" charset="0"/>
                      </a:rPr>
                      <a:t> </a:t>
                    </a:r>
                  </a:p>
                  <a:p>
                    <a:pPr algn="ctr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s-ES" altLang="es-AR" sz="1800">
                      <a:latin typeface="Arial" pitchFamily="34" charset="0"/>
                    </a:endParaRPr>
                  </a:p>
                </p:txBody>
              </p:sp>
              <p:sp>
                <p:nvSpPr>
                  <p:cNvPr id="83006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920" cy="32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itchFamily="2" charset="2"/>
                      <a:buChar char="n"/>
                      <a:defRPr sz="3200">
                        <a:solidFill>
                          <a:schemeClr val="tx1"/>
                        </a:solidFill>
                        <a:latin typeface="Tahoma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ahoma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s-AR" altLang="es-AR" sz="2400"/>
                  </a:p>
                </p:txBody>
              </p:sp>
            </p:grpSp>
          </p:grpSp>
          <p:grpSp>
            <p:nvGrpSpPr>
              <p:cNvPr id="82960" name="Group 73"/>
              <p:cNvGrpSpPr>
                <a:grpSpLocks/>
              </p:cNvGrpSpPr>
              <p:nvPr/>
            </p:nvGrpSpPr>
            <p:grpSpPr bwMode="auto">
              <a:xfrm>
                <a:off x="920" y="0"/>
                <a:ext cx="632" cy="327"/>
                <a:chOff x="920" y="0"/>
                <a:chExt cx="632" cy="327"/>
              </a:xfrm>
            </p:grpSpPr>
            <p:sp>
              <p:nvSpPr>
                <p:cNvPr id="82999" name="Rectangle 72"/>
                <p:cNvSpPr>
                  <a:spLocks noChangeArrowheads="1"/>
                </p:cNvSpPr>
                <p:nvPr/>
              </p:nvSpPr>
              <p:spPr bwMode="auto">
                <a:xfrm>
                  <a:off x="920" y="0"/>
                  <a:ext cx="632" cy="327"/>
                </a:xfrm>
                <a:prstGeom prst="rect">
                  <a:avLst/>
                </a:prstGeom>
                <a:solidFill>
                  <a:srgbClr val="E6E6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  <p:grpSp>
              <p:nvGrpSpPr>
                <p:cNvPr id="83000" name="Group 71"/>
                <p:cNvGrpSpPr>
                  <a:grpSpLocks/>
                </p:cNvGrpSpPr>
                <p:nvPr/>
              </p:nvGrpSpPr>
              <p:grpSpPr bwMode="auto">
                <a:xfrm>
                  <a:off x="920" y="0"/>
                  <a:ext cx="632" cy="327"/>
                  <a:chOff x="920" y="0"/>
                  <a:chExt cx="632" cy="327"/>
                </a:xfrm>
              </p:grpSpPr>
              <p:sp>
                <p:nvSpPr>
                  <p:cNvPr id="92215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948" y="0"/>
                    <a:ext cx="576" cy="327"/>
                  </a:xfrm>
                  <a:prstGeom prst="rect">
                    <a:avLst/>
                  </a:prstGeom>
                  <a:solidFill>
                    <a:srgbClr val="E6E6E6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algn="ctr">
                      <a:defRPr/>
                    </a:pPr>
                    <a:r>
                      <a:rPr lang="es-ES" b="1" dirty="0">
                        <a:solidFill>
                          <a:srgbClr val="6666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Hasta SI</a:t>
                    </a:r>
                  </a:p>
                </p:txBody>
              </p:sp>
              <p:sp>
                <p:nvSpPr>
                  <p:cNvPr id="83002" name="Rectangle 70"/>
                  <p:cNvSpPr>
                    <a:spLocks noChangeArrowheads="1"/>
                  </p:cNvSpPr>
                  <p:nvPr/>
                </p:nvSpPr>
                <p:spPr bwMode="auto">
                  <a:xfrm>
                    <a:off x="920" y="0"/>
                    <a:ext cx="632" cy="32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itchFamily="2" charset="2"/>
                      <a:buChar char="n"/>
                      <a:defRPr sz="3200">
                        <a:solidFill>
                          <a:schemeClr val="tx1"/>
                        </a:solidFill>
                        <a:latin typeface="Tahoma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ahoma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s-AR" altLang="es-AR" sz="2400"/>
                  </a:p>
                </p:txBody>
              </p:sp>
            </p:grpSp>
          </p:grpSp>
          <p:grpSp>
            <p:nvGrpSpPr>
              <p:cNvPr id="82961" name="Group 77"/>
              <p:cNvGrpSpPr>
                <a:grpSpLocks/>
              </p:cNvGrpSpPr>
              <p:nvPr/>
            </p:nvGrpSpPr>
            <p:grpSpPr bwMode="auto">
              <a:xfrm>
                <a:off x="1544" y="0"/>
                <a:ext cx="640" cy="327"/>
                <a:chOff x="1544" y="0"/>
                <a:chExt cx="640" cy="327"/>
              </a:xfrm>
            </p:grpSpPr>
            <p:sp>
              <p:nvSpPr>
                <p:cNvPr id="82995" name="Rectangle 76"/>
                <p:cNvSpPr>
                  <a:spLocks noChangeArrowheads="1"/>
                </p:cNvSpPr>
                <p:nvPr/>
              </p:nvSpPr>
              <p:spPr bwMode="auto">
                <a:xfrm>
                  <a:off x="1552" y="0"/>
                  <a:ext cx="632" cy="327"/>
                </a:xfrm>
                <a:prstGeom prst="rect">
                  <a:avLst/>
                </a:prstGeom>
                <a:solidFill>
                  <a:srgbClr val="E6E6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  <p:grpSp>
              <p:nvGrpSpPr>
                <p:cNvPr id="82996" name="Group 75"/>
                <p:cNvGrpSpPr>
                  <a:grpSpLocks/>
                </p:cNvGrpSpPr>
                <p:nvPr/>
              </p:nvGrpSpPr>
              <p:grpSpPr bwMode="auto">
                <a:xfrm>
                  <a:off x="1544" y="0"/>
                  <a:ext cx="640" cy="327"/>
                  <a:chOff x="1544" y="0"/>
                  <a:chExt cx="640" cy="327"/>
                </a:xfrm>
              </p:grpSpPr>
              <p:sp>
                <p:nvSpPr>
                  <p:cNvPr id="92216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1544" y="0"/>
                    <a:ext cx="612" cy="327"/>
                  </a:xfrm>
                  <a:prstGeom prst="rect">
                    <a:avLst/>
                  </a:prstGeom>
                  <a:solidFill>
                    <a:srgbClr val="E6E6E6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algn="ctr">
                      <a:defRPr/>
                    </a:pPr>
                    <a:r>
                      <a:rPr lang="es-ES" b="1" dirty="0">
                        <a:solidFill>
                          <a:srgbClr val="6666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SC y más</a:t>
                    </a:r>
                  </a:p>
                </p:txBody>
              </p:sp>
              <p:sp>
                <p:nvSpPr>
                  <p:cNvPr id="82998" name="Rectangle 74"/>
                  <p:cNvSpPr>
                    <a:spLocks noChangeArrowheads="1"/>
                  </p:cNvSpPr>
                  <p:nvPr/>
                </p:nvSpPr>
                <p:spPr bwMode="auto">
                  <a:xfrm>
                    <a:off x="1552" y="0"/>
                    <a:ext cx="632" cy="32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itchFamily="2" charset="2"/>
                      <a:buChar char="n"/>
                      <a:defRPr sz="3200">
                        <a:solidFill>
                          <a:schemeClr val="tx1"/>
                        </a:solidFill>
                        <a:latin typeface="Tahoma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ahoma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s-AR" altLang="es-AR" sz="2400"/>
                  </a:p>
                </p:txBody>
              </p:sp>
            </p:grpSp>
          </p:grpSp>
          <p:grpSp>
            <p:nvGrpSpPr>
              <p:cNvPr id="82962" name="Group 81"/>
              <p:cNvGrpSpPr>
                <a:grpSpLocks/>
              </p:cNvGrpSpPr>
              <p:nvPr/>
            </p:nvGrpSpPr>
            <p:grpSpPr bwMode="auto">
              <a:xfrm>
                <a:off x="2184" y="0"/>
                <a:ext cx="632" cy="327"/>
                <a:chOff x="2184" y="0"/>
                <a:chExt cx="632" cy="327"/>
              </a:xfrm>
            </p:grpSpPr>
            <p:sp>
              <p:nvSpPr>
                <p:cNvPr id="82991" name="Rectangle 80"/>
                <p:cNvSpPr>
                  <a:spLocks noChangeArrowheads="1"/>
                </p:cNvSpPr>
                <p:nvPr/>
              </p:nvSpPr>
              <p:spPr bwMode="auto">
                <a:xfrm>
                  <a:off x="2184" y="0"/>
                  <a:ext cx="632" cy="327"/>
                </a:xfrm>
                <a:prstGeom prst="rect">
                  <a:avLst/>
                </a:prstGeom>
                <a:solidFill>
                  <a:srgbClr val="E6E6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  <p:grpSp>
              <p:nvGrpSpPr>
                <p:cNvPr id="82992" name="Group 79"/>
                <p:cNvGrpSpPr>
                  <a:grpSpLocks/>
                </p:cNvGrpSpPr>
                <p:nvPr/>
              </p:nvGrpSpPr>
              <p:grpSpPr bwMode="auto">
                <a:xfrm>
                  <a:off x="2184" y="0"/>
                  <a:ext cx="632" cy="327"/>
                  <a:chOff x="2184" y="0"/>
                  <a:chExt cx="632" cy="327"/>
                </a:xfrm>
              </p:grpSpPr>
              <p:sp>
                <p:nvSpPr>
                  <p:cNvPr id="92217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2212" y="0"/>
                    <a:ext cx="576" cy="327"/>
                  </a:xfrm>
                  <a:prstGeom prst="rect">
                    <a:avLst/>
                  </a:prstGeom>
                  <a:solidFill>
                    <a:srgbClr val="E6E6E6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algn="ctr">
                      <a:defRPr/>
                    </a:pPr>
                    <a:r>
                      <a:rPr lang="es-ES" b="1">
                        <a:solidFill>
                          <a:srgbClr val="6666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X</a:t>
                    </a:r>
                    <a:r>
                      <a:rPr lang="es-MX" b="1">
                        <a:solidFill>
                          <a:srgbClr val="6666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3</a:t>
                    </a:r>
                    <a:endParaRPr lang="es-ES">
                      <a:latin typeface="Verdana" pitchFamily="34" charset="0"/>
                      <a:cs typeface="Times New Roman" pitchFamily="18" charset="0"/>
                    </a:endParaRPr>
                  </a:p>
                  <a:p>
                    <a:pPr algn="ctr">
                      <a:defRPr/>
                    </a:pPr>
                    <a:endParaRPr lang="es-ES">
                      <a:latin typeface="Arial" charset="0"/>
                    </a:endParaRPr>
                  </a:p>
                </p:txBody>
              </p:sp>
              <p:sp>
                <p:nvSpPr>
                  <p:cNvPr id="82994" name="Rectangle 78"/>
                  <p:cNvSpPr>
                    <a:spLocks noChangeArrowheads="1"/>
                  </p:cNvSpPr>
                  <p:nvPr/>
                </p:nvSpPr>
                <p:spPr bwMode="auto">
                  <a:xfrm>
                    <a:off x="2184" y="0"/>
                    <a:ext cx="632" cy="32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itchFamily="2" charset="2"/>
                      <a:buChar char="n"/>
                      <a:defRPr sz="3200">
                        <a:solidFill>
                          <a:schemeClr val="tx1"/>
                        </a:solidFill>
                        <a:latin typeface="Tahoma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ahoma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s-AR" altLang="es-AR" sz="2400"/>
                  </a:p>
                </p:txBody>
              </p:sp>
            </p:grpSp>
          </p:grpSp>
          <p:grpSp>
            <p:nvGrpSpPr>
              <p:cNvPr id="82963" name="Group 85"/>
              <p:cNvGrpSpPr>
                <a:grpSpLocks/>
              </p:cNvGrpSpPr>
              <p:nvPr/>
            </p:nvGrpSpPr>
            <p:grpSpPr bwMode="auto">
              <a:xfrm>
                <a:off x="0" y="297"/>
                <a:ext cx="920" cy="357"/>
                <a:chOff x="0" y="297"/>
                <a:chExt cx="920" cy="357"/>
              </a:xfrm>
            </p:grpSpPr>
            <p:sp>
              <p:nvSpPr>
                <p:cNvPr id="82987" name="Rectangle 84"/>
                <p:cNvSpPr>
                  <a:spLocks noChangeArrowheads="1"/>
                </p:cNvSpPr>
                <p:nvPr/>
              </p:nvSpPr>
              <p:spPr bwMode="auto">
                <a:xfrm>
                  <a:off x="0" y="327"/>
                  <a:ext cx="920" cy="327"/>
                </a:xfrm>
                <a:prstGeom prst="rect">
                  <a:avLst/>
                </a:prstGeom>
                <a:solidFill>
                  <a:srgbClr val="E6E6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  <p:grpSp>
              <p:nvGrpSpPr>
                <p:cNvPr id="82988" name="Group 83"/>
                <p:cNvGrpSpPr>
                  <a:grpSpLocks/>
                </p:cNvGrpSpPr>
                <p:nvPr/>
              </p:nvGrpSpPr>
              <p:grpSpPr bwMode="auto">
                <a:xfrm>
                  <a:off x="0" y="297"/>
                  <a:ext cx="920" cy="357"/>
                  <a:chOff x="0" y="297"/>
                  <a:chExt cx="920" cy="357"/>
                </a:xfrm>
              </p:grpSpPr>
              <p:sp>
                <p:nvSpPr>
                  <p:cNvPr id="92218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24" y="297"/>
                    <a:ext cx="864" cy="328"/>
                  </a:xfrm>
                  <a:prstGeom prst="rect">
                    <a:avLst/>
                  </a:prstGeom>
                  <a:solidFill>
                    <a:srgbClr val="E6E6E6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r>
                      <a:rPr lang="es-ES" dirty="0">
                        <a:latin typeface="Verdana" pitchFamily="34" charset="0"/>
                        <a:cs typeface="Times New Roman" pitchFamily="18" charset="0"/>
                      </a:rPr>
                      <a:t> </a:t>
                    </a:r>
                    <a:r>
                      <a:rPr lang="es-ES" b="1" dirty="0">
                        <a:solidFill>
                          <a:srgbClr val="6666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Resto de activos</a:t>
                    </a:r>
                  </a:p>
                </p:txBody>
              </p:sp>
              <p:sp>
                <p:nvSpPr>
                  <p:cNvPr id="82990" name="Rectangle 82"/>
                  <p:cNvSpPr>
                    <a:spLocks noChangeArrowheads="1"/>
                  </p:cNvSpPr>
                  <p:nvPr/>
                </p:nvSpPr>
                <p:spPr bwMode="auto">
                  <a:xfrm>
                    <a:off x="0" y="327"/>
                    <a:ext cx="920" cy="32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itchFamily="2" charset="2"/>
                      <a:buChar char="n"/>
                      <a:defRPr sz="3200">
                        <a:solidFill>
                          <a:schemeClr val="tx1"/>
                        </a:solidFill>
                        <a:latin typeface="Tahoma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ahoma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s-AR" altLang="es-AR" sz="2400"/>
                  </a:p>
                </p:txBody>
              </p:sp>
            </p:grpSp>
          </p:grpSp>
          <p:grpSp>
            <p:nvGrpSpPr>
              <p:cNvPr id="82964" name="Group 87"/>
              <p:cNvGrpSpPr>
                <a:grpSpLocks/>
              </p:cNvGrpSpPr>
              <p:nvPr/>
            </p:nvGrpSpPr>
            <p:grpSpPr bwMode="auto">
              <a:xfrm>
                <a:off x="920" y="327"/>
                <a:ext cx="632" cy="327"/>
                <a:chOff x="920" y="327"/>
                <a:chExt cx="632" cy="327"/>
              </a:xfrm>
            </p:grpSpPr>
            <p:sp>
              <p:nvSpPr>
                <p:cNvPr id="82985" name="Rectangle 59"/>
                <p:cNvSpPr>
                  <a:spLocks noChangeArrowheads="1"/>
                </p:cNvSpPr>
                <p:nvPr/>
              </p:nvSpPr>
              <p:spPr bwMode="auto">
                <a:xfrm>
                  <a:off x="948" y="327"/>
                  <a:ext cx="576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" altLang="es-AR" sz="1800">
                      <a:latin typeface="Verdana" pitchFamily="34" charset="0"/>
                      <a:cs typeface="Times New Roman" pitchFamily="18" charset="0"/>
                    </a:rPr>
                    <a:t> 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ES" altLang="es-AR" sz="1800">
                    <a:latin typeface="Arial" pitchFamily="34" charset="0"/>
                  </a:endParaRPr>
                </a:p>
              </p:txBody>
            </p:sp>
            <p:sp>
              <p:nvSpPr>
                <p:cNvPr id="82986" name="Rectangle 86"/>
                <p:cNvSpPr>
                  <a:spLocks noChangeArrowheads="1"/>
                </p:cNvSpPr>
                <p:nvPr/>
              </p:nvSpPr>
              <p:spPr bwMode="auto">
                <a:xfrm>
                  <a:off x="920" y="327"/>
                  <a:ext cx="632" cy="3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</p:grpSp>
          <p:grpSp>
            <p:nvGrpSpPr>
              <p:cNvPr id="82965" name="Group 89"/>
              <p:cNvGrpSpPr>
                <a:grpSpLocks/>
              </p:cNvGrpSpPr>
              <p:nvPr/>
            </p:nvGrpSpPr>
            <p:grpSpPr bwMode="auto">
              <a:xfrm>
                <a:off x="1552" y="327"/>
                <a:ext cx="632" cy="327"/>
                <a:chOff x="1552" y="327"/>
                <a:chExt cx="632" cy="327"/>
              </a:xfrm>
            </p:grpSpPr>
            <p:sp>
              <p:nvSpPr>
                <p:cNvPr id="82983" name="Rectangle 60"/>
                <p:cNvSpPr>
                  <a:spLocks noChangeArrowheads="1"/>
                </p:cNvSpPr>
                <p:nvPr/>
              </p:nvSpPr>
              <p:spPr bwMode="auto">
                <a:xfrm>
                  <a:off x="1580" y="327"/>
                  <a:ext cx="576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" altLang="es-AR" sz="1800">
                      <a:latin typeface="Verdana" pitchFamily="34" charset="0"/>
                      <a:cs typeface="Times New Roman" pitchFamily="18" charset="0"/>
                    </a:rPr>
                    <a:t> 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ES" altLang="es-AR" sz="1800">
                    <a:latin typeface="Arial" pitchFamily="34" charset="0"/>
                  </a:endParaRPr>
                </a:p>
              </p:txBody>
            </p:sp>
            <p:sp>
              <p:nvSpPr>
                <p:cNvPr id="82984" name="Rectangle 88"/>
                <p:cNvSpPr>
                  <a:spLocks noChangeArrowheads="1"/>
                </p:cNvSpPr>
                <p:nvPr/>
              </p:nvSpPr>
              <p:spPr bwMode="auto">
                <a:xfrm>
                  <a:off x="1552" y="327"/>
                  <a:ext cx="632" cy="3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</p:grpSp>
          <p:grpSp>
            <p:nvGrpSpPr>
              <p:cNvPr id="82966" name="Group 91"/>
              <p:cNvGrpSpPr>
                <a:grpSpLocks/>
              </p:cNvGrpSpPr>
              <p:nvPr/>
            </p:nvGrpSpPr>
            <p:grpSpPr bwMode="auto">
              <a:xfrm>
                <a:off x="2184" y="327"/>
                <a:ext cx="632" cy="327"/>
                <a:chOff x="2184" y="327"/>
                <a:chExt cx="632" cy="327"/>
              </a:xfrm>
            </p:grpSpPr>
            <p:sp>
              <p:nvSpPr>
                <p:cNvPr id="82981" name="Rectangle 61"/>
                <p:cNvSpPr>
                  <a:spLocks noChangeArrowheads="1"/>
                </p:cNvSpPr>
                <p:nvPr/>
              </p:nvSpPr>
              <p:spPr bwMode="auto">
                <a:xfrm>
                  <a:off x="2212" y="327"/>
                  <a:ext cx="576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" altLang="es-AR" sz="1800">
                      <a:latin typeface="Verdana" pitchFamily="34" charset="0"/>
                      <a:cs typeface="Times New Roman" pitchFamily="18" charset="0"/>
                    </a:rPr>
                    <a:t> 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ES" altLang="es-AR" sz="1800">
                    <a:latin typeface="Arial" pitchFamily="34" charset="0"/>
                  </a:endParaRPr>
                </a:p>
              </p:txBody>
            </p:sp>
            <p:sp>
              <p:nvSpPr>
                <p:cNvPr id="82982" name="Rectangle 90"/>
                <p:cNvSpPr>
                  <a:spLocks noChangeArrowheads="1"/>
                </p:cNvSpPr>
                <p:nvPr/>
              </p:nvSpPr>
              <p:spPr bwMode="auto">
                <a:xfrm>
                  <a:off x="2184" y="327"/>
                  <a:ext cx="632" cy="3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</p:grpSp>
          <p:grpSp>
            <p:nvGrpSpPr>
              <p:cNvPr id="82967" name="Group 95"/>
              <p:cNvGrpSpPr>
                <a:grpSpLocks/>
              </p:cNvGrpSpPr>
              <p:nvPr/>
            </p:nvGrpSpPr>
            <p:grpSpPr bwMode="auto">
              <a:xfrm>
                <a:off x="0" y="654"/>
                <a:ext cx="920" cy="327"/>
                <a:chOff x="0" y="654"/>
                <a:chExt cx="920" cy="327"/>
              </a:xfrm>
            </p:grpSpPr>
            <p:sp>
              <p:nvSpPr>
                <p:cNvPr id="82977" name="Rectangle 94"/>
                <p:cNvSpPr>
                  <a:spLocks noChangeArrowheads="1"/>
                </p:cNvSpPr>
                <p:nvPr/>
              </p:nvSpPr>
              <p:spPr bwMode="auto">
                <a:xfrm>
                  <a:off x="0" y="654"/>
                  <a:ext cx="920" cy="327"/>
                </a:xfrm>
                <a:prstGeom prst="rect">
                  <a:avLst/>
                </a:prstGeom>
                <a:solidFill>
                  <a:srgbClr val="E6E6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  <p:grpSp>
              <p:nvGrpSpPr>
                <p:cNvPr id="82978" name="Group 93"/>
                <p:cNvGrpSpPr>
                  <a:grpSpLocks/>
                </p:cNvGrpSpPr>
                <p:nvPr/>
              </p:nvGrpSpPr>
              <p:grpSpPr bwMode="auto">
                <a:xfrm>
                  <a:off x="0" y="654"/>
                  <a:ext cx="920" cy="327"/>
                  <a:chOff x="0" y="654"/>
                  <a:chExt cx="920" cy="327"/>
                </a:xfrm>
              </p:grpSpPr>
              <p:sp>
                <p:nvSpPr>
                  <p:cNvPr id="82979" name="Rectangle 62"/>
                  <p:cNvSpPr>
                    <a:spLocks noChangeArrowheads="1"/>
                  </p:cNvSpPr>
                  <p:nvPr/>
                </p:nvSpPr>
                <p:spPr bwMode="auto">
                  <a:xfrm>
                    <a:off x="28" y="654"/>
                    <a:ext cx="864" cy="327"/>
                  </a:xfrm>
                  <a:prstGeom prst="rect">
                    <a:avLst/>
                  </a:prstGeom>
                  <a:solidFill>
                    <a:srgbClr val="E6E6E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itchFamily="2" charset="2"/>
                      <a:buChar char="n"/>
                      <a:defRPr sz="3200">
                        <a:solidFill>
                          <a:schemeClr val="tx1"/>
                        </a:solidFill>
                        <a:latin typeface="Tahoma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ahoma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s-AR" altLang="es-AR" sz="1800">
                      <a:latin typeface="Arial" pitchFamily="34" charset="0"/>
                    </a:endParaRPr>
                  </a:p>
                </p:txBody>
              </p:sp>
              <p:sp>
                <p:nvSpPr>
                  <p:cNvPr id="82980" name="Rectangle 92"/>
                  <p:cNvSpPr>
                    <a:spLocks noChangeArrowheads="1"/>
                  </p:cNvSpPr>
                  <p:nvPr/>
                </p:nvSpPr>
                <p:spPr bwMode="auto">
                  <a:xfrm>
                    <a:off x="0" y="654"/>
                    <a:ext cx="920" cy="32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itchFamily="2" charset="2"/>
                      <a:buChar char="n"/>
                      <a:defRPr sz="3200">
                        <a:solidFill>
                          <a:schemeClr val="tx1"/>
                        </a:solidFill>
                        <a:latin typeface="Tahoma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ahoma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s-AR" altLang="es-AR" sz="2400"/>
                  </a:p>
                </p:txBody>
              </p:sp>
            </p:grpSp>
          </p:grpSp>
          <p:grpSp>
            <p:nvGrpSpPr>
              <p:cNvPr id="82968" name="Group 97"/>
              <p:cNvGrpSpPr>
                <a:grpSpLocks/>
              </p:cNvGrpSpPr>
              <p:nvPr/>
            </p:nvGrpSpPr>
            <p:grpSpPr bwMode="auto">
              <a:xfrm>
                <a:off x="920" y="654"/>
                <a:ext cx="632" cy="327"/>
                <a:chOff x="920" y="654"/>
                <a:chExt cx="632" cy="327"/>
              </a:xfrm>
            </p:grpSpPr>
            <p:sp>
              <p:nvSpPr>
                <p:cNvPr id="82975" name="Rectangle 63"/>
                <p:cNvSpPr>
                  <a:spLocks noChangeArrowheads="1"/>
                </p:cNvSpPr>
                <p:nvPr/>
              </p:nvSpPr>
              <p:spPr bwMode="auto">
                <a:xfrm>
                  <a:off x="948" y="654"/>
                  <a:ext cx="576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" altLang="es-AR" sz="1800">
                      <a:latin typeface="Verdana" pitchFamily="34" charset="0"/>
                      <a:cs typeface="Times New Roman" pitchFamily="18" charset="0"/>
                    </a:rPr>
                    <a:t> 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ES" altLang="es-AR" sz="1800">
                    <a:latin typeface="Arial" pitchFamily="34" charset="0"/>
                  </a:endParaRPr>
                </a:p>
              </p:txBody>
            </p:sp>
            <p:sp>
              <p:nvSpPr>
                <p:cNvPr id="82976" name="Rectangle 96"/>
                <p:cNvSpPr>
                  <a:spLocks noChangeArrowheads="1"/>
                </p:cNvSpPr>
                <p:nvPr/>
              </p:nvSpPr>
              <p:spPr bwMode="auto">
                <a:xfrm>
                  <a:off x="920" y="654"/>
                  <a:ext cx="632" cy="3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</p:grpSp>
          <p:grpSp>
            <p:nvGrpSpPr>
              <p:cNvPr id="82969" name="Group 99"/>
              <p:cNvGrpSpPr>
                <a:grpSpLocks/>
              </p:cNvGrpSpPr>
              <p:nvPr/>
            </p:nvGrpSpPr>
            <p:grpSpPr bwMode="auto">
              <a:xfrm>
                <a:off x="1552" y="654"/>
                <a:ext cx="632" cy="327"/>
                <a:chOff x="1552" y="654"/>
                <a:chExt cx="632" cy="327"/>
              </a:xfrm>
            </p:grpSpPr>
            <p:sp>
              <p:nvSpPr>
                <p:cNvPr id="82973" name="Rectangle 64"/>
                <p:cNvSpPr>
                  <a:spLocks noChangeArrowheads="1"/>
                </p:cNvSpPr>
                <p:nvPr/>
              </p:nvSpPr>
              <p:spPr bwMode="auto">
                <a:xfrm>
                  <a:off x="1580" y="654"/>
                  <a:ext cx="576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" altLang="es-AR" sz="1800">
                      <a:latin typeface="Verdana" pitchFamily="34" charset="0"/>
                      <a:cs typeface="Times New Roman" pitchFamily="18" charset="0"/>
                    </a:rPr>
                    <a:t> 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ES" altLang="es-AR" sz="1800">
                    <a:latin typeface="Arial" pitchFamily="34" charset="0"/>
                  </a:endParaRPr>
                </a:p>
              </p:txBody>
            </p:sp>
            <p:sp>
              <p:nvSpPr>
                <p:cNvPr id="82974" name="Rectangle 98"/>
                <p:cNvSpPr>
                  <a:spLocks noChangeArrowheads="1"/>
                </p:cNvSpPr>
                <p:nvPr/>
              </p:nvSpPr>
              <p:spPr bwMode="auto">
                <a:xfrm>
                  <a:off x="1552" y="654"/>
                  <a:ext cx="632" cy="3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</p:grpSp>
          <p:grpSp>
            <p:nvGrpSpPr>
              <p:cNvPr id="82970" name="Group 101"/>
              <p:cNvGrpSpPr>
                <a:grpSpLocks/>
              </p:cNvGrpSpPr>
              <p:nvPr/>
            </p:nvGrpSpPr>
            <p:grpSpPr bwMode="auto">
              <a:xfrm>
                <a:off x="2184" y="654"/>
                <a:ext cx="632" cy="327"/>
                <a:chOff x="2184" y="654"/>
                <a:chExt cx="632" cy="327"/>
              </a:xfrm>
            </p:grpSpPr>
            <p:sp>
              <p:nvSpPr>
                <p:cNvPr id="82971" name="Rectangle 65"/>
                <p:cNvSpPr>
                  <a:spLocks noChangeArrowheads="1"/>
                </p:cNvSpPr>
                <p:nvPr/>
              </p:nvSpPr>
              <p:spPr bwMode="auto">
                <a:xfrm>
                  <a:off x="2212" y="654"/>
                  <a:ext cx="576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" altLang="es-AR" sz="1800">
                      <a:latin typeface="Verdana" pitchFamily="34" charset="0"/>
                      <a:cs typeface="Times New Roman" pitchFamily="18" charset="0"/>
                    </a:rPr>
                    <a:t> 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ES" altLang="es-AR" sz="1800">
                    <a:latin typeface="Arial" pitchFamily="34" charset="0"/>
                  </a:endParaRPr>
                </a:p>
              </p:txBody>
            </p:sp>
            <p:sp>
              <p:nvSpPr>
                <p:cNvPr id="82972" name="Rectangle 100"/>
                <p:cNvSpPr>
                  <a:spLocks noChangeArrowheads="1"/>
                </p:cNvSpPr>
                <p:nvPr/>
              </p:nvSpPr>
              <p:spPr bwMode="auto">
                <a:xfrm>
                  <a:off x="2184" y="654"/>
                  <a:ext cx="632" cy="3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</p:grpSp>
        </p:grpSp>
        <p:sp>
          <p:nvSpPr>
            <p:cNvPr id="82958" name="Rectangle 103"/>
            <p:cNvSpPr>
              <a:spLocks noChangeArrowheads="1"/>
            </p:cNvSpPr>
            <p:nvPr/>
          </p:nvSpPr>
          <p:spPr bwMode="auto">
            <a:xfrm>
              <a:off x="-3" y="-3"/>
              <a:ext cx="2822" cy="987"/>
            </a:xfrm>
            <a:prstGeom prst="rect">
              <a:avLst/>
            </a:prstGeom>
            <a:noFill/>
            <a:ln w="11112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s-AR" altLang="es-AR" sz="2400"/>
            </a:p>
          </p:txBody>
        </p:sp>
      </p:grpSp>
      <p:sp>
        <p:nvSpPr>
          <p:cNvPr id="92266" name="Rectangle 106"/>
          <p:cNvSpPr>
            <a:spLocks noChangeArrowheads="1"/>
          </p:cNvSpPr>
          <p:nvPr/>
        </p:nvSpPr>
        <p:spPr bwMode="auto">
          <a:xfrm>
            <a:off x="684213" y="4941888"/>
            <a:ext cx="24479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s-ES" b="1" dirty="0">
                <a:solidFill>
                  <a:srgbClr val="66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Empleo pleno de derechos</a:t>
            </a:r>
          </a:p>
        </p:txBody>
      </p:sp>
      <p:sp>
        <p:nvSpPr>
          <p:cNvPr id="82953" name="60 Rectángulo"/>
          <p:cNvSpPr>
            <a:spLocks noChangeArrowheads="1"/>
          </p:cNvSpPr>
          <p:nvPr/>
        </p:nvSpPr>
        <p:spPr bwMode="auto">
          <a:xfrm>
            <a:off x="6572250" y="3143250"/>
            <a:ext cx="2000250" cy="30003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sp>
        <p:nvSpPr>
          <p:cNvPr id="82954" name="61 Rectángulo"/>
          <p:cNvSpPr>
            <a:spLocks noChangeArrowheads="1"/>
          </p:cNvSpPr>
          <p:nvPr/>
        </p:nvSpPr>
        <p:spPr bwMode="auto">
          <a:xfrm>
            <a:off x="3298825" y="4594225"/>
            <a:ext cx="12509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s-MX" altLang="es-AR" sz="2400"/>
              <a:t>XXXXXX</a:t>
            </a:r>
            <a:endParaRPr lang="es-ES" altLang="es-AR" sz="2400"/>
          </a:p>
        </p:txBody>
      </p:sp>
      <p:sp>
        <p:nvSpPr>
          <p:cNvPr id="82955" name="62 Rectángulo"/>
          <p:cNvSpPr>
            <a:spLocks noChangeArrowheads="1"/>
          </p:cNvSpPr>
          <p:nvPr/>
        </p:nvSpPr>
        <p:spPr bwMode="auto">
          <a:xfrm>
            <a:off x="5187950" y="5214938"/>
            <a:ext cx="12525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s-MX" altLang="es-AR" sz="2400"/>
              <a:t>XXXXXX</a:t>
            </a:r>
            <a:endParaRPr lang="es-ES" altLang="es-AR" sz="2400"/>
          </a:p>
        </p:txBody>
      </p:sp>
      <p:sp>
        <p:nvSpPr>
          <p:cNvPr id="63" name="Text Box 8"/>
          <p:cNvSpPr txBox="1">
            <a:spLocks noChangeArrowheads="1"/>
          </p:cNvSpPr>
          <p:nvPr/>
        </p:nvSpPr>
        <p:spPr bwMode="auto">
          <a:xfrm>
            <a:off x="349250" y="2768600"/>
            <a:ext cx="81010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b="1" dirty="0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X </a:t>
            </a:r>
            <a:r>
              <a:rPr lang="es-MX" b="1" dirty="0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nivel ed.                                              </a:t>
            </a:r>
            <a:r>
              <a:rPr lang="es-ES" b="1" dirty="0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 empleo pleno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970" name="Group 104"/>
          <p:cNvGrpSpPr>
            <a:grpSpLocks/>
          </p:cNvGrpSpPr>
          <p:nvPr/>
        </p:nvGrpSpPr>
        <p:grpSpPr bwMode="auto">
          <a:xfrm>
            <a:off x="187325" y="4660900"/>
            <a:ext cx="7620000" cy="2133600"/>
            <a:chOff x="-3" y="-3"/>
            <a:chExt cx="2822" cy="987"/>
          </a:xfrm>
        </p:grpSpPr>
        <p:grpSp>
          <p:nvGrpSpPr>
            <p:cNvPr id="84037" name="Group 102"/>
            <p:cNvGrpSpPr>
              <a:grpSpLocks/>
            </p:cNvGrpSpPr>
            <p:nvPr/>
          </p:nvGrpSpPr>
          <p:grpSpPr bwMode="auto">
            <a:xfrm>
              <a:off x="0" y="0"/>
              <a:ext cx="2816" cy="981"/>
              <a:chOff x="0" y="0"/>
              <a:chExt cx="2816" cy="981"/>
            </a:xfrm>
          </p:grpSpPr>
          <p:grpSp>
            <p:nvGrpSpPr>
              <p:cNvPr id="84039" name="Group 69"/>
              <p:cNvGrpSpPr>
                <a:grpSpLocks/>
              </p:cNvGrpSpPr>
              <p:nvPr/>
            </p:nvGrpSpPr>
            <p:grpSpPr bwMode="auto">
              <a:xfrm>
                <a:off x="0" y="0"/>
                <a:ext cx="920" cy="327"/>
                <a:chOff x="0" y="0"/>
                <a:chExt cx="920" cy="327"/>
              </a:xfrm>
            </p:grpSpPr>
            <p:sp>
              <p:nvSpPr>
                <p:cNvPr id="84083" name="Rectangle 6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920" cy="327"/>
                </a:xfrm>
                <a:prstGeom prst="rect">
                  <a:avLst/>
                </a:prstGeom>
                <a:solidFill>
                  <a:srgbClr val="E6E6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  <p:grpSp>
              <p:nvGrpSpPr>
                <p:cNvPr id="84084" name="Group 67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920" cy="327"/>
                  <a:chOff x="0" y="0"/>
                  <a:chExt cx="920" cy="327"/>
                </a:xfrm>
              </p:grpSpPr>
              <p:sp>
                <p:nvSpPr>
                  <p:cNvPr id="84085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28" y="0"/>
                    <a:ext cx="864" cy="327"/>
                  </a:xfrm>
                  <a:prstGeom prst="rect">
                    <a:avLst/>
                  </a:prstGeom>
                  <a:solidFill>
                    <a:srgbClr val="E6E6E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itchFamily="2" charset="2"/>
                      <a:buChar char="n"/>
                      <a:defRPr sz="3200">
                        <a:solidFill>
                          <a:schemeClr val="tx1"/>
                        </a:solidFill>
                        <a:latin typeface="Tahoma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ahoma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s-ES" altLang="es-AR" sz="1800">
                        <a:latin typeface="Verdana" pitchFamily="34" charset="0"/>
                        <a:cs typeface="Times New Roman" pitchFamily="18" charset="0"/>
                      </a:rPr>
                      <a:t> </a:t>
                    </a:r>
                  </a:p>
                  <a:p>
                    <a:pPr algn="ctr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s-ES" altLang="es-AR" sz="1800">
                      <a:latin typeface="Arial" pitchFamily="34" charset="0"/>
                    </a:endParaRPr>
                  </a:p>
                </p:txBody>
              </p:sp>
              <p:sp>
                <p:nvSpPr>
                  <p:cNvPr id="84086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920" cy="32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itchFamily="2" charset="2"/>
                      <a:buChar char="n"/>
                      <a:defRPr sz="3200">
                        <a:solidFill>
                          <a:schemeClr val="tx1"/>
                        </a:solidFill>
                        <a:latin typeface="Tahoma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ahoma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s-AR" altLang="es-AR" sz="2400"/>
                  </a:p>
                </p:txBody>
              </p:sp>
            </p:grpSp>
          </p:grpSp>
          <p:grpSp>
            <p:nvGrpSpPr>
              <p:cNvPr id="84040" name="Group 73"/>
              <p:cNvGrpSpPr>
                <a:grpSpLocks/>
              </p:cNvGrpSpPr>
              <p:nvPr/>
            </p:nvGrpSpPr>
            <p:grpSpPr bwMode="auto">
              <a:xfrm>
                <a:off x="920" y="0"/>
                <a:ext cx="632" cy="327"/>
                <a:chOff x="920" y="0"/>
                <a:chExt cx="632" cy="327"/>
              </a:xfrm>
            </p:grpSpPr>
            <p:sp>
              <p:nvSpPr>
                <p:cNvPr id="84079" name="Rectangle 72"/>
                <p:cNvSpPr>
                  <a:spLocks noChangeArrowheads="1"/>
                </p:cNvSpPr>
                <p:nvPr/>
              </p:nvSpPr>
              <p:spPr bwMode="auto">
                <a:xfrm>
                  <a:off x="920" y="0"/>
                  <a:ext cx="632" cy="327"/>
                </a:xfrm>
                <a:prstGeom prst="rect">
                  <a:avLst/>
                </a:prstGeom>
                <a:solidFill>
                  <a:srgbClr val="E6E6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  <p:grpSp>
              <p:nvGrpSpPr>
                <p:cNvPr id="84080" name="Group 71"/>
                <p:cNvGrpSpPr>
                  <a:grpSpLocks/>
                </p:cNvGrpSpPr>
                <p:nvPr/>
              </p:nvGrpSpPr>
              <p:grpSpPr bwMode="auto">
                <a:xfrm>
                  <a:off x="920" y="0"/>
                  <a:ext cx="632" cy="327"/>
                  <a:chOff x="920" y="0"/>
                  <a:chExt cx="632" cy="327"/>
                </a:xfrm>
              </p:grpSpPr>
              <p:sp>
                <p:nvSpPr>
                  <p:cNvPr id="273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948" y="0"/>
                    <a:ext cx="576" cy="327"/>
                  </a:xfrm>
                  <a:prstGeom prst="rect">
                    <a:avLst/>
                  </a:prstGeom>
                  <a:solidFill>
                    <a:srgbClr val="E6E6E6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algn="ctr">
                      <a:defRPr/>
                    </a:pPr>
                    <a:r>
                      <a:rPr lang="es-ES" b="1" dirty="0">
                        <a:solidFill>
                          <a:srgbClr val="6666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Hasta SI</a:t>
                    </a:r>
                  </a:p>
                </p:txBody>
              </p:sp>
              <p:sp>
                <p:nvSpPr>
                  <p:cNvPr id="84082" name="Rectangle 70"/>
                  <p:cNvSpPr>
                    <a:spLocks noChangeArrowheads="1"/>
                  </p:cNvSpPr>
                  <p:nvPr/>
                </p:nvSpPr>
                <p:spPr bwMode="auto">
                  <a:xfrm>
                    <a:off x="920" y="0"/>
                    <a:ext cx="632" cy="32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itchFamily="2" charset="2"/>
                      <a:buChar char="n"/>
                      <a:defRPr sz="3200">
                        <a:solidFill>
                          <a:schemeClr val="tx1"/>
                        </a:solidFill>
                        <a:latin typeface="Tahoma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ahoma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s-AR" altLang="es-AR" sz="2400"/>
                  </a:p>
                </p:txBody>
              </p:sp>
            </p:grpSp>
          </p:grpSp>
          <p:grpSp>
            <p:nvGrpSpPr>
              <p:cNvPr id="84041" name="Group 77"/>
              <p:cNvGrpSpPr>
                <a:grpSpLocks/>
              </p:cNvGrpSpPr>
              <p:nvPr/>
            </p:nvGrpSpPr>
            <p:grpSpPr bwMode="auto">
              <a:xfrm>
                <a:off x="1544" y="0"/>
                <a:ext cx="640" cy="327"/>
                <a:chOff x="1544" y="0"/>
                <a:chExt cx="640" cy="327"/>
              </a:xfrm>
            </p:grpSpPr>
            <p:sp>
              <p:nvSpPr>
                <p:cNvPr id="84075" name="Rectangle 76"/>
                <p:cNvSpPr>
                  <a:spLocks noChangeArrowheads="1"/>
                </p:cNvSpPr>
                <p:nvPr/>
              </p:nvSpPr>
              <p:spPr bwMode="auto">
                <a:xfrm>
                  <a:off x="1552" y="0"/>
                  <a:ext cx="632" cy="327"/>
                </a:xfrm>
                <a:prstGeom prst="rect">
                  <a:avLst/>
                </a:prstGeom>
                <a:solidFill>
                  <a:srgbClr val="E6E6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  <p:grpSp>
              <p:nvGrpSpPr>
                <p:cNvPr id="84076" name="Group 75"/>
                <p:cNvGrpSpPr>
                  <a:grpSpLocks/>
                </p:cNvGrpSpPr>
                <p:nvPr/>
              </p:nvGrpSpPr>
              <p:grpSpPr bwMode="auto">
                <a:xfrm>
                  <a:off x="1544" y="0"/>
                  <a:ext cx="640" cy="327"/>
                  <a:chOff x="1544" y="0"/>
                  <a:chExt cx="640" cy="327"/>
                </a:xfrm>
              </p:grpSpPr>
              <p:sp>
                <p:nvSpPr>
                  <p:cNvPr id="269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1544" y="0"/>
                    <a:ext cx="612" cy="327"/>
                  </a:xfrm>
                  <a:prstGeom prst="rect">
                    <a:avLst/>
                  </a:prstGeom>
                  <a:solidFill>
                    <a:srgbClr val="E6E6E6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algn="ctr">
                      <a:defRPr/>
                    </a:pPr>
                    <a:r>
                      <a:rPr lang="es-ES" b="1" dirty="0">
                        <a:solidFill>
                          <a:srgbClr val="6666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SC y más</a:t>
                    </a:r>
                  </a:p>
                </p:txBody>
              </p:sp>
              <p:sp>
                <p:nvSpPr>
                  <p:cNvPr id="84078" name="Rectangle 74"/>
                  <p:cNvSpPr>
                    <a:spLocks noChangeArrowheads="1"/>
                  </p:cNvSpPr>
                  <p:nvPr/>
                </p:nvSpPr>
                <p:spPr bwMode="auto">
                  <a:xfrm>
                    <a:off x="1552" y="0"/>
                    <a:ext cx="632" cy="32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itchFamily="2" charset="2"/>
                      <a:buChar char="n"/>
                      <a:defRPr sz="3200">
                        <a:solidFill>
                          <a:schemeClr val="tx1"/>
                        </a:solidFill>
                        <a:latin typeface="Tahoma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ahoma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s-AR" altLang="es-AR" sz="2400"/>
                  </a:p>
                </p:txBody>
              </p:sp>
            </p:grpSp>
          </p:grpSp>
          <p:grpSp>
            <p:nvGrpSpPr>
              <p:cNvPr id="84042" name="Group 81"/>
              <p:cNvGrpSpPr>
                <a:grpSpLocks/>
              </p:cNvGrpSpPr>
              <p:nvPr/>
            </p:nvGrpSpPr>
            <p:grpSpPr bwMode="auto">
              <a:xfrm>
                <a:off x="2184" y="0"/>
                <a:ext cx="632" cy="327"/>
                <a:chOff x="2184" y="0"/>
                <a:chExt cx="632" cy="327"/>
              </a:xfrm>
            </p:grpSpPr>
            <p:sp>
              <p:nvSpPr>
                <p:cNvPr id="84071" name="Rectangle 80"/>
                <p:cNvSpPr>
                  <a:spLocks noChangeArrowheads="1"/>
                </p:cNvSpPr>
                <p:nvPr/>
              </p:nvSpPr>
              <p:spPr bwMode="auto">
                <a:xfrm>
                  <a:off x="2184" y="0"/>
                  <a:ext cx="632" cy="327"/>
                </a:xfrm>
                <a:prstGeom prst="rect">
                  <a:avLst/>
                </a:prstGeom>
                <a:solidFill>
                  <a:srgbClr val="E6E6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  <p:grpSp>
              <p:nvGrpSpPr>
                <p:cNvPr id="84072" name="Group 79"/>
                <p:cNvGrpSpPr>
                  <a:grpSpLocks/>
                </p:cNvGrpSpPr>
                <p:nvPr/>
              </p:nvGrpSpPr>
              <p:grpSpPr bwMode="auto">
                <a:xfrm>
                  <a:off x="2184" y="0"/>
                  <a:ext cx="632" cy="327"/>
                  <a:chOff x="2184" y="0"/>
                  <a:chExt cx="632" cy="327"/>
                </a:xfrm>
              </p:grpSpPr>
              <p:sp>
                <p:nvSpPr>
                  <p:cNvPr id="265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2212" y="0"/>
                    <a:ext cx="576" cy="327"/>
                  </a:xfrm>
                  <a:prstGeom prst="rect">
                    <a:avLst/>
                  </a:prstGeom>
                  <a:solidFill>
                    <a:srgbClr val="E6E6E6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algn="ctr">
                      <a:defRPr/>
                    </a:pPr>
                    <a:r>
                      <a:rPr lang="es-ES" b="1">
                        <a:solidFill>
                          <a:srgbClr val="6666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X</a:t>
                    </a:r>
                    <a:r>
                      <a:rPr lang="es-MX" b="1">
                        <a:solidFill>
                          <a:srgbClr val="6666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3</a:t>
                    </a:r>
                    <a:endParaRPr lang="es-ES">
                      <a:latin typeface="Verdana" pitchFamily="34" charset="0"/>
                      <a:cs typeface="Times New Roman" pitchFamily="18" charset="0"/>
                    </a:endParaRPr>
                  </a:p>
                  <a:p>
                    <a:pPr algn="ctr">
                      <a:defRPr/>
                    </a:pPr>
                    <a:endParaRPr lang="es-ES">
                      <a:latin typeface="Arial" charset="0"/>
                    </a:endParaRPr>
                  </a:p>
                </p:txBody>
              </p:sp>
              <p:sp>
                <p:nvSpPr>
                  <p:cNvPr id="84074" name="Rectangle 78"/>
                  <p:cNvSpPr>
                    <a:spLocks noChangeArrowheads="1"/>
                  </p:cNvSpPr>
                  <p:nvPr/>
                </p:nvSpPr>
                <p:spPr bwMode="auto">
                  <a:xfrm>
                    <a:off x="2184" y="0"/>
                    <a:ext cx="632" cy="32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itchFamily="2" charset="2"/>
                      <a:buChar char="n"/>
                      <a:defRPr sz="3200">
                        <a:solidFill>
                          <a:schemeClr val="tx1"/>
                        </a:solidFill>
                        <a:latin typeface="Tahoma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ahoma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s-AR" altLang="es-AR" sz="2400"/>
                  </a:p>
                </p:txBody>
              </p:sp>
            </p:grpSp>
          </p:grpSp>
          <p:grpSp>
            <p:nvGrpSpPr>
              <p:cNvPr id="84043" name="Group 85"/>
              <p:cNvGrpSpPr>
                <a:grpSpLocks/>
              </p:cNvGrpSpPr>
              <p:nvPr/>
            </p:nvGrpSpPr>
            <p:grpSpPr bwMode="auto">
              <a:xfrm>
                <a:off x="0" y="297"/>
                <a:ext cx="920" cy="357"/>
                <a:chOff x="0" y="297"/>
                <a:chExt cx="920" cy="357"/>
              </a:xfrm>
            </p:grpSpPr>
            <p:sp>
              <p:nvSpPr>
                <p:cNvPr id="84067" name="Rectangle 84"/>
                <p:cNvSpPr>
                  <a:spLocks noChangeArrowheads="1"/>
                </p:cNvSpPr>
                <p:nvPr/>
              </p:nvSpPr>
              <p:spPr bwMode="auto">
                <a:xfrm>
                  <a:off x="0" y="327"/>
                  <a:ext cx="920" cy="327"/>
                </a:xfrm>
                <a:prstGeom prst="rect">
                  <a:avLst/>
                </a:prstGeom>
                <a:solidFill>
                  <a:srgbClr val="E6E6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  <p:grpSp>
              <p:nvGrpSpPr>
                <p:cNvPr id="84068" name="Group 83"/>
                <p:cNvGrpSpPr>
                  <a:grpSpLocks/>
                </p:cNvGrpSpPr>
                <p:nvPr/>
              </p:nvGrpSpPr>
              <p:grpSpPr bwMode="auto">
                <a:xfrm>
                  <a:off x="0" y="297"/>
                  <a:ext cx="920" cy="357"/>
                  <a:chOff x="0" y="297"/>
                  <a:chExt cx="920" cy="357"/>
                </a:xfrm>
              </p:grpSpPr>
              <p:sp>
                <p:nvSpPr>
                  <p:cNvPr id="261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24" y="297"/>
                    <a:ext cx="864" cy="328"/>
                  </a:xfrm>
                  <a:prstGeom prst="rect">
                    <a:avLst/>
                  </a:prstGeom>
                  <a:solidFill>
                    <a:srgbClr val="E6E6E6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r>
                      <a:rPr lang="es-ES" dirty="0">
                        <a:latin typeface="Verdana" pitchFamily="34" charset="0"/>
                        <a:cs typeface="Times New Roman" pitchFamily="18" charset="0"/>
                      </a:rPr>
                      <a:t> </a:t>
                    </a:r>
                    <a:r>
                      <a:rPr lang="es-ES" b="1" dirty="0">
                        <a:solidFill>
                          <a:srgbClr val="6666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Resto de activos</a:t>
                    </a:r>
                  </a:p>
                </p:txBody>
              </p:sp>
              <p:sp>
                <p:nvSpPr>
                  <p:cNvPr id="84070" name="Rectangle 82"/>
                  <p:cNvSpPr>
                    <a:spLocks noChangeArrowheads="1"/>
                  </p:cNvSpPr>
                  <p:nvPr/>
                </p:nvSpPr>
                <p:spPr bwMode="auto">
                  <a:xfrm>
                    <a:off x="0" y="327"/>
                    <a:ext cx="920" cy="32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itchFamily="2" charset="2"/>
                      <a:buChar char="n"/>
                      <a:defRPr sz="3200">
                        <a:solidFill>
                          <a:schemeClr val="tx1"/>
                        </a:solidFill>
                        <a:latin typeface="Tahoma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ahoma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s-AR" altLang="es-AR" sz="2400"/>
                  </a:p>
                </p:txBody>
              </p:sp>
            </p:grpSp>
          </p:grpSp>
          <p:grpSp>
            <p:nvGrpSpPr>
              <p:cNvPr id="84044" name="Group 87"/>
              <p:cNvGrpSpPr>
                <a:grpSpLocks/>
              </p:cNvGrpSpPr>
              <p:nvPr/>
            </p:nvGrpSpPr>
            <p:grpSpPr bwMode="auto">
              <a:xfrm>
                <a:off x="920" y="327"/>
                <a:ext cx="632" cy="327"/>
                <a:chOff x="920" y="327"/>
                <a:chExt cx="632" cy="327"/>
              </a:xfrm>
            </p:grpSpPr>
            <p:sp>
              <p:nvSpPr>
                <p:cNvPr id="84065" name="Rectangle 59"/>
                <p:cNvSpPr>
                  <a:spLocks noChangeArrowheads="1"/>
                </p:cNvSpPr>
                <p:nvPr/>
              </p:nvSpPr>
              <p:spPr bwMode="auto">
                <a:xfrm>
                  <a:off x="948" y="327"/>
                  <a:ext cx="576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" altLang="es-AR" sz="1800">
                      <a:latin typeface="Verdana" pitchFamily="34" charset="0"/>
                      <a:cs typeface="Times New Roman" pitchFamily="18" charset="0"/>
                    </a:rPr>
                    <a:t> 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ES" altLang="es-AR" sz="1800">
                    <a:latin typeface="Arial" pitchFamily="34" charset="0"/>
                  </a:endParaRPr>
                </a:p>
              </p:txBody>
            </p:sp>
            <p:sp>
              <p:nvSpPr>
                <p:cNvPr id="84066" name="Rectangle 86"/>
                <p:cNvSpPr>
                  <a:spLocks noChangeArrowheads="1"/>
                </p:cNvSpPr>
                <p:nvPr/>
              </p:nvSpPr>
              <p:spPr bwMode="auto">
                <a:xfrm>
                  <a:off x="920" y="327"/>
                  <a:ext cx="632" cy="3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</p:grpSp>
          <p:grpSp>
            <p:nvGrpSpPr>
              <p:cNvPr id="84045" name="Group 89"/>
              <p:cNvGrpSpPr>
                <a:grpSpLocks/>
              </p:cNvGrpSpPr>
              <p:nvPr/>
            </p:nvGrpSpPr>
            <p:grpSpPr bwMode="auto">
              <a:xfrm>
                <a:off x="1552" y="327"/>
                <a:ext cx="632" cy="327"/>
                <a:chOff x="1552" y="327"/>
                <a:chExt cx="632" cy="327"/>
              </a:xfrm>
            </p:grpSpPr>
            <p:sp>
              <p:nvSpPr>
                <p:cNvPr id="84063" name="Rectangle 60"/>
                <p:cNvSpPr>
                  <a:spLocks noChangeArrowheads="1"/>
                </p:cNvSpPr>
                <p:nvPr/>
              </p:nvSpPr>
              <p:spPr bwMode="auto">
                <a:xfrm>
                  <a:off x="1580" y="327"/>
                  <a:ext cx="576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" altLang="es-AR" sz="1800">
                      <a:latin typeface="Verdana" pitchFamily="34" charset="0"/>
                      <a:cs typeface="Times New Roman" pitchFamily="18" charset="0"/>
                    </a:rPr>
                    <a:t> 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ES" altLang="es-AR" sz="1800">
                    <a:latin typeface="Arial" pitchFamily="34" charset="0"/>
                  </a:endParaRPr>
                </a:p>
              </p:txBody>
            </p:sp>
            <p:sp>
              <p:nvSpPr>
                <p:cNvPr id="84064" name="Rectangle 88"/>
                <p:cNvSpPr>
                  <a:spLocks noChangeArrowheads="1"/>
                </p:cNvSpPr>
                <p:nvPr/>
              </p:nvSpPr>
              <p:spPr bwMode="auto">
                <a:xfrm>
                  <a:off x="1552" y="327"/>
                  <a:ext cx="632" cy="3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</p:grpSp>
          <p:grpSp>
            <p:nvGrpSpPr>
              <p:cNvPr id="84046" name="Group 91"/>
              <p:cNvGrpSpPr>
                <a:grpSpLocks/>
              </p:cNvGrpSpPr>
              <p:nvPr/>
            </p:nvGrpSpPr>
            <p:grpSpPr bwMode="auto">
              <a:xfrm>
                <a:off x="2184" y="327"/>
                <a:ext cx="632" cy="327"/>
                <a:chOff x="2184" y="327"/>
                <a:chExt cx="632" cy="327"/>
              </a:xfrm>
            </p:grpSpPr>
            <p:sp>
              <p:nvSpPr>
                <p:cNvPr id="84061" name="Rectangle 61"/>
                <p:cNvSpPr>
                  <a:spLocks noChangeArrowheads="1"/>
                </p:cNvSpPr>
                <p:nvPr/>
              </p:nvSpPr>
              <p:spPr bwMode="auto">
                <a:xfrm>
                  <a:off x="2212" y="327"/>
                  <a:ext cx="576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" altLang="es-AR" sz="1800">
                      <a:latin typeface="Verdana" pitchFamily="34" charset="0"/>
                      <a:cs typeface="Times New Roman" pitchFamily="18" charset="0"/>
                    </a:rPr>
                    <a:t> 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ES" altLang="es-AR" sz="1800">
                    <a:latin typeface="Arial" pitchFamily="34" charset="0"/>
                  </a:endParaRPr>
                </a:p>
              </p:txBody>
            </p:sp>
            <p:sp>
              <p:nvSpPr>
                <p:cNvPr id="84062" name="Rectangle 90"/>
                <p:cNvSpPr>
                  <a:spLocks noChangeArrowheads="1"/>
                </p:cNvSpPr>
                <p:nvPr/>
              </p:nvSpPr>
              <p:spPr bwMode="auto">
                <a:xfrm>
                  <a:off x="2184" y="327"/>
                  <a:ext cx="632" cy="3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</p:grpSp>
          <p:grpSp>
            <p:nvGrpSpPr>
              <p:cNvPr id="84047" name="Group 95"/>
              <p:cNvGrpSpPr>
                <a:grpSpLocks/>
              </p:cNvGrpSpPr>
              <p:nvPr/>
            </p:nvGrpSpPr>
            <p:grpSpPr bwMode="auto">
              <a:xfrm>
                <a:off x="0" y="654"/>
                <a:ext cx="920" cy="327"/>
                <a:chOff x="0" y="654"/>
                <a:chExt cx="920" cy="327"/>
              </a:xfrm>
            </p:grpSpPr>
            <p:sp>
              <p:nvSpPr>
                <p:cNvPr id="84057" name="Rectangle 94"/>
                <p:cNvSpPr>
                  <a:spLocks noChangeArrowheads="1"/>
                </p:cNvSpPr>
                <p:nvPr/>
              </p:nvSpPr>
              <p:spPr bwMode="auto">
                <a:xfrm>
                  <a:off x="0" y="654"/>
                  <a:ext cx="920" cy="327"/>
                </a:xfrm>
                <a:prstGeom prst="rect">
                  <a:avLst/>
                </a:prstGeom>
                <a:solidFill>
                  <a:srgbClr val="E6E6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  <p:grpSp>
              <p:nvGrpSpPr>
                <p:cNvPr id="84058" name="Group 93"/>
                <p:cNvGrpSpPr>
                  <a:grpSpLocks/>
                </p:cNvGrpSpPr>
                <p:nvPr/>
              </p:nvGrpSpPr>
              <p:grpSpPr bwMode="auto">
                <a:xfrm>
                  <a:off x="0" y="654"/>
                  <a:ext cx="920" cy="327"/>
                  <a:chOff x="0" y="654"/>
                  <a:chExt cx="920" cy="327"/>
                </a:xfrm>
              </p:grpSpPr>
              <p:sp>
                <p:nvSpPr>
                  <p:cNvPr id="84059" name="Rectangle 62"/>
                  <p:cNvSpPr>
                    <a:spLocks noChangeArrowheads="1"/>
                  </p:cNvSpPr>
                  <p:nvPr/>
                </p:nvSpPr>
                <p:spPr bwMode="auto">
                  <a:xfrm>
                    <a:off x="28" y="654"/>
                    <a:ext cx="864" cy="327"/>
                  </a:xfrm>
                  <a:prstGeom prst="rect">
                    <a:avLst/>
                  </a:prstGeom>
                  <a:solidFill>
                    <a:srgbClr val="E6E6E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itchFamily="2" charset="2"/>
                      <a:buChar char="n"/>
                      <a:defRPr sz="3200">
                        <a:solidFill>
                          <a:schemeClr val="tx1"/>
                        </a:solidFill>
                        <a:latin typeface="Tahoma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ahoma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s-AR" altLang="es-AR" sz="1800">
                      <a:latin typeface="Arial" pitchFamily="34" charset="0"/>
                    </a:endParaRPr>
                  </a:p>
                </p:txBody>
              </p:sp>
              <p:sp>
                <p:nvSpPr>
                  <p:cNvPr id="84060" name="Rectangle 92"/>
                  <p:cNvSpPr>
                    <a:spLocks noChangeArrowheads="1"/>
                  </p:cNvSpPr>
                  <p:nvPr/>
                </p:nvSpPr>
                <p:spPr bwMode="auto">
                  <a:xfrm>
                    <a:off x="0" y="654"/>
                    <a:ext cx="920" cy="32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itchFamily="2" charset="2"/>
                      <a:buChar char="n"/>
                      <a:defRPr sz="3200">
                        <a:solidFill>
                          <a:schemeClr val="tx1"/>
                        </a:solidFill>
                        <a:latin typeface="Tahoma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ahoma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s-AR" altLang="es-AR" sz="2400"/>
                  </a:p>
                </p:txBody>
              </p:sp>
            </p:grpSp>
          </p:grpSp>
          <p:grpSp>
            <p:nvGrpSpPr>
              <p:cNvPr id="84048" name="Group 97"/>
              <p:cNvGrpSpPr>
                <a:grpSpLocks/>
              </p:cNvGrpSpPr>
              <p:nvPr/>
            </p:nvGrpSpPr>
            <p:grpSpPr bwMode="auto">
              <a:xfrm>
                <a:off x="920" y="654"/>
                <a:ext cx="632" cy="327"/>
                <a:chOff x="920" y="654"/>
                <a:chExt cx="632" cy="327"/>
              </a:xfrm>
            </p:grpSpPr>
            <p:sp>
              <p:nvSpPr>
                <p:cNvPr id="84055" name="Rectangle 63"/>
                <p:cNvSpPr>
                  <a:spLocks noChangeArrowheads="1"/>
                </p:cNvSpPr>
                <p:nvPr/>
              </p:nvSpPr>
              <p:spPr bwMode="auto">
                <a:xfrm>
                  <a:off x="948" y="654"/>
                  <a:ext cx="576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" altLang="es-AR" sz="1800">
                      <a:latin typeface="Verdana" pitchFamily="34" charset="0"/>
                      <a:cs typeface="Times New Roman" pitchFamily="18" charset="0"/>
                    </a:rPr>
                    <a:t> 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ES" altLang="es-AR" sz="1800">
                    <a:latin typeface="Arial" pitchFamily="34" charset="0"/>
                  </a:endParaRPr>
                </a:p>
              </p:txBody>
            </p:sp>
            <p:sp>
              <p:nvSpPr>
                <p:cNvPr id="84056" name="Rectangle 96"/>
                <p:cNvSpPr>
                  <a:spLocks noChangeArrowheads="1"/>
                </p:cNvSpPr>
                <p:nvPr/>
              </p:nvSpPr>
              <p:spPr bwMode="auto">
                <a:xfrm>
                  <a:off x="920" y="654"/>
                  <a:ext cx="632" cy="3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</p:grpSp>
          <p:grpSp>
            <p:nvGrpSpPr>
              <p:cNvPr id="84049" name="Group 99"/>
              <p:cNvGrpSpPr>
                <a:grpSpLocks/>
              </p:cNvGrpSpPr>
              <p:nvPr/>
            </p:nvGrpSpPr>
            <p:grpSpPr bwMode="auto">
              <a:xfrm>
                <a:off x="1552" y="654"/>
                <a:ext cx="632" cy="327"/>
                <a:chOff x="1552" y="654"/>
                <a:chExt cx="632" cy="327"/>
              </a:xfrm>
            </p:grpSpPr>
            <p:sp>
              <p:nvSpPr>
                <p:cNvPr id="84053" name="Rectangle 64"/>
                <p:cNvSpPr>
                  <a:spLocks noChangeArrowheads="1"/>
                </p:cNvSpPr>
                <p:nvPr/>
              </p:nvSpPr>
              <p:spPr bwMode="auto">
                <a:xfrm>
                  <a:off x="1580" y="654"/>
                  <a:ext cx="576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" altLang="es-AR" sz="1800">
                      <a:latin typeface="Verdana" pitchFamily="34" charset="0"/>
                      <a:cs typeface="Times New Roman" pitchFamily="18" charset="0"/>
                    </a:rPr>
                    <a:t> 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ES" altLang="es-AR" sz="1800">
                    <a:latin typeface="Arial" pitchFamily="34" charset="0"/>
                  </a:endParaRPr>
                </a:p>
              </p:txBody>
            </p:sp>
            <p:sp>
              <p:nvSpPr>
                <p:cNvPr id="84054" name="Rectangle 98"/>
                <p:cNvSpPr>
                  <a:spLocks noChangeArrowheads="1"/>
                </p:cNvSpPr>
                <p:nvPr/>
              </p:nvSpPr>
              <p:spPr bwMode="auto">
                <a:xfrm>
                  <a:off x="1552" y="654"/>
                  <a:ext cx="632" cy="3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</p:grpSp>
          <p:grpSp>
            <p:nvGrpSpPr>
              <p:cNvPr id="84050" name="Group 101"/>
              <p:cNvGrpSpPr>
                <a:grpSpLocks/>
              </p:cNvGrpSpPr>
              <p:nvPr/>
            </p:nvGrpSpPr>
            <p:grpSpPr bwMode="auto">
              <a:xfrm>
                <a:off x="2184" y="654"/>
                <a:ext cx="632" cy="327"/>
                <a:chOff x="2184" y="654"/>
                <a:chExt cx="632" cy="327"/>
              </a:xfrm>
            </p:grpSpPr>
            <p:sp>
              <p:nvSpPr>
                <p:cNvPr id="84051" name="Rectangle 65"/>
                <p:cNvSpPr>
                  <a:spLocks noChangeArrowheads="1"/>
                </p:cNvSpPr>
                <p:nvPr/>
              </p:nvSpPr>
              <p:spPr bwMode="auto">
                <a:xfrm>
                  <a:off x="2212" y="654"/>
                  <a:ext cx="576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" altLang="es-AR" sz="1800">
                      <a:latin typeface="Verdana" pitchFamily="34" charset="0"/>
                      <a:cs typeface="Times New Roman" pitchFamily="18" charset="0"/>
                    </a:rPr>
                    <a:t> 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ES" altLang="es-AR" sz="1800">
                    <a:latin typeface="Arial" pitchFamily="34" charset="0"/>
                  </a:endParaRPr>
                </a:p>
              </p:txBody>
            </p:sp>
            <p:sp>
              <p:nvSpPr>
                <p:cNvPr id="84052" name="Rectangle 100"/>
                <p:cNvSpPr>
                  <a:spLocks noChangeArrowheads="1"/>
                </p:cNvSpPr>
                <p:nvPr/>
              </p:nvSpPr>
              <p:spPr bwMode="auto">
                <a:xfrm>
                  <a:off x="2184" y="654"/>
                  <a:ext cx="632" cy="3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</p:grpSp>
        </p:grpSp>
        <p:sp>
          <p:nvSpPr>
            <p:cNvPr id="84038" name="Rectangle 103"/>
            <p:cNvSpPr>
              <a:spLocks noChangeArrowheads="1"/>
            </p:cNvSpPr>
            <p:nvPr/>
          </p:nvSpPr>
          <p:spPr bwMode="auto">
            <a:xfrm>
              <a:off x="-3" y="-3"/>
              <a:ext cx="2822" cy="987"/>
            </a:xfrm>
            <a:prstGeom prst="rect">
              <a:avLst/>
            </a:prstGeom>
            <a:noFill/>
            <a:ln w="11112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s-AR" altLang="es-AR" sz="2400"/>
            </a:p>
          </p:txBody>
        </p:sp>
      </p:grpSp>
      <p:grpSp>
        <p:nvGrpSpPr>
          <p:cNvPr id="83971" name="Group 104"/>
          <p:cNvGrpSpPr>
            <a:grpSpLocks/>
          </p:cNvGrpSpPr>
          <p:nvPr/>
        </p:nvGrpSpPr>
        <p:grpSpPr bwMode="auto">
          <a:xfrm>
            <a:off x="114300" y="1747838"/>
            <a:ext cx="7620000" cy="2133600"/>
            <a:chOff x="-3" y="-3"/>
            <a:chExt cx="2822" cy="987"/>
          </a:xfrm>
        </p:grpSpPr>
        <p:grpSp>
          <p:nvGrpSpPr>
            <p:cNvPr id="83987" name="Group 102"/>
            <p:cNvGrpSpPr>
              <a:grpSpLocks/>
            </p:cNvGrpSpPr>
            <p:nvPr/>
          </p:nvGrpSpPr>
          <p:grpSpPr bwMode="auto">
            <a:xfrm>
              <a:off x="0" y="0"/>
              <a:ext cx="2816" cy="981"/>
              <a:chOff x="0" y="0"/>
              <a:chExt cx="2816" cy="981"/>
            </a:xfrm>
          </p:grpSpPr>
          <p:grpSp>
            <p:nvGrpSpPr>
              <p:cNvPr id="83989" name="Group 69"/>
              <p:cNvGrpSpPr>
                <a:grpSpLocks/>
              </p:cNvGrpSpPr>
              <p:nvPr/>
            </p:nvGrpSpPr>
            <p:grpSpPr bwMode="auto">
              <a:xfrm>
                <a:off x="0" y="0"/>
                <a:ext cx="920" cy="327"/>
                <a:chOff x="0" y="0"/>
                <a:chExt cx="920" cy="327"/>
              </a:xfrm>
            </p:grpSpPr>
            <p:sp>
              <p:nvSpPr>
                <p:cNvPr id="84033" name="Rectangle 6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920" cy="327"/>
                </a:xfrm>
                <a:prstGeom prst="rect">
                  <a:avLst/>
                </a:prstGeom>
                <a:solidFill>
                  <a:srgbClr val="E6E6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  <p:grpSp>
              <p:nvGrpSpPr>
                <p:cNvPr id="84034" name="Group 67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920" cy="327"/>
                  <a:chOff x="0" y="0"/>
                  <a:chExt cx="920" cy="327"/>
                </a:xfrm>
              </p:grpSpPr>
              <p:sp>
                <p:nvSpPr>
                  <p:cNvPr id="84035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28" y="0"/>
                    <a:ext cx="864" cy="327"/>
                  </a:xfrm>
                  <a:prstGeom prst="rect">
                    <a:avLst/>
                  </a:prstGeom>
                  <a:solidFill>
                    <a:srgbClr val="E6E6E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itchFamily="2" charset="2"/>
                      <a:buChar char="n"/>
                      <a:defRPr sz="3200">
                        <a:solidFill>
                          <a:schemeClr val="tx1"/>
                        </a:solidFill>
                        <a:latin typeface="Tahoma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ahoma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s-ES" altLang="es-AR" sz="1800">
                        <a:latin typeface="Verdana" pitchFamily="34" charset="0"/>
                        <a:cs typeface="Times New Roman" pitchFamily="18" charset="0"/>
                      </a:rPr>
                      <a:t> </a:t>
                    </a:r>
                  </a:p>
                  <a:p>
                    <a:pPr algn="ctr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s-ES" altLang="es-AR" sz="1800">
                      <a:latin typeface="Arial" pitchFamily="34" charset="0"/>
                    </a:endParaRPr>
                  </a:p>
                </p:txBody>
              </p:sp>
              <p:sp>
                <p:nvSpPr>
                  <p:cNvPr id="84036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920" cy="32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itchFamily="2" charset="2"/>
                      <a:buChar char="n"/>
                      <a:defRPr sz="3200">
                        <a:solidFill>
                          <a:schemeClr val="tx1"/>
                        </a:solidFill>
                        <a:latin typeface="Tahoma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ahoma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s-AR" altLang="es-AR" sz="2400"/>
                  </a:p>
                </p:txBody>
              </p:sp>
            </p:grpSp>
          </p:grpSp>
          <p:grpSp>
            <p:nvGrpSpPr>
              <p:cNvPr id="83990" name="Group 73"/>
              <p:cNvGrpSpPr>
                <a:grpSpLocks/>
              </p:cNvGrpSpPr>
              <p:nvPr/>
            </p:nvGrpSpPr>
            <p:grpSpPr bwMode="auto">
              <a:xfrm>
                <a:off x="920" y="0"/>
                <a:ext cx="632" cy="327"/>
                <a:chOff x="920" y="0"/>
                <a:chExt cx="632" cy="327"/>
              </a:xfrm>
            </p:grpSpPr>
            <p:sp>
              <p:nvSpPr>
                <p:cNvPr id="84029" name="Rectangle 72"/>
                <p:cNvSpPr>
                  <a:spLocks noChangeArrowheads="1"/>
                </p:cNvSpPr>
                <p:nvPr/>
              </p:nvSpPr>
              <p:spPr bwMode="auto">
                <a:xfrm>
                  <a:off x="920" y="0"/>
                  <a:ext cx="632" cy="327"/>
                </a:xfrm>
                <a:prstGeom prst="rect">
                  <a:avLst/>
                </a:prstGeom>
                <a:solidFill>
                  <a:srgbClr val="E6E6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  <p:grpSp>
              <p:nvGrpSpPr>
                <p:cNvPr id="84030" name="Group 71"/>
                <p:cNvGrpSpPr>
                  <a:grpSpLocks/>
                </p:cNvGrpSpPr>
                <p:nvPr/>
              </p:nvGrpSpPr>
              <p:grpSpPr bwMode="auto">
                <a:xfrm>
                  <a:off x="920" y="0"/>
                  <a:ext cx="632" cy="327"/>
                  <a:chOff x="920" y="0"/>
                  <a:chExt cx="632" cy="327"/>
                </a:xfrm>
              </p:grpSpPr>
              <p:sp>
                <p:nvSpPr>
                  <p:cNvPr id="218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948" y="0"/>
                    <a:ext cx="576" cy="327"/>
                  </a:xfrm>
                  <a:prstGeom prst="rect">
                    <a:avLst/>
                  </a:prstGeom>
                  <a:solidFill>
                    <a:srgbClr val="E6E6E6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algn="ctr">
                      <a:defRPr/>
                    </a:pPr>
                    <a:r>
                      <a:rPr lang="es-ES" b="1" dirty="0">
                        <a:solidFill>
                          <a:srgbClr val="6666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Hasta SI</a:t>
                    </a:r>
                  </a:p>
                </p:txBody>
              </p:sp>
              <p:sp>
                <p:nvSpPr>
                  <p:cNvPr id="84032" name="Rectangle 70"/>
                  <p:cNvSpPr>
                    <a:spLocks noChangeArrowheads="1"/>
                  </p:cNvSpPr>
                  <p:nvPr/>
                </p:nvSpPr>
                <p:spPr bwMode="auto">
                  <a:xfrm>
                    <a:off x="920" y="0"/>
                    <a:ext cx="632" cy="32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itchFamily="2" charset="2"/>
                      <a:buChar char="n"/>
                      <a:defRPr sz="3200">
                        <a:solidFill>
                          <a:schemeClr val="tx1"/>
                        </a:solidFill>
                        <a:latin typeface="Tahoma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ahoma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s-AR" altLang="es-AR" sz="2400"/>
                  </a:p>
                </p:txBody>
              </p:sp>
            </p:grpSp>
          </p:grpSp>
          <p:grpSp>
            <p:nvGrpSpPr>
              <p:cNvPr id="83991" name="Group 77"/>
              <p:cNvGrpSpPr>
                <a:grpSpLocks/>
              </p:cNvGrpSpPr>
              <p:nvPr/>
            </p:nvGrpSpPr>
            <p:grpSpPr bwMode="auto">
              <a:xfrm>
                <a:off x="1544" y="0"/>
                <a:ext cx="640" cy="327"/>
                <a:chOff x="1544" y="0"/>
                <a:chExt cx="640" cy="327"/>
              </a:xfrm>
            </p:grpSpPr>
            <p:sp>
              <p:nvSpPr>
                <p:cNvPr id="84025" name="Rectangle 76"/>
                <p:cNvSpPr>
                  <a:spLocks noChangeArrowheads="1"/>
                </p:cNvSpPr>
                <p:nvPr/>
              </p:nvSpPr>
              <p:spPr bwMode="auto">
                <a:xfrm>
                  <a:off x="1552" y="0"/>
                  <a:ext cx="632" cy="327"/>
                </a:xfrm>
                <a:prstGeom prst="rect">
                  <a:avLst/>
                </a:prstGeom>
                <a:solidFill>
                  <a:srgbClr val="E6E6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  <p:grpSp>
              <p:nvGrpSpPr>
                <p:cNvPr id="84026" name="Group 75"/>
                <p:cNvGrpSpPr>
                  <a:grpSpLocks/>
                </p:cNvGrpSpPr>
                <p:nvPr/>
              </p:nvGrpSpPr>
              <p:grpSpPr bwMode="auto">
                <a:xfrm>
                  <a:off x="1544" y="0"/>
                  <a:ext cx="640" cy="327"/>
                  <a:chOff x="1544" y="0"/>
                  <a:chExt cx="640" cy="327"/>
                </a:xfrm>
              </p:grpSpPr>
              <p:sp>
                <p:nvSpPr>
                  <p:cNvPr id="214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1544" y="0"/>
                    <a:ext cx="612" cy="327"/>
                  </a:xfrm>
                  <a:prstGeom prst="rect">
                    <a:avLst/>
                  </a:prstGeom>
                  <a:solidFill>
                    <a:srgbClr val="E6E6E6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algn="ctr">
                      <a:defRPr/>
                    </a:pPr>
                    <a:r>
                      <a:rPr lang="es-ES" b="1" dirty="0">
                        <a:solidFill>
                          <a:srgbClr val="6666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SC y más</a:t>
                    </a:r>
                  </a:p>
                </p:txBody>
              </p:sp>
              <p:sp>
                <p:nvSpPr>
                  <p:cNvPr id="84028" name="Rectangle 74"/>
                  <p:cNvSpPr>
                    <a:spLocks noChangeArrowheads="1"/>
                  </p:cNvSpPr>
                  <p:nvPr/>
                </p:nvSpPr>
                <p:spPr bwMode="auto">
                  <a:xfrm>
                    <a:off x="1552" y="0"/>
                    <a:ext cx="632" cy="32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itchFamily="2" charset="2"/>
                      <a:buChar char="n"/>
                      <a:defRPr sz="3200">
                        <a:solidFill>
                          <a:schemeClr val="tx1"/>
                        </a:solidFill>
                        <a:latin typeface="Tahoma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ahoma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s-AR" altLang="es-AR" sz="2400"/>
                  </a:p>
                </p:txBody>
              </p:sp>
            </p:grpSp>
          </p:grpSp>
          <p:grpSp>
            <p:nvGrpSpPr>
              <p:cNvPr id="83992" name="Group 81"/>
              <p:cNvGrpSpPr>
                <a:grpSpLocks/>
              </p:cNvGrpSpPr>
              <p:nvPr/>
            </p:nvGrpSpPr>
            <p:grpSpPr bwMode="auto">
              <a:xfrm>
                <a:off x="2184" y="0"/>
                <a:ext cx="632" cy="327"/>
                <a:chOff x="2184" y="0"/>
                <a:chExt cx="632" cy="327"/>
              </a:xfrm>
            </p:grpSpPr>
            <p:sp>
              <p:nvSpPr>
                <p:cNvPr id="84021" name="Rectangle 80"/>
                <p:cNvSpPr>
                  <a:spLocks noChangeArrowheads="1"/>
                </p:cNvSpPr>
                <p:nvPr/>
              </p:nvSpPr>
              <p:spPr bwMode="auto">
                <a:xfrm>
                  <a:off x="2184" y="0"/>
                  <a:ext cx="632" cy="327"/>
                </a:xfrm>
                <a:prstGeom prst="rect">
                  <a:avLst/>
                </a:prstGeom>
                <a:solidFill>
                  <a:srgbClr val="E6E6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  <p:grpSp>
              <p:nvGrpSpPr>
                <p:cNvPr id="84022" name="Group 79"/>
                <p:cNvGrpSpPr>
                  <a:grpSpLocks/>
                </p:cNvGrpSpPr>
                <p:nvPr/>
              </p:nvGrpSpPr>
              <p:grpSpPr bwMode="auto">
                <a:xfrm>
                  <a:off x="2184" y="0"/>
                  <a:ext cx="632" cy="327"/>
                  <a:chOff x="2184" y="0"/>
                  <a:chExt cx="632" cy="327"/>
                </a:xfrm>
              </p:grpSpPr>
              <p:sp>
                <p:nvSpPr>
                  <p:cNvPr id="210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2212" y="0"/>
                    <a:ext cx="576" cy="327"/>
                  </a:xfrm>
                  <a:prstGeom prst="rect">
                    <a:avLst/>
                  </a:prstGeom>
                  <a:solidFill>
                    <a:srgbClr val="E6E6E6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algn="ctr">
                      <a:defRPr/>
                    </a:pPr>
                    <a:r>
                      <a:rPr lang="es-ES" b="1">
                        <a:solidFill>
                          <a:srgbClr val="6666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X</a:t>
                    </a:r>
                    <a:r>
                      <a:rPr lang="es-MX" b="1">
                        <a:solidFill>
                          <a:srgbClr val="6666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3</a:t>
                    </a:r>
                    <a:endParaRPr lang="es-ES">
                      <a:latin typeface="Verdana" pitchFamily="34" charset="0"/>
                      <a:cs typeface="Times New Roman" pitchFamily="18" charset="0"/>
                    </a:endParaRPr>
                  </a:p>
                  <a:p>
                    <a:pPr algn="ctr">
                      <a:defRPr/>
                    </a:pPr>
                    <a:endParaRPr lang="es-ES">
                      <a:latin typeface="Arial" charset="0"/>
                    </a:endParaRPr>
                  </a:p>
                </p:txBody>
              </p:sp>
              <p:sp>
                <p:nvSpPr>
                  <p:cNvPr id="84024" name="Rectangle 78"/>
                  <p:cNvSpPr>
                    <a:spLocks noChangeArrowheads="1"/>
                  </p:cNvSpPr>
                  <p:nvPr/>
                </p:nvSpPr>
                <p:spPr bwMode="auto">
                  <a:xfrm>
                    <a:off x="2184" y="0"/>
                    <a:ext cx="632" cy="32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itchFamily="2" charset="2"/>
                      <a:buChar char="n"/>
                      <a:defRPr sz="3200">
                        <a:solidFill>
                          <a:schemeClr val="tx1"/>
                        </a:solidFill>
                        <a:latin typeface="Tahoma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ahoma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s-AR" altLang="es-AR" sz="2400"/>
                  </a:p>
                </p:txBody>
              </p:sp>
            </p:grpSp>
          </p:grpSp>
          <p:grpSp>
            <p:nvGrpSpPr>
              <p:cNvPr id="83993" name="Group 85"/>
              <p:cNvGrpSpPr>
                <a:grpSpLocks/>
              </p:cNvGrpSpPr>
              <p:nvPr/>
            </p:nvGrpSpPr>
            <p:grpSpPr bwMode="auto">
              <a:xfrm>
                <a:off x="0" y="297"/>
                <a:ext cx="920" cy="357"/>
                <a:chOff x="0" y="297"/>
                <a:chExt cx="920" cy="357"/>
              </a:xfrm>
            </p:grpSpPr>
            <p:sp>
              <p:nvSpPr>
                <p:cNvPr id="84017" name="Rectangle 84"/>
                <p:cNvSpPr>
                  <a:spLocks noChangeArrowheads="1"/>
                </p:cNvSpPr>
                <p:nvPr/>
              </p:nvSpPr>
              <p:spPr bwMode="auto">
                <a:xfrm>
                  <a:off x="0" y="327"/>
                  <a:ext cx="920" cy="327"/>
                </a:xfrm>
                <a:prstGeom prst="rect">
                  <a:avLst/>
                </a:prstGeom>
                <a:solidFill>
                  <a:srgbClr val="E6E6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  <p:grpSp>
              <p:nvGrpSpPr>
                <p:cNvPr id="84018" name="Group 83"/>
                <p:cNvGrpSpPr>
                  <a:grpSpLocks/>
                </p:cNvGrpSpPr>
                <p:nvPr/>
              </p:nvGrpSpPr>
              <p:grpSpPr bwMode="auto">
                <a:xfrm>
                  <a:off x="0" y="297"/>
                  <a:ext cx="920" cy="357"/>
                  <a:chOff x="0" y="297"/>
                  <a:chExt cx="920" cy="357"/>
                </a:xfrm>
              </p:grpSpPr>
              <p:sp>
                <p:nvSpPr>
                  <p:cNvPr id="206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24" y="297"/>
                    <a:ext cx="864" cy="328"/>
                  </a:xfrm>
                  <a:prstGeom prst="rect">
                    <a:avLst/>
                  </a:prstGeom>
                  <a:solidFill>
                    <a:srgbClr val="E6E6E6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r>
                      <a:rPr lang="es-ES" dirty="0">
                        <a:latin typeface="Verdana" pitchFamily="34" charset="0"/>
                        <a:cs typeface="Times New Roman" pitchFamily="18" charset="0"/>
                      </a:rPr>
                      <a:t> </a:t>
                    </a:r>
                    <a:r>
                      <a:rPr lang="es-ES" b="1" dirty="0">
                        <a:solidFill>
                          <a:srgbClr val="6666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Resto de activos</a:t>
                    </a:r>
                  </a:p>
                </p:txBody>
              </p:sp>
              <p:sp>
                <p:nvSpPr>
                  <p:cNvPr id="84020" name="Rectangle 82"/>
                  <p:cNvSpPr>
                    <a:spLocks noChangeArrowheads="1"/>
                  </p:cNvSpPr>
                  <p:nvPr/>
                </p:nvSpPr>
                <p:spPr bwMode="auto">
                  <a:xfrm>
                    <a:off x="0" y="327"/>
                    <a:ext cx="920" cy="32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itchFamily="2" charset="2"/>
                      <a:buChar char="n"/>
                      <a:defRPr sz="3200">
                        <a:solidFill>
                          <a:schemeClr val="tx1"/>
                        </a:solidFill>
                        <a:latin typeface="Tahoma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ahoma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s-AR" altLang="es-AR" sz="2400"/>
                  </a:p>
                </p:txBody>
              </p:sp>
            </p:grpSp>
          </p:grpSp>
          <p:grpSp>
            <p:nvGrpSpPr>
              <p:cNvPr id="83994" name="Group 87"/>
              <p:cNvGrpSpPr>
                <a:grpSpLocks/>
              </p:cNvGrpSpPr>
              <p:nvPr/>
            </p:nvGrpSpPr>
            <p:grpSpPr bwMode="auto">
              <a:xfrm>
                <a:off x="920" y="327"/>
                <a:ext cx="632" cy="327"/>
                <a:chOff x="920" y="327"/>
                <a:chExt cx="632" cy="327"/>
              </a:xfrm>
            </p:grpSpPr>
            <p:sp>
              <p:nvSpPr>
                <p:cNvPr id="84015" name="Rectangle 59"/>
                <p:cNvSpPr>
                  <a:spLocks noChangeArrowheads="1"/>
                </p:cNvSpPr>
                <p:nvPr/>
              </p:nvSpPr>
              <p:spPr bwMode="auto">
                <a:xfrm>
                  <a:off x="948" y="327"/>
                  <a:ext cx="576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" altLang="es-AR" sz="1800">
                      <a:latin typeface="Verdana" pitchFamily="34" charset="0"/>
                      <a:cs typeface="Times New Roman" pitchFamily="18" charset="0"/>
                    </a:rPr>
                    <a:t> 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ES" altLang="es-AR" sz="1800">
                    <a:latin typeface="Arial" pitchFamily="34" charset="0"/>
                  </a:endParaRPr>
                </a:p>
              </p:txBody>
            </p:sp>
            <p:sp>
              <p:nvSpPr>
                <p:cNvPr id="84016" name="Rectangle 86"/>
                <p:cNvSpPr>
                  <a:spLocks noChangeArrowheads="1"/>
                </p:cNvSpPr>
                <p:nvPr/>
              </p:nvSpPr>
              <p:spPr bwMode="auto">
                <a:xfrm>
                  <a:off x="920" y="327"/>
                  <a:ext cx="632" cy="3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</p:grpSp>
          <p:grpSp>
            <p:nvGrpSpPr>
              <p:cNvPr id="83995" name="Group 89"/>
              <p:cNvGrpSpPr>
                <a:grpSpLocks/>
              </p:cNvGrpSpPr>
              <p:nvPr/>
            </p:nvGrpSpPr>
            <p:grpSpPr bwMode="auto">
              <a:xfrm>
                <a:off x="1552" y="327"/>
                <a:ext cx="632" cy="327"/>
                <a:chOff x="1552" y="327"/>
                <a:chExt cx="632" cy="327"/>
              </a:xfrm>
            </p:grpSpPr>
            <p:sp>
              <p:nvSpPr>
                <p:cNvPr id="84013" name="Rectangle 60"/>
                <p:cNvSpPr>
                  <a:spLocks noChangeArrowheads="1"/>
                </p:cNvSpPr>
                <p:nvPr/>
              </p:nvSpPr>
              <p:spPr bwMode="auto">
                <a:xfrm>
                  <a:off x="1580" y="327"/>
                  <a:ext cx="576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" altLang="es-AR" sz="1800">
                      <a:latin typeface="Verdana" pitchFamily="34" charset="0"/>
                      <a:cs typeface="Times New Roman" pitchFamily="18" charset="0"/>
                    </a:rPr>
                    <a:t> 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ES" altLang="es-AR" sz="1800">
                    <a:latin typeface="Arial" pitchFamily="34" charset="0"/>
                  </a:endParaRPr>
                </a:p>
              </p:txBody>
            </p:sp>
            <p:sp>
              <p:nvSpPr>
                <p:cNvPr id="84014" name="Rectangle 88"/>
                <p:cNvSpPr>
                  <a:spLocks noChangeArrowheads="1"/>
                </p:cNvSpPr>
                <p:nvPr/>
              </p:nvSpPr>
              <p:spPr bwMode="auto">
                <a:xfrm>
                  <a:off x="1552" y="327"/>
                  <a:ext cx="632" cy="3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</p:grpSp>
          <p:grpSp>
            <p:nvGrpSpPr>
              <p:cNvPr id="83996" name="Group 91"/>
              <p:cNvGrpSpPr>
                <a:grpSpLocks/>
              </p:cNvGrpSpPr>
              <p:nvPr/>
            </p:nvGrpSpPr>
            <p:grpSpPr bwMode="auto">
              <a:xfrm>
                <a:off x="2184" y="327"/>
                <a:ext cx="632" cy="327"/>
                <a:chOff x="2184" y="327"/>
                <a:chExt cx="632" cy="327"/>
              </a:xfrm>
            </p:grpSpPr>
            <p:sp>
              <p:nvSpPr>
                <p:cNvPr id="84011" name="Rectangle 61"/>
                <p:cNvSpPr>
                  <a:spLocks noChangeArrowheads="1"/>
                </p:cNvSpPr>
                <p:nvPr/>
              </p:nvSpPr>
              <p:spPr bwMode="auto">
                <a:xfrm>
                  <a:off x="2212" y="327"/>
                  <a:ext cx="576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" altLang="es-AR" sz="1800">
                      <a:latin typeface="Verdana" pitchFamily="34" charset="0"/>
                      <a:cs typeface="Times New Roman" pitchFamily="18" charset="0"/>
                    </a:rPr>
                    <a:t> 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ES" altLang="es-AR" sz="1800">
                    <a:latin typeface="Arial" pitchFamily="34" charset="0"/>
                  </a:endParaRPr>
                </a:p>
              </p:txBody>
            </p:sp>
            <p:sp>
              <p:nvSpPr>
                <p:cNvPr id="84012" name="Rectangle 90"/>
                <p:cNvSpPr>
                  <a:spLocks noChangeArrowheads="1"/>
                </p:cNvSpPr>
                <p:nvPr/>
              </p:nvSpPr>
              <p:spPr bwMode="auto">
                <a:xfrm>
                  <a:off x="2184" y="327"/>
                  <a:ext cx="632" cy="3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</p:grpSp>
          <p:grpSp>
            <p:nvGrpSpPr>
              <p:cNvPr id="83997" name="Group 95"/>
              <p:cNvGrpSpPr>
                <a:grpSpLocks/>
              </p:cNvGrpSpPr>
              <p:nvPr/>
            </p:nvGrpSpPr>
            <p:grpSpPr bwMode="auto">
              <a:xfrm>
                <a:off x="0" y="654"/>
                <a:ext cx="920" cy="327"/>
                <a:chOff x="0" y="654"/>
                <a:chExt cx="920" cy="327"/>
              </a:xfrm>
            </p:grpSpPr>
            <p:sp>
              <p:nvSpPr>
                <p:cNvPr id="84007" name="Rectangle 94"/>
                <p:cNvSpPr>
                  <a:spLocks noChangeArrowheads="1"/>
                </p:cNvSpPr>
                <p:nvPr/>
              </p:nvSpPr>
              <p:spPr bwMode="auto">
                <a:xfrm>
                  <a:off x="0" y="654"/>
                  <a:ext cx="920" cy="327"/>
                </a:xfrm>
                <a:prstGeom prst="rect">
                  <a:avLst/>
                </a:prstGeom>
                <a:solidFill>
                  <a:srgbClr val="E6E6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  <p:grpSp>
              <p:nvGrpSpPr>
                <p:cNvPr id="84008" name="Group 93"/>
                <p:cNvGrpSpPr>
                  <a:grpSpLocks/>
                </p:cNvGrpSpPr>
                <p:nvPr/>
              </p:nvGrpSpPr>
              <p:grpSpPr bwMode="auto">
                <a:xfrm>
                  <a:off x="0" y="654"/>
                  <a:ext cx="920" cy="327"/>
                  <a:chOff x="0" y="654"/>
                  <a:chExt cx="920" cy="327"/>
                </a:xfrm>
              </p:grpSpPr>
              <p:sp>
                <p:nvSpPr>
                  <p:cNvPr id="84009" name="Rectangle 62"/>
                  <p:cNvSpPr>
                    <a:spLocks noChangeArrowheads="1"/>
                  </p:cNvSpPr>
                  <p:nvPr/>
                </p:nvSpPr>
                <p:spPr bwMode="auto">
                  <a:xfrm>
                    <a:off x="28" y="654"/>
                    <a:ext cx="864" cy="327"/>
                  </a:xfrm>
                  <a:prstGeom prst="rect">
                    <a:avLst/>
                  </a:prstGeom>
                  <a:solidFill>
                    <a:srgbClr val="E6E6E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itchFamily="2" charset="2"/>
                      <a:buChar char="n"/>
                      <a:defRPr sz="3200">
                        <a:solidFill>
                          <a:schemeClr val="tx1"/>
                        </a:solidFill>
                        <a:latin typeface="Tahoma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ahoma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s-AR" altLang="es-AR" sz="1800">
                      <a:latin typeface="Arial" pitchFamily="34" charset="0"/>
                    </a:endParaRPr>
                  </a:p>
                </p:txBody>
              </p:sp>
              <p:sp>
                <p:nvSpPr>
                  <p:cNvPr id="84010" name="Rectangle 92"/>
                  <p:cNvSpPr>
                    <a:spLocks noChangeArrowheads="1"/>
                  </p:cNvSpPr>
                  <p:nvPr/>
                </p:nvSpPr>
                <p:spPr bwMode="auto">
                  <a:xfrm>
                    <a:off x="0" y="654"/>
                    <a:ext cx="920" cy="32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itchFamily="2" charset="2"/>
                      <a:buChar char="n"/>
                      <a:defRPr sz="3200">
                        <a:solidFill>
                          <a:schemeClr val="tx1"/>
                        </a:solidFill>
                        <a:latin typeface="Tahoma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ahoma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s-AR" altLang="es-AR" sz="2400"/>
                  </a:p>
                </p:txBody>
              </p:sp>
            </p:grpSp>
          </p:grpSp>
          <p:grpSp>
            <p:nvGrpSpPr>
              <p:cNvPr id="83998" name="Group 97"/>
              <p:cNvGrpSpPr>
                <a:grpSpLocks/>
              </p:cNvGrpSpPr>
              <p:nvPr/>
            </p:nvGrpSpPr>
            <p:grpSpPr bwMode="auto">
              <a:xfrm>
                <a:off x="920" y="654"/>
                <a:ext cx="632" cy="327"/>
                <a:chOff x="920" y="654"/>
                <a:chExt cx="632" cy="327"/>
              </a:xfrm>
            </p:grpSpPr>
            <p:sp>
              <p:nvSpPr>
                <p:cNvPr id="84005" name="Rectangle 63"/>
                <p:cNvSpPr>
                  <a:spLocks noChangeArrowheads="1"/>
                </p:cNvSpPr>
                <p:nvPr/>
              </p:nvSpPr>
              <p:spPr bwMode="auto">
                <a:xfrm>
                  <a:off x="948" y="654"/>
                  <a:ext cx="576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" altLang="es-AR" sz="1800">
                      <a:latin typeface="Verdana" pitchFamily="34" charset="0"/>
                      <a:cs typeface="Times New Roman" pitchFamily="18" charset="0"/>
                    </a:rPr>
                    <a:t> 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ES" altLang="es-AR" sz="1800">
                    <a:latin typeface="Arial" pitchFamily="34" charset="0"/>
                  </a:endParaRPr>
                </a:p>
              </p:txBody>
            </p:sp>
            <p:sp>
              <p:nvSpPr>
                <p:cNvPr id="84006" name="Rectangle 96"/>
                <p:cNvSpPr>
                  <a:spLocks noChangeArrowheads="1"/>
                </p:cNvSpPr>
                <p:nvPr/>
              </p:nvSpPr>
              <p:spPr bwMode="auto">
                <a:xfrm>
                  <a:off x="920" y="654"/>
                  <a:ext cx="632" cy="3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</p:grpSp>
          <p:grpSp>
            <p:nvGrpSpPr>
              <p:cNvPr id="83999" name="Group 99"/>
              <p:cNvGrpSpPr>
                <a:grpSpLocks/>
              </p:cNvGrpSpPr>
              <p:nvPr/>
            </p:nvGrpSpPr>
            <p:grpSpPr bwMode="auto">
              <a:xfrm>
                <a:off x="1552" y="654"/>
                <a:ext cx="632" cy="327"/>
                <a:chOff x="1552" y="654"/>
                <a:chExt cx="632" cy="327"/>
              </a:xfrm>
            </p:grpSpPr>
            <p:sp>
              <p:nvSpPr>
                <p:cNvPr id="84003" name="Rectangle 64"/>
                <p:cNvSpPr>
                  <a:spLocks noChangeArrowheads="1"/>
                </p:cNvSpPr>
                <p:nvPr/>
              </p:nvSpPr>
              <p:spPr bwMode="auto">
                <a:xfrm>
                  <a:off x="1580" y="654"/>
                  <a:ext cx="576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" altLang="es-AR" sz="1800">
                      <a:latin typeface="Verdana" pitchFamily="34" charset="0"/>
                      <a:cs typeface="Times New Roman" pitchFamily="18" charset="0"/>
                    </a:rPr>
                    <a:t> 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ES" altLang="es-AR" sz="1800">
                    <a:latin typeface="Arial" pitchFamily="34" charset="0"/>
                  </a:endParaRPr>
                </a:p>
              </p:txBody>
            </p:sp>
            <p:sp>
              <p:nvSpPr>
                <p:cNvPr id="84004" name="Rectangle 98"/>
                <p:cNvSpPr>
                  <a:spLocks noChangeArrowheads="1"/>
                </p:cNvSpPr>
                <p:nvPr/>
              </p:nvSpPr>
              <p:spPr bwMode="auto">
                <a:xfrm>
                  <a:off x="1552" y="654"/>
                  <a:ext cx="632" cy="3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</p:grpSp>
          <p:grpSp>
            <p:nvGrpSpPr>
              <p:cNvPr id="84000" name="Group 101"/>
              <p:cNvGrpSpPr>
                <a:grpSpLocks/>
              </p:cNvGrpSpPr>
              <p:nvPr/>
            </p:nvGrpSpPr>
            <p:grpSpPr bwMode="auto">
              <a:xfrm>
                <a:off x="2184" y="654"/>
                <a:ext cx="632" cy="327"/>
                <a:chOff x="2184" y="654"/>
                <a:chExt cx="632" cy="327"/>
              </a:xfrm>
            </p:grpSpPr>
            <p:sp>
              <p:nvSpPr>
                <p:cNvPr id="84001" name="Rectangle 65"/>
                <p:cNvSpPr>
                  <a:spLocks noChangeArrowheads="1"/>
                </p:cNvSpPr>
                <p:nvPr/>
              </p:nvSpPr>
              <p:spPr bwMode="auto">
                <a:xfrm>
                  <a:off x="2212" y="654"/>
                  <a:ext cx="576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" altLang="es-AR" sz="1800">
                      <a:latin typeface="Verdana" pitchFamily="34" charset="0"/>
                      <a:cs typeface="Times New Roman" pitchFamily="18" charset="0"/>
                    </a:rPr>
                    <a:t> 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ES" altLang="es-AR" sz="1800">
                    <a:latin typeface="Arial" pitchFamily="34" charset="0"/>
                  </a:endParaRPr>
                </a:p>
              </p:txBody>
            </p:sp>
            <p:sp>
              <p:nvSpPr>
                <p:cNvPr id="84002" name="Rectangle 100"/>
                <p:cNvSpPr>
                  <a:spLocks noChangeArrowheads="1"/>
                </p:cNvSpPr>
                <p:nvPr/>
              </p:nvSpPr>
              <p:spPr bwMode="auto">
                <a:xfrm>
                  <a:off x="2184" y="654"/>
                  <a:ext cx="632" cy="3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</p:grpSp>
        </p:grpSp>
        <p:sp>
          <p:nvSpPr>
            <p:cNvPr id="83988" name="Rectangle 103"/>
            <p:cNvSpPr>
              <a:spLocks noChangeArrowheads="1"/>
            </p:cNvSpPr>
            <p:nvPr/>
          </p:nvSpPr>
          <p:spPr bwMode="auto">
            <a:xfrm>
              <a:off x="-3" y="-3"/>
              <a:ext cx="2822" cy="987"/>
            </a:xfrm>
            <a:prstGeom prst="rect">
              <a:avLst/>
            </a:prstGeom>
            <a:noFill/>
            <a:ln w="11112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s-AR" altLang="es-AR" sz="2400"/>
            </a:p>
          </p:txBody>
        </p:sp>
      </p:grpSp>
      <p:sp>
        <p:nvSpPr>
          <p:cNvPr id="83972" name="Text Box 2"/>
          <p:cNvSpPr txBox="1">
            <a:spLocks noChangeArrowheads="1"/>
          </p:cNvSpPr>
          <p:nvPr/>
        </p:nvSpPr>
        <p:spPr bwMode="auto">
          <a:xfrm>
            <a:off x="5867400" y="4495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7793037" cy="592137"/>
          </a:xfrm>
        </p:spPr>
        <p:txBody>
          <a:bodyPr/>
          <a:lstStyle/>
          <a:p>
            <a:pPr eaLnBrk="1" hangingPunct="1">
              <a:defRPr/>
            </a:pPr>
            <a:br>
              <a:rPr lang="es-MX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</a:br>
            <a:br>
              <a:rPr lang="es-MX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</a:br>
            <a:br>
              <a:rPr lang="es-MX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</a:br>
            <a:r>
              <a:rPr lang="es-MX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Relaciones Parciales</a:t>
            </a:r>
            <a:endParaRPr lang="es-ES" sz="36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83974" name="Text Box 4"/>
          <p:cNvSpPr txBox="1">
            <a:spLocks noChangeArrowheads="1"/>
          </p:cNvSpPr>
          <p:nvPr/>
        </p:nvSpPr>
        <p:spPr bwMode="auto">
          <a:xfrm>
            <a:off x="457200" y="1905000"/>
            <a:ext cx="693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sp>
        <p:nvSpPr>
          <p:cNvPr id="94316" name="Text Box 108"/>
          <p:cNvSpPr txBox="1">
            <a:spLocks noChangeArrowheads="1"/>
          </p:cNvSpPr>
          <p:nvPr/>
        </p:nvSpPr>
        <p:spPr bwMode="auto">
          <a:xfrm>
            <a:off x="7467600" y="52578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sp>
        <p:nvSpPr>
          <p:cNvPr id="94718" name="Rectangle 510"/>
          <p:cNvSpPr>
            <a:spLocks noChangeArrowheads="1"/>
          </p:cNvSpPr>
          <p:nvPr/>
        </p:nvSpPr>
        <p:spPr bwMode="auto">
          <a:xfrm>
            <a:off x="3216275" y="5532438"/>
            <a:ext cx="8905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1800" b="1">
                <a:solidFill>
                  <a:srgbClr val="666699"/>
                </a:solidFill>
                <a:latin typeface="Verdana" pitchFamily="34" charset="0"/>
                <a:cs typeface="Times New Roman" pitchFamily="18" charset="0"/>
              </a:rPr>
              <a:t>XXXX</a:t>
            </a:r>
            <a:endParaRPr lang="es-ES" altLang="es-AR" sz="1800" b="1">
              <a:solidFill>
                <a:srgbClr val="666699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94719" name="Rectangle 511"/>
          <p:cNvSpPr>
            <a:spLocks noChangeArrowheads="1"/>
          </p:cNvSpPr>
          <p:nvPr/>
        </p:nvSpPr>
        <p:spPr bwMode="auto">
          <a:xfrm>
            <a:off x="3233738" y="6418263"/>
            <a:ext cx="889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1800" b="1">
                <a:solidFill>
                  <a:srgbClr val="666699"/>
                </a:solidFill>
                <a:latin typeface="Verdana" pitchFamily="34" charset="0"/>
                <a:cs typeface="Times New Roman" pitchFamily="18" charset="0"/>
              </a:rPr>
              <a:t>XXXX</a:t>
            </a:r>
            <a:endParaRPr lang="es-ES" altLang="es-AR" sz="1800" b="1">
              <a:solidFill>
                <a:srgbClr val="666699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83978" name="172 Rectángulo"/>
          <p:cNvSpPr>
            <a:spLocks noChangeArrowheads="1"/>
          </p:cNvSpPr>
          <p:nvPr/>
        </p:nvSpPr>
        <p:spPr bwMode="auto">
          <a:xfrm>
            <a:off x="6000750" y="1643063"/>
            <a:ext cx="1811338" cy="52149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sp>
        <p:nvSpPr>
          <p:cNvPr id="94319" name="Rectangle 111"/>
          <p:cNvSpPr>
            <a:spLocks noChangeArrowheads="1"/>
          </p:cNvSpPr>
          <p:nvPr/>
        </p:nvSpPr>
        <p:spPr bwMode="auto">
          <a:xfrm>
            <a:off x="6400800" y="28813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s-MX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s-ES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XY) Z1</a:t>
            </a:r>
            <a:r>
              <a:rPr lang="es-ES" sz="1000" dirty="0">
                <a:solidFill>
                  <a:srgbClr val="C00000"/>
                </a:solidFill>
                <a:latin typeface="Verdana" pitchFamily="34" charset="0"/>
                <a:cs typeface="Times New Roman" pitchFamily="18" charset="0"/>
              </a:rPr>
              <a:t>                                              </a:t>
            </a:r>
            <a:endParaRPr lang="es-ES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94320" name="Rectangle 112"/>
          <p:cNvSpPr>
            <a:spLocks noChangeArrowheads="1"/>
          </p:cNvSpPr>
          <p:nvPr/>
        </p:nvSpPr>
        <p:spPr bwMode="auto">
          <a:xfrm>
            <a:off x="6516688" y="56562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s-MX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s-ES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XY) Z</a:t>
            </a:r>
            <a:r>
              <a:rPr lang="es-MX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s-ES" sz="1000" dirty="0">
                <a:solidFill>
                  <a:srgbClr val="C00000"/>
                </a:solidFill>
                <a:latin typeface="Verdana" pitchFamily="34" charset="0"/>
                <a:cs typeface="Times New Roman" pitchFamily="18" charset="0"/>
              </a:rPr>
              <a:t>                                              </a:t>
            </a:r>
            <a:endParaRPr lang="es-ES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94315" name="Text Box 107"/>
          <p:cNvSpPr txBox="1">
            <a:spLocks noChangeArrowheads="1"/>
          </p:cNvSpPr>
          <p:nvPr/>
        </p:nvSpPr>
        <p:spPr bwMode="auto">
          <a:xfrm>
            <a:off x="187325" y="1922463"/>
            <a:ext cx="234315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b="1" dirty="0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VARONES</a:t>
            </a:r>
          </a:p>
        </p:txBody>
      </p:sp>
      <p:sp>
        <p:nvSpPr>
          <p:cNvPr id="94721" name="Text Box 513"/>
          <p:cNvSpPr txBox="1">
            <a:spLocks noChangeArrowheads="1"/>
          </p:cNvSpPr>
          <p:nvPr/>
        </p:nvSpPr>
        <p:spPr bwMode="auto">
          <a:xfrm>
            <a:off x="234950" y="4887913"/>
            <a:ext cx="2371725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b="1" dirty="0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MUJERES</a:t>
            </a:r>
          </a:p>
        </p:txBody>
      </p:sp>
      <p:sp>
        <p:nvSpPr>
          <p:cNvPr id="224" name="Rectangle 350"/>
          <p:cNvSpPr>
            <a:spLocks noChangeArrowheads="1"/>
          </p:cNvSpPr>
          <p:nvPr/>
        </p:nvSpPr>
        <p:spPr bwMode="auto">
          <a:xfrm>
            <a:off x="4643438" y="2708275"/>
            <a:ext cx="1071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1800" b="1">
                <a:solidFill>
                  <a:srgbClr val="666699"/>
                </a:solidFill>
                <a:latin typeface="Verdana" pitchFamily="34" charset="0"/>
                <a:cs typeface="Times New Roman" pitchFamily="18" charset="0"/>
              </a:rPr>
              <a:t>XXXX</a:t>
            </a:r>
            <a:endParaRPr lang="es-ES" altLang="es-AR" sz="1800" b="1">
              <a:solidFill>
                <a:srgbClr val="666699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225" name="Rectangle 350"/>
          <p:cNvSpPr>
            <a:spLocks noChangeArrowheads="1"/>
          </p:cNvSpPr>
          <p:nvPr/>
        </p:nvSpPr>
        <p:spPr bwMode="auto">
          <a:xfrm>
            <a:off x="4643438" y="3429000"/>
            <a:ext cx="1071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1800" b="1">
                <a:solidFill>
                  <a:srgbClr val="666699"/>
                </a:solidFill>
                <a:latin typeface="Verdana" pitchFamily="34" charset="0"/>
                <a:cs typeface="Times New Roman" pitchFamily="18" charset="0"/>
              </a:rPr>
              <a:t>XXXX</a:t>
            </a:r>
            <a:endParaRPr lang="es-ES" altLang="es-AR" sz="1800" b="1">
              <a:solidFill>
                <a:srgbClr val="666699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227" name="Rectangle 106"/>
          <p:cNvSpPr>
            <a:spLocks noChangeArrowheads="1"/>
          </p:cNvSpPr>
          <p:nvPr/>
        </p:nvSpPr>
        <p:spPr bwMode="auto">
          <a:xfrm>
            <a:off x="158750" y="3167063"/>
            <a:ext cx="24479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s-ES" b="1" dirty="0">
                <a:solidFill>
                  <a:srgbClr val="66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Empleo pleno de derechos</a:t>
            </a:r>
          </a:p>
        </p:txBody>
      </p:sp>
      <p:sp>
        <p:nvSpPr>
          <p:cNvPr id="281" name="Rectangle 106"/>
          <p:cNvSpPr>
            <a:spLocks noChangeArrowheads="1"/>
          </p:cNvSpPr>
          <p:nvPr/>
        </p:nvSpPr>
        <p:spPr bwMode="auto">
          <a:xfrm>
            <a:off x="187325" y="6073775"/>
            <a:ext cx="24844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s-ES" b="1" dirty="0">
                <a:solidFill>
                  <a:srgbClr val="66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Empleo pleno de derechos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4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4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4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4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4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4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4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4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4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4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4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316" grpId="0" autoUpdateAnimBg="0"/>
      <p:bldP spid="94718" grpId="0" autoUpdateAnimBg="0"/>
      <p:bldP spid="94719" grpId="0" autoUpdateAnimBg="0"/>
      <p:bldP spid="94319" grpId="0" autoUpdateAnimBg="0"/>
      <p:bldP spid="94320" grpId="0" autoUpdateAnimBg="0"/>
      <p:bldP spid="94315" grpId="0" animBg="1" autoUpdateAnimBg="0"/>
      <p:bldP spid="94721" grpId="0" animBg="1" autoUpdateAnimBg="0"/>
      <p:bldP spid="224" grpId="0" autoUpdateAnimBg="0"/>
      <p:bldP spid="22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2"/>
          <p:cNvSpPr txBox="1">
            <a:spLocks noChangeArrowheads="1"/>
          </p:cNvSpPr>
          <p:nvPr/>
        </p:nvSpPr>
        <p:spPr bwMode="auto">
          <a:xfrm>
            <a:off x="5867400" y="4495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MX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Análisis </a:t>
            </a:r>
            <a:r>
              <a:rPr lang="es-MX" sz="36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Multivariados</a:t>
            </a:r>
            <a:br>
              <a:rPr lang="es-MX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</a:br>
            <a:r>
              <a:rPr lang="es-MX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Relaciones marginales</a:t>
            </a:r>
            <a:endParaRPr lang="es-ES" sz="36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457200" y="1905000"/>
            <a:ext cx="693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sp>
        <p:nvSpPr>
          <p:cNvPr id="94316" name="Text Box 108"/>
          <p:cNvSpPr txBox="1">
            <a:spLocks noChangeArrowheads="1"/>
          </p:cNvSpPr>
          <p:nvPr/>
        </p:nvSpPr>
        <p:spPr bwMode="auto">
          <a:xfrm>
            <a:off x="7467600" y="52578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sp>
        <p:nvSpPr>
          <p:cNvPr id="94558" name="Rectangle 350"/>
          <p:cNvSpPr>
            <a:spLocks noChangeArrowheads="1"/>
          </p:cNvSpPr>
          <p:nvPr/>
        </p:nvSpPr>
        <p:spPr bwMode="auto">
          <a:xfrm>
            <a:off x="4692650" y="2655888"/>
            <a:ext cx="1071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1800" b="1">
                <a:solidFill>
                  <a:srgbClr val="666699"/>
                </a:solidFill>
                <a:latin typeface="Verdana" pitchFamily="34" charset="0"/>
                <a:cs typeface="Times New Roman" pitchFamily="18" charset="0"/>
              </a:rPr>
              <a:t>XXX</a:t>
            </a:r>
            <a:endParaRPr lang="es-ES" altLang="es-AR" sz="1800" b="1">
              <a:solidFill>
                <a:srgbClr val="666699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94718" name="Rectangle 510"/>
          <p:cNvSpPr>
            <a:spLocks noChangeArrowheads="1"/>
          </p:cNvSpPr>
          <p:nvPr/>
        </p:nvSpPr>
        <p:spPr bwMode="auto">
          <a:xfrm>
            <a:off x="3108325" y="6286500"/>
            <a:ext cx="708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1800" b="1">
                <a:solidFill>
                  <a:srgbClr val="666699"/>
                </a:solidFill>
                <a:latin typeface="Verdana" pitchFamily="34" charset="0"/>
                <a:cs typeface="Times New Roman" pitchFamily="18" charset="0"/>
              </a:rPr>
              <a:t>XXX</a:t>
            </a:r>
            <a:endParaRPr lang="es-ES" altLang="es-AR" sz="1800" b="1">
              <a:solidFill>
                <a:srgbClr val="666699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94719" name="Rectangle 511"/>
          <p:cNvSpPr>
            <a:spLocks noChangeArrowheads="1"/>
          </p:cNvSpPr>
          <p:nvPr/>
        </p:nvSpPr>
        <p:spPr bwMode="auto">
          <a:xfrm>
            <a:off x="4578350" y="5632450"/>
            <a:ext cx="708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1800" b="1">
                <a:solidFill>
                  <a:srgbClr val="666699"/>
                </a:solidFill>
                <a:latin typeface="Verdana" pitchFamily="34" charset="0"/>
                <a:cs typeface="Times New Roman" pitchFamily="18" charset="0"/>
              </a:rPr>
              <a:t>XXX</a:t>
            </a:r>
            <a:endParaRPr lang="es-ES" altLang="es-AR" sz="1800" b="1">
              <a:solidFill>
                <a:srgbClr val="666699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85001" name="Rectangle 119"/>
          <p:cNvSpPr>
            <a:spLocks noChangeArrowheads="1"/>
          </p:cNvSpPr>
          <p:nvPr/>
        </p:nvSpPr>
        <p:spPr bwMode="auto">
          <a:xfrm>
            <a:off x="2928938" y="3338513"/>
            <a:ext cx="1346200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1800" b="1">
                <a:solidFill>
                  <a:srgbClr val="666699"/>
                </a:solidFill>
                <a:latin typeface="Verdana" pitchFamily="34" charset="0"/>
                <a:cs typeface="Times New Roman" pitchFamily="18" charset="0"/>
              </a:rPr>
              <a:t> </a:t>
            </a:r>
            <a:r>
              <a:rPr lang="es-MX" altLang="es-AR" sz="1800" b="1">
                <a:solidFill>
                  <a:srgbClr val="666699"/>
                </a:solidFill>
                <a:latin typeface="Verdana" pitchFamily="34" charset="0"/>
                <a:cs typeface="Times New Roman" pitchFamily="18" charset="0"/>
              </a:rPr>
              <a:t>XXX</a:t>
            </a:r>
            <a:endParaRPr lang="es-ES" altLang="es-AR" sz="1800" b="1">
              <a:solidFill>
                <a:srgbClr val="666699"/>
              </a:solidFill>
              <a:latin typeface="Verdana" pitchFamily="34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s-ES" altLang="es-AR" sz="1800" b="1">
              <a:solidFill>
                <a:srgbClr val="666699"/>
              </a:solidFill>
              <a:latin typeface="Arial" pitchFamily="34" charset="0"/>
            </a:endParaRPr>
          </a:p>
        </p:txBody>
      </p:sp>
      <p:sp>
        <p:nvSpPr>
          <p:cNvPr id="85002" name="Rectangle 119"/>
          <p:cNvSpPr>
            <a:spLocks noChangeArrowheads="1"/>
          </p:cNvSpPr>
          <p:nvPr/>
        </p:nvSpPr>
        <p:spPr bwMode="auto">
          <a:xfrm>
            <a:off x="1571625" y="3143250"/>
            <a:ext cx="1346200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1800" b="1">
                <a:solidFill>
                  <a:srgbClr val="666699"/>
                </a:solidFill>
                <a:latin typeface="Verdana" pitchFamily="34" charset="0"/>
                <a:cs typeface="Times New Roman" pitchFamily="18" charset="0"/>
              </a:rPr>
              <a:t> </a:t>
            </a:r>
            <a:r>
              <a:rPr lang="es-MX" altLang="es-AR" sz="1800" b="1">
                <a:solidFill>
                  <a:srgbClr val="666699"/>
                </a:solidFill>
                <a:latin typeface="Verdana" pitchFamily="34" charset="0"/>
                <a:cs typeface="Times New Roman" pitchFamily="18" charset="0"/>
              </a:rPr>
              <a:t>XXX</a:t>
            </a:r>
            <a:endParaRPr lang="es-ES" altLang="es-AR" sz="1800" b="1">
              <a:solidFill>
                <a:srgbClr val="666699"/>
              </a:solidFill>
              <a:latin typeface="Verdana" pitchFamily="34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s-ES" altLang="es-AR" sz="1800" b="1">
              <a:solidFill>
                <a:srgbClr val="666699"/>
              </a:solidFill>
              <a:latin typeface="Arial" pitchFamily="34" charset="0"/>
            </a:endParaRPr>
          </a:p>
        </p:txBody>
      </p:sp>
      <p:sp>
        <p:nvSpPr>
          <p:cNvPr id="85003" name="Rectangle 119"/>
          <p:cNvSpPr>
            <a:spLocks noChangeArrowheads="1"/>
          </p:cNvSpPr>
          <p:nvPr/>
        </p:nvSpPr>
        <p:spPr bwMode="auto">
          <a:xfrm>
            <a:off x="1500188" y="5715000"/>
            <a:ext cx="1346200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1800" b="1">
                <a:solidFill>
                  <a:srgbClr val="666699"/>
                </a:solidFill>
                <a:latin typeface="Verdana" pitchFamily="34" charset="0"/>
                <a:cs typeface="Times New Roman" pitchFamily="18" charset="0"/>
              </a:rPr>
              <a:t> </a:t>
            </a:r>
            <a:r>
              <a:rPr lang="es-MX" altLang="es-AR" sz="1800" b="1">
                <a:solidFill>
                  <a:srgbClr val="666699"/>
                </a:solidFill>
                <a:latin typeface="Verdana" pitchFamily="34" charset="0"/>
                <a:cs typeface="Times New Roman" pitchFamily="18" charset="0"/>
              </a:rPr>
              <a:t>XXX</a:t>
            </a:r>
            <a:endParaRPr lang="es-ES" altLang="es-AR" sz="1800" b="1">
              <a:solidFill>
                <a:srgbClr val="666699"/>
              </a:solidFill>
              <a:latin typeface="Verdana" pitchFamily="34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s-ES" altLang="es-AR" sz="1800" b="1">
              <a:solidFill>
                <a:srgbClr val="666699"/>
              </a:solidFill>
              <a:latin typeface="Arial" pitchFamily="34" charset="0"/>
            </a:endParaRPr>
          </a:p>
        </p:txBody>
      </p:sp>
      <p:grpSp>
        <p:nvGrpSpPr>
          <p:cNvPr id="85004" name="Group 104"/>
          <p:cNvGrpSpPr>
            <a:grpSpLocks/>
          </p:cNvGrpSpPr>
          <p:nvPr/>
        </p:nvGrpSpPr>
        <p:grpSpPr bwMode="auto">
          <a:xfrm>
            <a:off x="0" y="1773238"/>
            <a:ext cx="7885113" cy="2133600"/>
            <a:chOff x="-3" y="-3"/>
            <a:chExt cx="2822" cy="987"/>
          </a:xfrm>
        </p:grpSpPr>
        <p:grpSp>
          <p:nvGrpSpPr>
            <p:cNvPr id="85059" name="Group 102"/>
            <p:cNvGrpSpPr>
              <a:grpSpLocks/>
            </p:cNvGrpSpPr>
            <p:nvPr/>
          </p:nvGrpSpPr>
          <p:grpSpPr bwMode="auto">
            <a:xfrm>
              <a:off x="0" y="0"/>
              <a:ext cx="2816" cy="981"/>
              <a:chOff x="0" y="0"/>
              <a:chExt cx="2816" cy="981"/>
            </a:xfrm>
          </p:grpSpPr>
          <p:grpSp>
            <p:nvGrpSpPr>
              <p:cNvPr id="85061" name="Group 69"/>
              <p:cNvGrpSpPr>
                <a:grpSpLocks/>
              </p:cNvGrpSpPr>
              <p:nvPr/>
            </p:nvGrpSpPr>
            <p:grpSpPr bwMode="auto">
              <a:xfrm>
                <a:off x="0" y="0"/>
                <a:ext cx="920" cy="337"/>
                <a:chOff x="0" y="0"/>
                <a:chExt cx="920" cy="337"/>
              </a:xfrm>
            </p:grpSpPr>
            <p:sp>
              <p:nvSpPr>
                <p:cNvPr id="85103" name="Rectangle 6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920" cy="327"/>
                </a:xfrm>
                <a:prstGeom prst="rect">
                  <a:avLst/>
                </a:prstGeom>
                <a:solidFill>
                  <a:srgbClr val="E6E6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  <p:grpSp>
              <p:nvGrpSpPr>
                <p:cNvPr id="85104" name="Group 67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920" cy="337"/>
                  <a:chOff x="0" y="0"/>
                  <a:chExt cx="920" cy="337"/>
                </a:xfrm>
              </p:grpSpPr>
              <p:sp>
                <p:nvSpPr>
                  <p:cNvPr id="85105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52" y="10"/>
                    <a:ext cx="864" cy="327"/>
                  </a:xfrm>
                  <a:prstGeom prst="rect">
                    <a:avLst/>
                  </a:prstGeom>
                  <a:solidFill>
                    <a:srgbClr val="E6E6E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itchFamily="2" charset="2"/>
                      <a:buChar char="n"/>
                      <a:defRPr sz="3200">
                        <a:solidFill>
                          <a:schemeClr val="tx1"/>
                        </a:solidFill>
                        <a:latin typeface="Tahoma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ahoma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s-ES" altLang="es-AR" sz="1800">
                        <a:latin typeface="Verdana" pitchFamily="34" charset="0"/>
                        <a:cs typeface="Times New Roman" pitchFamily="18" charset="0"/>
                      </a:rPr>
                      <a:t> </a:t>
                    </a:r>
                  </a:p>
                  <a:p>
                    <a:pPr algn="ctr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s-ES" altLang="es-AR" sz="1800">
                      <a:latin typeface="Arial" pitchFamily="34" charset="0"/>
                    </a:endParaRPr>
                  </a:p>
                </p:txBody>
              </p:sp>
              <p:sp>
                <p:nvSpPr>
                  <p:cNvPr id="85106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920" cy="32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itchFamily="2" charset="2"/>
                      <a:buChar char="n"/>
                      <a:defRPr sz="3200">
                        <a:solidFill>
                          <a:schemeClr val="tx1"/>
                        </a:solidFill>
                        <a:latin typeface="Tahoma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ahoma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s-AR" altLang="es-AR" sz="2400"/>
                  </a:p>
                </p:txBody>
              </p:sp>
            </p:grpSp>
          </p:grpSp>
          <p:grpSp>
            <p:nvGrpSpPr>
              <p:cNvPr id="85062" name="Group 73"/>
              <p:cNvGrpSpPr>
                <a:grpSpLocks/>
              </p:cNvGrpSpPr>
              <p:nvPr/>
            </p:nvGrpSpPr>
            <p:grpSpPr bwMode="auto">
              <a:xfrm>
                <a:off x="920" y="0"/>
                <a:ext cx="654" cy="327"/>
                <a:chOff x="920" y="0"/>
                <a:chExt cx="654" cy="327"/>
              </a:xfrm>
            </p:grpSpPr>
            <p:sp>
              <p:nvSpPr>
                <p:cNvPr id="85099" name="Rectangle 72"/>
                <p:cNvSpPr>
                  <a:spLocks noChangeArrowheads="1"/>
                </p:cNvSpPr>
                <p:nvPr/>
              </p:nvSpPr>
              <p:spPr bwMode="auto">
                <a:xfrm>
                  <a:off x="920" y="0"/>
                  <a:ext cx="632" cy="327"/>
                </a:xfrm>
                <a:prstGeom prst="rect">
                  <a:avLst/>
                </a:prstGeom>
                <a:solidFill>
                  <a:srgbClr val="E6E6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  <p:grpSp>
              <p:nvGrpSpPr>
                <p:cNvPr id="85100" name="Group 71"/>
                <p:cNvGrpSpPr>
                  <a:grpSpLocks/>
                </p:cNvGrpSpPr>
                <p:nvPr/>
              </p:nvGrpSpPr>
              <p:grpSpPr bwMode="auto">
                <a:xfrm>
                  <a:off x="920" y="0"/>
                  <a:ext cx="654" cy="327"/>
                  <a:chOff x="920" y="0"/>
                  <a:chExt cx="654" cy="327"/>
                </a:xfrm>
              </p:grpSpPr>
              <p:sp>
                <p:nvSpPr>
                  <p:cNvPr id="217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997" y="75"/>
                    <a:ext cx="577" cy="207"/>
                  </a:xfrm>
                  <a:prstGeom prst="rect">
                    <a:avLst/>
                  </a:prstGeom>
                  <a:solidFill>
                    <a:srgbClr val="E6E6E6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algn="ctr">
                      <a:defRPr/>
                    </a:pPr>
                    <a:r>
                      <a:rPr lang="es-ES" b="1" dirty="0">
                        <a:solidFill>
                          <a:srgbClr val="6666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VARONES</a:t>
                    </a:r>
                  </a:p>
                </p:txBody>
              </p:sp>
              <p:sp>
                <p:nvSpPr>
                  <p:cNvPr id="85102" name="Rectangle 70"/>
                  <p:cNvSpPr>
                    <a:spLocks noChangeArrowheads="1"/>
                  </p:cNvSpPr>
                  <p:nvPr/>
                </p:nvSpPr>
                <p:spPr bwMode="auto">
                  <a:xfrm>
                    <a:off x="920" y="0"/>
                    <a:ext cx="632" cy="32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itchFamily="2" charset="2"/>
                      <a:buChar char="n"/>
                      <a:defRPr sz="3200">
                        <a:solidFill>
                          <a:schemeClr val="tx1"/>
                        </a:solidFill>
                        <a:latin typeface="Tahoma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ahoma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s-AR" altLang="es-AR" sz="2400"/>
                  </a:p>
                </p:txBody>
              </p:sp>
            </p:grpSp>
          </p:grpSp>
          <p:grpSp>
            <p:nvGrpSpPr>
              <p:cNvPr id="85063" name="Group 77"/>
              <p:cNvGrpSpPr>
                <a:grpSpLocks/>
              </p:cNvGrpSpPr>
              <p:nvPr/>
            </p:nvGrpSpPr>
            <p:grpSpPr bwMode="auto">
              <a:xfrm>
                <a:off x="1552" y="0"/>
                <a:ext cx="643" cy="327"/>
                <a:chOff x="1552" y="0"/>
                <a:chExt cx="643" cy="327"/>
              </a:xfrm>
            </p:grpSpPr>
            <p:sp>
              <p:nvSpPr>
                <p:cNvPr id="85095" name="Rectangle 76"/>
                <p:cNvSpPr>
                  <a:spLocks noChangeArrowheads="1"/>
                </p:cNvSpPr>
                <p:nvPr/>
              </p:nvSpPr>
              <p:spPr bwMode="auto">
                <a:xfrm>
                  <a:off x="1552" y="0"/>
                  <a:ext cx="632" cy="327"/>
                </a:xfrm>
                <a:prstGeom prst="rect">
                  <a:avLst/>
                </a:prstGeom>
                <a:solidFill>
                  <a:srgbClr val="E6E6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  <p:grpSp>
              <p:nvGrpSpPr>
                <p:cNvPr id="85096" name="Group 75"/>
                <p:cNvGrpSpPr>
                  <a:grpSpLocks/>
                </p:cNvGrpSpPr>
                <p:nvPr/>
              </p:nvGrpSpPr>
              <p:grpSpPr bwMode="auto">
                <a:xfrm>
                  <a:off x="1552" y="0"/>
                  <a:ext cx="643" cy="327"/>
                  <a:chOff x="1552" y="0"/>
                  <a:chExt cx="643" cy="327"/>
                </a:xfrm>
              </p:grpSpPr>
              <p:sp>
                <p:nvSpPr>
                  <p:cNvPr id="213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1583" y="82"/>
                    <a:ext cx="612" cy="228"/>
                  </a:xfrm>
                  <a:prstGeom prst="rect">
                    <a:avLst/>
                  </a:prstGeom>
                  <a:solidFill>
                    <a:srgbClr val="E6E6E6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algn="ctr">
                      <a:defRPr/>
                    </a:pPr>
                    <a:r>
                      <a:rPr lang="es-ES" b="1" dirty="0">
                        <a:solidFill>
                          <a:srgbClr val="6666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MUJERES</a:t>
                    </a:r>
                  </a:p>
                </p:txBody>
              </p:sp>
              <p:sp>
                <p:nvSpPr>
                  <p:cNvPr id="85098" name="Rectangle 74"/>
                  <p:cNvSpPr>
                    <a:spLocks noChangeArrowheads="1"/>
                  </p:cNvSpPr>
                  <p:nvPr/>
                </p:nvSpPr>
                <p:spPr bwMode="auto">
                  <a:xfrm>
                    <a:off x="1552" y="0"/>
                    <a:ext cx="632" cy="32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itchFamily="2" charset="2"/>
                      <a:buChar char="n"/>
                      <a:defRPr sz="3200">
                        <a:solidFill>
                          <a:schemeClr val="tx1"/>
                        </a:solidFill>
                        <a:latin typeface="Tahoma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ahoma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s-AR" altLang="es-AR" sz="2400"/>
                  </a:p>
                </p:txBody>
              </p:sp>
            </p:grpSp>
          </p:grpSp>
          <p:grpSp>
            <p:nvGrpSpPr>
              <p:cNvPr id="85064" name="Group 81"/>
              <p:cNvGrpSpPr>
                <a:grpSpLocks/>
              </p:cNvGrpSpPr>
              <p:nvPr/>
            </p:nvGrpSpPr>
            <p:grpSpPr bwMode="auto">
              <a:xfrm>
                <a:off x="2184" y="0"/>
                <a:ext cx="632" cy="327"/>
                <a:chOff x="2184" y="0"/>
                <a:chExt cx="632" cy="327"/>
              </a:xfrm>
            </p:grpSpPr>
            <p:sp>
              <p:nvSpPr>
                <p:cNvPr id="85093" name="Rectangle 80"/>
                <p:cNvSpPr>
                  <a:spLocks noChangeArrowheads="1"/>
                </p:cNvSpPr>
                <p:nvPr/>
              </p:nvSpPr>
              <p:spPr bwMode="auto">
                <a:xfrm>
                  <a:off x="2184" y="0"/>
                  <a:ext cx="632" cy="327"/>
                </a:xfrm>
                <a:prstGeom prst="rect">
                  <a:avLst/>
                </a:prstGeom>
                <a:solidFill>
                  <a:srgbClr val="E6E6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  <p:sp>
              <p:nvSpPr>
                <p:cNvPr id="85094" name="Rectangle 78"/>
                <p:cNvSpPr>
                  <a:spLocks noChangeArrowheads="1"/>
                </p:cNvSpPr>
                <p:nvPr/>
              </p:nvSpPr>
              <p:spPr bwMode="auto">
                <a:xfrm>
                  <a:off x="2184" y="0"/>
                  <a:ext cx="632" cy="3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</p:grpSp>
          <p:grpSp>
            <p:nvGrpSpPr>
              <p:cNvPr id="85065" name="Group 85"/>
              <p:cNvGrpSpPr>
                <a:grpSpLocks/>
              </p:cNvGrpSpPr>
              <p:nvPr/>
            </p:nvGrpSpPr>
            <p:grpSpPr bwMode="auto">
              <a:xfrm>
                <a:off x="0" y="297"/>
                <a:ext cx="920" cy="357"/>
                <a:chOff x="0" y="297"/>
                <a:chExt cx="920" cy="357"/>
              </a:xfrm>
            </p:grpSpPr>
            <p:sp>
              <p:nvSpPr>
                <p:cNvPr id="85089" name="Rectangle 84"/>
                <p:cNvSpPr>
                  <a:spLocks noChangeArrowheads="1"/>
                </p:cNvSpPr>
                <p:nvPr/>
              </p:nvSpPr>
              <p:spPr bwMode="auto">
                <a:xfrm>
                  <a:off x="0" y="327"/>
                  <a:ext cx="920" cy="327"/>
                </a:xfrm>
                <a:prstGeom prst="rect">
                  <a:avLst/>
                </a:prstGeom>
                <a:solidFill>
                  <a:srgbClr val="E6E6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  <p:grpSp>
              <p:nvGrpSpPr>
                <p:cNvPr id="85090" name="Group 83"/>
                <p:cNvGrpSpPr>
                  <a:grpSpLocks/>
                </p:cNvGrpSpPr>
                <p:nvPr/>
              </p:nvGrpSpPr>
              <p:grpSpPr bwMode="auto">
                <a:xfrm>
                  <a:off x="0" y="297"/>
                  <a:ext cx="920" cy="357"/>
                  <a:chOff x="0" y="297"/>
                  <a:chExt cx="920" cy="357"/>
                </a:xfrm>
              </p:grpSpPr>
              <p:sp>
                <p:nvSpPr>
                  <p:cNvPr id="205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24" y="297"/>
                    <a:ext cx="864" cy="328"/>
                  </a:xfrm>
                  <a:prstGeom prst="rect">
                    <a:avLst/>
                  </a:prstGeom>
                  <a:solidFill>
                    <a:srgbClr val="E6E6E6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r>
                      <a:rPr lang="es-ES" b="1" dirty="0">
                        <a:solidFill>
                          <a:srgbClr val="6666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Resto de activos</a:t>
                    </a:r>
                  </a:p>
                </p:txBody>
              </p:sp>
              <p:sp>
                <p:nvSpPr>
                  <p:cNvPr id="85092" name="Rectangle 82"/>
                  <p:cNvSpPr>
                    <a:spLocks noChangeArrowheads="1"/>
                  </p:cNvSpPr>
                  <p:nvPr/>
                </p:nvSpPr>
                <p:spPr bwMode="auto">
                  <a:xfrm>
                    <a:off x="0" y="327"/>
                    <a:ext cx="920" cy="32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itchFamily="2" charset="2"/>
                      <a:buChar char="n"/>
                      <a:defRPr sz="3200">
                        <a:solidFill>
                          <a:schemeClr val="tx1"/>
                        </a:solidFill>
                        <a:latin typeface="Tahoma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ahoma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s-AR" altLang="es-AR" sz="2400"/>
                  </a:p>
                </p:txBody>
              </p:sp>
            </p:grpSp>
          </p:grpSp>
          <p:grpSp>
            <p:nvGrpSpPr>
              <p:cNvPr id="85066" name="Group 87"/>
              <p:cNvGrpSpPr>
                <a:grpSpLocks/>
              </p:cNvGrpSpPr>
              <p:nvPr/>
            </p:nvGrpSpPr>
            <p:grpSpPr bwMode="auto">
              <a:xfrm>
                <a:off x="920" y="327"/>
                <a:ext cx="632" cy="327"/>
                <a:chOff x="920" y="327"/>
                <a:chExt cx="632" cy="327"/>
              </a:xfrm>
            </p:grpSpPr>
            <p:sp>
              <p:nvSpPr>
                <p:cNvPr id="85087" name="Rectangle 59"/>
                <p:cNvSpPr>
                  <a:spLocks noChangeArrowheads="1"/>
                </p:cNvSpPr>
                <p:nvPr/>
              </p:nvSpPr>
              <p:spPr bwMode="auto">
                <a:xfrm>
                  <a:off x="948" y="327"/>
                  <a:ext cx="576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" altLang="es-AR" sz="1800">
                      <a:latin typeface="Verdana" pitchFamily="34" charset="0"/>
                      <a:cs typeface="Times New Roman" pitchFamily="18" charset="0"/>
                    </a:rPr>
                    <a:t> 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ES" altLang="es-AR" sz="1800">
                    <a:latin typeface="Arial" pitchFamily="34" charset="0"/>
                  </a:endParaRPr>
                </a:p>
              </p:txBody>
            </p:sp>
            <p:sp>
              <p:nvSpPr>
                <p:cNvPr id="85088" name="Rectangle 86"/>
                <p:cNvSpPr>
                  <a:spLocks noChangeArrowheads="1"/>
                </p:cNvSpPr>
                <p:nvPr/>
              </p:nvSpPr>
              <p:spPr bwMode="auto">
                <a:xfrm>
                  <a:off x="920" y="327"/>
                  <a:ext cx="632" cy="3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</p:grpSp>
          <p:grpSp>
            <p:nvGrpSpPr>
              <p:cNvPr id="85067" name="Group 89"/>
              <p:cNvGrpSpPr>
                <a:grpSpLocks/>
              </p:cNvGrpSpPr>
              <p:nvPr/>
            </p:nvGrpSpPr>
            <p:grpSpPr bwMode="auto">
              <a:xfrm>
                <a:off x="1552" y="327"/>
                <a:ext cx="632" cy="327"/>
                <a:chOff x="1552" y="327"/>
                <a:chExt cx="632" cy="327"/>
              </a:xfrm>
            </p:grpSpPr>
            <p:sp>
              <p:nvSpPr>
                <p:cNvPr id="85085" name="Rectangle 60"/>
                <p:cNvSpPr>
                  <a:spLocks noChangeArrowheads="1"/>
                </p:cNvSpPr>
                <p:nvPr/>
              </p:nvSpPr>
              <p:spPr bwMode="auto">
                <a:xfrm>
                  <a:off x="1580" y="327"/>
                  <a:ext cx="576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" altLang="es-AR" sz="1800">
                      <a:latin typeface="Verdana" pitchFamily="34" charset="0"/>
                      <a:cs typeface="Times New Roman" pitchFamily="18" charset="0"/>
                    </a:rPr>
                    <a:t> 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ES" altLang="es-AR" sz="1800">
                    <a:latin typeface="Arial" pitchFamily="34" charset="0"/>
                  </a:endParaRPr>
                </a:p>
              </p:txBody>
            </p:sp>
            <p:sp>
              <p:nvSpPr>
                <p:cNvPr id="85086" name="Rectangle 88"/>
                <p:cNvSpPr>
                  <a:spLocks noChangeArrowheads="1"/>
                </p:cNvSpPr>
                <p:nvPr/>
              </p:nvSpPr>
              <p:spPr bwMode="auto">
                <a:xfrm>
                  <a:off x="1552" y="327"/>
                  <a:ext cx="632" cy="3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</p:grpSp>
          <p:grpSp>
            <p:nvGrpSpPr>
              <p:cNvPr id="85068" name="Group 91"/>
              <p:cNvGrpSpPr>
                <a:grpSpLocks/>
              </p:cNvGrpSpPr>
              <p:nvPr/>
            </p:nvGrpSpPr>
            <p:grpSpPr bwMode="auto">
              <a:xfrm>
                <a:off x="2184" y="327"/>
                <a:ext cx="632" cy="327"/>
                <a:chOff x="2184" y="327"/>
                <a:chExt cx="632" cy="327"/>
              </a:xfrm>
            </p:grpSpPr>
            <p:sp>
              <p:nvSpPr>
                <p:cNvPr id="85083" name="Rectangle 61"/>
                <p:cNvSpPr>
                  <a:spLocks noChangeArrowheads="1"/>
                </p:cNvSpPr>
                <p:nvPr/>
              </p:nvSpPr>
              <p:spPr bwMode="auto">
                <a:xfrm>
                  <a:off x="2212" y="327"/>
                  <a:ext cx="576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" altLang="es-AR" sz="1800">
                      <a:latin typeface="Verdana" pitchFamily="34" charset="0"/>
                      <a:cs typeface="Times New Roman" pitchFamily="18" charset="0"/>
                    </a:rPr>
                    <a:t> 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ES" altLang="es-AR" sz="1800">
                    <a:latin typeface="Arial" pitchFamily="34" charset="0"/>
                  </a:endParaRPr>
                </a:p>
              </p:txBody>
            </p:sp>
            <p:sp>
              <p:nvSpPr>
                <p:cNvPr id="85084" name="Rectangle 90"/>
                <p:cNvSpPr>
                  <a:spLocks noChangeArrowheads="1"/>
                </p:cNvSpPr>
                <p:nvPr/>
              </p:nvSpPr>
              <p:spPr bwMode="auto">
                <a:xfrm>
                  <a:off x="2184" y="327"/>
                  <a:ext cx="632" cy="3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</p:grpSp>
          <p:grpSp>
            <p:nvGrpSpPr>
              <p:cNvPr id="85069" name="Group 95"/>
              <p:cNvGrpSpPr>
                <a:grpSpLocks/>
              </p:cNvGrpSpPr>
              <p:nvPr/>
            </p:nvGrpSpPr>
            <p:grpSpPr bwMode="auto">
              <a:xfrm>
                <a:off x="0" y="654"/>
                <a:ext cx="920" cy="327"/>
                <a:chOff x="0" y="654"/>
                <a:chExt cx="920" cy="327"/>
              </a:xfrm>
            </p:grpSpPr>
            <p:sp>
              <p:nvSpPr>
                <p:cNvPr id="85079" name="Rectangle 94"/>
                <p:cNvSpPr>
                  <a:spLocks noChangeArrowheads="1"/>
                </p:cNvSpPr>
                <p:nvPr/>
              </p:nvSpPr>
              <p:spPr bwMode="auto">
                <a:xfrm>
                  <a:off x="0" y="654"/>
                  <a:ext cx="920" cy="327"/>
                </a:xfrm>
                <a:prstGeom prst="rect">
                  <a:avLst/>
                </a:prstGeom>
                <a:solidFill>
                  <a:srgbClr val="E6E6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  <p:grpSp>
              <p:nvGrpSpPr>
                <p:cNvPr id="85080" name="Group 93"/>
                <p:cNvGrpSpPr>
                  <a:grpSpLocks/>
                </p:cNvGrpSpPr>
                <p:nvPr/>
              </p:nvGrpSpPr>
              <p:grpSpPr bwMode="auto">
                <a:xfrm>
                  <a:off x="0" y="654"/>
                  <a:ext cx="920" cy="327"/>
                  <a:chOff x="0" y="654"/>
                  <a:chExt cx="920" cy="327"/>
                </a:xfrm>
              </p:grpSpPr>
              <p:sp>
                <p:nvSpPr>
                  <p:cNvPr id="85081" name="Rectangle 62"/>
                  <p:cNvSpPr>
                    <a:spLocks noChangeArrowheads="1"/>
                  </p:cNvSpPr>
                  <p:nvPr/>
                </p:nvSpPr>
                <p:spPr bwMode="auto">
                  <a:xfrm>
                    <a:off x="28" y="654"/>
                    <a:ext cx="864" cy="327"/>
                  </a:xfrm>
                  <a:prstGeom prst="rect">
                    <a:avLst/>
                  </a:prstGeom>
                  <a:solidFill>
                    <a:srgbClr val="E6E6E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itchFamily="2" charset="2"/>
                      <a:buChar char="n"/>
                      <a:defRPr sz="3200">
                        <a:solidFill>
                          <a:schemeClr val="tx1"/>
                        </a:solidFill>
                        <a:latin typeface="Tahoma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ahoma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s-AR" altLang="es-AR" sz="1800">
                      <a:latin typeface="Arial" pitchFamily="34" charset="0"/>
                    </a:endParaRPr>
                  </a:p>
                </p:txBody>
              </p:sp>
              <p:sp>
                <p:nvSpPr>
                  <p:cNvPr id="85082" name="Rectangle 92"/>
                  <p:cNvSpPr>
                    <a:spLocks noChangeArrowheads="1"/>
                  </p:cNvSpPr>
                  <p:nvPr/>
                </p:nvSpPr>
                <p:spPr bwMode="auto">
                  <a:xfrm>
                    <a:off x="0" y="654"/>
                    <a:ext cx="920" cy="32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itchFamily="2" charset="2"/>
                      <a:buChar char="n"/>
                      <a:defRPr sz="3200">
                        <a:solidFill>
                          <a:schemeClr val="tx1"/>
                        </a:solidFill>
                        <a:latin typeface="Tahoma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ahoma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Tahoma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s-AR" altLang="es-AR" sz="2400"/>
                  </a:p>
                </p:txBody>
              </p:sp>
            </p:grpSp>
          </p:grpSp>
          <p:grpSp>
            <p:nvGrpSpPr>
              <p:cNvPr id="85070" name="Group 97"/>
              <p:cNvGrpSpPr>
                <a:grpSpLocks/>
              </p:cNvGrpSpPr>
              <p:nvPr/>
            </p:nvGrpSpPr>
            <p:grpSpPr bwMode="auto">
              <a:xfrm>
                <a:off x="920" y="654"/>
                <a:ext cx="632" cy="327"/>
                <a:chOff x="920" y="654"/>
                <a:chExt cx="632" cy="327"/>
              </a:xfrm>
            </p:grpSpPr>
            <p:sp>
              <p:nvSpPr>
                <p:cNvPr id="85077" name="Rectangle 63"/>
                <p:cNvSpPr>
                  <a:spLocks noChangeArrowheads="1"/>
                </p:cNvSpPr>
                <p:nvPr/>
              </p:nvSpPr>
              <p:spPr bwMode="auto">
                <a:xfrm>
                  <a:off x="948" y="654"/>
                  <a:ext cx="576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" altLang="es-AR" sz="1800">
                      <a:latin typeface="Verdana" pitchFamily="34" charset="0"/>
                      <a:cs typeface="Times New Roman" pitchFamily="18" charset="0"/>
                    </a:rPr>
                    <a:t> 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ES" altLang="es-AR" sz="1800">
                    <a:latin typeface="Arial" pitchFamily="34" charset="0"/>
                  </a:endParaRPr>
                </a:p>
              </p:txBody>
            </p:sp>
            <p:sp>
              <p:nvSpPr>
                <p:cNvPr id="85078" name="Rectangle 96"/>
                <p:cNvSpPr>
                  <a:spLocks noChangeArrowheads="1"/>
                </p:cNvSpPr>
                <p:nvPr/>
              </p:nvSpPr>
              <p:spPr bwMode="auto">
                <a:xfrm>
                  <a:off x="920" y="654"/>
                  <a:ext cx="632" cy="3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</p:grpSp>
          <p:grpSp>
            <p:nvGrpSpPr>
              <p:cNvPr id="85071" name="Group 99"/>
              <p:cNvGrpSpPr>
                <a:grpSpLocks/>
              </p:cNvGrpSpPr>
              <p:nvPr/>
            </p:nvGrpSpPr>
            <p:grpSpPr bwMode="auto">
              <a:xfrm>
                <a:off x="1552" y="654"/>
                <a:ext cx="632" cy="327"/>
                <a:chOff x="1552" y="654"/>
                <a:chExt cx="632" cy="327"/>
              </a:xfrm>
            </p:grpSpPr>
            <p:sp>
              <p:nvSpPr>
                <p:cNvPr id="85075" name="Rectangle 64"/>
                <p:cNvSpPr>
                  <a:spLocks noChangeArrowheads="1"/>
                </p:cNvSpPr>
                <p:nvPr/>
              </p:nvSpPr>
              <p:spPr bwMode="auto">
                <a:xfrm>
                  <a:off x="1580" y="654"/>
                  <a:ext cx="576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" altLang="es-AR" sz="1800">
                      <a:latin typeface="Verdana" pitchFamily="34" charset="0"/>
                      <a:cs typeface="Times New Roman" pitchFamily="18" charset="0"/>
                    </a:rPr>
                    <a:t> 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ES" altLang="es-AR" sz="1800">
                    <a:latin typeface="Arial" pitchFamily="34" charset="0"/>
                  </a:endParaRPr>
                </a:p>
              </p:txBody>
            </p:sp>
            <p:sp>
              <p:nvSpPr>
                <p:cNvPr id="85076" name="Rectangle 98"/>
                <p:cNvSpPr>
                  <a:spLocks noChangeArrowheads="1"/>
                </p:cNvSpPr>
                <p:nvPr/>
              </p:nvSpPr>
              <p:spPr bwMode="auto">
                <a:xfrm>
                  <a:off x="1552" y="654"/>
                  <a:ext cx="632" cy="3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</p:grpSp>
          <p:grpSp>
            <p:nvGrpSpPr>
              <p:cNvPr id="85072" name="Group 101"/>
              <p:cNvGrpSpPr>
                <a:grpSpLocks/>
              </p:cNvGrpSpPr>
              <p:nvPr/>
            </p:nvGrpSpPr>
            <p:grpSpPr bwMode="auto">
              <a:xfrm>
                <a:off x="2184" y="654"/>
                <a:ext cx="632" cy="327"/>
                <a:chOff x="2184" y="654"/>
                <a:chExt cx="632" cy="327"/>
              </a:xfrm>
            </p:grpSpPr>
            <p:sp>
              <p:nvSpPr>
                <p:cNvPr id="85073" name="Rectangle 65"/>
                <p:cNvSpPr>
                  <a:spLocks noChangeArrowheads="1"/>
                </p:cNvSpPr>
                <p:nvPr/>
              </p:nvSpPr>
              <p:spPr bwMode="auto">
                <a:xfrm>
                  <a:off x="2212" y="654"/>
                  <a:ext cx="576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" altLang="es-AR" sz="1800">
                      <a:latin typeface="Verdana" pitchFamily="34" charset="0"/>
                      <a:cs typeface="Times New Roman" pitchFamily="18" charset="0"/>
                    </a:rPr>
                    <a:t> </a:t>
                  </a:r>
                </a:p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ES" altLang="es-AR" sz="1800">
                    <a:latin typeface="Arial" pitchFamily="34" charset="0"/>
                  </a:endParaRPr>
                </a:p>
              </p:txBody>
            </p:sp>
            <p:sp>
              <p:nvSpPr>
                <p:cNvPr id="85074" name="Rectangle 100"/>
                <p:cNvSpPr>
                  <a:spLocks noChangeArrowheads="1"/>
                </p:cNvSpPr>
                <p:nvPr/>
              </p:nvSpPr>
              <p:spPr bwMode="auto">
                <a:xfrm>
                  <a:off x="2184" y="654"/>
                  <a:ext cx="632" cy="3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</p:grpSp>
        </p:grpSp>
        <p:sp>
          <p:nvSpPr>
            <p:cNvPr id="85060" name="Rectangle 103"/>
            <p:cNvSpPr>
              <a:spLocks noChangeArrowheads="1"/>
            </p:cNvSpPr>
            <p:nvPr/>
          </p:nvSpPr>
          <p:spPr bwMode="auto">
            <a:xfrm>
              <a:off x="-3" y="-3"/>
              <a:ext cx="2822" cy="987"/>
            </a:xfrm>
            <a:prstGeom prst="rect">
              <a:avLst/>
            </a:prstGeom>
            <a:noFill/>
            <a:ln w="11112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s-AR" altLang="es-AR" sz="2400"/>
            </a:p>
          </p:txBody>
        </p:sp>
      </p:grpSp>
      <p:sp>
        <p:nvSpPr>
          <p:cNvPr id="223" name="Rectangle 106"/>
          <p:cNvSpPr>
            <a:spLocks noChangeArrowheads="1"/>
          </p:cNvSpPr>
          <p:nvPr/>
        </p:nvSpPr>
        <p:spPr bwMode="auto">
          <a:xfrm>
            <a:off x="0" y="3141663"/>
            <a:ext cx="24479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s-ES" b="1" dirty="0">
                <a:solidFill>
                  <a:srgbClr val="66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Empleo pleno de derechos</a:t>
            </a:r>
          </a:p>
        </p:txBody>
      </p:sp>
      <p:grpSp>
        <p:nvGrpSpPr>
          <p:cNvPr id="85006" name="Group 102"/>
          <p:cNvGrpSpPr>
            <a:grpSpLocks/>
          </p:cNvGrpSpPr>
          <p:nvPr/>
        </p:nvGrpSpPr>
        <p:grpSpPr bwMode="auto">
          <a:xfrm>
            <a:off x="7938" y="4730750"/>
            <a:ext cx="7604125" cy="2120900"/>
            <a:chOff x="0" y="0"/>
            <a:chExt cx="2816" cy="981"/>
          </a:xfrm>
        </p:grpSpPr>
        <p:grpSp>
          <p:nvGrpSpPr>
            <p:cNvPr id="85011" name="Group 69"/>
            <p:cNvGrpSpPr>
              <a:grpSpLocks/>
            </p:cNvGrpSpPr>
            <p:nvPr/>
          </p:nvGrpSpPr>
          <p:grpSpPr bwMode="auto">
            <a:xfrm>
              <a:off x="0" y="0"/>
              <a:ext cx="920" cy="327"/>
              <a:chOff x="0" y="0"/>
              <a:chExt cx="920" cy="327"/>
            </a:xfrm>
          </p:grpSpPr>
          <p:sp>
            <p:nvSpPr>
              <p:cNvPr id="85055" name="Rectangle 68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20" cy="327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AR" altLang="es-AR" sz="2400"/>
              </a:p>
            </p:txBody>
          </p:sp>
          <p:grpSp>
            <p:nvGrpSpPr>
              <p:cNvPr id="85056" name="Group 67"/>
              <p:cNvGrpSpPr>
                <a:grpSpLocks/>
              </p:cNvGrpSpPr>
              <p:nvPr/>
            </p:nvGrpSpPr>
            <p:grpSpPr bwMode="auto">
              <a:xfrm>
                <a:off x="0" y="0"/>
                <a:ext cx="920" cy="327"/>
                <a:chOff x="0" y="0"/>
                <a:chExt cx="920" cy="327"/>
              </a:xfrm>
            </p:grpSpPr>
            <p:sp>
              <p:nvSpPr>
                <p:cNvPr id="85057" name="Rectangle 54"/>
                <p:cNvSpPr>
                  <a:spLocks noChangeArrowheads="1"/>
                </p:cNvSpPr>
                <p:nvPr/>
              </p:nvSpPr>
              <p:spPr bwMode="auto">
                <a:xfrm>
                  <a:off x="28" y="0"/>
                  <a:ext cx="864" cy="327"/>
                </a:xfrm>
                <a:prstGeom prst="rect">
                  <a:avLst/>
                </a:prstGeom>
                <a:solidFill>
                  <a:srgbClr val="E6E6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" altLang="es-AR" sz="1800">
                      <a:latin typeface="Verdana" pitchFamily="34" charset="0"/>
                      <a:cs typeface="Times New Roman" pitchFamily="18" charset="0"/>
                    </a:rPr>
                    <a:t> </a:t>
                  </a:r>
                </a:p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ES" altLang="es-AR" sz="1800">
                    <a:latin typeface="Arial" pitchFamily="34" charset="0"/>
                  </a:endParaRPr>
                </a:p>
              </p:txBody>
            </p:sp>
            <p:sp>
              <p:nvSpPr>
                <p:cNvPr id="85058" name="Rectangle 6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920" cy="3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</p:grpSp>
        </p:grpSp>
        <p:grpSp>
          <p:nvGrpSpPr>
            <p:cNvPr id="85012" name="Group 73"/>
            <p:cNvGrpSpPr>
              <a:grpSpLocks/>
            </p:cNvGrpSpPr>
            <p:nvPr/>
          </p:nvGrpSpPr>
          <p:grpSpPr bwMode="auto">
            <a:xfrm>
              <a:off x="920" y="0"/>
              <a:ext cx="632" cy="327"/>
              <a:chOff x="920" y="0"/>
              <a:chExt cx="632" cy="327"/>
            </a:xfrm>
          </p:grpSpPr>
          <p:sp>
            <p:nvSpPr>
              <p:cNvPr id="85051" name="Rectangle 72"/>
              <p:cNvSpPr>
                <a:spLocks noChangeArrowheads="1"/>
              </p:cNvSpPr>
              <p:nvPr/>
            </p:nvSpPr>
            <p:spPr bwMode="auto">
              <a:xfrm>
                <a:off x="920" y="0"/>
                <a:ext cx="632" cy="327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AR" altLang="es-AR" sz="2400"/>
              </a:p>
            </p:txBody>
          </p:sp>
          <p:grpSp>
            <p:nvGrpSpPr>
              <p:cNvPr id="85052" name="Group 71"/>
              <p:cNvGrpSpPr>
                <a:grpSpLocks/>
              </p:cNvGrpSpPr>
              <p:nvPr/>
            </p:nvGrpSpPr>
            <p:grpSpPr bwMode="auto">
              <a:xfrm>
                <a:off x="920" y="0"/>
                <a:ext cx="632" cy="327"/>
                <a:chOff x="920" y="0"/>
                <a:chExt cx="632" cy="327"/>
              </a:xfrm>
            </p:grpSpPr>
            <p:sp>
              <p:nvSpPr>
                <p:cNvPr id="269" name="Rectangle 55"/>
                <p:cNvSpPr>
                  <a:spLocks noChangeArrowheads="1"/>
                </p:cNvSpPr>
                <p:nvPr/>
              </p:nvSpPr>
              <p:spPr bwMode="auto">
                <a:xfrm>
                  <a:off x="957" y="103"/>
                  <a:ext cx="576" cy="224"/>
                </a:xfrm>
                <a:prstGeom prst="rect">
                  <a:avLst/>
                </a:prstGeom>
                <a:solidFill>
                  <a:srgbClr val="E6E6E6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>
                    <a:defRPr/>
                  </a:pPr>
                  <a:r>
                    <a:rPr lang="es-ES" b="1" dirty="0">
                      <a:solidFill>
                        <a:srgbClr val="666699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VARONES</a:t>
                  </a:r>
                </a:p>
              </p:txBody>
            </p:sp>
            <p:sp>
              <p:nvSpPr>
                <p:cNvPr id="85054" name="Rectangle 70"/>
                <p:cNvSpPr>
                  <a:spLocks noChangeArrowheads="1"/>
                </p:cNvSpPr>
                <p:nvPr/>
              </p:nvSpPr>
              <p:spPr bwMode="auto">
                <a:xfrm>
                  <a:off x="920" y="0"/>
                  <a:ext cx="632" cy="3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</p:grpSp>
        </p:grpSp>
        <p:grpSp>
          <p:nvGrpSpPr>
            <p:cNvPr id="85013" name="Group 77"/>
            <p:cNvGrpSpPr>
              <a:grpSpLocks/>
            </p:cNvGrpSpPr>
            <p:nvPr/>
          </p:nvGrpSpPr>
          <p:grpSpPr bwMode="auto">
            <a:xfrm>
              <a:off x="1552" y="0"/>
              <a:ext cx="632" cy="366"/>
              <a:chOff x="1552" y="0"/>
              <a:chExt cx="632" cy="366"/>
            </a:xfrm>
          </p:grpSpPr>
          <p:sp>
            <p:nvSpPr>
              <p:cNvPr id="85047" name="Rectangle 76"/>
              <p:cNvSpPr>
                <a:spLocks noChangeArrowheads="1"/>
              </p:cNvSpPr>
              <p:nvPr/>
            </p:nvSpPr>
            <p:spPr bwMode="auto">
              <a:xfrm>
                <a:off x="1552" y="0"/>
                <a:ext cx="632" cy="327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AR" altLang="es-AR" sz="2400"/>
              </a:p>
            </p:txBody>
          </p:sp>
          <p:grpSp>
            <p:nvGrpSpPr>
              <p:cNvPr id="85048" name="Group 75"/>
              <p:cNvGrpSpPr>
                <a:grpSpLocks/>
              </p:cNvGrpSpPr>
              <p:nvPr/>
            </p:nvGrpSpPr>
            <p:grpSpPr bwMode="auto">
              <a:xfrm>
                <a:off x="1552" y="0"/>
                <a:ext cx="632" cy="366"/>
                <a:chOff x="1552" y="0"/>
                <a:chExt cx="632" cy="366"/>
              </a:xfrm>
            </p:grpSpPr>
            <p:sp>
              <p:nvSpPr>
                <p:cNvPr id="265" name="Rectangle 56"/>
                <p:cNvSpPr>
                  <a:spLocks noChangeArrowheads="1"/>
                </p:cNvSpPr>
                <p:nvPr/>
              </p:nvSpPr>
              <p:spPr bwMode="auto">
                <a:xfrm>
                  <a:off x="1552" y="122"/>
                  <a:ext cx="612" cy="244"/>
                </a:xfrm>
                <a:prstGeom prst="rect">
                  <a:avLst/>
                </a:prstGeom>
                <a:solidFill>
                  <a:srgbClr val="E6E6E6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>
                    <a:defRPr/>
                  </a:pPr>
                  <a:r>
                    <a:rPr lang="es-ES" b="1" dirty="0">
                      <a:solidFill>
                        <a:srgbClr val="666699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MUJERES</a:t>
                  </a:r>
                </a:p>
              </p:txBody>
            </p:sp>
            <p:sp>
              <p:nvSpPr>
                <p:cNvPr id="85050" name="Rectangle 74"/>
                <p:cNvSpPr>
                  <a:spLocks noChangeArrowheads="1"/>
                </p:cNvSpPr>
                <p:nvPr/>
              </p:nvSpPr>
              <p:spPr bwMode="auto">
                <a:xfrm>
                  <a:off x="1552" y="0"/>
                  <a:ext cx="632" cy="3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</p:grpSp>
        </p:grpSp>
        <p:grpSp>
          <p:nvGrpSpPr>
            <p:cNvPr id="85014" name="Group 81"/>
            <p:cNvGrpSpPr>
              <a:grpSpLocks/>
            </p:cNvGrpSpPr>
            <p:nvPr/>
          </p:nvGrpSpPr>
          <p:grpSpPr bwMode="auto">
            <a:xfrm>
              <a:off x="2184" y="0"/>
              <a:ext cx="632" cy="327"/>
              <a:chOff x="2184" y="0"/>
              <a:chExt cx="632" cy="327"/>
            </a:xfrm>
          </p:grpSpPr>
          <p:sp>
            <p:nvSpPr>
              <p:cNvPr id="85043" name="Rectangle 80"/>
              <p:cNvSpPr>
                <a:spLocks noChangeArrowheads="1"/>
              </p:cNvSpPr>
              <p:nvPr/>
            </p:nvSpPr>
            <p:spPr bwMode="auto">
              <a:xfrm>
                <a:off x="2184" y="0"/>
                <a:ext cx="632" cy="327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AR" altLang="es-AR" sz="2400"/>
              </a:p>
            </p:txBody>
          </p:sp>
          <p:grpSp>
            <p:nvGrpSpPr>
              <p:cNvPr id="85044" name="Group 79"/>
              <p:cNvGrpSpPr>
                <a:grpSpLocks/>
              </p:cNvGrpSpPr>
              <p:nvPr/>
            </p:nvGrpSpPr>
            <p:grpSpPr bwMode="auto">
              <a:xfrm>
                <a:off x="2184" y="0"/>
                <a:ext cx="632" cy="327"/>
                <a:chOff x="2184" y="0"/>
                <a:chExt cx="632" cy="327"/>
              </a:xfrm>
            </p:grpSpPr>
            <p:sp>
              <p:nvSpPr>
                <p:cNvPr id="261" name="Rectangle 57"/>
                <p:cNvSpPr>
                  <a:spLocks noChangeArrowheads="1"/>
                </p:cNvSpPr>
                <p:nvPr/>
              </p:nvSpPr>
              <p:spPr bwMode="auto">
                <a:xfrm>
                  <a:off x="2212" y="0"/>
                  <a:ext cx="576" cy="327"/>
                </a:xfrm>
                <a:prstGeom prst="rect">
                  <a:avLst/>
                </a:prstGeom>
                <a:solidFill>
                  <a:srgbClr val="E6E6E6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>
                    <a:defRPr/>
                  </a:pPr>
                  <a:r>
                    <a:rPr lang="es-ES" b="1" dirty="0">
                      <a:solidFill>
                        <a:srgbClr val="666699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X</a:t>
                  </a:r>
                  <a:r>
                    <a:rPr lang="es-MX" b="1" dirty="0">
                      <a:solidFill>
                        <a:srgbClr val="666699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3</a:t>
                  </a:r>
                  <a:endParaRPr lang="es-ES" dirty="0">
                    <a:latin typeface="Verdana" pitchFamily="34" charset="0"/>
                    <a:cs typeface="Times New Roman" pitchFamily="18" charset="0"/>
                  </a:endParaRPr>
                </a:p>
                <a:p>
                  <a:pPr algn="ctr">
                    <a:defRPr/>
                  </a:pPr>
                  <a:endParaRPr lang="es-ES" dirty="0">
                    <a:latin typeface="Arial" charset="0"/>
                  </a:endParaRPr>
                </a:p>
              </p:txBody>
            </p:sp>
            <p:sp>
              <p:nvSpPr>
                <p:cNvPr id="85046" name="Rectangle 78"/>
                <p:cNvSpPr>
                  <a:spLocks noChangeArrowheads="1"/>
                </p:cNvSpPr>
                <p:nvPr/>
              </p:nvSpPr>
              <p:spPr bwMode="auto">
                <a:xfrm>
                  <a:off x="2184" y="0"/>
                  <a:ext cx="632" cy="3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</p:grpSp>
        </p:grpSp>
        <p:grpSp>
          <p:nvGrpSpPr>
            <p:cNvPr id="85015" name="Group 85"/>
            <p:cNvGrpSpPr>
              <a:grpSpLocks/>
            </p:cNvGrpSpPr>
            <p:nvPr/>
          </p:nvGrpSpPr>
          <p:grpSpPr bwMode="auto">
            <a:xfrm>
              <a:off x="0" y="327"/>
              <a:ext cx="948" cy="391"/>
              <a:chOff x="0" y="327"/>
              <a:chExt cx="948" cy="391"/>
            </a:xfrm>
          </p:grpSpPr>
          <p:sp>
            <p:nvSpPr>
              <p:cNvPr id="85039" name="Rectangle 84"/>
              <p:cNvSpPr>
                <a:spLocks noChangeArrowheads="1"/>
              </p:cNvSpPr>
              <p:nvPr/>
            </p:nvSpPr>
            <p:spPr bwMode="auto">
              <a:xfrm>
                <a:off x="0" y="327"/>
                <a:ext cx="920" cy="327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AR" altLang="es-AR" sz="2400"/>
              </a:p>
            </p:txBody>
          </p:sp>
          <p:grpSp>
            <p:nvGrpSpPr>
              <p:cNvPr id="85040" name="Group 83"/>
              <p:cNvGrpSpPr>
                <a:grpSpLocks/>
              </p:cNvGrpSpPr>
              <p:nvPr/>
            </p:nvGrpSpPr>
            <p:grpSpPr bwMode="auto">
              <a:xfrm>
                <a:off x="0" y="327"/>
                <a:ext cx="948" cy="391"/>
                <a:chOff x="0" y="327"/>
                <a:chExt cx="948" cy="391"/>
              </a:xfrm>
            </p:grpSpPr>
            <p:sp>
              <p:nvSpPr>
                <p:cNvPr id="257" name="Rectangle 58"/>
                <p:cNvSpPr>
                  <a:spLocks noChangeArrowheads="1"/>
                </p:cNvSpPr>
                <p:nvPr/>
              </p:nvSpPr>
              <p:spPr bwMode="auto">
                <a:xfrm>
                  <a:off x="84" y="390"/>
                  <a:ext cx="864" cy="328"/>
                </a:xfrm>
                <a:prstGeom prst="rect">
                  <a:avLst/>
                </a:prstGeom>
                <a:solidFill>
                  <a:srgbClr val="E6E6E6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r>
                    <a:rPr lang="es-ES" b="1" dirty="0">
                      <a:solidFill>
                        <a:srgbClr val="666699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Hasta SI</a:t>
                  </a:r>
                </a:p>
              </p:txBody>
            </p:sp>
            <p:sp>
              <p:nvSpPr>
                <p:cNvPr id="85042" name="Rectangle 82"/>
                <p:cNvSpPr>
                  <a:spLocks noChangeArrowheads="1"/>
                </p:cNvSpPr>
                <p:nvPr/>
              </p:nvSpPr>
              <p:spPr bwMode="auto">
                <a:xfrm>
                  <a:off x="0" y="327"/>
                  <a:ext cx="920" cy="3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</p:grpSp>
        </p:grpSp>
        <p:grpSp>
          <p:nvGrpSpPr>
            <p:cNvPr id="85016" name="Group 87"/>
            <p:cNvGrpSpPr>
              <a:grpSpLocks/>
            </p:cNvGrpSpPr>
            <p:nvPr/>
          </p:nvGrpSpPr>
          <p:grpSpPr bwMode="auto">
            <a:xfrm>
              <a:off x="920" y="327"/>
              <a:ext cx="632" cy="327"/>
              <a:chOff x="920" y="327"/>
              <a:chExt cx="632" cy="327"/>
            </a:xfrm>
          </p:grpSpPr>
          <p:sp>
            <p:nvSpPr>
              <p:cNvPr id="85037" name="Rectangle 59"/>
              <p:cNvSpPr>
                <a:spLocks noChangeArrowheads="1"/>
              </p:cNvSpPr>
              <p:nvPr/>
            </p:nvSpPr>
            <p:spPr bwMode="auto">
              <a:xfrm>
                <a:off x="948" y="327"/>
                <a:ext cx="576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" altLang="es-AR" sz="1800">
                    <a:latin typeface="Verdana" pitchFamily="34" charset="0"/>
                    <a:cs typeface="Times New Roman" pitchFamily="18" charset="0"/>
                  </a:rPr>
                  <a:t> 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" altLang="es-AR" sz="1800">
                  <a:latin typeface="Arial" pitchFamily="34" charset="0"/>
                </a:endParaRPr>
              </a:p>
            </p:txBody>
          </p:sp>
          <p:sp>
            <p:nvSpPr>
              <p:cNvPr id="85038" name="Rectangle 86"/>
              <p:cNvSpPr>
                <a:spLocks noChangeArrowheads="1"/>
              </p:cNvSpPr>
              <p:nvPr/>
            </p:nvSpPr>
            <p:spPr bwMode="auto">
              <a:xfrm>
                <a:off x="920" y="327"/>
                <a:ext cx="632" cy="327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AR" altLang="es-AR" sz="2400"/>
              </a:p>
            </p:txBody>
          </p:sp>
        </p:grpSp>
        <p:grpSp>
          <p:nvGrpSpPr>
            <p:cNvPr id="85017" name="Group 89"/>
            <p:cNvGrpSpPr>
              <a:grpSpLocks/>
            </p:cNvGrpSpPr>
            <p:nvPr/>
          </p:nvGrpSpPr>
          <p:grpSpPr bwMode="auto">
            <a:xfrm>
              <a:off x="1552" y="327"/>
              <a:ext cx="632" cy="327"/>
              <a:chOff x="1552" y="327"/>
              <a:chExt cx="632" cy="327"/>
            </a:xfrm>
          </p:grpSpPr>
          <p:sp>
            <p:nvSpPr>
              <p:cNvPr id="85035" name="Rectangle 60"/>
              <p:cNvSpPr>
                <a:spLocks noChangeArrowheads="1"/>
              </p:cNvSpPr>
              <p:nvPr/>
            </p:nvSpPr>
            <p:spPr bwMode="auto">
              <a:xfrm>
                <a:off x="1580" y="327"/>
                <a:ext cx="576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" altLang="es-AR" sz="1800">
                    <a:latin typeface="Verdana" pitchFamily="34" charset="0"/>
                    <a:cs typeface="Times New Roman" pitchFamily="18" charset="0"/>
                  </a:rPr>
                  <a:t> 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" altLang="es-AR" sz="1800">
                  <a:latin typeface="Arial" pitchFamily="34" charset="0"/>
                </a:endParaRPr>
              </a:p>
            </p:txBody>
          </p:sp>
          <p:sp>
            <p:nvSpPr>
              <p:cNvPr id="85036" name="Rectangle 88"/>
              <p:cNvSpPr>
                <a:spLocks noChangeArrowheads="1"/>
              </p:cNvSpPr>
              <p:nvPr/>
            </p:nvSpPr>
            <p:spPr bwMode="auto">
              <a:xfrm>
                <a:off x="1552" y="327"/>
                <a:ext cx="632" cy="327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AR" altLang="es-AR" sz="2400"/>
              </a:p>
            </p:txBody>
          </p:sp>
        </p:grpSp>
        <p:grpSp>
          <p:nvGrpSpPr>
            <p:cNvPr id="85018" name="Group 91"/>
            <p:cNvGrpSpPr>
              <a:grpSpLocks/>
            </p:cNvGrpSpPr>
            <p:nvPr/>
          </p:nvGrpSpPr>
          <p:grpSpPr bwMode="auto">
            <a:xfrm>
              <a:off x="2184" y="327"/>
              <a:ext cx="632" cy="327"/>
              <a:chOff x="2184" y="327"/>
              <a:chExt cx="632" cy="327"/>
            </a:xfrm>
          </p:grpSpPr>
          <p:sp>
            <p:nvSpPr>
              <p:cNvPr id="85033" name="Rectangle 61"/>
              <p:cNvSpPr>
                <a:spLocks noChangeArrowheads="1"/>
              </p:cNvSpPr>
              <p:nvPr/>
            </p:nvSpPr>
            <p:spPr bwMode="auto">
              <a:xfrm>
                <a:off x="2212" y="327"/>
                <a:ext cx="576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" altLang="es-AR" sz="1800">
                    <a:latin typeface="Verdana" pitchFamily="34" charset="0"/>
                    <a:cs typeface="Times New Roman" pitchFamily="18" charset="0"/>
                  </a:rPr>
                  <a:t> 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" altLang="es-AR" sz="1800">
                  <a:latin typeface="Arial" pitchFamily="34" charset="0"/>
                </a:endParaRPr>
              </a:p>
            </p:txBody>
          </p:sp>
          <p:sp>
            <p:nvSpPr>
              <p:cNvPr id="85034" name="Rectangle 90"/>
              <p:cNvSpPr>
                <a:spLocks noChangeArrowheads="1"/>
              </p:cNvSpPr>
              <p:nvPr/>
            </p:nvSpPr>
            <p:spPr bwMode="auto">
              <a:xfrm>
                <a:off x="2184" y="327"/>
                <a:ext cx="632" cy="327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AR" altLang="es-AR" sz="2400"/>
              </a:p>
            </p:txBody>
          </p:sp>
        </p:grpSp>
        <p:grpSp>
          <p:nvGrpSpPr>
            <p:cNvPr id="85019" name="Group 95"/>
            <p:cNvGrpSpPr>
              <a:grpSpLocks/>
            </p:cNvGrpSpPr>
            <p:nvPr/>
          </p:nvGrpSpPr>
          <p:grpSpPr bwMode="auto">
            <a:xfrm>
              <a:off x="0" y="654"/>
              <a:ext cx="920" cy="327"/>
              <a:chOff x="0" y="654"/>
              <a:chExt cx="920" cy="327"/>
            </a:xfrm>
          </p:grpSpPr>
          <p:sp>
            <p:nvSpPr>
              <p:cNvPr id="85029" name="Rectangle 94"/>
              <p:cNvSpPr>
                <a:spLocks noChangeArrowheads="1"/>
              </p:cNvSpPr>
              <p:nvPr/>
            </p:nvSpPr>
            <p:spPr bwMode="auto">
              <a:xfrm>
                <a:off x="0" y="654"/>
                <a:ext cx="920" cy="327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AR" altLang="es-AR" sz="2400"/>
              </a:p>
            </p:txBody>
          </p:sp>
          <p:grpSp>
            <p:nvGrpSpPr>
              <p:cNvPr id="85030" name="Group 93"/>
              <p:cNvGrpSpPr>
                <a:grpSpLocks/>
              </p:cNvGrpSpPr>
              <p:nvPr/>
            </p:nvGrpSpPr>
            <p:grpSpPr bwMode="auto">
              <a:xfrm>
                <a:off x="0" y="654"/>
                <a:ext cx="920" cy="327"/>
                <a:chOff x="0" y="654"/>
                <a:chExt cx="920" cy="327"/>
              </a:xfrm>
            </p:grpSpPr>
            <p:sp>
              <p:nvSpPr>
                <p:cNvPr id="85031" name="Rectangle 62"/>
                <p:cNvSpPr>
                  <a:spLocks noChangeArrowheads="1"/>
                </p:cNvSpPr>
                <p:nvPr/>
              </p:nvSpPr>
              <p:spPr bwMode="auto">
                <a:xfrm>
                  <a:off x="28" y="654"/>
                  <a:ext cx="864" cy="327"/>
                </a:xfrm>
                <a:prstGeom prst="rect">
                  <a:avLst/>
                </a:prstGeom>
                <a:solidFill>
                  <a:srgbClr val="E6E6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1800">
                    <a:latin typeface="Arial" pitchFamily="34" charset="0"/>
                  </a:endParaRPr>
                </a:p>
              </p:txBody>
            </p:sp>
            <p:sp>
              <p:nvSpPr>
                <p:cNvPr id="85032" name="Rectangle 92"/>
                <p:cNvSpPr>
                  <a:spLocks noChangeArrowheads="1"/>
                </p:cNvSpPr>
                <p:nvPr/>
              </p:nvSpPr>
              <p:spPr bwMode="auto">
                <a:xfrm>
                  <a:off x="0" y="654"/>
                  <a:ext cx="920" cy="3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itchFamily="2" charset="2"/>
                    <a:buChar char="n"/>
                    <a:defRPr sz="32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AR" altLang="es-AR" sz="2400"/>
                </a:p>
              </p:txBody>
            </p:sp>
          </p:grpSp>
        </p:grpSp>
        <p:grpSp>
          <p:nvGrpSpPr>
            <p:cNvPr id="85020" name="Group 97"/>
            <p:cNvGrpSpPr>
              <a:grpSpLocks/>
            </p:cNvGrpSpPr>
            <p:nvPr/>
          </p:nvGrpSpPr>
          <p:grpSpPr bwMode="auto">
            <a:xfrm>
              <a:off x="920" y="654"/>
              <a:ext cx="632" cy="327"/>
              <a:chOff x="920" y="654"/>
              <a:chExt cx="632" cy="327"/>
            </a:xfrm>
          </p:grpSpPr>
          <p:sp>
            <p:nvSpPr>
              <p:cNvPr id="85027" name="Rectangle 63"/>
              <p:cNvSpPr>
                <a:spLocks noChangeArrowheads="1"/>
              </p:cNvSpPr>
              <p:nvPr/>
            </p:nvSpPr>
            <p:spPr bwMode="auto">
              <a:xfrm>
                <a:off x="948" y="654"/>
                <a:ext cx="576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" altLang="es-AR" sz="1800">
                    <a:latin typeface="Verdana" pitchFamily="34" charset="0"/>
                    <a:cs typeface="Times New Roman" pitchFamily="18" charset="0"/>
                  </a:rPr>
                  <a:t> 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" altLang="es-AR" sz="1800">
                  <a:latin typeface="Arial" pitchFamily="34" charset="0"/>
                </a:endParaRPr>
              </a:p>
            </p:txBody>
          </p:sp>
          <p:sp>
            <p:nvSpPr>
              <p:cNvPr id="85028" name="Rectangle 96"/>
              <p:cNvSpPr>
                <a:spLocks noChangeArrowheads="1"/>
              </p:cNvSpPr>
              <p:nvPr/>
            </p:nvSpPr>
            <p:spPr bwMode="auto">
              <a:xfrm>
                <a:off x="920" y="654"/>
                <a:ext cx="632" cy="327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AR" altLang="es-AR" sz="2400"/>
              </a:p>
            </p:txBody>
          </p:sp>
        </p:grpSp>
        <p:grpSp>
          <p:nvGrpSpPr>
            <p:cNvPr id="85021" name="Group 99"/>
            <p:cNvGrpSpPr>
              <a:grpSpLocks/>
            </p:cNvGrpSpPr>
            <p:nvPr/>
          </p:nvGrpSpPr>
          <p:grpSpPr bwMode="auto">
            <a:xfrm>
              <a:off x="1552" y="654"/>
              <a:ext cx="632" cy="327"/>
              <a:chOff x="1552" y="654"/>
              <a:chExt cx="632" cy="327"/>
            </a:xfrm>
          </p:grpSpPr>
          <p:sp>
            <p:nvSpPr>
              <p:cNvPr id="85025" name="Rectangle 64"/>
              <p:cNvSpPr>
                <a:spLocks noChangeArrowheads="1"/>
              </p:cNvSpPr>
              <p:nvPr/>
            </p:nvSpPr>
            <p:spPr bwMode="auto">
              <a:xfrm>
                <a:off x="1580" y="654"/>
                <a:ext cx="576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" altLang="es-AR" sz="1800">
                    <a:latin typeface="Verdana" pitchFamily="34" charset="0"/>
                    <a:cs typeface="Times New Roman" pitchFamily="18" charset="0"/>
                  </a:rPr>
                  <a:t> 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" altLang="es-AR" sz="1800">
                  <a:latin typeface="Arial" pitchFamily="34" charset="0"/>
                </a:endParaRPr>
              </a:p>
            </p:txBody>
          </p:sp>
          <p:sp>
            <p:nvSpPr>
              <p:cNvPr id="85026" name="Rectangle 98"/>
              <p:cNvSpPr>
                <a:spLocks noChangeArrowheads="1"/>
              </p:cNvSpPr>
              <p:nvPr/>
            </p:nvSpPr>
            <p:spPr bwMode="auto">
              <a:xfrm>
                <a:off x="1552" y="654"/>
                <a:ext cx="632" cy="327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AR" altLang="es-AR" sz="2400"/>
              </a:p>
            </p:txBody>
          </p:sp>
        </p:grpSp>
        <p:grpSp>
          <p:nvGrpSpPr>
            <p:cNvPr id="85022" name="Group 101"/>
            <p:cNvGrpSpPr>
              <a:grpSpLocks/>
            </p:cNvGrpSpPr>
            <p:nvPr/>
          </p:nvGrpSpPr>
          <p:grpSpPr bwMode="auto">
            <a:xfrm>
              <a:off x="2184" y="654"/>
              <a:ext cx="632" cy="327"/>
              <a:chOff x="2184" y="654"/>
              <a:chExt cx="632" cy="327"/>
            </a:xfrm>
          </p:grpSpPr>
          <p:sp>
            <p:nvSpPr>
              <p:cNvPr id="85023" name="Rectangle 65"/>
              <p:cNvSpPr>
                <a:spLocks noChangeArrowheads="1"/>
              </p:cNvSpPr>
              <p:nvPr/>
            </p:nvSpPr>
            <p:spPr bwMode="auto">
              <a:xfrm>
                <a:off x="2212" y="654"/>
                <a:ext cx="576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" altLang="es-AR" sz="1800">
                    <a:latin typeface="Verdana" pitchFamily="34" charset="0"/>
                    <a:cs typeface="Times New Roman" pitchFamily="18" charset="0"/>
                  </a:rPr>
                  <a:t> 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" altLang="es-AR" sz="1800">
                  <a:latin typeface="Arial" pitchFamily="34" charset="0"/>
                </a:endParaRPr>
              </a:p>
            </p:txBody>
          </p:sp>
          <p:sp>
            <p:nvSpPr>
              <p:cNvPr id="85024" name="Rectangle 100"/>
              <p:cNvSpPr>
                <a:spLocks noChangeArrowheads="1"/>
              </p:cNvSpPr>
              <p:nvPr/>
            </p:nvSpPr>
            <p:spPr bwMode="auto">
              <a:xfrm>
                <a:off x="2184" y="654"/>
                <a:ext cx="632" cy="327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AR" altLang="es-AR" sz="2400"/>
              </a:p>
            </p:txBody>
          </p:sp>
        </p:grpSp>
      </p:grpSp>
      <p:sp>
        <p:nvSpPr>
          <p:cNvPr id="275" name="Rectangle 106"/>
          <p:cNvSpPr>
            <a:spLocks noChangeArrowheads="1"/>
          </p:cNvSpPr>
          <p:nvPr/>
        </p:nvSpPr>
        <p:spPr bwMode="auto">
          <a:xfrm>
            <a:off x="347663" y="6283325"/>
            <a:ext cx="2447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s-ES" b="1" dirty="0">
                <a:solidFill>
                  <a:srgbClr val="66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SC y más</a:t>
            </a:r>
          </a:p>
        </p:txBody>
      </p:sp>
      <p:sp>
        <p:nvSpPr>
          <p:cNvPr id="85008" name="276 Rectángulo"/>
          <p:cNvSpPr>
            <a:spLocks noChangeArrowheads="1"/>
          </p:cNvSpPr>
          <p:nvPr/>
        </p:nvSpPr>
        <p:spPr bwMode="auto">
          <a:xfrm>
            <a:off x="5981700" y="1401763"/>
            <a:ext cx="2576513" cy="54451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sp>
        <p:nvSpPr>
          <p:cNvPr id="115" name="Rectangle 112"/>
          <p:cNvSpPr>
            <a:spLocks noChangeArrowheads="1"/>
          </p:cNvSpPr>
          <p:nvPr/>
        </p:nvSpPr>
        <p:spPr bwMode="auto">
          <a:xfrm>
            <a:off x="7512050" y="4311650"/>
            <a:ext cx="6413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s-ES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ZY</a:t>
            </a:r>
            <a:r>
              <a:rPr lang="es-ES" sz="1000" dirty="0">
                <a:solidFill>
                  <a:srgbClr val="C00000"/>
                </a:solidFill>
                <a:latin typeface="Verdana" pitchFamily="34" charset="0"/>
                <a:cs typeface="Times New Roman" pitchFamily="18" charset="0"/>
              </a:rPr>
              <a:t>                                              </a:t>
            </a:r>
            <a:endParaRPr lang="es-ES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116" name="Rectangle 111"/>
          <p:cNvSpPr>
            <a:spLocks noChangeArrowheads="1"/>
          </p:cNvSpPr>
          <p:nvPr/>
        </p:nvSpPr>
        <p:spPr bwMode="auto">
          <a:xfrm>
            <a:off x="7304088" y="1903413"/>
            <a:ext cx="8493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s-ES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XZ</a:t>
            </a:r>
            <a:r>
              <a:rPr lang="es-ES" sz="1000" dirty="0">
                <a:solidFill>
                  <a:srgbClr val="C00000"/>
                </a:solidFill>
                <a:latin typeface="Verdana" pitchFamily="34" charset="0"/>
                <a:cs typeface="Times New Roman" pitchFamily="18" charset="0"/>
              </a:rPr>
              <a:t>                                              </a:t>
            </a:r>
            <a:endParaRPr lang="es-ES" dirty="0">
              <a:solidFill>
                <a:srgbClr val="C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4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4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4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4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4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316" grpId="0" autoUpdateAnimBg="0"/>
      <p:bldP spid="94558" grpId="0" autoUpdateAnimBg="0"/>
      <p:bldP spid="94718" grpId="0" autoUpdateAnimBg="0"/>
      <p:bldP spid="94719" grpId="0" autoUpdateAnimBg="0"/>
      <p:bldP spid="115" grpId="0" autoUpdateAnimBg="0"/>
      <p:bldP spid="11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3627438" cy="3379788"/>
          </a:xfrm>
          <a:noFill/>
        </p:spPr>
        <p:txBody>
          <a:bodyPr/>
          <a:lstStyle/>
          <a:p>
            <a:pPr eaLnBrk="1" hangingPunct="1"/>
            <a:r>
              <a:rPr lang="es-MX" altLang="es-AR" sz="2800"/>
              <a:t>Forma estadística</a:t>
            </a:r>
          </a:p>
          <a:p>
            <a:pPr lvl="1" eaLnBrk="1" hangingPunct="1"/>
            <a:r>
              <a:rPr lang="es-MX" altLang="es-AR" sz="2400"/>
              <a:t>Por parciales</a:t>
            </a:r>
          </a:p>
          <a:p>
            <a:pPr lvl="1" eaLnBrk="1" hangingPunct="1"/>
            <a:r>
              <a:rPr lang="es-MX" altLang="es-AR" sz="2400"/>
              <a:t>Por marginales</a:t>
            </a:r>
            <a:endParaRPr lang="es-ES" altLang="es-AR" sz="2400"/>
          </a:p>
          <a:p>
            <a:pPr eaLnBrk="1" hangingPunct="1"/>
            <a:r>
              <a:rPr lang="es-ES" altLang="es-AR" sz="2800"/>
              <a:t>Temporalidad</a:t>
            </a:r>
          </a:p>
          <a:p>
            <a:pPr lvl="1" eaLnBrk="1" hangingPunct="1"/>
            <a:r>
              <a:rPr lang="es-MX" altLang="es-AR" sz="2400"/>
              <a:t>Antecedente</a:t>
            </a:r>
          </a:p>
          <a:p>
            <a:pPr lvl="1" eaLnBrk="1" hangingPunct="1"/>
            <a:r>
              <a:rPr lang="es-MX" altLang="es-AR" sz="2400"/>
              <a:t>Interviniente</a:t>
            </a:r>
          </a:p>
          <a:p>
            <a:pPr eaLnBrk="1" hangingPunct="1"/>
            <a:endParaRPr lang="es-ES" altLang="es-AR" sz="2800"/>
          </a:p>
        </p:txBody>
      </p:sp>
      <p:graphicFrame>
        <p:nvGraphicFramePr>
          <p:cNvPr id="13315" name="Group 3"/>
          <p:cNvGraphicFramePr>
            <a:graphicFrameLocks noGrp="1"/>
          </p:cNvGraphicFramePr>
          <p:nvPr>
            <p:ph sz="half" idx="2"/>
          </p:nvPr>
        </p:nvGraphicFramePr>
        <p:xfrm>
          <a:off x="4046538" y="1765300"/>
          <a:ext cx="4576762" cy="1368426"/>
        </p:xfrm>
        <a:graphic>
          <a:graphicData uri="http://schemas.openxmlformats.org/drawingml/2006/table">
            <a:tbl>
              <a:tblPr/>
              <a:tblGrid>
                <a:gridCol w="1344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5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homa" pitchFamily="34" charset="0"/>
                        </a:rPr>
                        <a:t>Antecedente</a:t>
                      </a:r>
                      <a:endParaRPr kumimoji="0" lang="es-MX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homa" pitchFamily="34" charset="0"/>
                        </a:rPr>
                        <a:t>Interviniente</a:t>
                      </a:r>
                      <a:endParaRPr kumimoji="0" lang="es-MX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homa" pitchFamily="34" charset="0"/>
                        </a:rPr>
                        <a:t>Parcial</a:t>
                      </a:r>
                      <a:endParaRPr kumimoji="0" lang="es-MX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ahoma" pitchFamily="34" charset="0"/>
                        </a:rPr>
                        <a:t>PA</a:t>
                      </a:r>
                      <a:endParaRPr kumimoji="0" lang="es-MX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ahoma" pitchFamily="34" charset="0"/>
                        </a:rPr>
                        <a:t>PI</a:t>
                      </a:r>
                      <a:endParaRPr kumimoji="0" lang="es-MX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homa" pitchFamily="34" charset="0"/>
                        </a:rPr>
                        <a:t>Marginal</a:t>
                      </a:r>
                      <a:endParaRPr kumimoji="0" lang="es-MX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ahoma" pitchFamily="34" charset="0"/>
                        </a:rPr>
                        <a:t>MA</a:t>
                      </a:r>
                      <a:endParaRPr kumimoji="0" lang="es-MX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ahoma" pitchFamily="34" charset="0"/>
                        </a:rPr>
                        <a:t>MI</a:t>
                      </a:r>
                      <a:endParaRPr kumimoji="0" lang="es-MX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333" name="Oval 21"/>
          <p:cNvSpPr>
            <a:spLocks noChangeArrowheads="1"/>
          </p:cNvSpPr>
          <p:nvPr/>
        </p:nvSpPr>
        <p:spPr bwMode="auto">
          <a:xfrm>
            <a:off x="5867400" y="2276475"/>
            <a:ext cx="755650" cy="3270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cxnSp>
        <p:nvCxnSpPr>
          <p:cNvPr id="13334" name="AutoShape 22"/>
          <p:cNvCxnSpPr>
            <a:cxnSpLocks noChangeShapeType="1"/>
            <a:stCxn id="13333" idx="2"/>
            <a:endCxn id="13335" idx="0"/>
          </p:cNvCxnSpPr>
          <p:nvPr/>
        </p:nvCxnSpPr>
        <p:spPr bwMode="auto">
          <a:xfrm rot="10800000" flipV="1">
            <a:off x="5545138" y="2439988"/>
            <a:ext cx="322262" cy="1171575"/>
          </a:xfrm>
          <a:prstGeom prst="curvedConnector2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4608513" y="3611563"/>
            <a:ext cx="1871662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AR" sz="1800">
                <a:latin typeface="Arial" pitchFamily="34" charset="0"/>
              </a:rPr>
              <a:t>Parcial anterior: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es-MX" altLang="es-AR" sz="1800">
              <a:latin typeface="Arial" pitchFamily="34" charset="0"/>
            </a:endParaRP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AR" sz="1600">
                <a:latin typeface="Arial" pitchFamily="34" charset="0"/>
              </a:rPr>
              <a:t>(condición / especificación)</a:t>
            </a:r>
            <a:endParaRPr lang="es-ES" altLang="es-AR" sz="1600">
              <a:latin typeface="Arial" pitchFamily="34" charset="0"/>
            </a:endParaRPr>
          </a:p>
        </p:txBody>
      </p:sp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4600575" y="4268788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1800">
                <a:latin typeface="Arial" pitchFamily="34" charset="0"/>
              </a:rPr>
              <a:t>X</a:t>
            </a:r>
            <a:endParaRPr lang="es-ES" altLang="es-AR" sz="1800">
              <a:latin typeface="Arial" pitchFamily="34" charset="0"/>
            </a:endParaRPr>
          </a:p>
        </p:txBody>
      </p:sp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6035675" y="4276725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1800">
                <a:latin typeface="Arial" pitchFamily="34" charset="0"/>
              </a:rPr>
              <a:t>Y</a:t>
            </a:r>
            <a:endParaRPr lang="es-ES" altLang="es-AR" sz="1800">
              <a:latin typeface="Arial" pitchFamily="34" charset="0"/>
            </a:endParaRPr>
          </a:p>
        </p:txBody>
      </p: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5081588" y="3857625"/>
            <a:ext cx="32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1800">
                <a:latin typeface="Arial" pitchFamily="34" charset="0"/>
              </a:rPr>
              <a:t>T</a:t>
            </a:r>
            <a:endParaRPr lang="es-ES" altLang="es-AR" sz="1800">
              <a:latin typeface="Arial" pitchFamily="34" charset="0"/>
            </a:endParaRPr>
          </a:p>
        </p:txBody>
      </p:sp>
      <p:cxnSp>
        <p:nvCxnSpPr>
          <p:cNvPr id="13339" name="AutoShape 27"/>
          <p:cNvCxnSpPr>
            <a:cxnSpLocks noChangeShapeType="1"/>
          </p:cNvCxnSpPr>
          <p:nvPr/>
        </p:nvCxnSpPr>
        <p:spPr bwMode="auto">
          <a:xfrm>
            <a:off x="5373688" y="4041775"/>
            <a:ext cx="1587" cy="3762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40" name="AutoShape 28"/>
          <p:cNvCxnSpPr>
            <a:cxnSpLocks noChangeShapeType="1"/>
            <a:endCxn id="13337" idx="1"/>
          </p:cNvCxnSpPr>
          <p:nvPr/>
        </p:nvCxnSpPr>
        <p:spPr bwMode="auto">
          <a:xfrm>
            <a:off x="4945063" y="4460875"/>
            <a:ext cx="1090612" cy="15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6567488" y="3857625"/>
            <a:ext cx="2319337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AR" sz="1800">
                <a:latin typeface="Arial" pitchFamily="34" charset="0"/>
              </a:rPr>
              <a:t>Parcial interviniente: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es-MX" altLang="es-AR" sz="1800">
              <a:latin typeface="Arial" pitchFamily="34" charset="0"/>
            </a:endParaRP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s-MX" altLang="es-AR" sz="1600">
              <a:latin typeface="Arial" pitchFamily="34" charset="0"/>
            </a:endParaRP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AR" sz="1600">
                <a:latin typeface="Arial" pitchFamily="34" charset="0"/>
              </a:rPr>
              <a:t>(contingencia)</a:t>
            </a:r>
            <a:endParaRPr lang="es-ES" altLang="es-AR" sz="1600">
              <a:latin typeface="Arial" pitchFamily="34" charset="0"/>
            </a:endParaRPr>
          </a:p>
        </p:txBody>
      </p:sp>
      <p:sp>
        <p:nvSpPr>
          <p:cNvPr id="13342" name="Text Box 30"/>
          <p:cNvSpPr txBox="1">
            <a:spLocks noChangeArrowheads="1"/>
          </p:cNvSpPr>
          <p:nvPr/>
        </p:nvSpPr>
        <p:spPr bwMode="auto">
          <a:xfrm>
            <a:off x="6780213" y="42799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1800">
                <a:latin typeface="Arial" pitchFamily="34" charset="0"/>
              </a:rPr>
              <a:t>X</a:t>
            </a:r>
            <a:endParaRPr lang="es-ES" altLang="es-AR" sz="1800">
              <a:latin typeface="Arial" pitchFamily="34" charset="0"/>
            </a:endParaRPr>
          </a:p>
        </p:txBody>
      </p:sp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8375650" y="42799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1800">
                <a:latin typeface="Arial" pitchFamily="34" charset="0"/>
              </a:rPr>
              <a:t>Y</a:t>
            </a:r>
            <a:endParaRPr lang="es-ES" altLang="es-AR" sz="1800">
              <a:latin typeface="Arial" pitchFamily="34" charset="0"/>
            </a:endParaRPr>
          </a:p>
        </p:txBody>
      </p:sp>
      <p:sp>
        <p:nvSpPr>
          <p:cNvPr id="13344" name="Text Box 32"/>
          <p:cNvSpPr txBox="1">
            <a:spLocks noChangeArrowheads="1"/>
          </p:cNvSpPr>
          <p:nvPr/>
        </p:nvSpPr>
        <p:spPr bwMode="auto">
          <a:xfrm>
            <a:off x="7559675" y="4724400"/>
            <a:ext cx="32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1800">
                <a:latin typeface="Arial" pitchFamily="34" charset="0"/>
              </a:rPr>
              <a:t>T</a:t>
            </a:r>
            <a:endParaRPr lang="es-ES" altLang="es-AR" sz="1800">
              <a:latin typeface="Arial" pitchFamily="34" charset="0"/>
            </a:endParaRPr>
          </a:p>
        </p:txBody>
      </p:sp>
      <p:cxnSp>
        <p:nvCxnSpPr>
          <p:cNvPr id="13345" name="AutoShape 33"/>
          <p:cNvCxnSpPr>
            <a:cxnSpLocks noChangeShapeType="1"/>
            <a:stCxn id="13342" idx="3"/>
            <a:endCxn id="13343" idx="1"/>
          </p:cNvCxnSpPr>
          <p:nvPr/>
        </p:nvCxnSpPr>
        <p:spPr bwMode="auto">
          <a:xfrm>
            <a:off x="7116763" y="4464050"/>
            <a:ext cx="12588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46" name="Oval 34"/>
          <p:cNvSpPr>
            <a:spLocks noChangeArrowheads="1"/>
          </p:cNvSpPr>
          <p:nvPr/>
        </p:nvSpPr>
        <p:spPr bwMode="auto">
          <a:xfrm>
            <a:off x="7451725" y="2276475"/>
            <a:ext cx="755650" cy="3270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cxnSp>
        <p:nvCxnSpPr>
          <p:cNvPr id="13347" name="AutoShape 35"/>
          <p:cNvCxnSpPr>
            <a:cxnSpLocks noChangeShapeType="1"/>
            <a:stCxn id="13346" idx="6"/>
            <a:endCxn id="13341" idx="3"/>
          </p:cNvCxnSpPr>
          <p:nvPr/>
        </p:nvCxnSpPr>
        <p:spPr bwMode="auto">
          <a:xfrm>
            <a:off x="8216900" y="2439988"/>
            <a:ext cx="669925" cy="2174875"/>
          </a:xfrm>
          <a:prstGeom prst="curvedConnector3">
            <a:avLst>
              <a:gd name="adj1" fmla="val 133884"/>
            </a:avLst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48" name="Line 36"/>
          <p:cNvSpPr>
            <a:spLocks noChangeShapeType="1"/>
          </p:cNvSpPr>
          <p:nvPr/>
        </p:nvSpPr>
        <p:spPr bwMode="auto">
          <a:xfrm flipV="1">
            <a:off x="7721600" y="4464050"/>
            <a:ext cx="0" cy="260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3349" name="Text Box 37"/>
          <p:cNvSpPr txBox="1">
            <a:spLocks noChangeArrowheads="1"/>
          </p:cNvSpPr>
          <p:nvPr/>
        </p:nvSpPr>
        <p:spPr bwMode="auto">
          <a:xfrm>
            <a:off x="4535488" y="5368925"/>
            <a:ext cx="20320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AR" sz="1800">
                <a:latin typeface="Arial" pitchFamily="34" charset="0"/>
              </a:rPr>
              <a:t>Marginal anterior: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es-MX" altLang="es-AR" sz="1800">
              <a:latin typeface="Arial" pitchFamily="34" charset="0"/>
            </a:endParaRP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AR" sz="1600">
                <a:latin typeface="Arial" pitchFamily="34" charset="0"/>
              </a:rPr>
              <a:t>(Espuriedad)</a:t>
            </a:r>
            <a:endParaRPr lang="es-ES" altLang="es-AR" sz="1600">
              <a:latin typeface="Arial" pitchFamily="34" charset="0"/>
            </a:endParaRPr>
          </a:p>
        </p:txBody>
      </p:sp>
      <p:sp>
        <p:nvSpPr>
          <p:cNvPr id="13350" name="Text Box 38"/>
          <p:cNvSpPr txBox="1">
            <a:spLocks noChangeArrowheads="1"/>
          </p:cNvSpPr>
          <p:nvPr/>
        </p:nvSpPr>
        <p:spPr bwMode="auto">
          <a:xfrm>
            <a:off x="4608513" y="587216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1800">
                <a:latin typeface="Arial" pitchFamily="34" charset="0"/>
              </a:rPr>
              <a:t>X</a:t>
            </a:r>
            <a:endParaRPr lang="es-ES" altLang="es-AR" sz="1800">
              <a:latin typeface="Arial" pitchFamily="34" charset="0"/>
            </a:endParaRPr>
          </a:p>
        </p:txBody>
      </p:sp>
      <p:sp>
        <p:nvSpPr>
          <p:cNvPr id="13351" name="Text Box 39"/>
          <p:cNvSpPr txBox="1">
            <a:spLocks noChangeArrowheads="1"/>
          </p:cNvSpPr>
          <p:nvPr/>
        </p:nvSpPr>
        <p:spPr bwMode="auto">
          <a:xfrm>
            <a:off x="5927725" y="5870575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1800">
                <a:latin typeface="Arial" pitchFamily="34" charset="0"/>
              </a:rPr>
              <a:t>Y</a:t>
            </a:r>
            <a:endParaRPr lang="es-ES" altLang="es-AR" sz="1800">
              <a:latin typeface="Arial" pitchFamily="34" charset="0"/>
            </a:endParaRPr>
          </a:p>
        </p:txBody>
      </p:sp>
      <p:sp>
        <p:nvSpPr>
          <p:cNvPr id="13352" name="Text Box 40"/>
          <p:cNvSpPr txBox="1">
            <a:spLocks noChangeArrowheads="1"/>
          </p:cNvSpPr>
          <p:nvPr/>
        </p:nvSpPr>
        <p:spPr bwMode="auto">
          <a:xfrm>
            <a:off x="5243513" y="5611813"/>
            <a:ext cx="323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1800">
                <a:latin typeface="Arial" pitchFamily="34" charset="0"/>
              </a:rPr>
              <a:t>T</a:t>
            </a:r>
            <a:endParaRPr lang="es-ES" altLang="es-AR" sz="1800">
              <a:latin typeface="Arial" pitchFamily="34" charset="0"/>
            </a:endParaRPr>
          </a:p>
        </p:txBody>
      </p:sp>
      <p:cxnSp>
        <p:nvCxnSpPr>
          <p:cNvPr id="13353" name="AutoShape 41"/>
          <p:cNvCxnSpPr>
            <a:cxnSpLocks noChangeShapeType="1"/>
            <a:stCxn id="13352" idx="1"/>
            <a:endCxn id="13350" idx="3"/>
          </p:cNvCxnSpPr>
          <p:nvPr/>
        </p:nvCxnSpPr>
        <p:spPr bwMode="auto">
          <a:xfrm flipH="1">
            <a:off x="4945063" y="5795963"/>
            <a:ext cx="298450" cy="260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54" name="AutoShape 42"/>
          <p:cNvCxnSpPr>
            <a:cxnSpLocks noChangeShapeType="1"/>
            <a:stCxn id="13352" idx="3"/>
            <a:endCxn id="13351" idx="1"/>
          </p:cNvCxnSpPr>
          <p:nvPr/>
        </p:nvCxnSpPr>
        <p:spPr bwMode="auto">
          <a:xfrm>
            <a:off x="5567363" y="5795963"/>
            <a:ext cx="360362" cy="2587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55" name="Text Box 43"/>
          <p:cNvSpPr txBox="1">
            <a:spLocks noChangeArrowheads="1"/>
          </p:cNvSpPr>
          <p:nvPr/>
        </p:nvSpPr>
        <p:spPr bwMode="auto">
          <a:xfrm>
            <a:off x="6494463" y="5372100"/>
            <a:ext cx="2449512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AR" sz="1800">
                <a:latin typeface="Arial" pitchFamily="34" charset="0"/>
              </a:rPr>
              <a:t>Marginal interviniente: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es-MX" altLang="es-AR" sz="1800">
              <a:latin typeface="Arial" pitchFamily="34" charset="0"/>
            </a:endParaRP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AR" sz="1600">
                <a:latin typeface="Arial" pitchFamily="34" charset="0"/>
              </a:rPr>
              <a:t>(interpretación)</a:t>
            </a:r>
            <a:endParaRPr lang="es-ES" altLang="es-AR" sz="1600">
              <a:latin typeface="Arial" pitchFamily="34" charset="0"/>
            </a:endParaRPr>
          </a:p>
        </p:txBody>
      </p:sp>
      <p:sp>
        <p:nvSpPr>
          <p:cNvPr id="13356" name="Text Box 44"/>
          <p:cNvSpPr txBox="1">
            <a:spLocks noChangeArrowheads="1"/>
          </p:cNvSpPr>
          <p:nvPr/>
        </p:nvSpPr>
        <p:spPr bwMode="auto">
          <a:xfrm>
            <a:off x="6707188" y="5794375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1800">
                <a:latin typeface="Arial" pitchFamily="34" charset="0"/>
              </a:rPr>
              <a:t>X</a:t>
            </a:r>
            <a:endParaRPr lang="es-ES" altLang="es-AR" sz="1800">
              <a:latin typeface="Arial" pitchFamily="34" charset="0"/>
            </a:endParaRPr>
          </a:p>
        </p:txBody>
      </p:sp>
      <p:sp>
        <p:nvSpPr>
          <p:cNvPr id="13357" name="Text Box 45"/>
          <p:cNvSpPr txBox="1">
            <a:spLocks noChangeArrowheads="1"/>
          </p:cNvSpPr>
          <p:nvPr/>
        </p:nvSpPr>
        <p:spPr bwMode="auto">
          <a:xfrm>
            <a:off x="8302625" y="5788025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1800">
                <a:latin typeface="Arial" pitchFamily="34" charset="0"/>
              </a:rPr>
              <a:t>Y</a:t>
            </a:r>
            <a:endParaRPr lang="es-ES" altLang="es-AR" sz="1800">
              <a:latin typeface="Arial" pitchFamily="34" charset="0"/>
            </a:endParaRPr>
          </a:p>
        </p:txBody>
      </p:sp>
      <p:sp>
        <p:nvSpPr>
          <p:cNvPr id="13358" name="Text Box 46"/>
          <p:cNvSpPr txBox="1">
            <a:spLocks noChangeArrowheads="1"/>
          </p:cNvSpPr>
          <p:nvPr/>
        </p:nvSpPr>
        <p:spPr bwMode="auto">
          <a:xfrm>
            <a:off x="7486650" y="5792788"/>
            <a:ext cx="323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1800">
                <a:latin typeface="Arial" pitchFamily="34" charset="0"/>
              </a:rPr>
              <a:t>T</a:t>
            </a:r>
            <a:endParaRPr lang="es-ES" altLang="es-AR" sz="1800">
              <a:latin typeface="Arial" pitchFamily="34" charset="0"/>
            </a:endParaRPr>
          </a:p>
        </p:txBody>
      </p:sp>
      <p:cxnSp>
        <p:nvCxnSpPr>
          <p:cNvPr id="13359" name="AutoShape 47"/>
          <p:cNvCxnSpPr>
            <a:cxnSpLocks noChangeShapeType="1"/>
            <a:stCxn id="13356" idx="3"/>
            <a:endCxn id="13358" idx="1"/>
          </p:cNvCxnSpPr>
          <p:nvPr/>
        </p:nvCxnSpPr>
        <p:spPr bwMode="auto">
          <a:xfrm flipV="1">
            <a:off x="7043738" y="5976938"/>
            <a:ext cx="442912" cy="15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60" name="AutoShape 48"/>
          <p:cNvCxnSpPr>
            <a:cxnSpLocks noChangeShapeType="1"/>
            <a:stCxn id="13358" idx="3"/>
            <a:endCxn id="13357" idx="1"/>
          </p:cNvCxnSpPr>
          <p:nvPr/>
        </p:nvCxnSpPr>
        <p:spPr bwMode="auto">
          <a:xfrm flipV="1">
            <a:off x="7810500" y="5972175"/>
            <a:ext cx="492125" cy="47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61" name="Oval 49"/>
          <p:cNvSpPr>
            <a:spLocks noChangeArrowheads="1"/>
          </p:cNvSpPr>
          <p:nvPr/>
        </p:nvSpPr>
        <p:spPr bwMode="auto">
          <a:xfrm>
            <a:off x="5867400" y="2781300"/>
            <a:ext cx="755650" cy="3270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cxnSp>
        <p:nvCxnSpPr>
          <p:cNvPr id="13362" name="AutoShape 50"/>
          <p:cNvCxnSpPr>
            <a:cxnSpLocks noChangeShapeType="1"/>
            <a:stCxn id="13361" idx="2"/>
            <a:endCxn id="13349" idx="1"/>
          </p:cNvCxnSpPr>
          <p:nvPr/>
        </p:nvCxnSpPr>
        <p:spPr bwMode="auto">
          <a:xfrm rot="10800000" flipV="1">
            <a:off x="4535488" y="2944813"/>
            <a:ext cx="1322387" cy="2997200"/>
          </a:xfrm>
          <a:prstGeom prst="curvedConnector3">
            <a:avLst>
              <a:gd name="adj1" fmla="val 117287"/>
            </a:avLst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63" name="Oval 51"/>
          <p:cNvSpPr>
            <a:spLocks noChangeArrowheads="1"/>
          </p:cNvSpPr>
          <p:nvPr/>
        </p:nvSpPr>
        <p:spPr bwMode="auto">
          <a:xfrm>
            <a:off x="7451725" y="2781300"/>
            <a:ext cx="755650" cy="3270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cxnSp>
        <p:nvCxnSpPr>
          <p:cNvPr id="13364" name="AutoShape 52"/>
          <p:cNvCxnSpPr>
            <a:cxnSpLocks noChangeShapeType="1"/>
            <a:stCxn id="13363" idx="6"/>
            <a:endCxn id="13355" idx="3"/>
          </p:cNvCxnSpPr>
          <p:nvPr/>
        </p:nvCxnSpPr>
        <p:spPr bwMode="auto">
          <a:xfrm>
            <a:off x="8216900" y="2944813"/>
            <a:ext cx="727075" cy="3000375"/>
          </a:xfrm>
          <a:prstGeom prst="curvedConnector3">
            <a:avLst>
              <a:gd name="adj1" fmla="val 131222"/>
            </a:avLst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6069" name="Rectangle 53"/>
          <p:cNvSpPr>
            <a:spLocks noChangeArrowheads="1"/>
          </p:cNvSpPr>
          <p:nvPr/>
        </p:nvSpPr>
        <p:spPr bwMode="auto">
          <a:xfrm>
            <a:off x="1150938" y="657225"/>
            <a:ext cx="7308850" cy="8080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92075" tIns="46038" rIns="92075" bIns="46038"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2400" b="1">
                <a:latin typeface="Arial" pitchFamily="34" charset="0"/>
              </a:rPr>
              <a:t>ASOCIACIÓN ESTADÍSTICA MULTIVARIADA</a:t>
            </a:r>
            <a:br>
              <a:rPr lang="es-ES" altLang="es-AR" sz="2400" b="1">
                <a:latin typeface="Arial" pitchFamily="34" charset="0"/>
              </a:rPr>
            </a:br>
            <a:r>
              <a:rPr lang="es-ES" altLang="es-AR" sz="2400" b="1">
                <a:latin typeface="Arial" pitchFamily="34" charset="0"/>
              </a:rPr>
              <a:t>EL MODELO LAZARSFELD</a:t>
            </a:r>
            <a:endParaRPr lang="es-ES" altLang="es-AR" sz="24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1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13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1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13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3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13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13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13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13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13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13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13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13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13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13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13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/>
      <p:bldP spid="13333" grpId="0" animBg="1"/>
      <p:bldP spid="13335" grpId="0"/>
      <p:bldP spid="13336" grpId="0"/>
      <p:bldP spid="13337" grpId="0"/>
      <p:bldP spid="13338" grpId="0"/>
      <p:bldP spid="13341" grpId="0"/>
      <p:bldP spid="13342" grpId="0"/>
      <p:bldP spid="13343" grpId="0"/>
      <p:bldP spid="13344" grpId="0"/>
      <p:bldP spid="13346" grpId="0" animBg="1"/>
      <p:bldP spid="13348" grpId="0" animBg="1"/>
      <p:bldP spid="13349" grpId="0"/>
      <p:bldP spid="13350" grpId="0"/>
      <p:bldP spid="13351" grpId="0"/>
      <p:bldP spid="13352" grpId="0"/>
      <p:bldP spid="13355" grpId="0"/>
      <p:bldP spid="13356" grpId="0"/>
      <p:bldP spid="13357" grpId="0"/>
      <p:bldP spid="13358" grpId="0"/>
      <p:bldP spid="13361" grpId="0" animBg="1"/>
      <p:bldP spid="13363" grpId="0" animBg="1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Diseño predeterminad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5118</TotalTime>
  <Words>1277</Words>
  <Application>Microsoft Office PowerPoint</Application>
  <PresentationFormat>Presentación en pantalla (4:3)</PresentationFormat>
  <Paragraphs>303</Paragraphs>
  <Slides>26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4" baseType="lpstr">
      <vt:lpstr>Arial</vt:lpstr>
      <vt:lpstr>Arial Black</vt:lpstr>
      <vt:lpstr>Arial Narrow</vt:lpstr>
      <vt:lpstr>Calibri</vt:lpstr>
      <vt:lpstr>Tahoma</vt:lpstr>
      <vt:lpstr>Verdana</vt:lpstr>
      <vt:lpstr>Wingdings</vt:lpstr>
      <vt:lpstr>Diseño predeterminado</vt:lpstr>
      <vt:lpstr>Presentación de PowerPoint</vt:lpstr>
      <vt:lpstr>Presentación de PowerPoint</vt:lpstr>
      <vt:lpstr>Análisis de asociación</vt:lpstr>
      <vt:lpstr>Análisis de asociación </vt:lpstr>
      <vt:lpstr>Presentación de PowerPoint</vt:lpstr>
      <vt:lpstr>Modelo Lazarsfeld</vt:lpstr>
      <vt:lpstr>   Relaciones Parciales</vt:lpstr>
      <vt:lpstr>Análisis Multivariados Relaciones marginales</vt:lpstr>
      <vt:lpstr>Presentación de PowerPoint</vt:lpstr>
      <vt:lpstr>Relación Marginal anterior</vt:lpstr>
      <vt:lpstr>Relación Marginal Intermedia</vt:lpstr>
      <vt:lpstr>Relación Marginal Intermedia</vt:lpstr>
      <vt:lpstr>Relación Parcial anterior</vt:lpstr>
      <vt:lpstr>Relación Parcial Anterior</vt:lpstr>
      <vt:lpstr>Relación Parcial Intermedia</vt:lpstr>
      <vt:lpstr>Relación Parcial intermedia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Natus Matus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Seminario..........</dc:title>
  <dc:creator>López Barros/Philipp</dc:creator>
  <cp:lastModifiedBy>Agustin Salvia</cp:lastModifiedBy>
  <cp:revision>179</cp:revision>
  <cp:lastPrinted>1601-01-01T00:00:00Z</cp:lastPrinted>
  <dcterms:created xsi:type="dcterms:W3CDTF">2006-07-05T00:56:34Z</dcterms:created>
  <dcterms:modified xsi:type="dcterms:W3CDTF">2020-04-16T22:33:24Z</dcterms:modified>
</cp:coreProperties>
</file>