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287" r:id="rId2"/>
    <p:sldId id="300" r:id="rId3"/>
    <p:sldId id="324" r:id="rId4"/>
    <p:sldId id="326" r:id="rId5"/>
    <p:sldId id="338" r:id="rId6"/>
    <p:sldId id="399" r:id="rId7"/>
    <p:sldId id="398" r:id="rId8"/>
    <p:sldId id="397" r:id="rId9"/>
    <p:sldId id="293" r:id="rId10"/>
    <p:sldId id="400" r:id="rId11"/>
    <p:sldId id="337" r:id="rId12"/>
    <p:sldId id="269" r:id="rId13"/>
    <p:sldId id="272" r:id="rId14"/>
    <p:sldId id="275" r:id="rId15"/>
    <p:sldId id="339" r:id="rId16"/>
    <p:sldId id="404" r:id="rId17"/>
    <p:sldId id="401" r:id="rId18"/>
    <p:sldId id="405" r:id="rId19"/>
    <p:sldId id="406" r:id="rId20"/>
    <p:sldId id="345" r:id="rId21"/>
    <p:sldId id="368" r:id="rId22"/>
    <p:sldId id="369" r:id="rId23"/>
    <p:sldId id="295" r:id="rId24"/>
    <p:sldId id="346" r:id="rId25"/>
    <p:sldId id="343" r:id="rId26"/>
    <p:sldId id="296" r:id="rId27"/>
    <p:sldId id="376" r:id="rId28"/>
    <p:sldId id="351" r:id="rId29"/>
    <p:sldId id="352" r:id="rId30"/>
    <p:sldId id="374" r:id="rId31"/>
    <p:sldId id="375" r:id="rId32"/>
    <p:sldId id="306" r:id="rId33"/>
    <p:sldId id="377" r:id="rId34"/>
  </p:sldIdLst>
  <p:sldSz cx="9144000" cy="6858000" type="screen4x3"/>
  <p:notesSz cx="9713913" cy="6854825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59">
          <p15:clr>
            <a:srgbClr val="A4A3A4"/>
          </p15:clr>
        </p15:guide>
        <p15:guide id="2" pos="305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CCFFCC"/>
    <a:srgbClr val="99FFCC"/>
    <a:srgbClr val="29FF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18" autoAdjust="0"/>
    <p:restoredTop sz="99471" autoAdjust="0"/>
  </p:normalViewPr>
  <p:slideViewPr>
    <p:cSldViewPr snapToObjects="1">
      <p:cViewPr varScale="1">
        <p:scale>
          <a:sx n="72" d="100"/>
          <a:sy n="72" d="100"/>
        </p:scale>
        <p:origin x="1092" y="54"/>
      </p:cViewPr>
      <p:guideLst>
        <p:guide orient="horz" pos="2160"/>
        <p:guide pos="2880"/>
      </p:guideLst>
    </p:cSldViewPr>
  </p:slideViewPr>
  <p:outlineViewPr>
    <p:cViewPr>
      <p:scale>
        <a:sx n="35" d="100"/>
        <a:sy n="35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876"/>
    </p:cViewPr>
  </p:sorterViewPr>
  <p:notesViewPr>
    <p:cSldViewPr snapToObjects="1">
      <p:cViewPr varScale="1">
        <p:scale>
          <a:sx n="57" d="100"/>
          <a:sy n="57" d="100"/>
        </p:scale>
        <p:origin x="-600" y="-84"/>
      </p:cViewPr>
      <p:guideLst>
        <p:guide orient="horz" pos="2159"/>
        <p:guide pos="3059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4.xml"/><Relationship Id="rId2" Type="http://schemas.openxmlformats.org/officeDocument/2006/relationships/slide" Target="slides/slide13.xml"/><Relationship Id="rId1" Type="http://schemas.openxmlformats.org/officeDocument/2006/relationships/slide" Target="slides/slide12.xml"/><Relationship Id="rId5" Type="http://schemas.openxmlformats.org/officeDocument/2006/relationships/slide" Target="slides/slide20.xml"/><Relationship Id="rId4" Type="http://schemas.openxmlformats.org/officeDocument/2006/relationships/slide" Target="slides/slide15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02275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24E8F092-D09F-4C45-BE2B-0C83DC2C5618}" type="datetime2">
              <a:rPr lang="es-ES"/>
              <a:pPr>
                <a:defRPr/>
              </a:pPr>
              <a:t>jueves, 16 de abril de 2020</a:t>
            </a:fld>
            <a:endParaRPr lang="es-E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02275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880E93A-C7B3-4926-8564-C0BC837C132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98793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02275" y="0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3B8B6D-B428-4BCE-B164-FA51EF345D56}" type="datetime2">
              <a:rPr lang="es-ES"/>
              <a:pPr>
                <a:defRPr/>
              </a:pPr>
              <a:t>jueves, 16 de abril de 2020</a:t>
            </a:fld>
            <a:endParaRPr lang="es-ES"/>
          </a:p>
        </p:txBody>
      </p:sp>
      <p:sp>
        <p:nvSpPr>
          <p:cNvPr id="1044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46425" y="515938"/>
            <a:ext cx="3422650" cy="2566987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1550" y="3255963"/>
            <a:ext cx="7770813" cy="308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02275" y="6510338"/>
            <a:ext cx="421005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B6740E2-E90B-4696-AFE3-599AD2514B7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2984791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002E0AD-2F80-489B-BCD5-A1B7ED376E0C}" type="datetime2">
              <a:rPr lang="es-ES" altLang="es-AR" smtClean="0"/>
              <a:pPr/>
              <a:t>jueves, 16 de abril de 2020</a:t>
            </a:fld>
            <a:endParaRPr lang="es-ES" altLang="es-AR"/>
          </a:p>
        </p:txBody>
      </p:sp>
      <p:sp>
        <p:nvSpPr>
          <p:cNvPr id="10547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993F812A-2170-43E2-B481-5F8BC266F261}" type="slidenum">
              <a:rPr lang="es-ES" altLang="es-AR" smtClean="0"/>
              <a:pPr/>
              <a:t>12</a:t>
            </a:fld>
            <a:endParaRPr lang="es-ES" altLang="es-AR"/>
          </a:p>
        </p:txBody>
      </p:sp>
      <p:sp>
        <p:nvSpPr>
          <p:cNvPr id="10547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547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398301EE-318B-4218-A979-CD7EFE881283}" type="datetime2">
              <a:rPr lang="es-ES" altLang="es-AR" smtClean="0"/>
              <a:pPr/>
              <a:t>jueves, 16 de abril de 2020</a:t>
            </a:fld>
            <a:endParaRPr lang="es-ES" altLang="es-AR"/>
          </a:p>
        </p:txBody>
      </p:sp>
      <p:sp>
        <p:nvSpPr>
          <p:cNvPr id="10649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5F1BC84B-0D68-40C1-B771-D15881A42A7E}" type="slidenum">
              <a:rPr lang="es-ES" altLang="es-AR" smtClean="0"/>
              <a:pPr/>
              <a:t>13</a:t>
            </a:fld>
            <a:endParaRPr lang="es-ES" altLang="es-AR"/>
          </a:p>
        </p:txBody>
      </p:sp>
      <p:sp>
        <p:nvSpPr>
          <p:cNvPr id="1065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650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BACB3B6-BFAB-4951-BA4C-3C2E7279BFC0}" type="datetime2">
              <a:rPr lang="es-ES" altLang="es-AR" smtClean="0"/>
              <a:pPr/>
              <a:t>jueves, 16 de abril de 2020</a:t>
            </a:fld>
            <a:endParaRPr lang="es-ES" altLang="es-AR"/>
          </a:p>
        </p:txBody>
      </p:sp>
      <p:sp>
        <p:nvSpPr>
          <p:cNvPr id="10854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4A5ACF51-14D8-40F8-84FA-C2504F0DEA10}" type="slidenum">
              <a:rPr lang="es-ES" altLang="es-AR" smtClean="0"/>
              <a:pPr/>
              <a:t>14</a:t>
            </a:fld>
            <a:endParaRPr lang="es-ES" altLang="es-AR"/>
          </a:p>
        </p:txBody>
      </p:sp>
      <p:sp>
        <p:nvSpPr>
          <p:cNvPr id="10854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854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C73A593B-74C4-4C92-992D-0C7C38DEF0E0}" type="datetime2">
              <a:rPr lang="es-ES" altLang="es-AR" smtClean="0"/>
              <a:pPr/>
              <a:t>jueves, 16 de abril de 2020</a:t>
            </a:fld>
            <a:endParaRPr lang="es-ES" altLang="es-AR"/>
          </a:p>
        </p:txBody>
      </p:sp>
      <p:sp>
        <p:nvSpPr>
          <p:cNvPr id="10752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67B6602D-D89C-4C79-8ADD-92F310211473}" type="slidenum">
              <a:rPr lang="es-ES" altLang="es-AR" smtClean="0"/>
              <a:pPr/>
              <a:t>15</a:t>
            </a:fld>
            <a:endParaRPr lang="es-ES" altLang="es-AR"/>
          </a:p>
        </p:txBody>
      </p:sp>
      <p:sp>
        <p:nvSpPr>
          <p:cNvPr id="10752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0752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7AC8A857-08C9-4367-ACBE-90EC429D933E}" type="datetime2">
              <a:rPr lang="es-ES" altLang="es-AR" smtClean="0"/>
              <a:pPr/>
              <a:t>jueves, 16 de abril de 2020</a:t>
            </a:fld>
            <a:endParaRPr lang="es-ES" altLang="es-AR"/>
          </a:p>
        </p:txBody>
      </p:sp>
      <p:sp>
        <p:nvSpPr>
          <p:cNvPr id="11469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fld id="{1304F64F-D79E-43EC-995C-B8C337EA3181}" type="slidenum">
              <a:rPr lang="es-ES" altLang="es-AR" smtClean="0"/>
              <a:pPr/>
              <a:t>20</a:t>
            </a:fld>
            <a:endParaRPr lang="es-ES" altLang="es-AR"/>
          </a:p>
        </p:txBody>
      </p:sp>
      <p:sp>
        <p:nvSpPr>
          <p:cNvPr id="11469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1469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s-AR" altLang="es-AR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1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4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183" y="1604"/>
              <a:chExt cx="448" cy="299"/>
            </a:xfrm>
          </p:grpSpPr>
          <p:sp>
            <p:nvSpPr>
              <p:cNvPr id="12" name="Rectangle 2"/>
              <p:cNvSpPr>
                <a:spLocks noChangeArrowheads="1"/>
              </p:cNvSpPr>
              <p:nvPr/>
            </p:nvSpPr>
            <p:spPr bwMode="auto">
              <a:xfrm>
                <a:off x="183" y="1604"/>
                <a:ext cx="276" cy="299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  <p:sp>
            <p:nvSpPr>
              <p:cNvPr id="13" name="Rectangle 3"/>
              <p:cNvSpPr>
                <a:spLocks noChangeArrowheads="1"/>
              </p:cNvSpPr>
              <p:nvPr/>
            </p:nvSpPr>
            <p:spPr bwMode="auto">
              <a:xfrm>
                <a:off x="424" y="1604"/>
                <a:ext cx="207" cy="299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</p:grpSp>
        <p:grpSp>
          <p:nvGrpSpPr>
            <p:cNvPr id="6" name="Group 7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261" y="1870"/>
              <a:chExt cx="465" cy="299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auto">
              <a:xfrm>
                <a:off x="261" y="1870"/>
                <a:ext cx="266" cy="299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auto">
              <a:xfrm>
                <a:off x="494" y="1870"/>
                <a:ext cx="232" cy="299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:endParaRPr lang="es-AR" altLang="es-AR"/>
              </a:p>
            </p:txBody>
          </p:sp>
        </p:grpSp>
        <p:sp>
          <p:nvSpPr>
            <p:cNvPr id="7" name="Rectangle 8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  <p:sp>
          <p:nvSpPr>
            <p:cNvPr id="8" name="Rectangle 9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  <p:sp>
          <p:nvSpPr>
            <p:cNvPr id="9" name="Rectangle 10"/>
            <p:cNvSpPr>
              <a:spLocks noChangeArrowheads="1"/>
            </p:cNvSpPr>
            <p:nvPr/>
          </p:nvSpPr>
          <p:spPr bwMode="auto">
            <a:xfrm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>
                <a:defRPr/>
              </a:pPr>
              <a:endParaRPr lang="es-AR" altLang="es-AR"/>
            </a:p>
          </p:txBody>
        </p:sp>
      </p:grpSp>
      <p:sp>
        <p:nvSpPr>
          <p:cNvPr id="2060" name="Rectangle 12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966A9A14-F60A-4881-9017-35A807D31D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0277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4641-D8C5-498E-AF21-9DD203B6D1E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073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3F0856-19BA-467C-8412-5436E657BAA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8673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C6ED0-BF7A-4EBA-85DB-B963DB4817F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77793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CFA41-AA5B-42DD-B037-E569E99EC76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11191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68669-1EDA-42BE-850A-EDE4777A51F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1085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D1D52-A932-4477-AA97-A0FB7FE5DC19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5126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10759-CB56-48B0-9830-F84E581A6A1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6634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500999-1CF3-408E-8F21-4B47E9A4CD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3163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26B32-81EB-4D7E-9E20-4AECBC32338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765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B4974-2FBD-4613-94DB-C7D1991C58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976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56488C-B3F6-468B-9ED8-B971CF9D9C4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99090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 anchor="ctr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endParaRPr lang="es-AR" altLang="es-AR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título del patrón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+mn-lt"/>
              </a:defRPr>
            </a:lvl1pPr>
          </a:lstStyle>
          <a:p>
            <a:pPr>
              <a:defRPr/>
            </a:pPr>
            <a:fld id="{FCB00106-0195-46FE-B8D5-AD6F20CF851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  <p:sldLayoutId id="2147483847" r:id="rId10"/>
    <p:sldLayoutId id="2147483848" r:id="rId11"/>
    <p:sldLayoutId id="2147483849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6.w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7.w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0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7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3.png"/><Relationship Id="rId4" Type="http://schemas.openxmlformats.org/officeDocument/2006/relationships/image" Target="../media/image11.wmf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-lmc.imag.fr/lmc-sms/Bernard.Ycart/emel/lexique/table_contingence/table_contingence.html" TargetMode="Externa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jpe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wmf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9B1A4-B27F-44F1-93AB-FDED13232A8C}" type="slidenum">
              <a:rPr lang="es-ES"/>
              <a:pPr>
                <a:defRPr/>
              </a:pPr>
              <a:t>1</a:t>
            </a:fld>
            <a:endParaRPr lang="es-E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323850" y="2349500"/>
            <a:ext cx="8569325" cy="323215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MX" altLang="es-AR" b="1" dirty="0"/>
              <a:t>TÉCNICAS AVANZADAS DE INVESTIGACIÓN SOCIAL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AR" altLang="es-AR" sz="2800" b="1"/>
              <a:t>MÓDULO 2</a:t>
            </a:r>
            <a:endParaRPr lang="es-AR" altLang="es-AR" sz="2800" b="1" dirty="0"/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800" b="1"/>
              <a:t>Análisis de Tablas de Contingencia y  Coeficientes de Asociación </a:t>
            </a:r>
            <a:endParaRPr lang="es-AR" altLang="es-AR" sz="2800" b="1" dirty="0"/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124075" y="981075"/>
            <a:ext cx="5832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MX" altLang="es-AR" b="1"/>
              <a:t>SEMINARIO DE POSGRADO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666174"/>
              </p:ext>
            </p:extLst>
          </p:nvPr>
        </p:nvGraphicFramePr>
        <p:xfrm>
          <a:off x="522890" y="3172924"/>
          <a:ext cx="8305800" cy="2920372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(28)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(12)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(42)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(18)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100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77" name="Text Box 2"/>
          <p:cNvSpPr txBox="1">
            <a:spLocks noChangeArrowheads="1"/>
          </p:cNvSpPr>
          <p:nvPr/>
        </p:nvSpPr>
        <p:spPr bwMode="auto">
          <a:xfrm>
            <a:off x="509031" y="122622"/>
            <a:ext cx="8305800" cy="236988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000" b="1" dirty="0"/>
              <a:t>FRECUENCIAS ESPERADAS BAJO EL SUPUESTO DE INDEPENDENCIA ESTADÍSTICA</a:t>
            </a:r>
          </a:p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s-MX" altLang="es-AR" sz="1800" dirty="0"/>
              <a:t>Fe </a:t>
            </a:r>
            <a:r>
              <a:rPr lang="es-MX" altLang="es-AR" sz="1800" dirty="0" err="1"/>
              <a:t>AyV</a:t>
            </a:r>
            <a:r>
              <a:rPr lang="es-MX" altLang="es-AR" sz="1800" dirty="0"/>
              <a:t> = N(A/N) * N(V/N) /100</a:t>
            </a:r>
          </a:p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s-MX" altLang="es-AR" sz="1800" dirty="0"/>
              <a:t>Fe </a:t>
            </a:r>
            <a:r>
              <a:rPr lang="es-MX" altLang="es-AR" sz="1800" dirty="0" err="1"/>
              <a:t>AyM</a:t>
            </a:r>
            <a:r>
              <a:rPr lang="es-MX" altLang="es-AR" sz="1800" dirty="0"/>
              <a:t> = N(A/N) * N(M/N) /100</a:t>
            </a:r>
          </a:p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s-MX" altLang="es-AR" sz="1800" dirty="0"/>
              <a:t>Fe </a:t>
            </a:r>
            <a:r>
              <a:rPr lang="es-MX" altLang="es-AR" sz="1800" dirty="0" err="1"/>
              <a:t>IyV</a:t>
            </a:r>
            <a:r>
              <a:rPr lang="es-MX" altLang="es-AR" sz="1800" dirty="0"/>
              <a:t> = N(I/N) * N(V/N) /100</a:t>
            </a:r>
          </a:p>
          <a:p>
            <a:pPr algn="ctr">
              <a:spcBef>
                <a:spcPct val="50000"/>
              </a:spcBef>
              <a:buClrTx/>
              <a:buSzTx/>
              <a:buNone/>
            </a:pPr>
            <a:r>
              <a:rPr lang="es-MX" altLang="es-AR" sz="1800" dirty="0"/>
              <a:t>Fe </a:t>
            </a:r>
            <a:r>
              <a:rPr lang="es-MX" altLang="es-AR" sz="1800" dirty="0" err="1"/>
              <a:t>IyM</a:t>
            </a:r>
            <a:r>
              <a:rPr lang="es-MX" altLang="es-AR" sz="1800" dirty="0"/>
              <a:t> = N(I/N) * N(M/N) /100</a:t>
            </a:r>
          </a:p>
        </p:txBody>
      </p:sp>
    </p:spTree>
    <p:extLst>
      <p:ext uri="{BB962C8B-B14F-4D97-AF65-F5344CB8AC3E}">
        <p14:creationId xmlns:p14="http://schemas.microsoft.com/office/powerpoint/2010/main" val="31753157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 Box 3"/>
          <p:cNvSpPr txBox="1">
            <a:spLocks noChangeArrowheads="1"/>
          </p:cNvSpPr>
          <p:nvPr/>
        </p:nvSpPr>
        <p:spPr bwMode="auto">
          <a:xfrm>
            <a:off x="914400" y="533400"/>
            <a:ext cx="723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400" b="1"/>
              <a:t>INDEPENDENCIA ESTADÍSTICA</a:t>
            </a:r>
            <a:endParaRPr lang="es-ES" altLang="es-AR" sz="2400" b="1"/>
          </a:p>
        </p:txBody>
      </p:sp>
      <p:pic>
        <p:nvPicPr>
          <p:cNvPr id="33795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" y="1416050"/>
            <a:ext cx="8369300" cy="302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4616450"/>
            <a:ext cx="8483600" cy="161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80A348-9CD6-4CC4-8995-12183A745CE4}" type="slidenum">
              <a:rPr lang="es-ES"/>
              <a:pPr>
                <a:defRPr/>
              </a:pPr>
              <a:t>12</a:t>
            </a:fld>
            <a:endParaRPr lang="es-ES"/>
          </a:p>
        </p:txBody>
      </p:sp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150938" y="441325"/>
            <a:ext cx="7308850" cy="898525"/>
          </a:xfrm>
          <a:noFill/>
        </p:spPr>
        <p:txBody>
          <a:bodyPr/>
          <a:lstStyle/>
          <a:p>
            <a:pPr algn="ctr" eaLnBrk="1" hangingPunct="1"/>
            <a:r>
              <a:rPr lang="es-ES" altLang="es-AR" sz="2400" b="1"/>
              <a:t>UN PROBLEMA DE ASOCIACIÓN ESTADÍSTICA </a:t>
            </a:r>
            <a:br>
              <a:rPr lang="es-ES" altLang="es-AR" sz="2400" b="1"/>
            </a:br>
            <a:r>
              <a:rPr lang="es-ES" altLang="es-AR" sz="2400"/>
              <a:t>A MODO DE EJEMPLO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0038" y="1068388"/>
            <a:ext cx="8386762" cy="5256212"/>
          </a:xfrm>
          <a:noFill/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endParaRPr lang="es-ES" altLang="es-AR" sz="2800" b="1"/>
          </a:p>
          <a:p>
            <a:pPr lvl="1" algn="just" eaLnBrk="1" hangingPunct="1">
              <a:lnSpc>
                <a:spcPct val="90000"/>
              </a:lnSpc>
            </a:pPr>
            <a:r>
              <a:rPr lang="es-ES" altLang="es-AR" sz="2900"/>
              <a:t>“La participación en el mercado de trabajo está condicionada por diversos factores económicos, sociales y culturales. […] La definición de los roles masculinos y femeninos ubica a los varones como principales responsables del sostén económico de los hogares y […] directamente asociados al mundo laboral […] Las mujeres […] como principales responsables de las tareas de reproducción social en el ámbito doméstico”</a:t>
            </a:r>
            <a:r>
              <a:rPr lang="es-ES" altLang="es-AR" sz="2900" baseline="30000"/>
              <a:t>1</a:t>
            </a:r>
            <a:r>
              <a:rPr lang="es-ES" altLang="es-AR" sz="2900"/>
              <a:t>.</a:t>
            </a:r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es-ES" altLang="es-AR" sz="2900"/>
          </a:p>
          <a:p>
            <a:pPr lvl="1"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s-ES" altLang="es-AR" sz="1600"/>
              <a:t>1.- Drake, I y Philipp, E. (1997)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1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66D820-6891-4387-84F6-EEF588A7A824}" type="slidenum">
              <a:rPr lang="es-ES"/>
              <a:pPr>
                <a:defRPr/>
              </a:pPr>
              <a:t>13</a:t>
            </a:fld>
            <a:endParaRPr lang="es-E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52625"/>
            <a:ext cx="8424863" cy="2520950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600" b="1"/>
              <a:t>Hipótesis de Trabajo: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2600" b="1"/>
          </a:p>
          <a:p>
            <a:pPr lvl="1" algn="just" eaLnBrk="1" hangingPunct="1">
              <a:lnSpc>
                <a:spcPct val="80000"/>
              </a:lnSpc>
            </a:pPr>
            <a:r>
              <a:rPr lang="es-ES" altLang="es-AR"/>
              <a:t>“Dentro de la población de 25 a 45 años los varones tendrán una tasa de actividad </a:t>
            </a:r>
            <a:r>
              <a:rPr lang="es-ES" altLang="es-AR" i="1" u="sng"/>
              <a:t>significativamente</a:t>
            </a:r>
            <a:r>
              <a:rPr lang="es-ES" altLang="es-AR"/>
              <a:t> más alta que las mujeres y las mujeres una mayor tasa de inactividad”</a:t>
            </a:r>
          </a:p>
          <a:p>
            <a:pPr lvl="1" eaLnBrk="1" hangingPunct="1">
              <a:lnSpc>
                <a:spcPct val="80000"/>
              </a:lnSpc>
            </a:pPr>
            <a:endParaRPr lang="es-ES" altLang="es-AR"/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/>
              <a:t>Sexo: Varón (V) – Mujer (M)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/>
              <a:t>Condición de Actividad: Activo (A) – Inactivo (I)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124200" y="55356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V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435600" y="5535613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103563" y="602138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M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435600" y="6019800"/>
            <a:ext cx="9366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I</a:t>
            </a:r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3511550" y="5764213"/>
            <a:ext cx="1925638" cy="1587"/>
          </a:xfrm>
          <a:custGeom>
            <a:avLst/>
            <a:gdLst>
              <a:gd name="T0" fmla="*/ 0 w 1213"/>
              <a:gd name="T1" fmla="*/ 0 h 1"/>
              <a:gd name="T2" fmla="*/ 2147483647 w 1213"/>
              <a:gd name="T3" fmla="*/ 0 h 1"/>
              <a:gd name="T4" fmla="*/ 0 60000 65536"/>
              <a:gd name="T5" fmla="*/ 0 60000 65536"/>
              <a:gd name="T6" fmla="*/ 0 w 1213"/>
              <a:gd name="T7" fmla="*/ 0 h 1"/>
              <a:gd name="T8" fmla="*/ 1213 w 12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3" h="1">
                <a:moveTo>
                  <a:pt x="0" y="0"/>
                </a:moveTo>
                <a:lnTo>
                  <a:pt x="121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3541713" y="6248400"/>
            <a:ext cx="1895475" cy="3175"/>
          </a:xfrm>
          <a:custGeom>
            <a:avLst/>
            <a:gdLst>
              <a:gd name="T0" fmla="*/ 0 w 1194"/>
              <a:gd name="T1" fmla="*/ 2147483647 h 2"/>
              <a:gd name="T2" fmla="*/ 2147483647 w 1194"/>
              <a:gd name="T3" fmla="*/ 2147483647 h 2"/>
              <a:gd name="T4" fmla="*/ 2147483647 w 1194"/>
              <a:gd name="T5" fmla="*/ 2147483647 h 2"/>
              <a:gd name="T6" fmla="*/ 2147483647 w 1194"/>
              <a:gd name="T7" fmla="*/ 2147483647 h 2"/>
              <a:gd name="T8" fmla="*/ 2147483647 w 1194"/>
              <a:gd name="T9" fmla="*/ 2147483647 h 2"/>
              <a:gd name="T10" fmla="*/ 2147483647 w 1194"/>
              <a:gd name="T11" fmla="*/ 2147483647 h 2"/>
              <a:gd name="T12" fmla="*/ 2147483647 w 1194"/>
              <a:gd name="T13" fmla="*/ 2147483647 h 2"/>
              <a:gd name="T14" fmla="*/ 2147483647 w 1194"/>
              <a:gd name="T15" fmla="*/ 2147483647 h 2"/>
              <a:gd name="T16" fmla="*/ 2147483647 w 1194"/>
              <a:gd name="T17" fmla="*/ 2147483647 h 2"/>
              <a:gd name="T18" fmla="*/ 2147483647 w 1194"/>
              <a:gd name="T19" fmla="*/ 2147483647 h 2"/>
              <a:gd name="T20" fmla="*/ 2147483647 w 1194"/>
              <a:gd name="T21" fmla="*/ 2147483647 h 2"/>
              <a:gd name="T22" fmla="*/ 2147483647 w 1194"/>
              <a:gd name="T23" fmla="*/ 2147483647 h 2"/>
              <a:gd name="T24" fmla="*/ 2147483647 w 1194"/>
              <a:gd name="T25" fmla="*/ 2147483647 h 2"/>
              <a:gd name="T26" fmla="*/ 2147483647 w 1194"/>
              <a:gd name="T27" fmla="*/ 2147483647 h 2"/>
              <a:gd name="T28" fmla="*/ 2147483647 w 1194"/>
              <a:gd name="T29" fmla="*/ 2147483647 h 2"/>
              <a:gd name="T30" fmla="*/ 2147483647 w 1194"/>
              <a:gd name="T31" fmla="*/ 2147483647 h 2"/>
              <a:gd name="T32" fmla="*/ 2147483647 w 1194"/>
              <a:gd name="T33" fmla="*/ 2147483647 h 2"/>
              <a:gd name="T34" fmla="*/ 2147483647 w 1194"/>
              <a:gd name="T35" fmla="*/ 0 h 2"/>
              <a:gd name="T36" fmla="*/ 2147483647 w 1194"/>
              <a:gd name="T37" fmla="*/ 0 h 2"/>
              <a:gd name="T38" fmla="*/ 2147483647 w 1194"/>
              <a:gd name="T39" fmla="*/ 0 h 2"/>
              <a:gd name="T40" fmla="*/ 2147483647 w 1194"/>
              <a:gd name="T41" fmla="*/ 0 h 2"/>
              <a:gd name="T42" fmla="*/ 2147483647 w 1194"/>
              <a:gd name="T43" fmla="*/ 0 h 2"/>
              <a:gd name="T44" fmla="*/ 2147483647 w 1194"/>
              <a:gd name="T45" fmla="*/ 0 h 2"/>
              <a:gd name="T46" fmla="*/ 2147483647 w 1194"/>
              <a:gd name="T47" fmla="*/ 0 h 2"/>
              <a:gd name="T48" fmla="*/ 2147483647 w 1194"/>
              <a:gd name="T49" fmla="*/ 0 h 2"/>
              <a:gd name="T50" fmla="*/ 2147483647 w 1194"/>
              <a:gd name="T51" fmla="*/ 0 h 2"/>
              <a:gd name="T52" fmla="*/ 2147483647 w 1194"/>
              <a:gd name="T53" fmla="*/ 0 h 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94"/>
              <a:gd name="T82" fmla="*/ 0 h 2"/>
              <a:gd name="T83" fmla="*/ 1194 w 1194"/>
              <a:gd name="T84" fmla="*/ 2 h 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94" h="2">
                <a:moveTo>
                  <a:pt x="0" y="1"/>
                </a:moveTo>
                <a:lnTo>
                  <a:pt x="112" y="1"/>
                </a:lnTo>
                <a:lnTo>
                  <a:pt x="219" y="1"/>
                </a:lnTo>
                <a:lnTo>
                  <a:pt x="320" y="1"/>
                </a:lnTo>
                <a:lnTo>
                  <a:pt x="366" y="1"/>
                </a:lnTo>
                <a:lnTo>
                  <a:pt x="410" y="1"/>
                </a:lnTo>
                <a:lnTo>
                  <a:pt x="450" y="1"/>
                </a:lnTo>
                <a:lnTo>
                  <a:pt x="486" y="1"/>
                </a:lnTo>
                <a:lnTo>
                  <a:pt x="518" y="1"/>
                </a:lnTo>
                <a:lnTo>
                  <a:pt x="545" y="1"/>
                </a:lnTo>
                <a:lnTo>
                  <a:pt x="567" y="1"/>
                </a:lnTo>
                <a:lnTo>
                  <a:pt x="583" y="1"/>
                </a:lnTo>
                <a:lnTo>
                  <a:pt x="593" y="1"/>
                </a:lnTo>
                <a:lnTo>
                  <a:pt x="596" y="1"/>
                </a:lnTo>
                <a:lnTo>
                  <a:pt x="600" y="1"/>
                </a:lnTo>
                <a:lnTo>
                  <a:pt x="610" y="1"/>
                </a:lnTo>
                <a:lnTo>
                  <a:pt x="626" y="1"/>
                </a:lnTo>
                <a:lnTo>
                  <a:pt x="647" y="0"/>
                </a:lnTo>
                <a:lnTo>
                  <a:pt x="675" y="0"/>
                </a:lnTo>
                <a:lnTo>
                  <a:pt x="707" y="0"/>
                </a:lnTo>
                <a:lnTo>
                  <a:pt x="743" y="0"/>
                </a:lnTo>
                <a:lnTo>
                  <a:pt x="783" y="0"/>
                </a:lnTo>
                <a:lnTo>
                  <a:pt x="826" y="0"/>
                </a:lnTo>
                <a:lnTo>
                  <a:pt x="873" y="0"/>
                </a:lnTo>
                <a:lnTo>
                  <a:pt x="974" y="0"/>
                </a:lnTo>
                <a:lnTo>
                  <a:pt x="1082" y="0"/>
                </a:lnTo>
                <a:lnTo>
                  <a:pt x="1193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5850" name="Rectangle 1047"/>
          <p:cNvSpPr>
            <a:spLocks noGrp="1" noChangeArrowheads="1"/>
          </p:cNvSpPr>
          <p:nvPr>
            <p:ph type="title"/>
          </p:nvPr>
        </p:nvSpPr>
        <p:spPr>
          <a:xfrm>
            <a:off x="1150938" y="441325"/>
            <a:ext cx="7308850" cy="898525"/>
          </a:xfrm>
          <a:noFill/>
        </p:spPr>
        <p:txBody>
          <a:bodyPr/>
          <a:lstStyle/>
          <a:p>
            <a:pPr algn="ctr" eaLnBrk="1" hangingPunct="1"/>
            <a:r>
              <a:rPr lang="es-ES" altLang="es-AR" sz="2400" b="1"/>
              <a:t>UN PROBLEMA DE ASOCIACIÓN ESTADÍSTICA </a:t>
            </a:r>
            <a:br>
              <a:rPr lang="es-ES" altLang="es-AR" sz="2400" b="1"/>
            </a:br>
            <a:r>
              <a:rPr lang="es-ES" altLang="es-AR" sz="2400"/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 advAuto="0"/>
      <p:bldP spid="31748" grpId="0" autoUpdateAnimBg="0"/>
      <p:bldP spid="31749" grpId="0" autoUpdateAnimBg="0"/>
      <p:bldP spid="31750" grpId="0" autoUpdateAnimBg="0"/>
      <p:bldP spid="31751" grpId="0" autoUpdateAnimBg="0"/>
      <p:bldP spid="31752" grpId="0" animBg="1"/>
      <p:bldP spid="317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FF5084A-3029-4C6E-A86C-0774304E336B}" type="slidenum">
              <a:rPr lang="es-ES"/>
              <a:pPr>
                <a:defRPr/>
              </a:pPr>
              <a:t>14</a:t>
            </a:fld>
            <a:endParaRPr lang="es-ES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8775" y="1998663"/>
            <a:ext cx="8316913" cy="3517900"/>
          </a:xfrm>
          <a:noFill/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s-ES" altLang="es-AR" sz="2600" b="1"/>
              <a:t>Hipótesis Nula de Independencia Estadística</a:t>
            </a:r>
          </a:p>
          <a:p>
            <a:pPr algn="ctr" eaLnBrk="1" hangingPunct="1">
              <a:buFont typeface="Wingdings" pitchFamily="2" charset="2"/>
              <a:buNone/>
            </a:pPr>
            <a:endParaRPr lang="es-ES" altLang="es-AR" sz="2600" b="1"/>
          </a:p>
          <a:p>
            <a:pPr algn="ctr" eaLnBrk="1" hangingPunct="1">
              <a:buFont typeface="Wingdings" pitchFamily="2" charset="2"/>
              <a:buNone/>
            </a:pPr>
            <a:r>
              <a:rPr lang="es-ES" altLang="es-AR" sz="2800"/>
              <a:t>“Dentro de la población de 25 a 45 años la tasa de actividad no presentará diferencias por sexo”</a:t>
            </a:r>
          </a:p>
          <a:p>
            <a:pPr lvl="1" eaLnBrk="1" hangingPunct="1"/>
            <a:endParaRPr lang="es-ES" altLang="es-AR" sz="2400"/>
          </a:p>
          <a:p>
            <a:pPr lvl="1" algn="ctr" eaLnBrk="1" hangingPunct="1">
              <a:buFont typeface="Wingdings" pitchFamily="2" charset="2"/>
              <a:buNone/>
            </a:pPr>
            <a:r>
              <a:rPr lang="es-ES" altLang="es-AR" sz="1800"/>
              <a:t>Sexo: Varón (V) – Mujer (M)</a:t>
            </a:r>
          </a:p>
          <a:p>
            <a:pPr lvl="1" algn="ctr" eaLnBrk="1" hangingPunct="1">
              <a:buFont typeface="Wingdings" pitchFamily="2" charset="2"/>
              <a:buNone/>
            </a:pPr>
            <a:r>
              <a:rPr lang="es-ES" altLang="es-AR" sz="1800"/>
              <a:t>Condición de Actividad: Activo (A) – Inactivo (I)</a:t>
            </a:r>
          </a:p>
          <a:p>
            <a:pPr eaLnBrk="1" hangingPunct="1">
              <a:buFont typeface="Wingdings" pitchFamily="2" charset="2"/>
              <a:buNone/>
            </a:pPr>
            <a:endParaRPr lang="es-ES" altLang="es-AR" sz="1800"/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3124200" y="55356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V</a:t>
            </a:r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5435600" y="5535613"/>
            <a:ext cx="88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I o A</a:t>
            </a:r>
          </a:p>
        </p:txBody>
      </p:sp>
      <p:sp>
        <p:nvSpPr>
          <p:cNvPr id="33798" name="Rectangle 6"/>
          <p:cNvSpPr>
            <a:spLocks noChangeArrowheads="1"/>
          </p:cNvSpPr>
          <p:nvPr/>
        </p:nvSpPr>
        <p:spPr bwMode="auto">
          <a:xfrm>
            <a:off x="3103563" y="602138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M</a:t>
            </a:r>
          </a:p>
        </p:txBody>
      </p:sp>
      <p:sp>
        <p:nvSpPr>
          <p:cNvPr id="33799" name="Rectangle 7"/>
          <p:cNvSpPr>
            <a:spLocks noChangeArrowheads="1"/>
          </p:cNvSpPr>
          <p:nvPr/>
        </p:nvSpPr>
        <p:spPr bwMode="auto">
          <a:xfrm>
            <a:off x="5435600" y="6019800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I o A</a:t>
            </a:r>
          </a:p>
        </p:txBody>
      </p:sp>
      <p:sp>
        <p:nvSpPr>
          <p:cNvPr id="33800" name="Freeform 8"/>
          <p:cNvSpPr>
            <a:spLocks/>
          </p:cNvSpPr>
          <p:nvPr/>
        </p:nvSpPr>
        <p:spPr bwMode="auto">
          <a:xfrm>
            <a:off x="3511550" y="5764213"/>
            <a:ext cx="1925638" cy="1587"/>
          </a:xfrm>
          <a:custGeom>
            <a:avLst/>
            <a:gdLst>
              <a:gd name="T0" fmla="*/ 0 w 1213"/>
              <a:gd name="T1" fmla="*/ 0 h 1"/>
              <a:gd name="T2" fmla="*/ 2147483647 w 1213"/>
              <a:gd name="T3" fmla="*/ 0 h 1"/>
              <a:gd name="T4" fmla="*/ 0 60000 65536"/>
              <a:gd name="T5" fmla="*/ 0 60000 65536"/>
              <a:gd name="T6" fmla="*/ 0 w 1213"/>
              <a:gd name="T7" fmla="*/ 0 h 1"/>
              <a:gd name="T8" fmla="*/ 1213 w 12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3" h="1">
                <a:moveTo>
                  <a:pt x="0" y="0"/>
                </a:moveTo>
                <a:lnTo>
                  <a:pt x="121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3801" name="Freeform 9"/>
          <p:cNvSpPr>
            <a:spLocks/>
          </p:cNvSpPr>
          <p:nvPr/>
        </p:nvSpPr>
        <p:spPr bwMode="auto">
          <a:xfrm>
            <a:off x="3541713" y="6248400"/>
            <a:ext cx="1895475" cy="3175"/>
          </a:xfrm>
          <a:custGeom>
            <a:avLst/>
            <a:gdLst>
              <a:gd name="T0" fmla="*/ 0 w 1194"/>
              <a:gd name="T1" fmla="*/ 2147483647 h 2"/>
              <a:gd name="T2" fmla="*/ 2147483647 w 1194"/>
              <a:gd name="T3" fmla="*/ 2147483647 h 2"/>
              <a:gd name="T4" fmla="*/ 2147483647 w 1194"/>
              <a:gd name="T5" fmla="*/ 2147483647 h 2"/>
              <a:gd name="T6" fmla="*/ 2147483647 w 1194"/>
              <a:gd name="T7" fmla="*/ 2147483647 h 2"/>
              <a:gd name="T8" fmla="*/ 2147483647 w 1194"/>
              <a:gd name="T9" fmla="*/ 2147483647 h 2"/>
              <a:gd name="T10" fmla="*/ 2147483647 w 1194"/>
              <a:gd name="T11" fmla="*/ 2147483647 h 2"/>
              <a:gd name="T12" fmla="*/ 2147483647 w 1194"/>
              <a:gd name="T13" fmla="*/ 2147483647 h 2"/>
              <a:gd name="T14" fmla="*/ 2147483647 w 1194"/>
              <a:gd name="T15" fmla="*/ 2147483647 h 2"/>
              <a:gd name="T16" fmla="*/ 2147483647 w 1194"/>
              <a:gd name="T17" fmla="*/ 2147483647 h 2"/>
              <a:gd name="T18" fmla="*/ 2147483647 w 1194"/>
              <a:gd name="T19" fmla="*/ 2147483647 h 2"/>
              <a:gd name="T20" fmla="*/ 2147483647 w 1194"/>
              <a:gd name="T21" fmla="*/ 2147483647 h 2"/>
              <a:gd name="T22" fmla="*/ 2147483647 w 1194"/>
              <a:gd name="T23" fmla="*/ 2147483647 h 2"/>
              <a:gd name="T24" fmla="*/ 2147483647 w 1194"/>
              <a:gd name="T25" fmla="*/ 2147483647 h 2"/>
              <a:gd name="T26" fmla="*/ 2147483647 w 1194"/>
              <a:gd name="T27" fmla="*/ 2147483647 h 2"/>
              <a:gd name="T28" fmla="*/ 2147483647 w 1194"/>
              <a:gd name="T29" fmla="*/ 2147483647 h 2"/>
              <a:gd name="T30" fmla="*/ 2147483647 w 1194"/>
              <a:gd name="T31" fmla="*/ 2147483647 h 2"/>
              <a:gd name="T32" fmla="*/ 2147483647 w 1194"/>
              <a:gd name="T33" fmla="*/ 2147483647 h 2"/>
              <a:gd name="T34" fmla="*/ 2147483647 w 1194"/>
              <a:gd name="T35" fmla="*/ 0 h 2"/>
              <a:gd name="T36" fmla="*/ 2147483647 w 1194"/>
              <a:gd name="T37" fmla="*/ 0 h 2"/>
              <a:gd name="T38" fmla="*/ 2147483647 w 1194"/>
              <a:gd name="T39" fmla="*/ 0 h 2"/>
              <a:gd name="T40" fmla="*/ 2147483647 w 1194"/>
              <a:gd name="T41" fmla="*/ 0 h 2"/>
              <a:gd name="T42" fmla="*/ 2147483647 w 1194"/>
              <a:gd name="T43" fmla="*/ 0 h 2"/>
              <a:gd name="T44" fmla="*/ 2147483647 w 1194"/>
              <a:gd name="T45" fmla="*/ 0 h 2"/>
              <a:gd name="T46" fmla="*/ 2147483647 w 1194"/>
              <a:gd name="T47" fmla="*/ 0 h 2"/>
              <a:gd name="T48" fmla="*/ 2147483647 w 1194"/>
              <a:gd name="T49" fmla="*/ 0 h 2"/>
              <a:gd name="T50" fmla="*/ 2147483647 w 1194"/>
              <a:gd name="T51" fmla="*/ 0 h 2"/>
              <a:gd name="T52" fmla="*/ 2147483647 w 1194"/>
              <a:gd name="T53" fmla="*/ 0 h 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94"/>
              <a:gd name="T82" fmla="*/ 0 h 2"/>
              <a:gd name="T83" fmla="*/ 1194 w 1194"/>
              <a:gd name="T84" fmla="*/ 2 h 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94" h="2">
                <a:moveTo>
                  <a:pt x="0" y="1"/>
                </a:moveTo>
                <a:lnTo>
                  <a:pt x="112" y="1"/>
                </a:lnTo>
                <a:lnTo>
                  <a:pt x="219" y="1"/>
                </a:lnTo>
                <a:lnTo>
                  <a:pt x="320" y="1"/>
                </a:lnTo>
                <a:lnTo>
                  <a:pt x="366" y="1"/>
                </a:lnTo>
                <a:lnTo>
                  <a:pt x="410" y="1"/>
                </a:lnTo>
                <a:lnTo>
                  <a:pt x="450" y="1"/>
                </a:lnTo>
                <a:lnTo>
                  <a:pt x="486" y="1"/>
                </a:lnTo>
                <a:lnTo>
                  <a:pt x="518" y="1"/>
                </a:lnTo>
                <a:lnTo>
                  <a:pt x="545" y="1"/>
                </a:lnTo>
                <a:lnTo>
                  <a:pt x="567" y="1"/>
                </a:lnTo>
                <a:lnTo>
                  <a:pt x="583" y="1"/>
                </a:lnTo>
                <a:lnTo>
                  <a:pt x="593" y="1"/>
                </a:lnTo>
                <a:lnTo>
                  <a:pt x="596" y="1"/>
                </a:lnTo>
                <a:lnTo>
                  <a:pt x="600" y="1"/>
                </a:lnTo>
                <a:lnTo>
                  <a:pt x="610" y="1"/>
                </a:lnTo>
                <a:lnTo>
                  <a:pt x="626" y="1"/>
                </a:lnTo>
                <a:lnTo>
                  <a:pt x="647" y="0"/>
                </a:lnTo>
                <a:lnTo>
                  <a:pt x="675" y="0"/>
                </a:lnTo>
                <a:lnTo>
                  <a:pt x="707" y="0"/>
                </a:lnTo>
                <a:lnTo>
                  <a:pt x="743" y="0"/>
                </a:lnTo>
                <a:lnTo>
                  <a:pt x="783" y="0"/>
                </a:lnTo>
                <a:lnTo>
                  <a:pt x="826" y="0"/>
                </a:lnTo>
                <a:lnTo>
                  <a:pt x="873" y="0"/>
                </a:lnTo>
                <a:lnTo>
                  <a:pt x="974" y="0"/>
                </a:lnTo>
                <a:lnTo>
                  <a:pt x="1082" y="0"/>
                </a:lnTo>
                <a:lnTo>
                  <a:pt x="1193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7898" name="Rectangle 1"/>
          <p:cNvSpPr>
            <a:spLocks noGrp="1" noChangeArrowheads="1"/>
          </p:cNvSpPr>
          <p:nvPr>
            <p:ph type="title"/>
          </p:nvPr>
        </p:nvSpPr>
        <p:spPr>
          <a:xfrm>
            <a:off x="1150938" y="441325"/>
            <a:ext cx="7308850" cy="898525"/>
          </a:xfrm>
          <a:noFill/>
        </p:spPr>
        <p:txBody>
          <a:bodyPr/>
          <a:lstStyle/>
          <a:p>
            <a:pPr algn="ctr" eaLnBrk="1" hangingPunct="1"/>
            <a:r>
              <a:rPr lang="es-ES" altLang="es-AR" sz="2400" b="1"/>
              <a:t>UN PROBLEMA DE ASOCIACIÓN ESTADÍSTICA </a:t>
            </a:r>
            <a:br>
              <a:rPr lang="es-ES" altLang="es-AR" sz="2400" b="1"/>
            </a:br>
            <a:r>
              <a:rPr lang="es-ES" altLang="es-AR" sz="2400"/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37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33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37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37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3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37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autoUpdateAnimBg="0" advAuto="0"/>
      <p:bldP spid="33796" grpId="0" build="p" autoUpdateAnimBg="0"/>
      <p:bldP spid="33797" grpId="0" build="p" autoUpdateAnimBg="0" advAuto="0"/>
      <p:bldP spid="33798" grpId="0" build="p" autoUpdateAnimBg="0" advAuto="0"/>
      <p:bldP spid="33799" grpId="0" build="p" autoUpdateAnimBg="0" advAuto="0"/>
      <p:bldP spid="33800" grpId="0" animBg="1"/>
      <p:bldP spid="3380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17F84-3071-4F75-89A8-90BBF175248E}" type="slidenum">
              <a:rPr lang="es-ES"/>
              <a:pPr>
                <a:defRPr/>
              </a:pPr>
              <a:t>15</a:t>
            </a:fld>
            <a:endParaRPr lang="es-E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1952625"/>
            <a:ext cx="8424863" cy="3024188"/>
          </a:xfrm>
          <a:noFill/>
        </p:spPr>
        <p:txBody>
          <a:bodyPr/>
          <a:lstStyle/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600" b="1"/>
              <a:t>Hipótesis de Trabajo: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es-ES" altLang="es-AR" sz="2600" b="1"/>
          </a:p>
          <a:p>
            <a:pPr lvl="1" algn="just" eaLnBrk="1" hangingPunct="1">
              <a:lnSpc>
                <a:spcPct val="80000"/>
              </a:lnSpc>
            </a:pPr>
            <a:r>
              <a:rPr lang="es-ES" altLang="es-AR"/>
              <a:t>“Dentro de la población de 25 a 45 años los varones tendrán una tasa de actividad </a:t>
            </a:r>
            <a:r>
              <a:rPr lang="es-ES" altLang="es-AR" i="1" u="sng"/>
              <a:t>significativamente</a:t>
            </a:r>
            <a:r>
              <a:rPr lang="es-ES" altLang="es-AR"/>
              <a:t> más alta que las mujeres”</a:t>
            </a:r>
          </a:p>
          <a:p>
            <a:pPr lvl="1" eaLnBrk="1" hangingPunct="1">
              <a:lnSpc>
                <a:spcPct val="80000"/>
              </a:lnSpc>
            </a:pPr>
            <a:endParaRPr lang="es-ES" altLang="es-AR"/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/>
              <a:t>Sexo: Varón (V) – Mujer (M)</a:t>
            </a:r>
          </a:p>
          <a:p>
            <a:pPr lvl="1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ES" altLang="es-AR" sz="2000"/>
              <a:t>Condición de Actividad: Activo (A) – Inactivo (I)</a:t>
            </a:r>
          </a:p>
        </p:txBody>
      </p:sp>
      <p:sp>
        <p:nvSpPr>
          <p:cNvPr id="31748" name="Rectangle 4"/>
          <p:cNvSpPr>
            <a:spLocks noChangeArrowheads="1"/>
          </p:cNvSpPr>
          <p:nvPr/>
        </p:nvSpPr>
        <p:spPr bwMode="auto">
          <a:xfrm>
            <a:off x="3124200" y="5535613"/>
            <a:ext cx="387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V</a:t>
            </a:r>
          </a:p>
        </p:txBody>
      </p:sp>
      <p:sp>
        <p:nvSpPr>
          <p:cNvPr id="31749" name="Rectangle 5"/>
          <p:cNvSpPr>
            <a:spLocks noChangeArrowheads="1"/>
          </p:cNvSpPr>
          <p:nvPr/>
        </p:nvSpPr>
        <p:spPr bwMode="auto">
          <a:xfrm>
            <a:off x="5435600" y="5535613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A</a:t>
            </a:r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3103563" y="6021388"/>
            <a:ext cx="438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M</a:t>
            </a:r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5435600" y="6019800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2400" b="1">
                <a:latin typeface="Arial" pitchFamily="34" charset="0"/>
              </a:rPr>
              <a:t>I o A</a:t>
            </a:r>
          </a:p>
        </p:txBody>
      </p:sp>
      <p:sp>
        <p:nvSpPr>
          <p:cNvPr id="31752" name="Freeform 8"/>
          <p:cNvSpPr>
            <a:spLocks/>
          </p:cNvSpPr>
          <p:nvPr/>
        </p:nvSpPr>
        <p:spPr bwMode="auto">
          <a:xfrm>
            <a:off x="3511550" y="5764213"/>
            <a:ext cx="1925638" cy="1587"/>
          </a:xfrm>
          <a:custGeom>
            <a:avLst/>
            <a:gdLst>
              <a:gd name="T0" fmla="*/ 0 w 1213"/>
              <a:gd name="T1" fmla="*/ 0 h 1"/>
              <a:gd name="T2" fmla="*/ 2147483647 w 1213"/>
              <a:gd name="T3" fmla="*/ 0 h 1"/>
              <a:gd name="T4" fmla="*/ 0 60000 65536"/>
              <a:gd name="T5" fmla="*/ 0 60000 65536"/>
              <a:gd name="T6" fmla="*/ 0 w 1213"/>
              <a:gd name="T7" fmla="*/ 0 h 1"/>
              <a:gd name="T8" fmla="*/ 1213 w 1213"/>
              <a:gd name="T9" fmla="*/ 1 h 1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213" h="1">
                <a:moveTo>
                  <a:pt x="0" y="0"/>
                </a:moveTo>
                <a:lnTo>
                  <a:pt x="1212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1753" name="Freeform 9"/>
          <p:cNvSpPr>
            <a:spLocks/>
          </p:cNvSpPr>
          <p:nvPr/>
        </p:nvSpPr>
        <p:spPr bwMode="auto">
          <a:xfrm>
            <a:off x="3541713" y="6248400"/>
            <a:ext cx="1895475" cy="3175"/>
          </a:xfrm>
          <a:custGeom>
            <a:avLst/>
            <a:gdLst>
              <a:gd name="T0" fmla="*/ 0 w 1194"/>
              <a:gd name="T1" fmla="*/ 2147483647 h 2"/>
              <a:gd name="T2" fmla="*/ 2147483647 w 1194"/>
              <a:gd name="T3" fmla="*/ 2147483647 h 2"/>
              <a:gd name="T4" fmla="*/ 2147483647 w 1194"/>
              <a:gd name="T5" fmla="*/ 2147483647 h 2"/>
              <a:gd name="T6" fmla="*/ 2147483647 w 1194"/>
              <a:gd name="T7" fmla="*/ 2147483647 h 2"/>
              <a:gd name="T8" fmla="*/ 2147483647 w 1194"/>
              <a:gd name="T9" fmla="*/ 2147483647 h 2"/>
              <a:gd name="T10" fmla="*/ 2147483647 w 1194"/>
              <a:gd name="T11" fmla="*/ 2147483647 h 2"/>
              <a:gd name="T12" fmla="*/ 2147483647 w 1194"/>
              <a:gd name="T13" fmla="*/ 2147483647 h 2"/>
              <a:gd name="T14" fmla="*/ 2147483647 w 1194"/>
              <a:gd name="T15" fmla="*/ 2147483647 h 2"/>
              <a:gd name="T16" fmla="*/ 2147483647 w 1194"/>
              <a:gd name="T17" fmla="*/ 2147483647 h 2"/>
              <a:gd name="T18" fmla="*/ 2147483647 w 1194"/>
              <a:gd name="T19" fmla="*/ 2147483647 h 2"/>
              <a:gd name="T20" fmla="*/ 2147483647 w 1194"/>
              <a:gd name="T21" fmla="*/ 2147483647 h 2"/>
              <a:gd name="T22" fmla="*/ 2147483647 w 1194"/>
              <a:gd name="T23" fmla="*/ 2147483647 h 2"/>
              <a:gd name="T24" fmla="*/ 2147483647 w 1194"/>
              <a:gd name="T25" fmla="*/ 2147483647 h 2"/>
              <a:gd name="T26" fmla="*/ 2147483647 w 1194"/>
              <a:gd name="T27" fmla="*/ 2147483647 h 2"/>
              <a:gd name="T28" fmla="*/ 2147483647 w 1194"/>
              <a:gd name="T29" fmla="*/ 2147483647 h 2"/>
              <a:gd name="T30" fmla="*/ 2147483647 w 1194"/>
              <a:gd name="T31" fmla="*/ 2147483647 h 2"/>
              <a:gd name="T32" fmla="*/ 2147483647 w 1194"/>
              <a:gd name="T33" fmla="*/ 2147483647 h 2"/>
              <a:gd name="T34" fmla="*/ 2147483647 w 1194"/>
              <a:gd name="T35" fmla="*/ 0 h 2"/>
              <a:gd name="T36" fmla="*/ 2147483647 w 1194"/>
              <a:gd name="T37" fmla="*/ 0 h 2"/>
              <a:gd name="T38" fmla="*/ 2147483647 w 1194"/>
              <a:gd name="T39" fmla="*/ 0 h 2"/>
              <a:gd name="T40" fmla="*/ 2147483647 w 1194"/>
              <a:gd name="T41" fmla="*/ 0 h 2"/>
              <a:gd name="T42" fmla="*/ 2147483647 w 1194"/>
              <a:gd name="T43" fmla="*/ 0 h 2"/>
              <a:gd name="T44" fmla="*/ 2147483647 w 1194"/>
              <a:gd name="T45" fmla="*/ 0 h 2"/>
              <a:gd name="T46" fmla="*/ 2147483647 w 1194"/>
              <a:gd name="T47" fmla="*/ 0 h 2"/>
              <a:gd name="T48" fmla="*/ 2147483647 w 1194"/>
              <a:gd name="T49" fmla="*/ 0 h 2"/>
              <a:gd name="T50" fmla="*/ 2147483647 w 1194"/>
              <a:gd name="T51" fmla="*/ 0 h 2"/>
              <a:gd name="T52" fmla="*/ 2147483647 w 1194"/>
              <a:gd name="T53" fmla="*/ 0 h 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w 1194"/>
              <a:gd name="T82" fmla="*/ 0 h 2"/>
              <a:gd name="T83" fmla="*/ 1194 w 1194"/>
              <a:gd name="T84" fmla="*/ 2 h 2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T81" t="T82" r="T83" b="T84"/>
            <a:pathLst>
              <a:path w="1194" h="2">
                <a:moveTo>
                  <a:pt x="0" y="1"/>
                </a:moveTo>
                <a:lnTo>
                  <a:pt x="112" y="1"/>
                </a:lnTo>
                <a:lnTo>
                  <a:pt x="219" y="1"/>
                </a:lnTo>
                <a:lnTo>
                  <a:pt x="320" y="1"/>
                </a:lnTo>
                <a:lnTo>
                  <a:pt x="366" y="1"/>
                </a:lnTo>
                <a:lnTo>
                  <a:pt x="410" y="1"/>
                </a:lnTo>
                <a:lnTo>
                  <a:pt x="450" y="1"/>
                </a:lnTo>
                <a:lnTo>
                  <a:pt x="486" y="1"/>
                </a:lnTo>
                <a:lnTo>
                  <a:pt x="518" y="1"/>
                </a:lnTo>
                <a:lnTo>
                  <a:pt x="545" y="1"/>
                </a:lnTo>
                <a:lnTo>
                  <a:pt x="567" y="1"/>
                </a:lnTo>
                <a:lnTo>
                  <a:pt x="583" y="1"/>
                </a:lnTo>
                <a:lnTo>
                  <a:pt x="593" y="1"/>
                </a:lnTo>
                <a:lnTo>
                  <a:pt x="596" y="1"/>
                </a:lnTo>
                <a:lnTo>
                  <a:pt x="600" y="1"/>
                </a:lnTo>
                <a:lnTo>
                  <a:pt x="610" y="1"/>
                </a:lnTo>
                <a:lnTo>
                  <a:pt x="626" y="1"/>
                </a:lnTo>
                <a:lnTo>
                  <a:pt x="647" y="0"/>
                </a:lnTo>
                <a:lnTo>
                  <a:pt x="675" y="0"/>
                </a:lnTo>
                <a:lnTo>
                  <a:pt x="707" y="0"/>
                </a:lnTo>
                <a:lnTo>
                  <a:pt x="743" y="0"/>
                </a:lnTo>
                <a:lnTo>
                  <a:pt x="783" y="0"/>
                </a:lnTo>
                <a:lnTo>
                  <a:pt x="826" y="0"/>
                </a:lnTo>
                <a:lnTo>
                  <a:pt x="873" y="0"/>
                </a:lnTo>
                <a:lnTo>
                  <a:pt x="974" y="0"/>
                </a:lnTo>
                <a:lnTo>
                  <a:pt x="1082" y="0"/>
                </a:lnTo>
                <a:lnTo>
                  <a:pt x="1193" y="0"/>
                </a:lnTo>
              </a:path>
            </a:pathLst>
          </a:custGeom>
          <a:noFill/>
          <a:ln w="12700" cap="rnd">
            <a:solidFill>
              <a:schemeClr val="tx1"/>
            </a:solidFill>
            <a:round/>
            <a:headEnd type="none" w="sm" len="sm"/>
            <a:tailEnd type="stealth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s-AR"/>
          </a:p>
        </p:txBody>
      </p:sp>
      <p:sp>
        <p:nvSpPr>
          <p:cNvPr id="36874" name="Rectangle 1047"/>
          <p:cNvSpPr>
            <a:spLocks noGrp="1" noChangeArrowheads="1"/>
          </p:cNvSpPr>
          <p:nvPr>
            <p:ph type="title"/>
          </p:nvPr>
        </p:nvSpPr>
        <p:spPr>
          <a:xfrm>
            <a:off x="1150938" y="441325"/>
            <a:ext cx="7308850" cy="898525"/>
          </a:xfrm>
          <a:noFill/>
        </p:spPr>
        <p:txBody>
          <a:bodyPr/>
          <a:lstStyle/>
          <a:p>
            <a:pPr algn="ctr" eaLnBrk="1" hangingPunct="1"/>
            <a:r>
              <a:rPr lang="es-ES" altLang="es-AR" sz="2400" b="1"/>
              <a:t>UN PROBLEMA DE ASOCIACIÓN ESTADÍSTICA </a:t>
            </a:r>
            <a:br>
              <a:rPr lang="es-ES" altLang="es-AR" sz="2400" b="1"/>
            </a:br>
            <a:r>
              <a:rPr lang="es-ES" altLang="es-AR" sz="2400"/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17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" dur="500"/>
                                        <p:tgtEl>
                                          <p:spTgt spid="31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1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1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7" dur="500"/>
                                        <p:tgtEl>
                                          <p:spTgt spid="31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1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autoUpdateAnimBg="0" advAuto="0"/>
      <p:bldP spid="31748" grpId="0" autoUpdateAnimBg="0"/>
      <p:bldP spid="31749" grpId="0" autoUpdateAnimBg="0"/>
      <p:bldP spid="31750" grpId="0" autoUpdateAnimBg="0"/>
      <p:bldP spid="31751" grpId="0" autoUpdateAnimBg="0"/>
      <p:bldP spid="31752" grpId="0" animBg="1"/>
      <p:bldP spid="3175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8268255"/>
              </p:ext>
            </p:extLst>
          </p:nvPr>
        </p:nvGraphicFramePr>
        <p:xfrm>
          <a:off x="440410" y="105273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P(A/V)=40%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P(A/M)=40%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P(I/V)=60%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P(I/M)=60%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P(V/N)=70%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P(M/N)=30%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</a:t>
                      </a: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065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3325839"/>
              </p:ext>
            </p:extLst>
          </p:nvPr>
        </p:nvGraphicFramePr>
        <p:xfrm>
          <a:off x="440410" y="105273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P(A/V)=100%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P(A/M)=0%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%=+100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P(I/V)=0%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P(I/M)=100%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%=-100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0041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8176424"/>
              </p:ext>
            </p:extLst>
          </p:nvPr>
        </p:nvGraphicFramePr>
        <p:xfrm>
          <a:off x="440410" y="105273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P(A/V)=100%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P(A/M)=50%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85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%=+50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P(I/V)=0%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P(I/M)=60%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15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Dif. %=-50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45989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39B1A4-B27F-44F1-93AB-FDED13232A8C}" type="slidenum">
              <a:rPr lang="es-ES"/>
              <a:pPr>
                <a:defRPr/>
              </a:pPr>
              <a:t>19</a:t>
            </a:fld>
            <a:endParaRPr lang="es-ES"/>
          </a:p>
        </p:txBody>
      </p:sp>
      <p:sp>
        <p:nvSpPr>
          <p:cNvPr id="26627" name="Text Box 2"/>
          <p:cNvSpPr txBox="1">
            <a:spLocks noChangeArrowheads="1"/>
          </p:cNvSpPr>
          <p:nvPr/>
        </p:nvSpPr>
        <p:spPr bwMode="auto">
          <a:xfrm>
            <a:off x="323850" y="2349500"/>
            <a:ext cx="8569325" cy="353943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AR" altLang="es-AR" b="1" dirty="0"/>
              <a:t>TEST DE HIPÓTESIS DE INDEPENDENCIA ESTADÍSTICA Y ANÁLISIS DE ASOCIACIÓN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AR" altLang="es-AR" b="1" dirty="0"/>
              <a:t>ESTADÍSTICO CHI CUADRADO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AR" altLang="es-AR" b="1" dirty="0"/>
              <a:t>COEFICIENTES DE ASOCIACIÓN</a:t>
            </a:r>
          </a:p>
        </p:txBody>
      </p:sp>
      <p:sp>
        <p:nvSpPr>
          <p:cNvPr id="26628" name="Rectangle 3"/>
          <p:cNvSpPr>
            <a:spLocks noChangeArrowheads="1"/>
          </p:cNvSpPr>
          <p:nvPr/>
        </p:nvSpPr>
        <p:spPr bwMode="auto">
          <a:xfrm>
            <a:off x="2124075" y="981075"/>
            <a:ext cx="5832475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MX" altLang="es-AR" b="1" dirty="0"/>
              <a:t>SEMINARIO DE POSGRADO</a:t>
            </a:r>
          </a:p>
        </p:txBody>
      </p:sp>
    </p:spTree>
    <p:extLst>
      <p:ext uri="{BB962C8B-B14F-4D97-AF65-F5344CB8AC3E}">
        <p14:creationId xmlns:p14="http://schemas.microsoft.com/office/powerpoint/2010/main" val="4176390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16B392-D1AC-4513-8A4E-95CE1E7AC27E}" type="slidenum">
              <a:rPr lang="es-ES"/>
              <a:pPr>
                <a:defRPr/>
              </a:pPr>
              <a:t>2</a:t>
            </a:fld>
            <a:endParaRPr lang="es-ES"/>
          </a:p>
        </p:txBody>
      </p:sp>
      <p:sp>
        <p:nvSpPr>
          <p:cNvPr id="27651" name="Text Box 2"/>
          <p:cNvSpPr txBox="1">
            <a:spLocks noChangeArrowheads="1"/>
          </p:cNvSpPr>
          <p:nvPr/>
        </p:nvSpPr>
        <p:spPr bwMode="auto">
          <a:xfrm>
            <a:off x="863600" y="4652963"/>
            <a:ext cx="7632700" cy="19177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400" b="1"/>
              <a:t>ANÁLISIS DE TABLAS DE CONTINGENCIA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400" b="1"/>
              <a:t>TEST DE SIGNIFICANCIA NO PARAMÉTRICOS </a:t>
            </a:r>
          </a:p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400" b="1"/>
              <a:t>MEDIDAS DE ASOCIACIÓN</a:t>
            </a:r>
            <a:endParaRPr lang="es-MX" altLang="es-AR" sz="2400"/>
          </a:p>
        </p:txBody>
      </p:sp>
      <p:sp>
        <p:nvSpPr>
          <p:cNvPr id="27652" name="Text Box 4"/>
          <p:cNvSpPr txBox="1">
            <a:spLocks noChangeArrowheads="1"/>
          </p:cNvSpPr>
          <p:nvPr/>
        </p:nvSpPr>
        <p:spPr bwMode="auto">
          <a:xfrm>
            <a:off x="863600" y="2024063"/>
            <a:ext cx="7632700" cy="1552575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 b="1"/>
              <a:t>¿CÓMO ANALIZAR Y EVALUAR HIPÓTESIS CAUSALES O DE COVARIACIÓN ENTRE VARIABLES CUANDO LAS MISMAS ESTÁN MEDIDAS EN ESCALA ORDINAL O NOMINAL? </a:t>
            </a:r>
          </a:p>
        </p:txBody>
      </p:sp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4392613" y="3786188"/>
            <a:ext cx="485775" cy="579437"/>
          </a:xfrm>
          <a:prstGeom prst="downArrow">
            <a:avLst>
              <a:gd name="adj1" fmla="val 50000"/>
              <a:gd name="adj2" fmla="val 29820"/>
            </a:avLst>
          </a:prstGeom>
          <a:solidFill>
            <a:schemeClr val="accent1"/>
          </a:solidFill>
          <a:ln w="12700">
            <a:solidFill>
              <a:schemeClr val="tx1"/>
            </a:solidFill>
            <a:miter lim="800000"/>
            <a:headEnd type="none" w="sm" len="sm"/>
            <a:tailEnd type="none" w="sm" len="sm"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27654" name="Text Box 2"/>
          <p:cNvSpPr txBox="1">
            <a:spLocks noChangeArrowheads="1"/>
          </p:cNvSpPr>
          <p:nvPr/>
        </p:nvSpPr>
        <p:spPr bwMode="auto">
          <a:xfrm>
            <a:off x="863600" y="454025"/>
            <a:ext cx="7632700" cy="1384300"/>
          </a:xfrm>
          <a:prstGeom prst="rect">
            <a:avLst/>
          </a:prstGeom>
          <a:solidFill>
            <a:srgbClr val="CC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100000"/>
              </a:spcBef>
              <a:buClrTx/>
              <a:buSzTx/>
              <a:buFontTx/>
              <a:buNone/>
            </a:pPr>
            <a:r>
              <a:rPr lang="es-ES" altLang="es-AR" sz="2800" b="1"/>
              <a:t>DE LAS TABLAS DE CONTINGENCIA AL ANÁLISIS DE ASOCIACIÓN MULTIVARIADO</a:t>
            </a:r>
            <a:endParaRPr lang="es-MX" altLang="es-AR" sz="2800" b="1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03EFDED-BAAB-4B53-A08E-68B672E5FF2E}" type="slidenum">
              <a:rPr lang="es-ES"/>
              <a:pPr>
                <a:defRPr/>
              </a:pPr>
              <a:t>20</a:t>
            </a:fld>
            <a:endParaRPr lang="es-ES"/>
          </a:p>
        </p:txBody>
      </p:sp>
      <p:sp>
        <p:nvSpPr>
          <p:cNvPr id="24590" name="Text Box 1040"/>
          <p:cNvSpPr txBox="1">
            <a:spLocks noChangeArrowheads="1"/>
          </p:cNvSpPr>
          <p:nvPr/>
        </p:nvSpPr>
        <p:spPr bwMode="auto">
          <a:xfrm>
            <a:off x="738188" y="320675"/>
            <a:ext cx="7991475" cy="46196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es-ES" altLang="es-AR" sz="2400" b="1" dirty="0"/>
              <a:t>COEFICIENTE CHI CUADRADO</a:t>
            </a:r>
            <a:endParaRPr lang="es-ES" altLang="es-AR" sz="2400" dirty="0"/>
          </a:p>
        </p:txBody>
      </p:sp>
      <p:sp>
        <p:nvSpPr>
          <p:cNvPr id="44036" name="AutoShape 3" descr="{\displaystyle \chi ^{2}}"/>
          <p:cNvSpPr>
            <a:spLocks noChangeAspect="1" noChangeArrowheads="1"/>
          </p:cNvSpPr>
          <p:nvPr/>
        </p:nvSpPr>
        <p:spPr bwMode="auto">
          <a:xfrm>
            <a:off x="288925" y="-2730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37" name="AutoShape 4" descr="[0,1]"/>
          <p:cNvSpPr>
            <a:spLocks noChangeAspect="1" noChangeArrowheads="1"/>
          </p:cNvSpPr>
          <p:nvPr/>
        </p:nvSpPr>
        <p:spPr bwMode="auto">
          <a:xfrm>
            <a:off x="4778375" y="-2730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38" name="AutoShape 5" descr="{\displaystyle \chi ^{2}}"/>
          <p:cNvSpPr>
            <a:spLocks noChangeAspect="1" noChangeArrowheads="1"/>
          </p:cNvSpPr>
          <p:nvPr/>
        </p:nvSpPr>
        <p:spPr bwMode="auto">
          <a:xfrm>
            <a:off x="11358563" y="-2730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39" name="AutoShape 6" descr="{\displaystyle C={\sqrt {\frac {\chi ^{2}}{\chi ^{2}+N}}}}"/>
          <p:cNvSpPr>
            <a:spLocks noChangeAspect="1" noChangeArrowheads="1"/>
          </p:cNvSpPr>
          <p:nvPr/>
        </p:nvSpPr>
        <p:spPr bwMode="auto">
          <a:xfrm>
            <a:off x="288925" y="158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0" name="AutoShape 7" descr="N"/>
          <p:cNvSpPr>
            <a:spLocks noChangeAspect="1" noChangeArrowheads="1"/>
          </p:cNvSpPr>
          <p:nvPr/>
        </p:nvSpPr>
        <p:spPr bwMode="auto">
          <a:xfrm>
            <a:off x="673100" y="3048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1" name="AutoShape 9" descr="{\displaystyle \chi ^{2}}"/>
          <p:cNvSpPr>
            <a:spLocks noChangeAspect="1" noChangeArrowheads="1"/>
          </p:cNvSpPr>
          <p:nvPr/>
        </p:nvSpPr>
        <p:spPr bwMode="auto">
          <a:xfrm>
            <a:off x="441325" y="-120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2" name="AutoShape 10" descr="[0,1]"/>
          <p:cNvSpPr>
            <a:spLocks noChangeAspect="1" noChangeArrowheads="1"/>
          </p:cNvSpPr>
          <p:nvPr/>
        </p:nvSpPr>
        <p:spPr bwMode="auto">
          <a:xfrm>
            <a:off x="4930775" y="-120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3" name="AutoShape 11" descr="{\displaystyle \chi ^{2}}"/>
          <p:cNvSpPr>
            <a:spLocks noChangeAspect="1" noChangeArrowheads="1"/>
          </p:cNvSpPr>
          <p:nvPr/>
        </p:nvSpPr>
        <p:spPr bwMode="auto">
          <a:xfrm>
            <a:off x="11510963" y="-12065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4" name="AutoShape 12" descr="{\displaystyle C={\sqrt {\frac {\chi ^{2}}{\chi ^{2}+N}}}}"/>
          <p:cNvSpPr>
            <a:spLocks noChangeAspect="1" noChangeArrowheads="1"/>
          </p:cNvSpPr>
          <p:nvPr/>
        </p:nvSpPr>
        <p:spPr bwMode="auto">
          <a:xfrm>
            <a:off x="441325" y="168275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5" name="AutoShape 13" descr="N"/>
          <p:cNvSpPr>
            <a:spLocks noChangeAspect="1" noChangeArrowheads="1"/>
          </p:cNvSpPr>
          <p:nvPr/>
        </p:nvSpPr>
        <p:spPr bwMode="auto">
          <a:xfrm>
            <a:off x="825500" y="4572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6" name="AutoShape 16" descr="{\displaystyle \chi ^{2}=\sum _{i=1}^{k}\sum _{j=1}^{m}{\frac {(h_{i,j}-{\frac {h_{i}.h._{j}}{n}})^{2}}{\frac {h_{i}.h._{j}}{n}}}}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7" name="AutoShape 18" descr="{\displaystyle \chi ^{2}=\sum _{i=1}^{k}\sum _{j=1}^{m}{\frac {(h_{i,j}-{\frac {h_{i}.h._{j}}{n}})^{2}}{\frac {h_{i}.h._{j}}{n}}}}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8" name="AutoShape 21" descr="{\displaystyle \chi ^{2}}"/>
          <p:cNvSpPr>
            <a:spLocks noChangeAspect="1" noChangeArrowheads="1"/>
          </p:cNvSpPr>
          <p:nvPr/>
        </p:nvSpPr>
        <p:spPr bwMode="auto">
          <a:xfrm>
            <a:off x="460375" y="1603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49" name="AutoShape 23" descr="{\displaystyle \chi ^{2}}"/>
          <p:cNvSpPr>
            <a:spLocks noChangeAspect="1" noChangeArrowheads="1"/>
          </p:cNvSpPr>
          <p:nvPr/>
        </p:nvSpPr>
        <p:spPr bwMode="auto">
          <a:xfrm>
            <a:off x="612775" y="3127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50" name="AutoShape 25" descr="{\displaystyle \chi ^{2}}"/>
          <p:cNvSpPr>
            <a:spLocks noChangeAspect="1" noChangeArrowheads="1"/>
          </p:cNvSpPr>
          <p:nvPr/>
        </p:nvSpPr>
        <p:spPr bwMode="auto">
          <a:xfrm>
            <a:off x="765175" y="4651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51" name="AutoShape 27" descr="{\displaystyle \chi ^{2}}"/>
          <p:cNvSpPr>
            <a:spLocks noChangeAspect="1" noChangeArrowheads="1"/>
          </p:cNvSpPr>
          <p:nvPr/>
        </p:nvSpPr>
        <p:spPr bwMode="auto">
          <a:xfrm>
            <a:off x="917575" y="6175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graphicFrame>
        <p:nvGraphicFramePr>
          <p:cNvPr id="23" name="22 Objeto"/>
          <p:cNvGraphicFramePr>
            <a:graphicFrameLocks noChangeAspect="1"/>
          </p:cNvGraphicFramePr>
          <p:nvPr/>
        </p:nvGraphicFramePr>
        <p:xfrm>
          <a:off x="838200" y="1052513"/>
          <a:ext cx="7272338" cy="1751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9" name="Ecuación" r:id="rId4" imgW="1955800" imgH="482600" progId="Equation.3">
                  <p:embed/>
                </p:oleObj>
              </mc:Choice>
              <mc:Fallback>
                <p:oleObj name="Ecuación" r:id="rId4" imgW="1955800" imgH="482600" progId="Equation.3">
                  <p:embed/>
                  <p:pic>
                    <p:nvPicPr>
                      <p:cNvPr id="0" name="2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1052513"/>
                        <a:ext cx="7272338" cy="1751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4053" name="23 Rectángulo"/>
          <p:cNvSpPr>
            <a:spLocks noChangeArrowheads="1"/>
          </p:cNvSpPr>
          <p:nvPr/>
        </p:nvSpPr>
        <p:spPr bwMode="auto">
          <a:xfrm>
            <a:off x="6119813" y="1196975"/>
            <a:ext cx="2592387" cy="10969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4054" name="24 Rectángulo"/>
          <p:cNvSpPr>
            <a:spLocks noChangeArrowheads="1"/>
          </p:cNvSpPr>
          <p:nvPr/>
        </p:nvSpPr>
        <p:spPr bwMode="auto">
          <a:xfrm>
            <a:off x="155575" y="3387725"/>
            <a:ext cx="8932863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AR" altLang="es-AR" sz="2400" b="1"/>
              <a:t>CONTINGENCIA CUADRÁTICA MEDIA</a:t>
            </a:r>
          </a:p>
          <a:p>
            <a:pPr algn="ctr">
              <a:spcBef>
                <a:spcPct val="0"/>
              </a:spcBef>
              <a:buClrTx/>
              <a:buSzTx/>
              <a:buFontTx/>
              <a:buNone/>
            </a:pPr>
            <a:r>
              <a:rPr lang="es-MX" altLang="es-AR" sz="1800" b="1"/>
              <a:t>PERMITE COMPARACIONES ENTRE MUESTRAS DE DIFERENTE TAMAÑO</a:t>
            </a:r>
            <a:endParaRPr lang="es-AR" altLang="es-AR" sz="1800" b="1"/>
          </a:p>
        </p:txBody>
      </p:sp>
      <p:graphicFrame>
        <p:nvGraphicFramePr>
          <p:cNvPr id="26" name="25 Objeto"/>
          <p:cNvGraphicFramePr>
            <a:graphicFrameLocks noChangeAspect="1"/>
          </p:cNvGraphicFramePr>
          <p:nvPr/>
        </p:nvGraphicFramePr>
        <p:xfrm>
          <a:off x="6445250" y="1431925"/>
          <a:ext cx="1898650" cy="62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0" name="Ecuación" r:id="rId6" imgW="774364" imgH="253890" progId="Equation.3">
                  <p:embed/>
                </p:oleObj>
              </mc:Choice>
              <mc:Fallback>
                <p:oleObj name="Ecuación" r:id="rId6" imgW="774364" imgH="253890" progId="Equation.3">
                  <p:embed/>
                  <p:pic>
                    <p:nvPicPr>
                      <p:cNvPr id="0" name="2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45250" y="1431925"/>
                        <a:ext cx="1898650" cy="628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56" name="26 Objeto"/>
          <p:cNvGraphicFramePr>
            <a:graphicFrameLocks noChangeAspect="1"/>
          </p:cNvGraphicFramePr>
          <p:nvPr/>
        </p:nvGraphicFramePr>
        <p:xfrm>
          <a:off x="3589338" y="4521200"/>
          <a:ext cx="1984375" cy="1201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01" name="Ecuación" r:id="rId8" imgW="457002" imgH="253890" progId="Equation.3">
                  <p:embed/>
                </p:oleObj>
              </mc:Choice>
              <mc:Fallback>
                <p:oleObj name="Ecuación" r:id="rId8" imgW="457002" imgH="253890" progId="Equation.3">
                  <p:embed/>
                  <p:pic>
                    <p:nvPicPr>
                      <p:cNvPr id="0" name="2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9338" y="4521200"/>
                        <a:ext cx="1984375" cy="1201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9" name="Rectangle 3"/>
          <p:cNvSpPr>
            <a:spLocks noChangeArrowheads="1"/>
          </p:cNvSpPr>
          <p:nvPr/>
        </p:nvSpPr>
        <p:spPr bwMode="auto">
          <a:xfrm>
            <a:off x="755650" y="115888"/>
            <a:ext cx="7056438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latin typeface="Arial" pitchFamily="34" charset="0"/>
              </a:defRPr>
            </a:lvl1pPr>
            <a:lvl2pPr algn="r">
              <a:defRPr sz="4800" b="1">
                <a:solidFill>
                  <a:schemeClr val="tx2"/>
                </a:solidFill>
                <a:latin typeface="Arial" pitchFamily="34" charset="0"/>
              </a:defRPr>
            </a:lvl2pPr>
            <a:lvl3pPr algn="r">
              <a:defRPr sz="4800" b="1">
                <a:solidFill>
                  <a:schemeClr val="tx2"/>
                </a:solidFill>
                <a:latin typeface="Arial" pitchFamily="34" charset="0"/>
              </a:defRPr>
            </a:lvl3pPr>
            <a:lvl4pPr algn="r">
              <a:defRPr sz="4800" b="1">
                <a:solidFill>
                  <a:schemeClr val="tx2"/>
                </a:solidFill>
                <a:latin typeface="Arial" pitchFamily="34" charset="0"/>
              </a:defRPr>
            </a:lvl4pPr>
            <a:lvl5pPr algn="r">
              <a:defRPr sz="4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ja-JP" sz="2400" dirty="0">
                <a:solidFill>
                  <a:schemeClr val="tx1"/>
                </a:solidFill>
                <a:latin typeface="+mj-lt"/>
                <a:ea typeface="MS PGothic" pitchFamily="34" charset="-128"/>
              </a:rPr>
              <a:t>COEFICIENTE CHI-CUADRADO</a:t>
            </a:r>
            <a:endParaRPr lang="es-ES" altLang="es-AR" sz="24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45059" name="Rectangle 33"/>
          <p:cNvSpPr>
            <a:spLocks noChangeArrowheads="1"/>
          </p:cNvSpPr>
          <p:nvPr/>
        </p:nvSpPr>
        <p:spPr bwMode="auto">
          <a:xfrm>
            <a:off x="3419475" y="836613"/>
            <a:ext cx="180022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ja-JP" sz="2400" b="1">
                <a:latin typeface="Arial" pitchFamily="34" charset="0"/>
                <a:ea typeface="MS PGothic" pitchFamily="34" charset="-128"/>
              </a:rPr>
              <a:t>EJEMPLO</a:t>
            </a:r>
            <a:endParaRPr lang="es-ES" altLang="es-AR" sz="2400" b="1">
              <a:latin typeface="Arial" pitchFamily="34" charset="0"/>
            </a:endParaRPr>
          </a:p>
        </p:txBody>
      </p:sp>
      <p:sp>
        <p:nvSpPr>
          <p:cNvPr id="45060" name="Rectangle 34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graphicFrame>
        <p:nvGraphicFramePr>
          <p:cNvPr id="111841" name="Group 2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23235"/>
              </p:ext>
            </p:extLst>
          </p:nvPr>
        </p:nvGraphicFramePr>
        <p:xfrm>
          <a:off x="2484438" y="1557338"/>
          <a:ext cx="3311525" cy="2030640"/>
        </p:xfrm>
        <a:graphic>
          <a:graphicData uri="http://schemas.openxmlformats.org/drawingml/2006/table">
            <a:tbl>
              <a:tblPr/>
              <a:tblGrid>
                <a:gridCol w="971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8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92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191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45864"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PEA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SEXO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137"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A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s-ES" altLang="es-A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110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6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20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60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80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613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Total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120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70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190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697" marB="45697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1778" name="Rectangle 162"/>
          <p:cNvSpPr>
            <a:spLocks noChangeArrowheads="1"/>
          </p:cNvSpPr>
          <p:nvPr/>
        </p:nvSpPr>
        <p:spPr bwMode="auto">
          <a:xfrm>
            <a:off x="2339975" y="3860799"/>
            <a:ext cx="360045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ja-JP" sz="2400" b="1">
                <a:latin typeface="Arial" pitchFamily="34" charset="0"/>
                <a:ea typeface="MS PGothic" pitchFamily="34" charset="-128"/>
              </a:rPr>
              <a:t>Frecuencias esperadas</a:t>
            </a:r>
            <a:endParaRPr lang="es-ES" altLang="es-AR" sz="2400" b="1">
              <a:latin typeface="Arial" pitchFamily="34" charset="0"/>
            </a:endParaRPr>
          </a:p>
        </p:txBody>
      </p:sp>
      <p:sp>
        <p:nvSpPr>
          <p:cNvPr id="45091" name="Rectangle 163"/>
          <p:cNvSpPr>
            <a:spLocks noChangeArrowheads="1"/>
          </p:cNvSpPr>
          <p:nvPr/>
        </p:nvSpPr>
        <p:spPr bwMode="auto">
          <a:xfrm>
            <a:off x="0" y="2941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graphicFrame>
        <p:nvGraphicFramePr>
          <p:cNvPr id="111851" name="Group 23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4632731"/>
              </p:ext>
            </p:extLst>
          </p:nvPr>
        </p:nvGraphicFramePr>
        <p:xfrm>
          <a:off x="1619250" y="4619625"/>
          <a:ext cx="5400675" cy="1189038"/>
        </p:xfrm>
        <a:graphic>
          <a:graphicData uri="http://schemas.openxmlformats.org/drawingml/2006/table">
            <a:tbl>
              <a:tblPr/>
              <a:tblGrid>
                <a:gridCol w="5032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56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344488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693738"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989013"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1282700"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1739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1971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26543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1115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es-AR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V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M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A</a:t>
                      </a:r>
                      <a:endParaRPr kumimoji="0" lang="es-ES" altLang="es-AR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(110x120)/190=69,474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(110x70)/190=40,53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634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I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(80x120)/190=50,526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0000"/>
                        <a:buFont typeface="Wingdings" pitchFamily="2" charset="2"/>
                        <a:defRPr sz="26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itchFamily="2" charset="2"/>
                        <a:defRPr sz="22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accent1"/>
                        </a:buClr>
                        <a:buSzPct val="70000"/>
                        <a:buFont typeface="Wingdings" pitchFamily="2" charset="2"/>
                        <a:defRPr sz="21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tx2"/>
                        </a:buClr>
                        <a:buSzPct val="75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folHlink"/>
                        </a:buClr>
                        <a:buSzPct val="80000"/>
                        <a:buFont typeface="Wingdings" pitchFamily="2" charset="2"/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altLang="es-A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Calibri" pitchFamily="34" charset="0"/>
                          <a:cs typeface="Times New Roman" pitchFamily="18" charset="0"/>
                        </a:rPr>
                        <a:t>(80x70)/190=29,47</a:t>
                      </a:r>
                      <a:endParaRPr kumimoji="0" lang="es-ES" alt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T="45732" marB="45732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18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17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17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1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77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5"/>
          <p:cNvSpPr>
            <a:spLocks noChangeArrowheads="1"/>
          </p:cNvSpPr>
          <p:nvPr/>
        </p:nvSpPr>
        <p:spPr bwMode="auto">
          <a:xfrm>
            <a:off x="0" y="2743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6083" name="Rectangle 36"/>
          <p:cNvSpPr>
            <a:spLocks noChangeArrowheads="1"/>
          </p:cNvSpPr>
          <p:nvPr/>
        </p:nvSpPr>
        <p:spPr bwMode="auto">
          <a:xfrm>
            <a:off x="0" y="29416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46084" name="Rectangle 56"/>
          <p:cNvSpPr>
            <a:spLocks noChangeArrowheads="1"/>
          </p:cNvSpPr>
          <p:nvPr/>
        </p:nvSpPr>
        <p:spPr bwMode="auto">
          <a:xfrm>
            <a:off x="0" y="32289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graphicFrame>
        <p:nvGraphicFramePr>
          <p:cNvPr id="112695" name="Object 55"/>
          <p:cNvGraphicFramePr>
            <a:graphicFrameLocks noChangeAspect="1"/>
          </p:cNvGraphicFramePr>
          <p:nvPr/>
        </p:nvGraphicFramePr>
        <p:xfrm>
          <a:off x="107950" y="1930400"/>
          <a:ext cx="8955088" cy="884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7" name="Ecuación" r:id="rId3" imgW="5791200" imgH="482600" progId="Equation.3">
                  <p:embed/>
                </p:oleObj>
              </mc:Choice>
              <mc:Fallback>
                <p:oleObj name="Ecuación" r:id="rId3" imgW="5791200" imgH="4826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1930400"/>
                        <a:ext cx="8955088" cy="884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97" name="Rectangle 57"/>
          <p:cNvSpPr>
            <a:spLocks noChangeArrowheads="1"/>
          </p:cNvSpPr>
          <p:nvPr/>
        </p:nvSpPr>
        <p:spPr bwMode="auto">
          <a:xfrm>
            <a:off x="107950" y="3890963"/>
            <a:ext cx="8567738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latin typeface="Arial" pitchFamily="34" charset="0"/>
              </a:defRPr>
            </a:lvl1pPr>
            <a:lvl2pPr algn="r">
              <a:defRPr sz="4800" b="1">
                <a:solidFill>
                  <a:schemeClr val="tx2"/>
                </a:solidFill>
                <a:latin typeface="Arial" pitchFamily="34" charset="0"/>
              </a:defRPr>
            </a:lvl2pPr>
            <a:lvl3pPr algn="r">
              <a:defRPr sz="4800" b="1">
                <a:solidFill>
                  <a:schemeClr val="tx2"/>
                </a:solidFill>
                <a:latin typeface="Arial" pitchFamily="34" charset="0"/>
              </a:defRPr>
            </a:lvl3pPr>
            <a:lvl4pPr algn="r">
              <a:defRPr sz="4800" b="1">
                <a:solidFill>
                  <a:schemeClr val="tx2"/>
                </a:solidFill>
                <a:latin typeface="Arial" pitchFamily="34" charset="0"/>
              </a:defRPr>
            </a:lvl4pPr>
            <a:lvl5pPr algn="r">
              <a:defRPr sz="4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es-AR" sz="2400" dirty="0">
                <a:solidFill>
                  <a:schemeClr val="tx1"/>
                </a:solidFill>
              </a:rPr>
              <a:t>Calculamos el Coeficiente de Contingencia Medio:</a:t>
            </a:r>
          </a:p>
        </p:txBody>
      </p:sp>
      <p:graphicFrame>
        <p:nvGraphicFramePr>
          <p:cNvPr id="112700" name="Object 60"/>
          <p:cNvGraphicFramePr>
            <a:graphicFrameLocks noChangeAspect="1"/>
          </p:cNvGraphicFramePr>
          <p:nvPr/>
        </p:nvGraphicFramePr>
        <p:xfrm>
          <a:off x="2763838" y="5141913"/>
          <a:ext cx="3932237" cy="57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8" name="Ecuación" r:id="rId5" imgW="1714500" imgH="254000" progId="Equation.3">
                  <p:embed/>
                </p:oleObj>
              </mc:Choice>
              <mc:Fallback>
                <p:oleObj name="Ecuación" r:id="rId5" imgW="1714500" imgH="2540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3838" y="5141913"/>
                        <a:ext cx="3932237" cy="577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935038" y="373063"/>
            <a:ext cx="7058025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latin typeface="Arial" pitchFamily="34" charset="0"/>
              </a:defRPr>
            </a:lvl1pPr>
            <a:lvl2pPr algn="r">
              <a:defRPr sz="4800" b="1">
                <a:solidFill>
                  <a:schemeClr val="tx2"/>
                </a:solidFill>
                <a:latin typeface="Arial" pitchFamily="34" charset="0"/>
              </a:defRPr>
            </a:lvl2pPr>
            <a:lvl3pPr algn="r">
              <a:defRPr sz="4800" b="1">
                <a:solidFill>
                  <a:schemeClr val="tx2"/>
                </a:solidFill>
                <a:latin typeface="Arial" pitchFamily="34" charset="0"/>
              </a:defRPr>
            </a:lvl3pPr>
            <a:lvl4pPr algn="r">
              <a:defRPr sz="4800" b="1">
                <a:solidFill>
                  <a:schemeClr val="tx2"/>
                </a:solidFill>
                <a:latin typeface="Arial" pitchFamily="34" charset="0"/>
              </a:defRPr>
            </a:lvl4pPr>
            <a:lvl5pPr algn="r">
              <a:defRPr sz="4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ja-JP" sz="2400" dirty="0">
                <a:solidFill>
                  <a:schemeClr val="tx1"/>
                </a:solidFill>
                <a:ea typeface="MS PGothic" pitchFamily="34" charset="-128"/>
              </a:rPr>
              <a:t>COEFICIENTE CHI-CUADRADO</a:t>
            </a:r>
            <a:endParaRPr lang="es-ES" altLang="es-AR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12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112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67B55C-9D18-4CA5-9A35-98685C7A4707}" type="slidenum">
              <a:rPr lang="es-ES"/>
              <a:pPr>
                <a:defRPr/>
              </a:pPr>
              <a:t>23</a:t>
            </a:fld>
            <a:endParaRPr lang="es-ES"/>
          </a:p>
        </p:txBody>
      </p:sp>
      <p:sp>
        <p:nvSpPr>
          <p:cNvPr id="71683" name="Text Box 2"/>
          <p:cNvSpPr txBox="1">
            <a:spLocks noChangeArrowheads="1"/>
          </p:cNvSpPr>
          <p:nvPr/>
        </p:nvSpPr>
        <p:spPr bwMode="auto">
          <a:xfrm>
            <a:off x="107950" y="1749425"/>
            <a:ext cx="8839200" cy="1739900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1800" b="1"/>
              <a:t>LAS PRUEBAS CHI-CUADRADO PARA TABLAS DE CONTINGENCIA EVALÚA SI EXISTE ALGÚN TIPO DE DEPENDENCIA ENTRE LOS VALORES DE DOS O MÁS VARIABLES OBSERVADAS: SI LOS VALORES DE UNA CUALQUIERA DE LAS VARIABLES APORTAN INFORMACIÓN SOBRE LOS VALORES DE LA/S OTRA/S.  SUPUESTO QUE ASÍ FUERA RESULTARÁ DE INTERÉS MEDIR EL GRADO Y TIPO DE DEPENDENCIA O ASOCIACIÓN.</a:t>
            </a:r>
            <a:endParaRPr lang="es-ES" altLang="es-AR" sz="1800" b="1"/>
          </a:p>
        </p:txBody>
      </p:sp>
      <p:sp>
        <p:nvSpPr>
          <p:cNvPr id="71684" name="Text Box 3"/>
          <p:cNvSpPr txBox="1">
            <a:spLocks noChangeArrowheads="1"/>
          </p:cNvSpPr>
          <p:nvPr/>
        </p:nvSpPr>
        <p:spPr bwMode="auto">
          <a:xfrm>
            <a:off x="381000" y="482600"/>
            <a:ext cx="8763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PRUEBA NO PARAMÉTRICA DE INDEPENDENCIA ESTADÍSTICA</a:t>
            </a:r>
            <a:endParaRPr lang="es-ES" altLang="es-AR" sz="2400" b="1"/>
          </a:p>
        </p:txBody>
      </p:sp>
      <p:pic>
        <p:nvPicPr>
          <p:cNvPr id="7168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7338" y="3886200"/>
            <a:ext cx="8659812" cy="339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686" name="Line 5"/>
          <p:cNvSpPr>
            <a:spLocks noChangeShapeType="1"/>
          </p:cNvSpPr>
          <p:nvPr/>
        </p:nvSpPr>
        <p:spPr bwMode="auto">
          <a:xfrm>
            <a:off x="304800" y="38862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1312260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2"/>
          <p:cNvSpPr txBox="1">
            <a:spLocks noChangeArrowheads="1"/>
          </p:cNvSpPr>
          <p:nvPr/>
        </p:nvSpPr>
        <p:spPr bwMode="auto">
          <a:xfrm>
            <a:off x="683568" y="476250"/>
            <a:ext cx="7704782" cy="615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s-ES" altLang="es-AR" sz="2400" b="1" dirty="0">
                <a:solidFill>
                  <a:srgbClr val="000000"/>
                </a:solidFill>
              </a:rPr>
              <a:t>DISTRIBUCIÓN CHI-CUADRADO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AR" sz="2400" b="1" dirty="0">
              <a:solidFill>
                <a:srgbClr val="000000"/>
              </a:solidFill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AR" sz="2400" dirty="0">
                <a:solidFill>
                  <a:srgbClr val="000000"/>
                </a:solidFill>
              </a:rPr>
              <a:t>-Nunca adopta valores menores de 0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s-ES" altLang="es-AR" sz="2400" dirty="0">
                <a:solidFill>
                  <a:srgbClr val="000000"/>
                </a:solidFill>
              </a:rPr>
              <a:t>-Es asimétrica positiva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AR" sz="2400" dirty="0">
                <a:solidFill>
                  <a:srgbClr val="000000"/>
                </a:solidFill>
              </a:rPr>
              <a:t>-Es en realidad una familia de curvas, en función de los llamados “grados de libertad”. Es decir, hay una distribución chi-cuadrado con 1 </a:t>
            </a:r>
            <a:r>
              <a:rPr lang="es-ES" altLang="es-AR" sz="2400" dirty="0" err="1">
                <a:solidFill>
                  <a:srgbClr val="000000"/>
                </a:solidFill>
              </a:rPr>
              <a:t>gl</a:t>
            </a:r>
            <a:r>
              <a:rPr lang="es-ES" altLang="es-AR" sz="2400" dirty="0">
                <a:solidFill>
                  <a:srgbClr val="000000"/>
                </a:solidFill>
              </a:rPr>
              <a:t>, una distribución chi-cuadrado con 2 </a:t>
            </a:r>
            <a:r>
              <a:rPr lang="es-ES" altLang="es-AR" sz="2400" dirty="0" err="1">
                <a:solidFill>
                  <a:srgbClr val="000000"/>
                </a:solidFill>
              </a:rPr>
              <a:t>gl</a:t>
            </a:r>
            <a:r>
              <a:rPr lang="es-ES" altLang="es-AR" sz="2400" dirty="0">
                <a:solidFill>
                  <a:srgbClr val="000000"/>
                </a:solidFill>
              </a:rPr>
              <a:t>, etc. (Nota: Los grados de libertad son siempre números positivos.)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AR" sz="2000" b="1" dirty="0">
                <a:solidFill>
                  <a:srgbClr val="000000"/>
                </a:solidFill>
              </a:rPr>
              <a:t>-A medida que aumentan los grados de libertad, la distribución se hace más y más simétrica.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endParaRPr lang="es-ES" altLang="es-AR" sz="2000" dirty="0">
              <a:solidFill>
                <a:srgbClr val="000000"/>
              </a:solidFill>
            </a:endParaRP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s-ES" altLang="es-AR" sz="2000" dirty="0">
                <a:solidFill>
                  <a:srgbClr val="000000"/>
                </a:solidFill>
              </a:rPr>
              <a:t>Se usa para pruebas de bondad de ajuste (para comparar las puntuaciones predichas con las observadas), entre otras.</a:t>
            </a:r>
          </a:p>
        </p:txBody>
      </p:sp>
      <p:graphicFrame>
        <p:nvGraphicFramePr>
          <p:cNvPr id="73731" name="Object 5"/>
          <p:cNvGraphicFramePr>
            <a:graphicFrameLocks noChangeAspect="1"/>
          </p:cNvGraphicFramePr>
          <p:nvPr/>
        </p:nvGraphicFramePr>
        <p:xfrm>
          <a:off x="6875463" y="981075"/>
          <a:ext cx="641350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5783" name="Equation" r:id="rId3" imgW="203112" imgH="228501" progId="Equation.DSMT4">
                  <p:embed/>
                </p:oleObj>
              </mc:Choice>
              <mc:Fallback>
                <p:oleObj name="Equation" r:id="rId3" imgW="203112" imgH="228501" progId="Equation.DSMT4">
                  <p:embed/>
                  <p:pic>
                    <p:nvPicPr>
                      <p:cNvPr id="73731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75463" y="981075"/>
                        <a:ext cx="641350" cy="720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388851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75DE836-9759-4800-AA0E-F5D2D2BA4BFF}" type="slidenum">
              <a:rPr lang="es-ES"/>
              <a:pPr>
                <a:defRPr/>
              </a:pPr>
              <a:t>25</a:t>
            </a:fld>
            <a:endParaRPr lang="es-ES"/>
          </a:p>
        </p:txBody>
      </p:sp>
      <p:pic>
        <p:nvPicPr>
          <p:cNvPr id="102402" name="Picture 2" descr="img162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308225"/>
            <a:ext cx="6553200" cy="4514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0240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506913" y="2043113"/>
          <a:ext cx="3810000" cy="1385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6807" name="Ecuación" r:id="rId4" imgW="1257300" imgH="457200" progId="Equation.3">
                  <p:embed/>
                </p:oleObj>
              </mc:Choice>
              <mc:Fallback>
                <p:oleObj name="Ecuación" r:id="rId4" imgW="1257300" imgH="457200" progId="Equation.3">
                  <p:embed/>
                  <p:pic>
                    <p:nvPicPr>
                      <p:cNvPr id="1024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3" y="2043113"/>
                        <a:ext cx="3810000" cy="1385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709" name="Text Box 4"/>
          <p:cNvSpPr txBox="1">
            <a:spLocks noChangeArrowheads="1"/>
          </p:cNvSpPr>
          <p:nvPr/>
        </p:nvSpPr>
        <p:spPr bwMode="auto">
          <a:xfrm>
            <a:off x="990600" y="6858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PRUEBA DE HIPÓTESIS CHI-CUADRADA</a:t>
            </a:r>
            <a:endParaRPr lang="es-ES" altLang="es-AR" sz="2400" b="1"/>
          </a:p>
        </p:txBody>
      </p:sp>
    </p:spTree>
    <p:extLst>
      <p:ext uri="{BB962C8B-B14F-4D97-AF65-F5344CB8AC3E}">
        <p14:creationId xmlns:p14="http://schemas.microsoft.com/office/powerpoint/2010/main" val="26134507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2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6782AE9-A22B-4295-814E-02E8C3E71618}" type="slidenum">
              <a:rPr lang="es-ES"/>
              <a:pPr>
                <a:defRPr/>
              </a:pPr>
              <a:t>26</a:t>
            </a:fld>
            <a:endParaRPr lang="es-ES"/>
          </a:p>
        </p:txBody>
      </p:sp>
      <p:graphicFrame>
        <p:nvGraphicFramePr>
          <p:cNvPr id="102403" name="Object 3"/>
          <p:cNvGraphicFramePr>
            <a:graphicFrameLocks noGrp="1" noChangeAspect="1"/>
          </p:cNvGraphicFramePr>
          <p:nvPr>
            <p:ph sz="half" idx="2"/>
          </p:nvPr>
        </p:nvGraphicFramePr>
        <p:xfrm>
          <a:off x="4876800" y="1143000"/>
          <a:ext cx="3810000" cy="1385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1" name="Ecuación" r:id="rId3" imgW="1257300" imgH="457200" progId="Equation.3">
                  <p:embed/>
                </p:oleObj>
              </mc:Choice>
              <mc:Fallback>
                <p:oleObj name="Ecuación" r:id="rId3" imgW="1257300" imgH="457200" progId="Equation.3">
                  <p:embed/>
                  <p:pic>
                    <p:nvPicPr>
                      <p:cNvPr id="102403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1143000"/>
                        <a:ext cx="3810000" cy="1385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4756" name="Text Box 4"/>
          <p:cNvSpPr txBox="1">
            <a:spLocks noChangeArrowheads="1"/>
          </p:cNvSpPr>
          <p:nvPr/>
        </p:nvSpPr>
        <p:spPr bwMode="auto">
          <a:xfrm>
            <a:off x="990600" y="6858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PRUEBA DE HIPÓTESIS JI-CUADRADA</a:t>
            </a:r>
            <a:endParaRPr lang="es-ES" altLang="es-AR" sz="2400" b="1"/>
          </a:p>
        </p:txBody>
      </p:sp>
      <p:pic>
        <p:nvPicPr>
          <p:cNvPr id="74757" name="Picture 8" descr="Distribución Chi-cuadrado.sv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0663" y="2540000"/>
            <a:ext cx="9356726" cy="3852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270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2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Group 2"/>
          <p:cNvGraphicFramePr>
            <a:graphicFrameLocks noGrp="1"/>
          </p:cNvGraphicFramePr>
          <p:nvPr/>
        </p:nvGraphicFramePr>
        <p:xfrm>
          <a:off x="107950" y="692150"/>
          <a:ext cx="8964613" cy="6105526"/>
        </p:xfrm>
        <a:graphic>
          <a:graphicData uri="http://schemas.openxmlformats.org/drawingml/2006/table">
            <a:tbl>
              <a:tblPr/>
              <a:tblGrid>
                <a:gridCol w="16748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64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42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990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9852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Medida de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asociaci</a:t>
                      </a: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Tabla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533400" indent="-5334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914400" indent="-45720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295400" indent="-3810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7145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171700" indent="-3429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6289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30861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5433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4000500" indent="-3429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Escala de</a:t>
                      </a:r>
                    </a:p>
                    <a:p>
                      <a:pPr marL="533400" marR="0" lvl="0" indent="-5334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Medida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Observaciones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9067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Phi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AR" sz="16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</a:t>
                      </a: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de Cramer</a:t>
                      </a:r>
                      <a:endParaRPr kumimoji="0" lang="es-MX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2 x 2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 x c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Nominales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Nominales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Medidas basadas en chi cuadrado.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Toman valores comprendidos entre 0 y 1.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Eval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ú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a hip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tesis lineales (diagonal principal). 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Son 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ú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tiles para estimar grados de asociaci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entre pares de variables, sobre un mismo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conjunto de individuos para n filas y columnas.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462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Lambda</a:t>
                      </a:r>
                      <a:endParaRPr kumimoji="0" lang="es-MX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 x c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Nominales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Toma valores entre 0 y 1. 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Disponen versi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 asim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é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trica.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Es f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á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cil de interpretar en t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é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rminos de la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proporci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 que se reduce le error de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predicci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 del valor de una variable a partir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de los valores de la otra (pero puede tomar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valores muy bajos en tablas con asociaci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n).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77006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Gamma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fr-FR" altLang="es-AR" sz="1600" b="1" i="1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altLang="es-AR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Tau b</a:t>
                      </a:r>
                      <a:r>
                        <a:rPr kumimoji="0" lang="fr-FR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/ </a:t>
                      </a:r>
                      <a:r>
                        <a:rPr kumimoji="0" lang="fr-FR" altLang="es-AR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</a:t>
                      </a:r>
                      <a:r>
                        <a:rPr kumimoji="0" lang="fr-FR" altLang="es-AR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de Kendall</a:t>
                      </a:r>
                      <a:endParaRPr kumimoji="0" lang="fr-FR" altLang="es-AR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 x c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f x c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Ordinales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Tx/>
                        <a:buNone/>
                        <a:tabLst/>
                      </a:pP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Ordinales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5pPr>
                      <a:lvl6pPr marL="25146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6pPr>
                      <a:lvl7pPr marL="29718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7pPr>
                      <a:lvl8pPr marL="34290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8pPr>
                      <a:lvl9pPr marL="3886200" indent="-228600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tabLst>
                          <a:tab pos="107950" algn="l"/>
                        </a:tabLst>
                        <a:defRPr>
                          <a:solidFill>
                            <a:schemeClr val="tx1"/>
                          </a:solidFill>
                          <a:latin typeface="Arial" pitchFamily="34" charset="0"/>
                        </a:defRPr>
                      </a:lvl9pPr>
                    </a:lstStyle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Toma valores entre -1 y 1, pasando por 0.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Gamma es m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á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s f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á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cil de interpretar. Asume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1"/>
                        </a:buClr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relaciones curvilineales. 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Tau b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s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lo alcanza valores extremos cuando</a:t>
                      </a: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hay asociaci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 total y f y c son iguales.</a:t>
                      </a:r>
                      <a:endParaRPr kumimoji="0" lang="es-ES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Times New Roman" pitchFamily="18" charset="0"/>
                      </a:endParaRPr>
                    </a:p>
                    <a:p>
                      <a:pPr marL="342900" marR="0" lvl="0" indent="-34290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Symbol" pitchFamily="18" charset="2"/>
                        <a:buNone/>
                        <a:tabLst>
                          <a:tab pos="107950" algn="l"/>
                        </a:tabLst>
                      </a:pPr>
                      <a:r>
                        <a:rPr kumimoji="0" lang="es-MX" altLang="es-AR" sz="16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Tau c 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 tiende a subestimar la relaci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/>
                          <a:cs typeface="Times New Roman" pitchFamily="18" charset="0"/>
                        </a:rPr>
                        <a:t>ó</a:t>
                      </a:r>
                      <a:r>
                        <a:rPr kumimoji="0" lang="es-MX" altLang="es-AR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Times New Roman" pitchFamily="18" charset="0"/>
                        </a:rPr>
                        <a:t>n.</a:t>
                      </a:r>
                      <a:endParaRPr kumimoji="0" lang="es-MX" altLang="es-AR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0688" name="Text Box 32"/>
          <p:cNvSpPr txBox="1">
            <a:spLocks noChangeArrowheads="1"/>
          </p:cNvSpPr>
          <p:nvPr/>
        </p:nvSpPr>
        <p:spPr bwMode="auto">
          <a:xfrm>
            <a:off x="2232025" y="115888"/>
            <a:ext cx="48609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 b="1"/>
              <a:t>MEDIDAS DE ASOCIACIÓN</a:t>
            </a:r>
          </a:p>
        </p:txBody>
      </p:sp>
    </p:spTree>
    <p:extLst>
      <p:ext uri="{BB962C8B-B14F-4D97-AF65-F5344CB8AC3E}">
        <p14:creationId xmlns:p14="http://schemas.microsoft.com/office/powerpoint/2010/main" val="177926243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Text Box 5"/>
          <p:cNvSpPr txBox="1">
            <a:spLocks noChangeArrowheads="1"/>
          </p:cNvSpPr>
          <p:nvPr/>
        </p:nvSpPr>
        <p:spPr bwMode="auto">
          <a:xfrm>
            <a:off x="0" y="1905000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phi</a:t>
            </a:r>
            <a:endParaRPr lang="es-E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7" name="Rectangle 6"/>
          <p:cNvSpPr>
            <a:spLocks noChangeArrowheads="1"/>
          </p:cNvSpPr>
          <p:nvPr/>
        </p:nvSpPr>
        <p:spPr bwMode="auto">
          <a:xfrm>
            <a:off x="0" y="2438400"/>
            <a:ext cx="44196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Medida de asociación para dos variables dicotómicas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Basada en el coeficiente ji cuadrado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Asume valores entre 0 y 1 </a:t>
            </a:r>
          </a:p>
        </p:txBody>
      </p:sp>
      <p:sp>
        <p:nvSpPr>
          <p:cNvPr id="71687" name="Text Box 7"/>
          <p:cNvSpPr txBox="1">
            <a:spLocks noChangeArrowheads="1"/>
          </p:cNvSpPr>
          <p:nvPr/>
        </p:nvSpPr>
        <p:spPr bwMode="auto">
          <a:xfrm>
            <a:off x="4267200" y="1905000"/>
            <a:ext cx="441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V de Cramer</a:t>
            </a:r>
            <a:endParaRPr lang="es-ES" b="1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7109" name="Rectangle 8"/>
          <p:cNvSpPr>
            <a:spLocks noChangeArrowheads="1"/>
          </p:cNvSpPr>
          <p:nvPr/>
        </p:nvSpPr>
        <p:spPr bwMode="auto">
          <a:xfrm>
            <a:off x="4686300" y="2438400"/>
            <a:ext cx="4000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Extensión de PHI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Variables nominales de más de 2 categ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Asume valores entre 0 y 1 </a:t>
            </a:r>
          </a:p>
        </p:txBody>
      </p:sp>
      <p:sp>
        <p:nvSpPr>
          <p:cNvPr id="71692" name="Text Box 12"/>
          <p:cNvSpPr txBox="1">
            <a:spLocks noGrp="1" noChangeArrowheads="1"/>
          </p:cNvSpPr>
          <p:nvPr>
            <p:ph type="title"/>
          </p:nvPr>
        </p:nvSpPr>
        <p:spPr>
          <a:xfrm>
            <a:off x="250825" y="333375"/>
            <a:ext cx="8713788" cy="827088"/>
          </a:xfrm>
        </p:spPr>
        <p:txBody>
          <a:bodyPr/>
          <a:lstStyle/>
          <a:p>
            <a:pPr algn="ctr">
              <a:spcBef>
                <a:spcPct val="50000"/>
              </a:spcBef>
              <a:defRPr/>
            </a:pPr>
            <a:r>
              <a:rPr lang="es-MX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Medidas de asociación para dos variables nominales</a:t>
            </a:r>
            <a:endParaRPr lang="es-ES" sz="2600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693" name="Text Box 13"/>
          <p:cNvSpPr txBox="1">
            <a:spLocks noChangeArrowheads="1"/>
          </p:cNvSpPr>
          <p:nvPr/>
        </p:nvSpPr>
        <p:spPr bwMode="auto">
          <a:xfrm>
            <a:off x="-107950" y="3692525"/>
            <a:ext cx="403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Coeficientes Lambdas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694" name="Text Box 14"/>
          <p:cNvSpPr txBox="1">
            <a:spLocks noChangeArrowheads="1"/>
          </p:cNvSpPr>
          <p:nvPr/>
        </p:nvSpPr>
        <p:spPr bwMode="auto">
          <a:xfrm>
            <a:off x="4724400" y="3606800"/>
            <a:ext cx="3276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Kappa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1695" name="Rectangle 15"/>
          <p:cNvSpPr>
            <a:spLocks noChangeArrowheads="1"/>
          </p:cNvSpPr>
          <p:nvPr/>
        </p:nvSpPr>
        <p:spPr bwMode="auto">
          <a:xfrm>
            <a:off x="0" y="4256088"/>
            <a:ext cx="4572000" cy="1754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Basada en reducción del error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Interpretación distinta de los anteriores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Asume valores entre 0 y 1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Proporción en que se reduce el error al predecir los valores de una variable a partir de los de la otra</a:t>
            </a:r>
          </a:p>
        </p:txBody>
      </p:sp>
      <p:sp>
        <p:nvSpPr>
          <p:cNvPr id="71696" name="Rectangle 16"/>
          <p:cNvSpPr>
            <a:spLocks noChangeArrowheads="1"/>
          </p:cNvSpPr>
          <p:nvPr/>
        </p:nvSpPr>
        <p:spPr bwMode="auto">
          <a:xfrm>
            <a:off x="4724400" y="4119563"/>
            <a:ext cx="4419600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Compara los valores de dos variables nominales tales que sus valores pueden ser los mismos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Tablas cuadradas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Mide el grado de acuerdo entre las dos variables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Asume valores entre -1y 1 Valores próximos a 1 : total acuerdo. Valores próximos a -1 : total desacuerdo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endParaRPr lang="es-MX" altLang="es-AR" sz="18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6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6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6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93" grpId="0" autoUpdateAnimBg="0"/>
      <p:bldP spid="71694" grpId="0" autoUpdateAnimBg="0"/>
      <p:bldP spid="71695" grpId="0" autoUpdateAnimBg="0"/>
      <p:bldP spid="71696" grpId="0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/>
          <p:cNvSpPr txBox="1">
            <a:spLocks noChangeArrowheads="1"/>
          </p:cNvSpPr>
          <p:nvPr/>
        </p:nvSpPr>
        <p:spPr bwMode="auto">
          <a:xfrm>
            <a:off x="4114800" y="3962400"/>
            <a:ext cx="3505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title"/>
          </p:nvPr>
        </p:nvSpPr>
        <p:spPr>
          <a:xfrm>
            <a:off x="381000" y="115888"/>
            <a:ext cx="8475663" cy="757237"/>
          </a:xfrm>
        </p:spPr>
        <p:txBody>
          <a:bodyPr/>
          <a:lstStyle/>
          <a:p>
            <a:pPr algn="ctr">
              <a:defRPr/>
            </a:pPr>
            <a:r>
              <a:rPr lang="es-MX" sz="2600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Medidas de asociación para variables ordinales</a:t>
            </a:r>
          </a:p>
        </p:txBody>
      </p:sp>
      <p:sp>
        <p:nvSpPr>
          <p:cNvPr id="70661" name="Text Box 5"/>
          <p:cNvSpPr txBox="1">
            <a:spLocks noChangeArrowheads="1"/>
          </p:cNvSpPr>
          <p:nvPr/>
        </p:nvSpPr>
        <p:spPr bwMode="auto">
          <a:xfrm>
            <a:off x="-7938" y="3797300"/>
            <a:ext cx="8686801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Tau-b de Kendall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8133" name="Rectangle 6"/>
          <p:cNvSpPr>
            <a:spLocks noChangeArrowheads="1"/>
          </p:cNvSpPr>
          <p:nvPr/>
        </p:nvSpPr>
        <p:spPr bwMode="auto">
          <a:xfrm>
            <a:off x="25400" y="4254500"/>
            <a:ext cx="9144000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Extensión del Gamma Asume valores entre -1 y 1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Alcanza valores extremos (-1 y 1) cuando la asociación  es total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Alcanza valores extremos (-1 y 1) sólo cuando las dos variables tienen el mismo número de categorías (la tabla es cuadrada)</a:t>
            </a: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>
            <a:off x="0" y="5445125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Tau-c de Kendall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0664" name="Rectangle 8"/>
          <p:cNvSpPr>
            <a:spLocks noChangeArrowheads="1"/>
          </p:cNvSpPr>
          <p:nvPr/>
        </p:nvSpPr>
        <p:spPr bwMode="auto">
          <a:xfrm>
            <a:off x="15875" y="5883275"/>
            <a:ext cx="91440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Corrección del tau-b para variables con distinto tipo de categorías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Puede subestimar el grado de asociación.</a:t>
            </a:r>
          </a:p>
        </p:txBody>
      </p:sp>
      <p:sp>
        <p:nvSpPr>
          <p:cNvPr id="48136" name="Rectangle 15"/>
          <p:cNvSpPr>
            <a:spLocks noChangeArrowheads="1"/>
          </p:cNvSpPr>
          <p:nvPr/>
        </p:nvSpPr>
        <p:spPr bwMode="auto">
          <a:xfrm>
            <a:off x="14288" y="1408113"/>
            <a:ext cx="9144000" cy="2563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Medida de asociación para dos variables cualitativas de escala ordinal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Asume valores entre -1 y 1 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Valores próximos a 1 : fuerte asociación positiva: a medida que aumentan los valores de una variable aumentan los de la otra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Valores próximos a -1 : fuerte asociación negativa: a medida que aumentan los valores de una variable disminuyen los de la otra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0 indica que no hay relación ni positiva ni negativa aunque puede haber otro tipo de relación.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Blip>
                <a:blip r:embed="rId2"/>
              </a:buBlip>
            </a:pPr>
            <a:r>
              <a:rPr lang="es-MX" altLang="es-AR" sz="1800">
                <a:latin typeface="Calibri" pitchFamily="34" charset="0"/>
              </a:rPr>
              <a:t>Puede alcanzar valores extremos cuando la asociación no es total</a:t>
            </a: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2070100" y="939800"/>
            <a:ext cx="449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Coeficiente Gamma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63" grpId="0" autoUpdateAnimBg="0"/>
      <p:bldP spid="7066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026"/>
          <p:cNvSpPr txBox="1">
            <a:spLocks noChangeArrowheads="1"/>
          </p:cNvSpPr>
          <p:nvPr/>
        </p:nvSpPr>
        <p:spPr bwMode="auto">
          <a:xfrm>
            <a:off x="762000" y="228600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MEDIDAS DE ASOCIACIÓN ENTRE VARIABLES</a:t>
            </a:r>
            <a:endParaRPr lang="es-ES" altLang="es-AR" sz="2400" b="1"/>
          </a:p>
        </p:txBody>
      </p:sp>
      <p:sp>
        <p:nvSpPr>
          <p:cNvPr id="28675" name="Text Box 1027"/>
          <p:cNvSpPr txBox="1">
            <a:spLocks noChangeArrowheads="1"/>
          </p:cNvSpPr>
          <p:nvPr/>
        </p:nvSpPr>
        <p:spPr bwMode="auto">
          <a:xfrm>
            <a:off x="228600" y="762000"/>
            <a:ext cx="8686800" cy="3016250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000" b="1"/>
              <a:t>UNA TABLA DE CONTINGENCIA ES UNA DISTRIBUCIÓN EN FILAS Y COLUMNAS EN LA QUE LOS INDIVIDUOS DE UNA POBLACIÓN SE CLASIFICAN EN FUNCIÓN DE PARES DE OBSERVACIONES.</a:t>
            </a:r>
          </a:p>
          <a:p>
            <a:pPr algn="just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000"/>
              <a:t>La </a:t>
            </a:r>
            <a:r>
              <a:rPr lang="es-ES" altLang="es-AR" sz="2000">
                <a:hlinkClick r:id="rId2"/>
              </a:rPr>
              <a:t>tabla de contingencia</a:t>
            </a:r>
            <a:r>
              <a:rPr lang="es-ES" altLang="es-AR" sz="2000"/>
              <a:t> es un método de representar simultáneamente dos características diferentes observados en una misma POBLACIÓN. Las dos variables son </a:t>
            </a:r>
            <a:r>
              <a:rPr lang="es-ES" altLang="es-AR" sz="2000" i="1"/>
              <a:t>x</a:t>
            </a:r>
            <a:r>
              <a:rPr lang="es-ES" altLang="es-AR" sz="2000"/>
              <a:t> e </a:t>
            </a:r>
            <a:r>
              <a:rPr lang="es-ES" altLang="es-AR" sz="2000" i="1"/>
              <a:t>y</a:t>
            </a:r>
            <a:r>
              <a:rPr lang="es-ES" altLang="es-AR" sz="2000"/>
              <a:t>, el tamaño de la muestra es n. Las categorías de </a:t>
            </a:r>
            <a:r>
              <a:rPr lang="es-ES" altLang="es-AR" sz="2000" i="1"/>
              <a:t>x </a:t>
            </a:r>
            <a:r>
              <a:rPr lang="es-ES" altLang="es-AR" sz="2000"/>
              <a:t> se escribirán </a:t>
            </a:r>
            <a:r>
              <a:rPr lang="es-ES" altLang="es-AR" sz="2000" i="1"/>
              <a:t>x.1, x.2.. X.n</a:t>
            </a:r>
            <a:r>
              <a:rPr lang="es-ES" altLang="es-AR" sz="2000"/>
              <a:t>, y las de  </a:t>
            </a:r>
            <a:r>
              <a:rPr lang="es-ES" altLang="es-AR" sz="2000" i="1"/>
              <a:t>y,</a:t>
            </a:r>
            <a:r>
              <a:rPr lang="es-ES" altLang="es-AR" sz="2000"/>
              <a:t>  se escribirán </a:t>
            </a:r>
            <a:r>
              <a:rPr lang="es-ES" altLang="es-AR" sz="2000" i="1"/>
              <a:t>y.1, y.2… y.n.  Los individuos X.1 Y.1 son los que reúnes ambos atributos. </a:t>
            </a:r>
            <a:r>
              <a:rPr lang="es-ES" altLang="es-AR" sz="2000"/>
              <a:t>Estos valores en una tabla de doble entrada:</a:t>
            </a:r>
          </a:p>
        </p:txBody>
      </p:sp>
      <p:pic>
        <p:nvPicPr>
          <p:cNvPr id="2867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4175" y="4041775"/>
            <a:ext cx="5557838" cy="262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/>
          </p:cNvSpPr>
          <p:nvPr/>
        </p:nvSpPr>
        <p:spPr bwMode="auto">
          <a:xfrm>
            <a:off x="7596188" y="6526213"/>
            <a:ext cx="16557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</a:rPr>
              <a:t>TABLAS rxc</a:t>
            </a:r>
            <a:r>
              <a:rPr lang="es-ES" altLang="es-AR" sz="4800" b="1">
                <a:solidFill>
                  <a:schemeClr val="tx2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2540000" y="325438"/>
            <a:ext cx="4064000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latin typeface="Arial" pitchFamily="34" charset="0"/>
              </a:defRPr>
            </a:lvl1pPr>
            <a:lvl2pPr algn="r">
              <a:defRPr sz="4800" b="1">
                <a:solidFill>
                  <a:schemeClr val="tx2"/>
                </a:solidFill>
                <a:latin typeface="Arial" pitchFamily="34" charset="0"/>
              </a:defRPr>
            </a:lvl2pPr>
            <a:lvl3pPr algn="r">
              <a:defRPr sz="4800" b="1">
                <a:solidFill>
                  <a:schemeClr val="tx2"/>
                </a:solidFill>
                <a:latin typeface="Arial" pitchFamily="34" charset="0"/>
              </a:defRPr>
            </a:lvl3pPr>
            <a:lvl4pPr algn="r">
              <a:defRPr sz="4800" b="1">
                <a:solidFill>
                  <a:schemeClr val="tx2"/>
                </a:solidFill>
                <a:latin typeface="Arial" pitchFamily="34" charset="0"/>
              </a:defRPr>
            </a:lvl4pPr>
            <a:lvl5pPr algn="r">
              <a:defRPr sz="4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ja-JP" sz="240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COEFICIENTE GAMMA</a:t>
            </a:r>
            <a:endParaRPr lang="es-ES" altLang="es-AR" sz="2400" dirty="0">
              <a:solidFill>
                <a:schemeClr val="tx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8615" name="Rectangle 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pic>
        <p:nvPicPr>
          <p:cNvPr id="686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5146675"/>
            <a:ext cx="8208962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68617" name="Picture 2" descr="http://4.bp.blogspot.com/_Xa92V0PARSw/SQJ9VI1TmUI/AAAAAAAAASM/LGNlQa5NeRI/s400/pares+Blog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088" y="3681413"/>
            <a:ext cx="7777162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8618" name="Picture 4" descr="http://4.bp.blogspot.com/_Xa92V0PARSw/SQJ9fxgkFNI/AAAAAAAAASU/m_35SAwVjSA/s400/Tabla+3por3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800" y="981075"/>
            <a:ext cx="7993063" cy="2484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8619" name="1 Rectángulo"/>
          <p:cNvSpPr>
            <a:spLocks noChangeArrowheads="1"/>
          </p:cNvSpPr>
          <p:nvPr/>
        </p:nvSpPr>
        <p:spPr bwMode="auto">
          <a:xfrm>
            <a:off x="3511550" y="981075"/>
            <a:ext cx="2176463" cy="576263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8620" name="16 Rectángulo"/>
          <p:cNvSpPr>
            <a:spLocks noChangeArrowheads="1"/>
          </p:cNvSpPr>
          <p:nvPr/>
        </p:nvSpPr>
        <p:spPr bwMode="auto">
          <a:xfrm>
            <a:off x="501650" y="5360988"/>
            <a:ext cx="933450" cy="576262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bg1"/>
            </a:solidFill>
            <a:round/>
            <a:headEnd type="none" w="sm" len="sm"/>
            <a:tailEnd type="none" w="sm" len="sm"/>
          </a:ln>
        </p:spPr>
        <p:txBody>
          <a:bodyPr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230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/>
          </p:cNvSpPr>
          <p:nvPr/>
        </p:nvSpPr>
        <p:spPr bwMode="auto">
          <a:xfrm>
            <a:off x="7596188" y="6526213"/>
            <a:ext cx="1655762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s-ES" altLang="es-AR" sz="1800" b="1">
                <a:latin typeface="Arial" pitchFamily="34" charset="0"/>
              </a:rPr>
              <a:t>TABLAS rxc</a:t>
            </a:r>
            <a:r>
              <a:rPr lang="es-ES" altLang="es-AR" sz="4800" b="1">
                <a:solidFill>
                  <a:schemeClr val="tx2"/>
                </a:solidFill>
                <a:latin typeface="Arial" pitchFamily="34" charset="0"/>
              </a:rPr>
              <a:t> </a:t>
            </a:r>
          </a:p>
        </p:txBody>
      </p:sp>
      <p:sp>
        <p:nvSpPr>
          <p:cNvPr id="128003" name="Rectangle 3"/>
          <p:cNvSpPr>
            <a:spLocks noChangeArrowheads="1"/>
          </p:cNvSpPr>
          <p:nvPr/>
        </p:nvSpPr>
        <p:spPr bwMode="auto">
          <a:xfrm>
            <a:off x="2705100" y="296863"/>
            <a:ext cx="4062413" cy="50482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latin typeface="Arial" pitchFamily="34" charset="0"/>
              </a:defRPr>
            </a:lvl1pPr>
            <a:lvl2pPr algn="r">
              <a:defRPr sz="4800" b="1">
                <a:solidFill>
                  <a:schemeClr val="tx2"/>
                </a:solidFill>
                <a:latin typeface="Arial" pitchFamily="34" charset="0"/>
              </a:defRPr>
            </a:lvl2pPr>
            <a:lvl3pPr algn="r">
              <a:defRPr sz="4800" b="1">
                <a:solidFill>
                  <a:schemeClr val="tx2"/>
                </a:solidFill>
                <a:latin typeface="Arial" pitchFamily="34" charset="0"/>
              </a:defRPr>
            </a:lvl3pPr>
            <a:lvl4pPr algn="r">
              <a:defRPr sz="4800" b="1">
                <a:solidFill>
                  <a:schemeClr val="tx2"/>
                </a:solidFill>
                <a:latin typeface="Arial" pitchFamily="34" charset="0"/>
              </a:defRPr>
            </a:lvl4pPr>
            <a:lvl5pPr algn="r">
              <a:defRPr sz="4800" b="1">
                <a:solidFill>
                  <a:schemeClr val="tx2"/>
                </a:solidFill>
                <a:latin typeface="Arial" pitchFamily="34" charset="0"/>
              </a:defRPr>
            </a:lvl5pPr>
            <a:lvl6pPr marL="4572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6pPr>
            <a:lvl7pPr marL="9144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7pPr>
            <a:lvl8pPr marL="13716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8pPr>
            <a:lvl9pPr marL="1828800" algn="r" fontAlgn="base">
              <a:spcBef>
                <a:spcPct val="0"/>
              </a:spcBef>
              <a:spcAft>
                <a:spcPct val="0"/>
              </a:spcAft>
              <a:defRPr sz="4800" b="1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ctr">
              <a:defRPr/>
            </a:pPr>
            <a:r>
              <a:rPr lang="es-ES" altLang="ja-JP" sz="2400" dirty="0">
                <a:solidFill>
                  <a:schemeClr val="tx1"/>
                </a:solidFill>
                <a:latin typeface="+mn-lt"/>
                <a:ea typeface="MS PGothic" pitchFamily="34" charset="-128"/>
              </a:rPr>
              <a:t>COEFICIENTE GAMMA</a:t>
            </a:r>
            <a:endParaRPr lang="es-ES" altLang="es-AR" sz="2400" dirty="0">
              <a:solidFill>
                <a:schemeClr val="tx1"/>
              </a:solidFill>
              <a:latin typeface="+mn-lt"/>
              <a:ea typeface="MS PGothic" pitchFamily="34" charset="-128"/>
            </a:endParaRPr>
          </a:p>
        </p:txBody>
      </p:sp>
      <p:sp>
        <p:nvSpPr>
          <p:cNvPr id="69636" name="Rectangle 4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9637" name="Rectangle 5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9638" name="Rectangle 6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69639" name="Rectangle 8"/>
          <p:cNvSpPr>
            <a:spLocks noChangeArrowheads="1"/>
          </p:cNvSpPr>
          <p:nvPr/>
        </p:nvSpPr>
        <p:spPr bwMode="auto">
          <a:xfrm>
            <a:off x="0" y="32432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s-AR" altLang="es-AR" sz="1800">
              <a:latin typeface="Arial" pitchFamily="34" charset="0"/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412750" y="1233488"/>
            <a:ext cx="8443913" cy="50783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defRPr/>
            </a:pPr>
            <a:endParaRPr lang="es-AR" b="1" dirty="0">
              <a:latin typeface="+mn-lt"/>
            </a:endParaRPr>
          </a:p>
          <a:p>
            <a:pPr algn="just">
              <a:defRPr/>
            </a:pPr>
            <a:r>
              <a:rPr lang="es-AR" b="1" dirty="0">
                <a:latin typeface="+mn-lt"/>
              </a:rPr>
              <a:t>Al trabajar con variables cualitativas ordinales, siempre se debe definir cual variable es la independiente(X) y cual es la variable dependiente(Y). O sea que la "Y" depende de la "X", o lo que es lo mismo la variable "Y" se ve afectada por los cambios de la variable "X".</a:t>
            </a:r>
          </a:p>
          <a:p>
            <a:pPr algn="just">
              <a:defRPr/>
            </a:pPr>
            <a:endParaRPr lang="es-AR" b="1" dirty="0">
              <a:latin typeface="+mn-lt"/>
            </a:endParaRPr>
          </a:p>
          <a:p>
            <a:pPr algn="just">
              <a:defRPr/>
            </a:pPr>
            <a:r>
              <a:rPr lang="es-AR" b="1" dirty="0">
                <a:latin typeface="+mn-lt"/>
              </a:rPr>
              <a:t>Cuanto afecta esos cambios a la variable "Y" dependerá del grado de asociación que tengan las variables. El grado de asociación, se observa con un número, que varía entre -1 y +1. Cuanto más próximo a cero esté el coeficiente Gamma más débil es la asociación entre las variables estudiadas (RELACIONES LINEALES O CURVILINEAS / RINCONALES).</a:t>
            </a:r>
          </a:p>
          <a:p>
            <a:pPr algn="just">
              <a:defRPr/>
            </a:pPr>
            <a:endParaRPr lang="es-AR" b="1" dirty="0">
              <a:latin typeface="+mn-lt"/>
            </a:endParaRPr>
          </a:p>
          <a:p>
            <a:pPr algn="just">
              <a:defRPr/>
            </a:pPr>
            <a:r>
              <a:rPr lang="es-AR" b="1" dirty="0">
                <a:latin typeface="+mn-lt"/>
              </a:rPr>
              <a:t>Cuanto más próximo a -1 esté el coeficiente Gamma, indicará que al crecer "X" disminuye "Y". Cuanto más próximo a +1 esté el coeficiente Gamma, indicará que al crecer la "X", también crecerá la "Y".</a:t>
            </a:r>
          </a:p>
          <a:p>
            <a:pPr algn="just">
              <a:defRPr/>
            </a:pPr>
            <a:endParaRPr lang="es-MX" b="1" dirty="0">
              <a:latin typeface="+mn-lt"/>
            </a:endParaRPr>
          </a:p>
          <a:p>
            <a:pPr algn="just">
              <a:defRPr/>
            </a:pPr>
            <a:r>
              <a:rPr lang="es-MX" b="1" dirty="0">
                <a:latin typeface="+mn-lt"/>
              </a:rPr>
              <a:t>Sin embargo, el coeficiente Gamma también asume máximos valores cuando se cumplen estructuras de datos para relaciones </a:t>
            </a:r>
            <a:r>
              <a:rPr lang="es-MX" b="1" dirty="0" err="1">
                <a:latin typeface="+mn-lt"/>
              </a:rPr>
              <a:t>rinconales</a:t>
            </a:r>
            <a:r>
              <a:rPr lang="es-MX" b="1" dirty="0">
                <a:latin typeface="+mn-lt"/>
              </a:rPr>
              <a:t>. </a:t>
            </a:r>
            <a:endParaRPr lang="es-AR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036302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7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9950" y="1962150"/>
            <a:ext cx="4464050" cy="272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577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4581525"/>
            <a:ext cx="4067175" cy="2368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578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24050"/>
            <a:ext cx="4932363" cy="276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4537075" y="5157788"/>
            <a:ext cx="4319588" cy="1150937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Distribuciones para Tablas de Contingencia y Prueba de Hipótesis Ji cuadrado</a:t>
            </a:r>
            <a:endParaRPr lang="es-ES" altLang="es-AR" sz="2400" b="1">
              <a:latin typeface="Arial" pitchFamily="34" charset="0"/>
            </a:endParaRP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1274763" y="407988"/>
            <a:ext cx="6934200" cy="1004887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ESTADÍSTICOS DE ANÁLISIS BIVARIADO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>
                <a:solidFill>
                  <a:schemeClr val="tx2"/>
                </a:solidFill>
              </a:rPr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10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1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build="p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175" y="4645025"/>
            <a:ext cx="4430713" cy="2132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5123" name="Rectangle 3"/>
          <p:cNvSpPr>
            <a:spLocks noChangeArrowheads="1"/>
          </p:cNvSpPr>
          <p:nvPr/>
        </p:nvSpPr>
        <p:spPr bwMode="auto">
          <a:xfrm>
            <a:off x="5184775" y="1844675"/>
            <a:ext cx="3348038" cy="1008063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buClrTx/>
              <a:buSzTx/>
              <a:buFontTx/>
              <a:buNone/>
            </a:pPr>
            <a:r>
              <a:rPr lang="es-MX" altLang="es-AR" sz="2400" b="1">
                <a:latin typeface="Arial" pitchFamily="34" charset="0"/>
              </a:rPr>
              <a:t>Coeficientes de Asociación Tablas</a:t>
            </a:r>
            <a:endParaRPr lang="es-ES" altLang="es-AR" sz="2400" b="1">
              <a:latin typeface="Arial" pitchFamily="34" charset="0"/>
            </a:endParaRPr>
          </a:p>
        </p:txBody>
      </p:sp>
      <p:pic>
        <p:nvPicPr>
          <p:cNvPr id="7680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835150"/>
            <a:ext cx="4787900" cy="281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pic>
        <p:nvPicPr>
          <p:cNvPr id="76805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25" y="3351213"/>
            <a:ext cx="4321175" cy="360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76806" name="Text Box 6"/>
          <p:cNvSpPr txBox="1">
            <a:spLocks noChangeArrowheads="1"/>
          </p:cNvSpPr>
          <p:nvPr/>
        </p:nvSpPr>
        <p:spPr bwMode="auto">
          <a:xfrm>
            <a:off x="1309688" y="441325"/>
            <a:ext cx="6934200" cy="1004888"/>
          </a:xfrm>
          <a:prstGeom prst="rect">
            <a:avLst/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400" b="1"/>
              <a:t>ESTADÍSTICOS DE ANÁLISIS BIVARIADO</a:t>
            </a:r>
          </a:p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400">
                <a:solidFill>
                  <a:schemeClr val="tx2"/>
                </a:solidFill>
              </a:rPr>
              <a:t>A MODO DE EJEMPLO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12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title"/>
          </p:nvPr>
        </p:nvSpPr>
        <p:spPr>
          <a:xfrm>
            <a:off x="581025" y="609600"/>
            <a:ext cx="8258175" cy="947738"/>
          </a:xfrm>
        </p:spPr>
        <p:txBody>
          <a:bodyPr/>
          <a:lstStyle/>
          <a:p>
            <a:pPr>
              <a:defRPr/>
            </a:pPr>
            <a:r>
              <a:rPr lang="es-MX" sz="32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COMPONENTES TABLA DE UNA CONTINGENCIA</a:t>
            </a:r>
            <a:endParaRPr lang="es-ES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/>
        </p:nvGraphicFramePr>
        <p:xfrm>
          <a:off x="430213" y="2844800"/>
          <a:ext cx="7543800" cy="2927350"/>
        </p:xfrm>
        <a:graphic>
          <a:graphicData uri="http://schemas.openxmlformats.org/drawingml/2006/table">
            <a:tbl>
              <a:tblPr/>
              <a:tblGrid>
                <a:gridCol w="1885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85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756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1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28</a:t>
                      </a: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12</a:t>
                      </a: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40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95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  42</a:t>
                      </a: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   18</a:t>
                      </a: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 60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10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5" marB="4573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100</a:t>
                      </a:r>
                      <a:endParaRPr kumimoji="0" lang="es-E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5" marB="4573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4375150" y="5337175"/>
            <a:ext cx="16002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/>
              <a:t>    30</a:t>
            </a:r>
            <a:endParaRPr lang="es-ES" altLang="es-AR" sz="2800"/>
          </a:p>
        </p:txBody>
      </p:sp>
      <p:sp>
        <p:nvSpPr>
          <p:cNvPr id="30754" name="Text Box 37"/>
          <p:cNvSpPr txBox="1">
            <a:spLocks noChangeArrowheads="1"/>
          </p:cNvSpPr>
          <p:nvPr/>
        </p:nvSpPr>
        <p:spPr bwMode="auto">
          <a:xfrm>
            <a:off x="2714625" y="5300663"/>
            <a:ext cx="16002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MX" altLang="es-AR" sz="2800"/>
              <a:t>   70</a:t>
            </a:r>
            <a:endParaRPr lang="es-ES" altLang="es-AR" sz="2800"/>
          </a:p>
        </p:txBody>
      </p:sp>
      <p:sp>
        <p:nvSpPr>
          <p:cNvPr id="60454" name="Oval 38"/>
          <p:cNvSpPr>
            <a:spLocks noChangeArrowheads="1"/>
          </p:cNvSpPr>
          <p:nvPr/>
        </p:nvSpPr>
        <p:spPr bwMode="auto">
          <a:xfrm>
            <a:off x="5943600" y="5105400"/>
            <a:ext cx="1524000" cy="909638"/>
          </a:xfrm>
          <a:prstGeom prst="ellipse">
            <a:avLst/>
          </a:prstGeom>
          <a:noFill/>
          <a:ln w="25400">
            <a:solidFill>
              <a:schemeClr val="folHlink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60455" name="Text Box 39"/>
          <p:cNvSpPr txBox="1">
            <a:spLocks noChangeArrowheads="1"/>
          </p:cNvSpPr>
          <p:nvPr/>
        </p:nvSpPr>
        <p:spPr bwMode="auto">
          <a:xfrm>
            <a:off x="6096000" y="5867400"/>
            <a:ext cx="3048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 dirty="0"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N: total poblacional o muestral</a:t>
            </a:r>
            <a:endParaRPr lang="es-ES" b="1" dirty="0">
              <a:solidFill>
                <a:schemeClr val="tx2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cxnSp>
        <p:nvCxnSpPr>
          <p:cNvPr id="60456" name="AutoShape 40"/>
          <p:cNvCxnSpPr>
            <a:cxnSpLocks noChangeShapeType="1"/>
            <a:stCxn id="60454" idx="2"/>
          </p:cNvCxnSpPr>
          <p:nvPr/>
        </p:nvCxnSpPr>
        <p:spPr bwMode="auto">
          <a:xfrm rot="10800000" flipH="1" flipV="1">
            <a:off x="5943600" y="5559425"/>
            <a:ext cx="228600" cy="795338"/>
          </a:xfrm>
          <a:prstGeom prst="curvedConnector4">
            <a:avLst>
              <a:gd name="adj1" fmla="val -100000"/>
              <a:gd name="adj2" fmla="val 78602"/>
            </a:avLst>
          </a:prstGeom>
          <a:noFill/>
          <a:ln w="25400">
            <a:solidFill>
              <a:schemeClr val="folHlink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57" name="Oval 41"/>
          <p:cNvSpPr>
            <a:spLocks noChangeArrowheads="1"/>
          </p:cNvSpPr>
          <p:nvPr/>
        </p:nvSpPr>
        <p:spPr bwMode="auto">
          <a:xfrm>
            <a:off x="5943600" y="3810000"/>
            <a:ext cx="1295400" cy="1295400"/>
          </a:xfrm>
          <a:prstGeom prst="ellipse">
            <a:avLst/>
          </a:prstGeom>
          <a:noFill/>
          <a:ln w="25400">
            <a:solidFill>
              <a:srgbClr val="00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60458" name="Text Box 42"/>
          <p:cNvSpPr txBox="1">
            <a:spLocks noChangeArrowheads="1"/>
          </p:cNvSpPr>
          <p:nvPr/>
        </p:nvSpPr>
        <p:spPr bwMode="auto">
          <a:xfrm>
            <a:off x="7239000" y="3733800"/>
            <a:ext cx="1905000" cy="776288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Marginales</a:t>
            </a:r>
          </a:p>
          <a:p>
            <a:pPr>
              <a:spcBef>
                <a:spcPct val="50000"/>
              </a:spcBef>
              <a:defRPr/>
            </a:pPr>
            <a:r>
              <a:rPr lang="es-MX" sz="1400" b="1">
                <a:solidFill>
                  <a:srgbClr val="00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(de fila)</a:t>
            </a:r>
            <a:endParaRPr lang="es-ES" sz="1400" b="1">
              <a:solidFill>
                <a:srgbClr val="00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60459" name="AutoShape 43"/>
          <p:cNvCxnSpPr>
            <a:cxnSpLocks noChangeShapeType="1"/>
          </p:cNvCxnSpPr>
          <p:nvPr/>
        </p:nvCxnSpPr>
        <p:spPr bwMode="auto">
          <a:xfrm rot="5400000" flipV="1">
            <a:off x="7087394" y="3883819"/>
            <a:ext cx="136525" cy="341313"/>
          </a:xfrm>
          <a:prstGeom prst="curvedConnector4">
            <a:avLst>
              <a:gd name="adj1" fmla="val -296514"/>
              <a:gd name="adj2" fmla="val 77676"/>
            </a:avLst>
          </a:prstGeom>
          <a:noFill/>
          <a:ln w="25400">
            <a:solidFill>
              <a:srgbClr val="009900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60" name="Oval 44"/>
          <p:cNvSpPr>
            <a:spLocks noChangeArrowheads="1"/>
          </p:cNvSpPr>
          <p:nvPr/>
        </p:nvSpPr>
        <p:spPr bwMode="auto">
          <a:xfrm>
            <a:off x="2305050" y="5260975"/>
            <a:ext cx="3276600" cy="762000"/>
          </a:xfrm>
          <a:prstGeom prst="ellipse">
            <a:avLst/>
          </a:prstGeom>
          <a:noFill/>
          <a:ln w="25400">
            <a:solidFill>
              <a:srgbClr val="FF99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60461" name="Text Box 45"/>
          <p:cNvSpPr txBox="1">
            <a:spLocks noChangeArrowheads="1"/>
          </p:cNvSpPr>
          <p:nvPr/>
        </p:nvSpPr>
        <p:spPr bwMode="auto">
          <a:xfrm>
            <a:off x="2286000" y="6081713"/>
            <a:ext cx="2971800" cy="77628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>
                <a:solidFill>
                  <a:srgbClr val="FF99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Marginales</a:t>
            </a:r>
          </a:p>
          <a:p>
            <a:pPr>
              <a:spcBef>
                <a:spcPct val="50000"/>
              </a:spcBef>
              <a:defRPr/>
            </a:pPr>
            <a:r>
              <a:rPr lang="es-MX" sz="1400" b="1">
                <a:solidFill>
                  <a:srgbClr val="FF99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(de columna)</a:t>
            </a:r>
            <a:endParaRPr lang="es-ES" sz="1400" b="1">
              <a:solidFill>
                <a:srgbClr val="FF9966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cxnSp>
        <p:nvCxnSpPr>
          <p:cNvPr id="60462" name="AutoShape 46"/>
          <p:cNvCxnSpPr>
            <a:cxnSpLocks noChangeShapeType="1"/>
            <a:stCxn id="60460" idx="2"/>
            <a:endCxn id="60461" idx="1"/>
          </p:cNvCxnSpPr>
          <p:nvPr/>
        </p:nvCxnSpPr>
        <p:spPr bwMode="auto">
          <a:xfrm rot="10800000" flipV="1">
            <a:off x="2286000" y="5641975"/>
            <a:ext cx="19050" cy="827088"/>
          </a:xfrm>
          <a:prstGeom prst="curvedConnector3">
            <a:avLst>
              <a:gd name="adj1" fmla="val 1300000"/>
            </a:avLst>
          </a:prstGeom>
          <a:noFill/>
          <a:ln w="25400">
            <a:solidFill>
              <a:srgbClr val="FF9966"/>
            </a:solidFill>
            <a:miter lim="800000"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60463" name="Oval 47"/>
          <p:cNvSpPr>
            <a:spLocks noChangeArrowheads="1"/>
          </p:cNvSpPr>
          <p:nvPr/>
        </p:nvSpPr>
        <p:spPr bwMode="auto">
          <a:xfrm>
            <a:off x="2714625" y="3238500"/>
            <a:ext cx="3203575" cy="2098675"/>
          </a:xfrm>
          <a:prstGeom prst="ellipse">
            <a:avLst/>
          </a:prstGeom>
          <a:noFill/>
          <a:ln w="25400">
            <a:solidFill>
              <a:srgbClr val="33CCCC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60465" name="Text Box 49"/>
          <p:cNvSpPr txBox="1">
            <a:spLocks noChangeArrowheads="1"/>
          </p:cNvSpPr>
          <p:nvPr/>
        </p:nvSpPr>
        <p:spPr bwMode="auto">
          <a:xfrm>
            <a:off x="2946400" y="3378200"/>
            <a:ext cx="2895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s-MX" b="1" dirty="0">
                <a:solidFill>
                  <a:srgbClr val="6666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Celdas condicionales</a:t>
            </a:r>
            <a:endParaRPr lang="es-ES" b="1" dirty="0">
              <a:solidFill>
                <a:srgbClr val="666699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66" name="Text Box 53"/>
          <p:cNvSpPr txBox="1">
            <a:spLocks noChangeArrowheads="1"/>
          </p:cNvSpPr>
          <p:nvPr/>
        </p:nvSpPr>
        <p:spPr bwMode="auto">
          <a:xfrm>
            <a:off x="381000" y="1828800"/>
            <a:ext cx="8458200" cy="788988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1800"/>
              <a:t>DISTRIBUCIONES MARGINALES                  DISTRIBUCIONES CONDICIONALES</a:t>
            </a:r>
          </a:p>
          <a:p>
            <a:pPr eaLnBrk="1" hangingPunct="1">
              <a:spcBef>
                <a:spcPct val="50000"/>
              </a:spcBef>
              <a:buClrTx/>
              <a:buSzTx/>
              <a:buFont typeface="Wingdings" pitchFamily="2" charset="2"/>
              <a:buNone/>
            </a:pPr>
            <a:r>
              <a:rPr lang="es-AR" altLang="es-AR" sz="1800"/>
              <a:t>                           UN TOTAL POBLACIONAL O MUESTRAL</a:t>
            </a:r>
            <a:endParaRPr lang="es-ES" altLang="es-AR" sz="18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4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04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0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0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0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" presetID="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0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0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0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0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0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0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0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54" grpId="0" animBg="1"/>
      <p:bldP spid="60455" grpId="0" autoUpdateAnimBg="0"/>
      <p:bldP spid="60457" grpId="0" animBg="1"/>
      <p:bldP spid="60458" grpId="0" animBg="1" autoUpdateAnimBg="0"/>
      <p:bldP spid="60460" grpId="0" animBg="1"/>
      <p:bldP spid="60461" grpId="0" animBg="1" autoUpdateAnimBg="0"/>
      <p:bldP spid="60463" grpId="0" animBg="1"/>
      <p:bldP spid="60465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9498926"/>
              </p:ext>
            </p:extLst>
          </p:nvPr>
        </p:nvGraphicFramePr>
        <p:xfrm>
          <a:off x="522890" y="3172924"/>
          <a:ext cx="8305800" cy="2920372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1206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25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</a:t>
                      </a: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988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7112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 100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1777" name="Text Box 2"/>
          <p:cNvSpPr txBox="1">
            <a:spLocks noChangeArrowheads="1"/>
          </p:cNvSpPr>
          <p:nvPr/>
        </p:nvSpPr>
        <p:spPr bwMode="auto">
          <a:xfrm>
            <a:off x="447373" y="122622"/>
            <a:ext cx="8305800" cy="2224087"/>
          </a:xfrm>
          <a:prstGeom prst="rect">
            <a:avLst/>
          </a:prstGeom>
          <a:solidFill>
            <a:srgbClr val="CCFFCC"/>
          </a:solidFill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s-AR" altLang="es-AR" sz="2000" b="1" dirty="0"/>
              <a:t>TIPO DE ANÁLISIS QUE PERMITE UNA TABLA DE CONTINGENCIA</a:t>
            </a:r>
          </a:p>
          <a:p>
            <a:pPr algn="ctr">
              <a:spcBef>
                <a:spcPct val="50000"/>
              </a:spcBef>
              <a:buClrTx/>
              <a:buSzTx/>
              <a:buFont typeface="Wingdings" pitchFamily="2" charset="2"/>
              <a:buChar char="q"/>
            </a:pPr>
            <a:r>
              <a:rPr lang="es-AR" altLang="es-AR" sz="1800" dirty="0"/>
              <a:t> ANÁLISIS DE PERFILES O CARACTERÍSTICAS POBLACIONALES</a:t>
            </a:r>
          </a:p>
          <a:p>
            <a:pPr algn="ctr">
              <a:spcBef>
                <a:spcPct val="50000"/>
              </a:spcBef>
              <a:buClrTx/>
              <a:buSzTx/>
              <a:buFont typeface="Wingdings" pitchFamily="2" charset="2"/>
              <a:buChar char="q"/>
            </a:pPr>
            <a:r>
              <a:rPr lang="es-AR" altLang="es-AR" sz="1800" dirty="0"/>
              <a:t> ANÁLISIS DESCRIPTIVO DE GRUPOS O SEGMENTOS DE POBLACIÓN </a:t>
            </a:r>
          </a:p>
          <a:p>
            <a:pPr algn="ctr">
              <a:spcBef>
                <a:spcPct val="50000"/>
              </a:spcBef>
              <a:buClrTx/>
              <a:buSzTx/>
              <a:buFont typeface="Wingdings" pitchFamily="2" charset="2"/>
              <a:buChar char="q"/>
            </a:pPr>
            <a:r>
              <a:rPr lang="es-AR" altLang="es-AR" sz="1800" dirty="0"/>
              <a:t> </a:t>
            </a:r>
            <a:r>
              <a:rPr lang="es-AR" altLang="es-AR" sz="1800" b="1" dirty="0"/>
              <a:t>ANÁLISIS DE ASOCIACIÓN / INDEPENDENCIA Y RELACIÓN ESTADÍSTICA / ANÁLISIS DE PROBABILIDADES</a:t>
            </a:r>
            <a:endParaRPr lang="es-ES" altLang="es-AR" sz="18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7581623"/>
              </p:ext>
            </p:extLst>
          </p:nvPr>
        </p:nvGraphicFramePr>
        <p:xfrm>
          <a:off x="457200" y="69269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s-MX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VyA</a:t>
                      </a: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/N)=28%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MyA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/N)=12%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P(A/N)=40%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es-MX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VyI</a:t>
                      </a: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/N)=42%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</a:t>
                      </a:r>
                      <a:r>
                        <a:rPr kumimoji="0" lang="pt-B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MyI</a:t>
                      </a: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/N)=18%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P(I/N)=60%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P(V/N)=70%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P(M/N)=30%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52615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6909497"/>
              </p:ext>
            </p:extLst>
          </p:nvPr>
        </p:nvGraphicFramePr>
        <p:xfrm>
          <a:off x="440410" y="105273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P(A/V)=40%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P(A/M)=40%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P(A/N)=40%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P(I/V)=60%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P(I/M)=60%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P(I/N)=60%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P(V/N)=70%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P(M/N)=30%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</a:t>
                      </a: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92670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5867400" y="4495800"/>
            <a:ext cx="1600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sp>
        <p:nvSpPr>
          <p:cNvPr id="31747" name="Text Box 4"/>
          <p:cNvSpPr txBox="1">
            <a:spLocks noChangeArrowheads="1"/>
          </p:cNvSpPr>
          <p:nvPr/>
        </p:nvSpPr>
        <p:spPr bwMode="auto">
          <a:xfrm>
            <a:off x="457200" y="1905000"/>
            <a:ext cx="6934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endParaRPr lang="es-AR" altLang="es-AR" sz="2400"/>
          </a:p>
        </p:txBody>
      </p:sp>
      <p:graphicFrame>
        <p:nvGraphicFramePr>
          <p:cNvPr id="60468" name="Group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8604"/>
              </p:ext>
            </p:extLst>
          </p:nvPr>
        </p:nvGraphicFramePr>
        <p:xfrm>
          <a:off x="457200" y="692696"/>
          <a:ext cx="8305800" cy="4581284"/>
        </p:xfrm>
        <a:graphic>
          <a:graphicData uri="http://schemas.openxmlformats.org/drawingml/2006/table">
            <a:tbl>
              <a:tblPr/>
              <a:tblGrid>
                <a:gridCol w="14420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03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4716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X / Y</a:t>
                      </a:r>
                      <a:endParaRPr kumimoji="0" lang="es-AR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VARÓN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MUJER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495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28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P(V/A)=70%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P(M/A)=30%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P(A/N)=40%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P(A)=100%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491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INACTIVO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42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MX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P(V/I)=70%</a:t>
                      </a: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18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pt-B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pt-B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P(M/I)=30%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A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60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P(I/N)=60%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P(I)=100%</a:t>
                      </a:r>
                      <a:endParaRPr kumimoji="0" lang="es-ES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54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TOTAL </a:t>
                      </a:r>
                      <a:endParaRPr kumimoji="0" lang="es-E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2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marT="45737" marB="4573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70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P(V/N)=70%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P(V)=100%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30 casos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P(M/N)=30%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P(M)=100%</a:t>
                      </a:r>
                      <a:endParaRPr kumimoji="0" lang="es-AR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100 casos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s-MX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</a:rPr>
                        <a:t>P(N)=100%</a:t>
                      </a:r>
                      <a:endParaRPr kumimoji="0" lang="es-E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marT="45737" marB="4573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9432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3A0C96-AEA2-4885-ABBE-CC25992B9120}" type="slidenum">
              <a:rPr lang="es-ES"/>
              <a:pPr>
                <a:defRPr/>
              </a:pPr>
              <a:t>9</a:t>
            </a:fld>
            <a:endParaRPr lang="es-ES"/>
          </a:p>
        </p:txBody>
      </p:sp>
      <p:sp>
        <p:nvSpPr>
          <p:cNvPr id="98306" name="Rectangle 2"/>
          <p:cNvSpPr>
            <a:spLocks noChangeArrowheads="1"/>
          </p:cNvSpPr>
          <p:nvPr/>
        </p:nvSpPr>
        <p:spPr bwMode="auto">
          <a:xfrm>
            <a:off x="373063" y="1146175"/>
            <a:ext cx="8313737" cy="5635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800" b="1" dirty="0"/>
              <a:t>   </a:t>
            </a:r>
            <a:r>
              <a:rPr lang="es-ES" altLang="es-AR" sz="2400" b="1" dirty="0"/>
              <a:t>La idea de asociación / relación estadística entre variables se define en general en oposición al de </a:t>
            </a:r>
            <a:r>
              <a:rPr lang="es-ES" altLang="es-AR" sz="2400" b="1" u="sng" dirty="0"/>
              <a:t>independencia estadística</a:t>
            </a:r>
            <a:r>
              <a:rPr lang="es-ES" altLang="es-AR" sz="2400" b="1" dirty="0"/>
              <a:t> y se evalúa examinando el sentido y la fuerza de las regularidades empíricas 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s-ES" altLang="es-AR" sz="2800" dirty="0"/>
              <a:t>   </a:t>
            </a:r>
            <a:r>
              <a:rPr lang="es-ES" altLang="es-AR" sz="2600" b="1" dirty="0"/>
              <a:t>“Las variables X e Y (sexo y condición de actividad) no están relacionadas si las frecuencias observadas se ajustan a las esperadas bajo el supuesto de independencia estadística. Dicho de otra forma: las frecuencias relativas que poseen el atributo Y</a:t>
            </a:r>
            <a:r>
              <a:rPr lang="es-ES" altLang="es-AR" sz="2600" b="1" baseline="-25000" dirty="0"/>
              <a:t>1</a:t>
            </a:r>
            <a:r>
              <a:rPr lang="es-ES" altLang="es-AR" sz="2600" b="1" dirty="0"/>
              <a:t> (activo) no difieren entre X</a:t>
            </a:r>
            <a:r>
              <a:rPr lang="es-ES" altLang="es-AR" sz="2600" b="1" baseline="-25000" dirty="0"/>
              <a:t>1</a:t>
            </a:r>
            <a:r>
              <a:rPr lang="es-ES" altLang="es-AR" sz="2600" b="1" dirty="0"/>
              <a:t> (hombres) e X</a:t>
            </a:r>
            <a:r>
              <a:rPr lang="es-ES" altLang="es-AR" sz="2600" b="1" baseline="-25000" dirty="0"/>
              <a:t>2</a:t>
            </a:r>
            <a:r>
              <a:rPr lang="es-ES" altLang="es-AR" sz="2600" b="1" dirty="0"/>
              <a:t> (mujeres)”. </a:t>
            </a:r>
          </a:p>
        </p:txBody>
      </p:sp>
      <p:sp>
        <p:nvSpPr>
          <p:cNvPr id="32772" name="Text Box 3"/>
          <p:cNvSpPr txBox="1">
            <a:spLocks noChangeArrowheads="1"/>
          </p:cNvSpPr>
          <p:nvPr/>
        </p:nvSpPr>
        <p:spPr bwMode="auto">
          <a:xfrm>
            <a:off x="1447800" y="569913"/>
            <a:ext cx="6705600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buClrTx/>
              <a:buSzTx/>
              <a:buFontTx/>
              <a:buNone/>
            </a:pPr>
            <a:r>
              <a:rPr lang="es-ES" altLang="es-AR" sz="2400" b="1"/>
              <a:t>ASOCIACIÓN ESTADÍSTICA</a:t>
            </a:r>
            <a:endParaRPr lang="es-ES" altLang="es-AR" sz="2400" b="1"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8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8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6" grpId="0" build="p" autoUpdateAnimBg="0" advAuto="0"/>
    </p:bldLst>
  </p:timing>
</p:sld>
</file>

<file path=ppt/theme/theme1.xml><?xml version="1.0" encoding="utf-8"?>
<a:theme xmlns:a="http://schemas.openxmlformats.org/drawingml/2006/main" name="Diseño predeterminado">
  <a:themeElements>
    <a:clrScheme name="Diseño predeterminado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Diseño predeterminado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iseño predeterminado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5119</TotalTime>
  <Words>2471</Words>
  <Application>Microsoft Office PowerPoint</Application>
  <PresentationFormat>Presentación en pantalla (4:3)</PresentationFormat>
  <Paragraphs>494</Paragraphs>
  <Slides>33</Slides>
  <Notes>5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2</vt:i4>
      </vt:variant>
      <vt:variant>
        <vt:lpstr>Títulos de diapositiva</vt:lpstr>
      </vt:variant>
      <vt:variant>
        <vt:i4>33</vt:i4>
      </vt:variant>
    </vt:vector>
  </HeadingPairs>
  <TitlesOfParts>
    <vt:vector size="42" baseType="lpstr">
      <vt:lpstr>Arial</vt:lpstr>
      <vt:lpstr>Calibri</vt:lpstr>
      <vt:lpstr>Symbol</vt:lpstr>
      <vt:lpstr>Tahoma</vt:lpstr>
      <vt:lpstr>Times New Roman</vt:lpstr>
      <vt:lpstr>Wingdings</vt:lpstr>
      <vt:lpstr>Diseño predeterminado</vt:lpstr>
      <vt:lpstr>Ecuación</vt:lpstr>
      <vt:lpstr>Equation</vt:lpstr>
      <vt:lpstr>Presentación de PowerPoint</vt:lpstr>
      <vt:lpstr>Presentación de PowerPoint</vt:lpstr>
      <vt:lpstr>Presentación de PowerPoint</vt:lpstr>
      <vt:lpstr>COMPONENTES TABLA DE UNA CONTINGENCIA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UN PROBLEMA DE ASOCIACIÓN ESTADÍSTICA  A MODO DE EJEMPLO</vt:lpstr>
      <vt:lpstr>UN PROBLEMA DE ASOCIACIÓN ESTADÍSTICA  A MODO DE EJEMPLO</vt:lpstr>
      <vt:lpstr>UN PROBLEMA DE ASOCIACIÓN ESTADÍSTICA  A MODO DE EJEMPLO</vt:lpstr>
      <vt:lpstr>UN PROBLEMA DE ASOCIACIÓN ESTADÍSTICA  A MODO DE EJEMPLO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Medidas de asociación para dos variables nominales</vt:lpstr>
      <vt:lpstr>Medidas de asociación para variables ordinales</vt:lpstr>
      <vt:lpstr>Presentación de PowerPoint</vt:lpstr>
      <vt:lpstr>Presentación de PowerPoint</vt:lpstr>
      <vt:lpstr>Presentación de PowerPoint</vt:lpstr>
      <vt:lpstr>Presentación de PowerPoint</vt:lpstr>
    </vt:vector>
  </TitlesOfParts>
  <Company>Natus Matus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Seminario..........</dc:title>
  <dc:creator>López Barros/Philipp</dc:creator>
  <cp:lastModifiedBy>Agustin Salvia</cp:lastModifiedBy>
  <cp:revision>180</cp:revision>
  <cp:lastPrinted>1601-01-01T00:00:00Z</cp:lastPrinted>
  <dcterms:created xsi:type="dcterms:W3CDTF">2006-07-05T00:56:34Z</dcterms:created>
  <dcterms:modified xsi:type="dcterms:W3CDTF">2020-04-16T22:34:24Z</dcterms:modified>
</cp:coreProperties>
</file>