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55" r:id="rId2"/>
    <p:sldMasterId id="2147483767" r:id="rId3"/>
  </p:sldMasterIdLst>
  <p:notesMasterIdLst>
    <p:notesMasterId r:id="rId28"/>
  </p:notesMasterIdLst>
  <p:sldIdLst>
    <p:sldId id="257" r:id="rId4"/>
    <p:sldId id="408" r:id="rId5"/>
    <p:sldId id="303" r:id="rId6"/>
    <p:sldId id="304" r:id="rId7"/>
    <p:sldId id="305" r:id="rId8"/>
    <p:sldId id="306" r:id="rId9"/>
    <p:sldId id="307" r:id="rId10"/>
    <p:sldId id="407" r:id="rId11"/>
    <p:sldId id="400" r:id="rId12"/>
    <p:sldId id="289" r:id="rId13"/>
    <p:sldId id="291" r:id="rId14"/>
    <p:sldId id="292" r:id="rId15"/>
    <p:sldId id="300" r:id="rId16"/>
    <p:sldId id="396" r:id="rId17"/>
    <p:sldId id="406" r:id="rId18"/>
    <p:sldId id="288" r:id="rId19"/>
    <p:sldId id="401" r:id="rId20"/>
    <p:sldId id="402" r:id="rId21"/>
    <p:sldId id="403" r:id="rId22"/>
    <p:sldId id="404" r:id="rId23"/>
    <p:sldId id="405" r:id="rId24"/>
    <p:sldId id="397" r:id="rId25"/>
    <p:sldId id="392" r:id="rId26"/>
    <p:sldId id="393" r:id="rId27"/>
  </p:sldIdLst>
  <p:sldSz cx="9144000" cy="6858000" type="screen4x3"/>
  <p:notesSz cx="6858000" cy="9144000"/>
  <p:defaultTextStyle>
    <a:defPPr>
      <a:defRPr lang="es-AR"/>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6" autoAdjust="0"/>
    <p:restoredTop sz="94660"/>
  </p:normalViewPr>
  <p:slideViewPr>
    <p:cSldViewPr>
      <p:cViewPr varScale="1">
        <p:scale>
          <a:sx n="72" d="100"/>
          <a:sy n="72" d="100"/>
        </p:scale>
        <p:origin x="61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69C17B-B33B-4248-8C5A-78BEB52EC00A}" type="datetimeFigureOut">
              <a:rPr lang="es-AR" smtClean="0"/>
              <a:t>16/04/2020</a:t>
            </a:fld>
            <a:endParaRPr lang="es-AR"/>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91C8B-9A56-447E-9710-89BCD17995F4}" type="slidenum">
              <a:rPr lang="es-AR" smtClean="0"/>
              <a:t>‹Nº›</a:t>
            </a:fld>
            <a:endParaRPr lang="es-AR"/>
          </a:p>
        </p:txBody>
      </p:sp>
    </p:spTree>
    <p:extLst>
      <p:ext uri="{BB962C8B-B14F-4D97-AF65-F5344CB8AC3E}">
        <p14:creationId xmlns:p14="http://schemas.microsoft.com/office/powerpoint/2010/main" val="2888192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639F03-7D1E-4228-93C2-1698550EF712}" type="slidenum">
              <a:rPr lang="es-ES" altLang="es-AR">
                <a:solidFill>
                  <a:srgbClr val="1F497D"/>
                </a:solidFill>
              </a:rPr>
              <a:pPr/>
              <a:t>14</a:t>
            </a:fld>
            <a:endParaRPr lang="es-ES" altLang="es-AR">
              <a:solidFill>
                <a:srgbClr val="1F497D"/>
              </a:solidFill>
            </a:endParaRPr>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s-AR" altLang="es-AR"/>
          </a:p>
        </p:txBody>
      </p:sp>
    </p:spTree>
    <p:extLst>
      <p:ext uri="{BB962C8B-B14F-4D97-AF65-F5344CB8AC3E}">
        <p14:creationId xmlns:p14="http://schemas.microsoft.com/office/powerpoint/2010/main" val="1228173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639F03-7D1E-4228-93C2-1698550EF712}" type="slidenum">
              <a:rPr lang="es-ES" altLang="es-AR">
                <a:solidFill>
                  <a:srgbClr val="1F497D"/>
                </a:solidFill>
              </a:rPr>
              <a:pPr/>
              <a:t>15</a:t>
            </a:fld>
            <a:endParaRPr lang="es-ES" altLang="es-AR">
              <a:solidFill>
                <a:srgbClr val="1F497D"/>
              </a:solidFill>
            </a:endParaRPr>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s-AR" altLang="es-AR"/>
          </a:p>
        </p:txBody>
      </p:sp>
    </p:spTree>
    <p:extLst>
      <p:ext uri="{BB962C8B-B14F-4D97-AF65-F5344CB8AC3E}">
        <p14:creationId xmlns:p14="http://schemas.microsoft.com/office/powerpoint/2010/main" val="3309991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EA8EF8-CCE7-46F6-A264-90AEB031FF39}" type="slidenum">
              <a:rPr lang="es-ES" altLang="es-AR"/>
              <a:pPr/>
              <a:t>22</a:t>
            </a:fld>
            <a:endParaRPr lang="es-ES" altLang="es-AR"/>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s-AR" altLang="es-AR"/>
          </a:p>
        </p:txBody>
      </p:sp>
    </p:spTree>
    <p:extLst>
      <p:ext uri="{BB962C8B-B14F-4D97-AF65-F5344CB8AC3E}">
        <p14:creationId xmlns:p14="http://schemas.microsoft.com/office/powerpoint/2010/main" val="244199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grpSp>
      <p:sp>
        <p:nvSpPr>
          <p:cNvPr id="6156" name="Rectangle 12"/>
          <p:cNvSpPr>
            <a:spLocks noGrp="1" noChangeArrowheads="1"/>
          </p:cNvSpPr>
          <p:nvPr>
            <p:ph type="ctrTitle"/>
          </p:nvPr>
        </p:nvSpPr>
        <p:spPr>
          <a:xfrm>
            <a:off x="990600" y="1828800"/>
            <a:ext cx="7772400" cy="1143000"/>
          </a:xfrm>
        </p:spPr>
        <p:txBody>
          <a:bodyPr/>
          <a:lstStyle>
            <a:lvl1pPr>
              <a:defRPr/>
            </a:lvl1pPr>
          </a:lstStyle>
          <a:p>
            <a:pPr lvl="0"/>
            <a:r>
              <a:rPr lang="es-ES" altLang="es-AR" noProof="0"/>
              <a:t>Haga clic para modificar el estilo de título del patrón</a:t>
            </a:r>
          </a:p>
        </p:txBody>
      </p:sp>
      <p:sp>
        <p:nvSpPr>
          <p:cNvPr id="615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es-ES" altLang="es-AR" noProof="0"/>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fontAlgn="auto">
              <a:spcAft>
                <a:spcPts val="0"/>
              </a:spcAft>
              <a:defRPr smtClean="0">
                <a:solidFill>
                  <a:srgbClr val="1C1C1C"/>
                </a:solidFill>
              </a:defRPr>
            </a:lvl1pPr>
          </a:lstStyle>
          <a:p>
            <a:pPr>
              <a:defRPr/>
            </a:pPr>
            <a:endParaRPr lang="es-ES" altLang="es-AR"/>
          </a:p>
        </p:txBody>
      </p:sp>
      <p:sp>
        <p:nvSpPr>
          <p:cNvPr id="15" name="Rectangle 15"/>
          <p:cNvSpPr>
            <a:spLocks noGrp="1" noChangeArrowheads="1"/>
          </p:cNvSpPr>
          <p:nvPr>
            <p:ph type="ftr" sz="quarter" idx="11"/>
          </p:nvPr>
        </p:nvSpPr>
        <p:spPr>
          <a:xfrm>
            <a:off x="3429000" y="6248400"/>
            <a:ext cx="2895600" cy="457200"/>
          </a:xfrm>
        </p:spPr>
        <p:txBody>
          <a:bodyPr/>
          <a:lstStyle>
            <a:lvl1pPr fontAlgn="auto">
              <a:spcAft>
                <a:spcPts val="0"/>
              </a:spcAft>
              <a:defRPr smtClean="0">
                <a:solidFill>
                  <a:srgbClr val="1C1C1C"/>
                </a:solidFill>
              </a:defRPr>
            </a:lvl1pPr>
          </a:lstStyle>
          <a:p>
            <a:pPr>
              <a:defRPr/>
            </a:pPr>
            <a:endParaRPr lang="es-ES" altLang="es-AR"/>
          </a:p>
        </p:txBody>
      </p:sp>
      <p:sp>
        <p:nvSpPr>
          <p:cNvPr id="16" name="Rectangle 16"/>
          <p:cNvSpPr>
            <a:spLocks noGrp="1" noChangeArrowheads="1"/>
          </p:cNvSpPr>
          <p:nvPr>
            <p:ph type="sldNum" sz="quarter" idx="12"/>
          </p:nvPr>
        </p:nvSpPr>
        <p:spPr>
          <a:xfrm>
            <a:off x="6858000" y="6248400"/>
            <a:ext cx="1905000" cy="457200"/>
          </a:xfrm>
        </p:spPr>
        <p:txBody>
          <a:bodyPr/>
          <a:lstStyle>
            <a:lvl1pPr fontAlgn="auto">
              <a:spcAft>
                <a:spcPts val="0"/>
              </a:spcAft>
              <a:defRPr smtClean="0">
                <a:solidFill>
                  <a:srgbClr val="1C1C1C"/>
                </a:solidFill>
              </a:defRPr>
            </a:lvl1pPr>
          </a:lstStyle>
          <a:p>
            <a:pPr>
              <a:defRPr/>
            </a:pPr>
            <a:fld id="{EF320D9F-8628-41B3-BCB8-E22C51032534}" type="slidenum">
              <a:rPr lang="es-ES" altLang="es-AR"/>
              <a:pPr>
                <a:defRPr/>
              </a:pPr>
              <a:t>‹Nº›</a:t>
            </a:fld>
            <a:endParaRPr lang="es-ES" altLang="es-AR"/>
          </a:p>
        </p:txBody>
      </p:sp>
    </p:spTree>
    <p:extLst>
      <p:ext uri="{BB962C8B-B14F-4D97-AF65-F5344CB8AC3E}">
        <p14:creationId xmlns:p14="http://schemas.microsoft.com/office/powerpoint/2010/main" val="675472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5" name="4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6" name="5 Marcador de número de diapositiva"/>
          <p:cNvSpPr>
            <a:spLocks noGrp="1"/>
          </p:cNvSpPr>
          <p:nvPr>
            <p:ph type="sldNum" sz="quarter" idx="12"/>
          </p:nvPr>
        </p:nvSpPr>
        <p:spPr/>
        <p:txBody>
          <a:bodyPr/>
          <a:lstStyle>
            <a:lvl1pPr fontAlgn="auto">
              <a:spcAft>
                <a:spcPts val="0"/>
              </a:spcAft>
              <a:defRPr smtClean="0"/>
            </a:lvl1pPr>
          </a:lstStyle>
          <a:p>
            <a:pPr>
              <a:defRPr/>
            </a:pPr>
            <a:fld id="{491C7634-57A5-4E43-8D5B-8E1B21615F71}" type="slidenum">
              <a:rPr lang="es-ES" altLang="es-AR"/>
              <a:pPr>
                <a:defRPr/>
              </a:pPr>
              <a:t>‹Nº›</a:t>
            </a:fld>
            <a:endParaRPr lang="es-ES" altLang="es-AR"/>
          </a:p>
        </p:txBody>
      </p:sp>
    </p:spTree>
    <p:extLst>
      <p:ext uri="{BB962C8B-B14F-4D97-AF65-F5344CB8AC3E}">
        <p14:creationId xmlns:p14="http://schemas.microsoft.com/office/powerpoint/2010/main" val="3563854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5" name="4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6" name="5 Marcador de número de diapositiva"/>
          <p:cNvSpPr>
            <a:spLocks noGrp="1"/>
          </p:cNvSpPr>
          <p:nvPr>
            <p:ph type="sldNum" sz="quarter" idx="12"/>
          </p:nvPr>
        </p:nvSpPr>
        <p:spPr/>
        <p:txBody>
          <a:bodyPr/>
          <a:lstStyle>
            <a:lvl1pPr fontAlgn="auto">
              <a:spcAft>
                <a:spcPts val="0"/>
              </a:spcAft>
              <a:defRPr smtClean="0"/>
            </a:lvl1pPr>
          </a:lstStyle>
          <a:p>
            <a:pPr>
              <a:defRPr/>
            </a:pPr>
            <a:fld id="{D502F0F4-B70F-4C52-8C0A-5D3496D3F191}" type="slidenum">
              <a:rPr lang="es-ES" altLang="es-AR"/>
              <a:pPr>
                <a:defRPr/>
              </a:pPr>
              <a:t>‹Nº›</a:t>
            </a:fld>
            <a:endParaRPr lang="es-ES" altLang="es-AR"/>
          </a:p>
        </p:txBody>
      </p:sp>
    </p:spTree>
    <p:extLst>
      <p:ext uri="{BB962C8B-B14F-4D97-AF65-F5344CB8AC3E}">
        <p14:creationId xmlns:p14="http://schemas.microsoft.com/office/powerpoint/2010/main" val="2627284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a:solidFill>
                    <a:srgbClr val="000000"/>
                  </a:solidFill>
                  <a:cs typeface="+mn-cs"/>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a:solidFill>
                    <a:srgbClr val="000000"/>
                  </a:solidFill>
                  <a:cs typeface="+mn-cs"/>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a:solidFill>
                    <a:srgbClr val="000000"/>
                  </a:solidFill>
                  <a:cs typeface="+mn-cs"/>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a:solidFill>
                    <a:srgbClr val="000000"/>
                  </a:solidFill>
                  <a:cs typeface="+mn-cs"/>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a:solidFill>
                  <a:srgbClr val="000000"/>
                </a:solidFill>
                <a:cs typeface="+mn-cs"/>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a:solidFill>
                  <a:srgbClr val="000000"/>
                </a:solidFill>
                <a:cs typeface="+mn-cs"/>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endParaRPr lang="es-AR" altLang="es-AR">
                <a:solidFill>
                  <a:srgbClr val="000000"/>
                </a:solidFill>
                <a:cs typeface="+mn-cs"/>
              </a:endParaRPr>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es-ES"/>
              <a:t>Haga clic para modificar el estilo de título del patrón</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s-ES">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s-ES">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1E82A08D-4BAB-47CE-9638-37A6598C76EF}" type="slidenum">
              <a:rPr lang="es-ES">
                <a:solidFill>
                  <a:srgbClr val="1C1C1C"/>
                </a:solidFill>
              </a:rPr>
              <a:pPr>
                <a:defRPr/>
              </a:pPr>
              <a:t>‹Nº›</a:t>
            </a:fld>
            <a:endParaRPr lang="es-ES">
              <a:solidFill>
                <a:srgbClr val="1C1C1C"/>
              </a:solidFill>
            </a:endParaRPr>
          </a:p>
        </p:txBody>
      </p:sp>
    </p:spTree>
    <p:extLst>
      <p:ext uri="{BB962C8B-B14F-4D97-AF65-F5344CB8AC3E}">
        <p14:creationId xmlns:p14="http://schemas.microsoft.com/office/powerpoint/2010/main" val="1084703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solidFill>
                <a:srgbClr val="000000"/>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srgbClr val="000000"/>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E3F4A35D-0F7C-483F-B839-7C3A193A0372}"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175109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solidFill>
                <a:srgbClr val="000000"/>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srgbClr val="000000"/>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8BBEB353-0D42-4485-B893-4810ACEA3D1C}"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1780592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fecha"/>
          <p:cNvSpPr>
            <a:spLocks noGrp="1"/>
          </p:cNvSpPr>
          <p:nvPr>
            <p:ph type="dt" sz="half" idx="10"/>
          </p:nvPr>
        </p:nvSpPr>
        <p:spPr/>
        <p:txBody>
          <a:bodyPr/>
          <a:lstStyle>
            <a:lvl1pPr>
              <a:defRPr/>
            </a:lvl1pPr>
          </a:lstStyle>
          <a:p>
            <a:pPr>
              <a:defRPr/>
            </a:pPr>
            <a:endParaRPr lang="es-ES">
              <a:solidFill>
                <a:srgbClr val="000000"/>
              </a:solidFill>
            </a:endParaRPr>
          </a:p>
        </p:txBody>
      </p:sp>
      <p:sp>
        <p:nvSpPr>
          <p:cNvPr id="6" name="5 Marcador de pie de página"/>
          <p:cNvSpPr>
            <a:spLocks noGrp="1"/>
          </p:cNvSpPr>
          <p:nvPr>
            <p:ph type="ftr" sz="quarter" idx="11"/>
          </p:nvPr>
        </p:nvSpPr>
        <p:spPr/>
        <p:txBody>
          <a:bodyPr/>
          <a:lstStyle>
            <a:lvl1pPr>
              <a:defRPr/>
            </a:lvl1pPr>
          </a:lstStyle>
          <a:p>
            <a:pPr>
              <a:defRPr/>
            </a:pPr>
            <a:endParaRPr lang="es-ES">
              <a:solidFill>
                <a:srgbClr val="000000"/>
              </a:solidFill>
            </a:endParaRPr>
          </a:p>
        </p:txBody>
      </p:sp>
      <p:sp>
        <p:nvSpPr>
          <p:cNvPr id="7" name="6 Marcador de número de diapositiva"/>
          <p:cNvSpPr>
            <a:spLocks noGrp="1"/>
          </p:cNvSpPr>
          <p:nvPr>
            <p:ph type="sldNum" sz="quarter" idx="12"/>
          </p:nvPr>
        </p:nvSpPr>
        <p:spPr/>
        <p:txBody>
          <a:bodyPr/>
          <a:lstStyle>
            <a:lvl1pPr>
              <a:defRPr/>
            </a:lvl1pPr>
          </a:lstStyle>
          <a:p>
            <a:pPr>
              <a:defRPr/>
            </a:pPr>
            <a:fld id="{79DFF8B8-28D1-4B03-BD3C-CB95078EB771}"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1169793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6 Marcador de fecha"/>
          <p:cNvSpPr>
            <a:spLocks noGrp="1"/>
          </p:cNvSpPr>
          <p:nvPr>
            <p:ph type="dt" sz="half" idx="10"/>
          </p:nvPr>
        </p:nvSpPr>
        <p:spPr/>
        <p:txBody>
          <a:bodyPr/>
          <a:lstStyle>
            <a:lvl1pPr>
              <a:defRPr/>
            </a:lvl1pPr>
          </a:lstStyle>
          <a:p>
            <a:pPr>
              <a:defRPr/>
            </a:pPr>
            <a:endParaRPr lang="es-ES">
              <a:solidFill>
                <a:srgbClr val="000000"/>
              </a:solidFill>
            </a:endParaRPr>
          </a:p>
        </p:txBody>
      </p:sp>
      <p:sp>
        <p:nvSpPr>
          <p:cNvPr id="8" name="7 Marcador de pie de página"/>
          <p:cNvSpPr>
            <a:spLocks noGrp="1"/>
          </p:cNvSpPr>
          <p:nvPr>
            <p:ph type="ftr" sz="quarter" idx="11"/>
          </p:nvPr>
        </p:nvSpPr>
        <p:spPr/>
        <p:txBody>
          <a:bodyPr/>
          <a:lstStyle>
            <a:lvl1pPr>
              <a:defRPr/>
            </a:lvl1pPr>
          </a:lstStyle>
          <a:p>
            <a:pPr>
              <a:defRPr/>
            </a:pPr>
            <a:endParaRPr lang="es-ES">
              <a:solidFill>
                <a:srgbClr val="000000"/>
              </a:solidFill>
            </a:endParaRPr>
          </a:p>
        </p:txBody>
      </p:sp>
      <p:sp>
        <p:nvSpPr>
          <p:cNvPr id="9" name="8 Marcador de número de diapositiva"/>
          <p:cNvSpPr>
            <a:spLocks noGrp="1"/>
          </p:cNvSpPr>
          <p:nvPr>
            <p:ph type="sldNum" sz="quarter" idx="12"/>
          </p:nvPr>
        </p:nvSpPr>
        <p:spPr/>
        <p:txBody>
          <a:bodyPr/>
          <a:lstStyle>
            <a:lvl1pPr>
              <a:defRPr/>
            </a:lvl1pPr>
          </a:lstStyle>
          <a:p>
            <a:pPr>
              <a:defRPr/>
            </a:pPr>
            <a:fld id="{A210C740-7432-4C9B-8C61-2A284D271688}"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1365913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fecha"/>
          <p:cNvSpPr>
            <a:spLocks noGrp="1"/>
          </p:cNvSpPr>
          <p:nvPr>
            <p:ph type="dt" sz="half" idx="10"/>
          </p:nvPr>
        </p:nvSpPr>
        <p:spPr/>
        <p:txBody>
          <a:bodyPr/>
          <a:lstStyle>
            <a:lvl1pPr>
              <a:defRPr/>
            </a:lvl1pPr>
          </a:lstStyle>
          <a:p>
            <a:pPr>
              <a:defRPr/>
            </a:pPr>
            <a:endParaRPr lang="es-ES">
              <a:solidFill>
                <a:srgbClr val="000000"/>
              </a:solidFill>
            </a:endParaRPr>
          </a:p>
        </p:txBody>
      </p:sp>
      <p:sp>
        <p:nvSpPr>
          <p:cNvPr id="4" name="3 Marcador de pie de página"/>
          <p:cNvSpPr>
            <a:spLocks noGrp="1"/>
          </p:cNvSpPr>
          <p:nvPr>
            <p:ph type="ftr" sz="quarter" idx="11"/>
          </p:nvPr>
        </p:nvSpPr>
        <p:spPr/>
        <p:txBody>
          <a:bodyPr/>
          <a:lstStyle>
            <a:lvl1pPr>
              <a:defRPr/>
            </a:lvl1pPr>
          </a:lstStyle>
          <a:p>
            <a:pPr>
              <a:defRPr/>
            </a:pPr>
            <a:endParaRPr lang="es-ES">
              <a:solidFill>
                <a:srgbClr val="000000"/>
              </a:solidFill>
            </a:endParaRPr>
          </a:p>
        </p:txBody>
      </p:sp>
      <p:sp>
        <p:nvSpPr>
          <p:cNvPr id="5" name="4 Marcador de número de diapositiva"/>
          <p:cNvSpPr>
            <a:spLocks noGrp="1"/>
          </p:cNvSpPr>
          <p:nvPr>
            <p:ph type="sldNum" sz="quarter" idx="12"/>
          </p:nvPr>
        </p:nvSpPr>
        <p:spPr/>
        <p:txBody>
          <a:bodyPr/>
          <a:lstStyle>
            <a:lvl1pPr>
              <a:defRPr/>
            </a:lvl1pPr>
          </a:lstStyle>
          <a:p>
            <a:pPr>
              <a:defRPr/>
            </a:pPr>
            <a:fld id="{EBD5E03A-C1F0-43D0-8D07-BA64257BE7E6}"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1201842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endParaRPr lang="es-ES">
              <a:solidFill>
                <a:srgbClr val="000000"/>
              </a:solidFill>
            </a:endParaRPr>
          </a:p>
        </p:txBody>
      </p:sp>
      <p:sp>
        <p:nvSpPr>
          <p:cNvPr id="3" name="2 Marcador de pie de página"/>
          <p:cNvSpPr>
            <a:spLocks noGrp="1"/>
          </p:cNvSpPr>
          <p:nvPr>
            <p:ph type="ftr" sz="quarter" idx="11"/>
          </p:nvPr>
        </p:nvSpPr>
        <p:spPr/>
        <p:txBody>
          <a:bodyPr/>
          <a:lstStyle>
            <a:lvl1pPr>
              <a:defRPr/>
            </a:lvl1pPr>
          </a:lstStyle>
          <a:p>
            <a:pPr>
              <a:defRPr/>
            </a:pPr>
            <a:endParaRPr lang="es-ES">
              <a:solidFill>
                <a:srgbClr val="000000"/>
              </a:solidFill>
            </a:endParaRPr>
          </a:p>
        </p:txBody>
      </p:sp>
      <p:sp>
        <p:nvSpPr>
          <p:cNvPr id="4" name="3 Marcador de número de diapositiva"/>
          <p:cNvSpPr>
            <a:spLocks noGrp="1"/>
          </p:cNvSpPr>
          <p:nvPr>
            <p:ph type="sldNum" sz="quarter" idx="12"/>
          </p:nvPr>
        </p:nvSpPr>
        <p:spPr/>
        <p:txBody>
          <a:bodyPr/>
          <a:lstStyle>
            <a:lvl1pPr>
              <a:defRPr/>
            </a:lvl1pPr>
          </a:lstStyle>
          <a:p>
            <a:pPr>
              <a:defRPr/>
            </a:pPr>
            <a:fld id="{53B0C4AA-4406-4D1F-B59A-527ECC302768}"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3697472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solidFill>
                <a:srgbClr val="000000"/>
              </a:solidFill>
            </a:endParaRPr>
          </a:p>
        </p:txBody>
      </p:sp>
      <p:sp>
        <p:nvSpPr>
          <p:cNvPr id="6" name="5 Marcador de pie de página"/>
          <p:cNvSpPr>
            <a:spLocks noGrp="1"/>
          </p:cNvSpPr>
          <p:nvPr>
            <p:ph type="ftr" sz="quarter" idx="11"/>
          </p:nvPr>
        </p:nvSpPr>
        <p:spPr/>
        <p:txBody>
          <a:bodyPr/>
          <a:lstStyle>
            <a:lvl1pPr>
              <a:defRPr/>
            </a:lvl1pPr>
          </a:lstStyle>
          <a:p>
            <a:pPr>
              <a:defRPr/>
            </a:pPr>
            <a:endParaRPr lang="es-ES">
              <a:solidFill>
                <a:srgbClr val="000000"/>
              </a:solidFill>
            </a:endParaRPr>
          </a:p>
        </p:txBody>
      </p:sp>
      <p:sp>
        <p:nvSpPr>
          <p:cNvPr id="7" name="6 Marcador de número de diapositiva"/>
          <p:cNvSpPr>
            <a:spLocks noGrp="1"/>
          </p:cNvSpPr>
          <p:nvPr>
            <p:ph type="sldNum" sz="quarter" idx="12"/>
          </p:nvPr>
        </p:nvSpPr>
        <p:spPr/>
        <p:txBody>
          <a:bodyPr/>
          <a:lstStyle>
            <a:lvl1pPr>
              <a:defRPr/>
            </a:lvl1pPr>
          </a:lstStyle>
          <a:p>
            <a:pPr>
              <a:defRPr/>
            </a:pPr>
            <a:fld id="{AF2A7C5D-18CD-4534-ABF9-F7479FC4601C}"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2595478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5" name="4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6" name="5 Marcador de número de diapositiva"/>
          <p:cNvSpPr>
            <a:spLocks noGrp="1"/>
          </p:cNvSpPr>
          <p:nvPr>
            <p:ph type="sldNum" sz="quarter" idx="12"/>
          </p:nvPr>
        </p:nvSpPr>
        <p:spPr/>
        <p:txBody>
          <a:bodyPr/>
          <a:lstStyle>
            <a:lvl1pPr fontAlgn="auto">
              <a:spcAft>
                <a:spcPts val="0"/>
              </a:spcAft>
              <a:defRPr smtClean="0"/>
            </a:lvl1pPr>
          </a:lstStyle>
          <a:p>
            <a:pPr>
              <a:defRPr/>
            </a:pPr>
            <a:fld id="{24D26E98-CC57-4B38-9082-6629BECA1566}" type="slidenum">
              <a:rPr lang="es-ES" altLang="es-AR"/>
              <a:pPr>
                <a:defRPr/>
              </a:pPr>
              <a:t>‹Nº›</a:t>
            </a:fld>
            <a:endParaRPr lang="es-ES" altLang="es-AR"/>
          </a:p>
        </p:txBody>
      </p:sp>
    </p:spTree>
    <p:extLst>
      <p:ext uri="{BB962C8B-B14F-4D97-AF65-F5344CB8AC3E}">
        <p14:creationId xmlns:p14="http://schemas.microsoft.com/office/powerpoint/2010/main" val="50789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endParaRPr lang="es-ES">
              <a:solidFill>
                <a:srgbClr val="000000"/>
              </a:solidFill>
            </a:endParaRPr>
          </a:p>
        </p:txBody>
      </p:sp>
      <p:sp>
        <p:nvSpPr>
          <p:cNvPr id="6" name="5 Marcador de pie de página"/>
          <p:cNvSpPr>
            <a:spLocks noGrp="1"/>
          </p:cNvSpPr>
          <p:nvPr>
            <p:ph type="ftr" sz="quarter" idx="11"/>
          </p:nvPr>
        </p:nvSpPr>
        <p:spPr/>
        <p:txBody>
          <a:bodyPr/>
          <a:lstStyle>
            <a:lvl1pPr>
              <a:defRPr/>
            </a:lvl1pPr>
          </a:lstStyle>
          <a:p>
            <a:pPr>
              <a:defRPr/>
            </a:pPr>
            <a:endParaRPr lang="es-ES">
              <a:solidFill>
                <a:srgbClr val="000000"/>
              </a:solidFill>
            </a:endParaRPr>
          </a:p>
        </p:txBody>
      </p:sp>
      <p:sp>
        <p:nvSpPr>
          <p:cNvPr id="7" name="6 Marcador de número de diapositiva"/>
          <p:cNvSpPr>
            <a:spLocks noGrp="1"/>
          </p:cNvSpPr>
          <p:nvPr>
            <p:ph type="sldNum" sz="quarter" idx="12"/>
          </p:nvPr>
        </p:nvSpPr>
        <p:spPr/>
        <p:txBody>
          <a:bodyPr/>
          <a:lstStyle>
            <a:lvl1pPr>
              <a:defRPr/>
            </a:lvl1pPr>
          </a:lstStyle>
          <a:p>
            <a:pPr>
              <a:defRPr/>
            </a:pPr>
            <a:fld id="{A580C236-EC44-4EFE-BB7A-E8836131F551}"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29654320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solidFill>
                <a:srgbClr val="000000"/>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srgbClr val="000000"/>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0C6A2DCC-7AD8-476D-AAB2-9D0F27374CBF}"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17168030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lvl1pPr>
              <a:defRPr/>
            </a:lvl1pPr>
          </a:lstStyle>
          <a:p>
            <a:pPr>
              <a:defRPr/>
            </a:pPr>
            <a:endParaRPr lang="es-ES">
              <a:solidFill>
                <a:srgbClr val="000000"/>
              </a:solidFill>
            </a:endParaRPr>
          </a:p>
        </p:txBody>
      </p:sp>
      <p:sp>
        <p:nvSpPr>
          <p:cNvPr id="5" name="4 Marcador de pie de página"/>
          <p:cNvSpPr>
            <a:spLocks noGrp="1"/>
          </p:cNvSpPr>
          <p:nvPr>
            <p:ph type="ftr" sz="quarter" idx="11"/>
          </p:nvPr>
        </p:nvSpPr>
        <p:spPr/>
        <p:txBody>
          <a:bodyPr/>
          <a:lstStyle>
            <a:lvl1pPr>
              <a:defRPr/>
            </a:lvl1pPr>
          </a:lstStyle>
          <a:p>
            <a:pPr>
              <a:defRPr/>
            </a:pPr>
            <a:endParaRPr lang="es-ES">
              <a:solidFill>
                <a:srgbClr val="000000"/>
              </a:solidFill>
            </a:endParaRPr>
          </a:p>
        </p:txBody>
      </p:sp>
      <p:sp>
        <p:nvSpPr>
          <p:cNvPr id="6" name="5 Marcador de número de diapositiva"/>
          <p:cNvSpPr>
            <a:spLocks noGrp="1"/>
          </p:cNvSpPr>
          <p:nvPr>
            <p:ph type="sldNum" sz="quarter" idx="12"/>
          </p:nvPr>
        </p:nvSpPr>
        <p:spPr/>
        <p:txBody>
          <a:bodyPr/>
          <a:lstStyle>
            <a:lvl1pPr>
              <a:defRPr/>
            </a:lvl1pPr>
          </a:lstStyle>
          <a:p>
            <a:pPr>
              <a:defRPr/>
            </a:pPr>
            <a:fld id="{2D8110E8-4527-4811-8287-AB12ED8F18B2}" type="slidenum">
              <a:rPr lang="es-ES">
                <a:solidFill>
                  <a:srgbClr val="000000"/>
                </a:solidFill>
              </a:rPr>
              <a:pPr>
                <a:defRPr/>
              </a:pPr>
              <a:t>‹Nº›</a:t>
            </a:fld>
            <a:endParaRPr lang="es-ES">
              <a:solidFill>
                <a:srgbClr val="000000"/>
              </a:solidFill>
            </a:endParaRPr>
          </a:p>
        </p:txBody>
      </p:sp>
    </p:spTree>
    <p:extLst>
      <p:ext uri="{BB962C8B-B14F-4D97-AF65-F5344CB8AC3E}">
        <p14:creationId xmlns:p14="http://schemas.microsoft.com/office/powerpoint/2010/main" val="16518593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D60F7458-5AC6-40E9-96BD-32275C2408F6}" type="slidenum">
              <a:rPr lang="es-ES"/>
              <a:pPr>
                <a:defRPr/>
              </a:pPr>
              <a:t>‹Nº›</a:t>
            </a:fld>
            <a:endParaRPr lang="es-ES"/>
          </a:p>
        </p:txBody>
      </p:sp>
    </p:spTree>
    <p:extLst>
      <p:ext uri="{BB962C8B-B14F-4D97-AF65-F5344CB8AC3E}">
        <p14:creationId xmlns:p14="http://schemas.microsoft.com/office/powerpoint/2010/main" val="20161668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4207F25-7439-467E-8FAA-C9A2D956D40F}" type="slidenum">
              <a:rPr lang="es-ES"/>
              <a:pPr>
                <a:defRPr/>
              </a:pPr>
              <a:t>‹Nº›</a:t>
            </a:fld>
            <a:endParaRPr lang="es-ES"/>
          </a:p>
        </p:txBody>
      </p:sp>
    </p:spTree>
    <p:extLst>
      <p:ext uri="{BB962C8B-B14F-4D97-AF65-F5344CB8AC3E}">
        <p14:creationId xmlns:p14="http://schemas.microsoft.com/office/powerpoint/2010/main" val="10272936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B2E1F7C-C140-4B3C-BFB6-584FC762B5A7}" type="slidenum">
              <a:rPr lang="es-ES"/>
              <a:pPr>
                <a:defRPr/>
              </a:pPr>
              <a:t>‹Nº›</a:t>
            </a:fld>
            <a:endParaRPr lang="es-ES"/>
          </a:p>
        </p:txBody>
      </p:sp>
    </p:spTree>
    <p:extLst>
      <p:ext uri="{BB962C8B-B14F-4D97-AF65-F5344CB8AC3E}">
        <p14:creationId xmlns:p14="http://schemas.microsoft.com/office/powerpoint/2010/main" val="30459505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F0D96414-736E-4D59-A631-59727D4A0BBE}" type="slidenum">
              <a:rPr lang="es-ES"/>
              <a:pPr>
                <a:defRPr/>
              </a:pPr>
              <a:t>‹Nº›</a:t>
            </a:fld>
            <a:endParaRPr lang="es-ES"/>
          </a:p>
        </p:txBody>
      </p:sp>
    </p:spTree>
    <p:extLst>
      <p:ext uri="{BB962C8B-B14F-4D97-AF65-F5344CB8AC3E}">
        <p14:creationId xmlns:p14="http://schemas.microsoft.com/office/powerpoint/2010/main" val="20993267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8171B73C-6AC9-4E56-AB63-2AE94E097B93}" type="slidenum">
              <a:rPr lang="es-ES"/>
              <a:pPr>
                <a:defRPr/>
              </a:pPr>
              <a:t>‹Nº›</a:t>
            </a:fld>
            <a:endParaRPr lang="es-ES"/>
          </a:p>
        </p:txBody>
      </p:sp>
    </p:spTree>
    <p:extLst>
      <p:ext uri="{BB962C8B-B14F-4D97-AF65-F5344CB8AC3E}">
        <p14:creationId xmlns:p14="http://schemas.microsoft.com/office/powerpoint/2010/main" val="29947616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7B54ECE6-0274-46C1-8DFB-3BB342377902}" type="slidenum">
              <a:rPr lang="es-ES"/>
              <a:pPr>
                <a:defRPr/>
              </a:pPr>
              <a:t>‹Nº›</a:t>
            </a:fld>
            <a:endParaRPr lang="es-ES"/>
          </a:p>
        </p:txBody>
      </p:sp>
    </p:spTree>
    <p:extLst>
      <p:ext uri="{BB962C8B-B14F-4D97-AF65-F5344CB8AC3E}">
        <p14:creationId xmlns:p14="http://schemas.microsoft.com/office/powerpoint/2010/main" val="19179230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C72800E1-08F5-4182-BB4C-A4E0674A92EF}" type="slidenum">
              <a:rPr lang="es-ES"/>
              <a:pPr>
                <a:defRPr/>
              </a:pPr>
              <a:t>‹Nº›</a:t>
            </a:fld>
            <a:endParaRPr lang="es-ES"/>
          </a:p>
        </p:txBody>
      </p:sp>
    </p:spTree>
    <p:extLst>
      <p:ext uri="{BB962C8B-B14F-4D97-AF65-F5344CB8AC3E}">
        <p14:creationId xmlns:p14="http://schemas.microsoft.com/office/powerpoint/2010/main" val="67477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5" name="4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6" name="5 Marcador de número de diapositiva"/>
          <p:cNvSpPr>
            <a:spLocks noGrp="1"/>
          </p:cNvSpPr>
          <p:nvPr>
            <p:ph type="sldNum" sz="quarter" idx="12"/>
          </p:nvPr>
        </p:nvSpPr>
        <p:spPr/>
        <p:txBody>
          <a:bodyPr/>
          <a:lstStyle>
            <a:lvl1pPr fontAlgn="auto">
              <a:spcAft>
                <a:spcPts val="0"/>
              </a:spcAft>
              <a:defRPr smtClean="0"/>
            </a:lvl1pPr>
          </a:lstStyle>
          <a:p>
            <a:pPr>
              <a:defRPr/>
            </a:pPr>
            <a:fld id="{B226AE9A-4DAF-4980-B786-058022D2AC69}" type="slidenum">
              <a:rPr lang="es-ES" altLang="es-AR"/>
              <a:pPr>
                <a:defRPr/>
              </a:pPr>
              <a:t>‹Nº›</a:t>
            </a:fld>
            <a:endParaRPr lang="es-ES" altLang="es-AR"/>
          </a:p>
        </p:txBody>
      </p:sp>
    </p:spTree>
    <p:extLst>
      <p:ext uri="{BB962C8B-B14F-4D97-AF65-F5344CB8AC3E}">
        <p14:creationId xmlns:p14="http://schemas.microsoft.com/office/powerpoint/2010/main" val="32695395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D2493DEE-AA67-42ED-AB81-52C94CBCF37E}" type="slidenum">
              <a:rPr lang="es-ES"/>
              <a:pPr>
                <a:defRPr/>
              </a:pPr>
              <a:t>‹Nº›</a:t>
            </a:fld>
            <a:endParaRPr lang="es-ES"/>
          </a:p>
        </p:txBody>
      </p:sp>
    </p:spTree>
    <p:extLst>
      <p:ext uri="{BB962C8B-B14F-4D97-AF65-F5344CB8AC3E}">
        <p14:creationId xmlns:p14="http://schemas.microsoft.com/office/powerpoint/2010/main" val="25394164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FA0B2F0D-6B30-4983-8B11-D97E5059C717}" type="slidenum">
              <a:rPr lang="es-ES"/>
              <a:pPr>
                <a:defRPr/>
              </a:pPr>
              <a:t>‹Nº›</a:t>
            </a:fld>
            <a:endParaRPr lang="es-ES"/>
          </a:p>
        </p:txBody>
      </p:sp>
    </p:spTree>
    <p:extLst>
      <p:ext uri="{BB962C8B-B14F-4D97-AF65-F5344CB8AC3E}">
        <p14:creationId xmlns:p14="http://schemas.microsoft.com/office/powerpoint/2010/main" val="6626488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1C0DD51-E700-4E44-A742-44813124E69F}" type="slidenum">
              <a:rPr lang="es-ES"/>
              <a:pPr>
                <a:defRPr/>
              </a:pPr>
              <a:t>‹Nº›</a:t>
            </a:fld>
            <a:endParaRPr lang="es-ES"/>
          </a:p>
        </p:txBody>
      </p:sp>
    </p:spTree>
    <p:extLst>
      <p:ext uri="{BB962C8B-B14F-4D97-AF65-F5344CB8AC3E}">
        <p14:creationId xmlns:p14="http://schemas.microsoft.com/office/powerpoint/2010/main" val="28134780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457CBA3-573C-402B-83CC-D6318E4999CC}" type="slidenum">
              <a:rPr lang="es-ES"/>
              <a:pPr>
                <a:defRPr/>
              </a:pPr>
              <a:t>‹Nº›</a:t>
            </a:fld>
            <a:endParaRPr lang="es-ES"/>
          </a:p>
        </p:txBody>
      </p:sp>
    </p:spTree>
    <p:extLst>
      <p:ext uri="{BB962C8B-B14F-4D97-AF65-F5344CB8AC3E}">
        <p14:creationId xmlns:p14="http://schemas.microsoft.com/office/powerpoint/2010/main" val="745921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6" name="5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7" name="6 Marcador de número de diapositiva"/>
          <p:cNvSpPr>
            <a:spLocks noGrp="1"/>
          </p:cNvSpPr>
          <p:nvPr>
            <p:ph type="sldNum" sz="quarter" idx="12"/>
          </p:nvPr>
        </p:nvSpPr>
        <p:spPr/>
        <p:txBody>
          <a:bodyPr/>
          <a:lstStyle>
            <a:lvl1pPr fontAlgn="auto">
              <a:spcAft>
                <a:spcPts val="0"/>
              </a:spcAft>
              <a:defRPr smtClean="0"/>
            </a:lvl1pPr>
          </a:lstStyle>
          <a:p>
            <a:pPr>
              <a:defRPr/>
            </a:pPr>
            <a:fld id="{CDD939BE-EFA7-4FA6-A378-7C474D23688A}" type="slidenum">
              <a:rPr lang="es-ES" altLang="es-AR"/>
              <a:pPr>
                <a:defRPr/>
              </a:pPr>
              <a:t>‹Nº›</a:t>
            </a:fld>
            <a:endParaRPr lang="es-ES" altLang="es-AR"/>
          </a:p>
        </p:txBody>
      </p:sp>
    </p:spTree>
    <p:extLst>
      <p:ext uri="{BB962C8B-B14F-4D97-AF65-F5344CB8AC3E}">
        <p14:creationId xmlns:p14="http://schemas.microsoft.com/office/powerpoint/2010/main" val="1326029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6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8" name="7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9" name="8 Marcador de número de diapositiva"/>
          <p:cNvSpPr>
            <a:spLocks noGrp="1"/>
          </p:cNvSpPr>
          <p:nvPr>
            <p:ph type="sldNum" sz="quarter" idx="12"/>
          </p:nvPr>
        </p:nvSpPr>
        <p:spPr/>
        <p:txBody>
          <a:bodyPr/>
          <a:lstStyle>
            <a:lvl1pPr fontAlgn="auto">
              <a:spcAft>
                <a:spcPts val="0"/>
              </a:spcAft>
              <a:defRPr smtClean="0"/>
            </a:lvl1pPr>
          </a:lstStyle>
          <a:p>
            <a:pPr>
              <a:defRPr/>
            </a:pPr>
            <a:fld id="{274900F5-FC1B-4D36-A57D-77416E835066}" type="slidenum">
              <a:rPr lang="es-ES" altLang="es-AR"/>
              <a:pPr>
                <a:defRPr/>
              </a:pPr>
              <a:t>‹Nº›</a:t>
            </a:fld>
            <a:endParaRPr lang="es-ES" altLang="es-AR"/>
          </a:p>
        </p:txBody>
      </p:sp>
    </p:spTree>
    <p:extLst>
      <p:ext uri="{BB962C8B-B14F-4D97-AF65-F5344CB8AC3E}">
        <p14:creationId xmlns:p14="http://schemas.microsoft.com/office/powerpoint/2010/main" val="2322225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4" name="3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5" name="4 Marcador de número de diapositiva"/>
          <p:cNvSpPr>
            <a:spLocks noGrp="1"/>
          </p:cNvSpPr>
          <p:nvPr>
            <p:ph type="sldNum" sz="quarter" idx="12"/>
          </p:nvPr>
        </p:nvSpPr>
        <p:spPr/>
        <p:txBody>
          <a:bodyPr/>
          <a:lstStyle>
            <a:lvl1pPr fontAlgn="auto">
              <a:spcAft>
                <a:spcPts val="0"/>
              </a:spcAft>
              <a:defRPr smtClean="0"/>
            </a:lvl1pPr>
          </a:lstStyle>
          <a:p>
            <a:pPr>
              <a:defRPr/>
            </a:pPr>
            <a:fld id="{78615EDC-AAB2-477F-B1D6-8F91D796C570}" type="slidenum">
              <a:rPr lang="es-ES" altLang="es-AR"/>
              <a:pPr>
                <a:defRPr/>
              </a:pPr>
              <a:t>‹Nº›</a:t>
            </a:fld>
            <a:endParaRPr lang="es-ES" altLang="es-AR"/>
          </a:p>
        </p:txBody>
      </p:sp>
    </p:spTree>
    <p:extLst>
      <p:ext uri="{BB962C8B-B14F-4D97-AF65-F5344CB8AC3E}">
        <p14:creationId xmlns:p14="http://schemas.microsoft.com/office/powerpoint/2010/main" val="3832733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3" name="2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4" name="3 Marcador de número de diapositiva"/>
          <p:cNvSpPr>
            <a:spLocks noGrp="1"/>
          </p:cNvSpPr>
          <p:nvPr>
            <p:ph type="sldNum" sz="quarter" idx="12"/>
          </p:nvPr>
        </p:nvSpPr>
        <p:spPr/>
        <p:txBody>
          <a:bodyPr/>
          <a:lstStyle>
            <a:lvl1pPr fontAlgn="auto">
              <a:spcAft>
                <a:spcPts val="0"/>
              </a:spcAft>
              <a:defRPr smtClean="0"/>
            </a:lvl1pPr>
          </a:lstStyle>
          <a:p>
            <a:pPr>
              <a:defRPr/>
            </a:pPr>
            <a:fld id="{16AD98BE-1552-4323-A81A-706A37B56931}" type="slidenum">
              <a:rPr lang="es-ES" altLang="es-AR"/>
              <a:pPr>
                <a:defRPr/>
              </a:pPr>
              <a:t>‹Nº›</a:t>
            </a:fld>
            <a:endParaRPr lang="es-ES" altLang="es-AR"/>
          </a:p>
        </p:txBody>
      </p:sp>
    </p:spTree>
    <p:extLst>
      <p:ext uri="{BB962C8B-B14F-4D97-AF65-F5344CB8AC3E}">
        <p14:creationId xmlns:p14="http://schemas.microsoft.com/office/powerpoint/2010/main" val="2128554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6" name="5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7" name="6 Marcador de número de diapositiva"/>
          <p:cNvSpPr>
            <a:spLocks noGrp="1"/>
          </p:cNvSpPr>
          <p:nvPr>
            <p:ph type="sldNum" sz="quarter" idx="12"/>
          </p:nvPr>
        </p:nvSpPr>
        <p:spPr/>
        <p:txBody>
          <a:bodyPr/>
          <a:lstStyle>
            <a:lvl1pPr fontAlgn="auto">
              <a:spcAft>
                <a:spcPts val="0"/>
              </a:spcAft>
              <a:defRPr smtClean="0"/>
            </a:lvl1pPr>
          </a:lstStyle>
          <a:p>
            <a:pPr>
              <a:defRPr/>
            </a:pPr>
            <a:fld id="{C0F38BB0-AE63-4787-8EFD-C2D4792EBD98}" type="slidenum">
              <a:rPr lang="es-ES" altLang="es-AR"/>
              <a:pPr>
                <a:defRPr/>
              </a:pPr>
              <a:t>‹Nº›</a:t>
            </a:fld>
            <a:endParaRPr lang="es-ES" altLang="es-AR"/>
          </a:p>
        </p:txBody>
      </p:sp>
    </p:spTree>
    <p:extLst>
      <p:ext uri="{BB962C8B-B14F-4D97-AF65-F5344CB8AC3E}">
        <p14:creationId xmlns:p14="http://schemas.microsoft.com/office/powerpoint/2010/main" val="929403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lvl1pPr fontAlgn="auto">
              <a:spcAft>
                <a:spcPts val="0"/>
              </a:spcAft>
              <a:defRPr smtClean="0"/>
            </a:lvl1pPr>
          </a:lstStyle>
          <a:p>
            <a:pPr>
              <a:defRPr/>
            </a:pPr>
            <a:endParaRPr lang="es-ES" altLang="es-AR"/>
          </a:p>
        </p:txBody>
      </p:sp>
      <p:sp>
        <p:nvSpPr>
          <p:cNvPr id="6" name="5 Marcador de pie de página"/>
          <p:cNvSpPr>
            <a:spLocks noGrp="1"/>
          </p:cNvSpPr>
          <p:nvPr>
            <p:ph type="ftr" sz="quarter" idx="11"/>
          </p:nvPr>
        </p:nvSpPr>
        <p:spPr/>
        <p:txBody>
          <a:bodyPr/>
          <a:lstStyle>
            <a:lvl1pPr fontAlgn="auto">
              <a:spcAft>
                <a:spcPts val="0"/>
              </a:spcAft>
              <a:defRPr smtClean="0"/>
            </a:lvl1pPr>
          </a:lstStyle>
          <a:p>
            <a:pPr>
              <a:defRPr/>
            </a:pPr>
            <a:endParaRPr lang="es-ES" altLang="es-AR"/>
          </a:p>
        </p:txBody>
      </p:sp>
      <p:sp>
        <p:nvSpPr>
          <p:cNvPr id="7" name="6 Marcador de número de diapositiva"/>
          <p:cNvSpPr>
            <a:spLocks noGrp="1"/>
          </p:cNvSpPr>
          <p:nvPr>
            <p:ph type="sldNum" sz="quarter" idx="12"/>
          </p:nvPr>
        </p:nvSpPr>
        <p:spPr/>
        <p:txBody>
          <a:bodyPr/>
          <a:lstStyle>
            <a:lvl1pPr fontAlgn="auto">
              <a:spcAft>
                <a:spcPts val="0"/>
              </a:spcAft>
              <a:defRPr smtClean="0"/>
            </a:lvl1pPr>
          </a:lstStyle>
          <a:p>
            <a:pPr>
              <a:defRPr/>
            </a:pPr>
            <a:fld id="{0719CFD5-81D2-48FF-9C8E-C7EE266B7CE5}" type="slidenum">
              <a:rPr lang="es-ES" altLang="es-AR"/>
              <a:pPr>
                <a:defRPr/>
              </a:pPr>
              <a:t>‹Nº›</a:t>
            </a:fld>
            <a:endParaRPr lang="es-ES" altLang="es-AR"/>
          </a:p>
        </p:txBody>
      </p:sp>
    </p:spTree>
    <p:extLst>
      <p:ext uri="{BB962C8B-B14F-4D97-AF65-F5344CB8AC3E}">
        <p14:creationId xmlns:p14="http://schemas.microsoft.com/office/powerpoint/2010/main" val="1263606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ctr"/>
            <a:endParaRPr kumimoji="1" lang="es-AR" altLang="es-AR" sz="2400">
              <a:solidFill>
                <a:srgbClr val="000000"/>
              </a:solidFill>
            </a:endParaRPr>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s-ES" altLang="es-AR"/>
              <a:t>Haga clic para modificar el estilo de título del patrón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p>
        </p:txBody>
      </p:sp>
      <p:sp>
        <p:nvSpPr>
          <p:cNvPr id="5131" name="Rectangle 11"/>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400" b="0" smtClean="0">
                <a:solidFill>
                  <a:srgbClr val="000000"/>
                </a:solidFill>
                <a:effectLst/>
                <a:latin typeface="+mn-lt"/>
                <a:cs typeface="+mn-cs"/>
              </a:defRPr>
            </a:lvl1pPr>
          </a:lstStyle>
          <a:p>
            <a:pPr>
              <a:defRPr/>
            </a:pPr>
            <a:endParaRPr lang="es-ES" altLang="es-AR"/>
          </a:p>
        </p:txBody>
      </p:sp>
      <p:sp>
        <p:nvSpPr>
          <p:cNvPr id="5132" name="Rectangle 12"/>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spcBef>
                <a:spcPct val="0"/>
              </a:spcBef>
              <a:defRPr sz="1400" b="0" smtClean="0">
                <a:solidFill>
                  <a:srgbClr val="000000"/>
                </a:solidFill>
                <a:effectLst/>
                <a:latin typeface="+mn-lt"/>
                <a:cs typeface="+mn-cs"/>
              </a:defRPr>
            </a:lvl1pPr>
          </a:lstStyle>
          <a:p>
            <a:pPr>
              <a:defRPr/>
            </a:pPr>
            <a:endParaRPr lang="es-ES" altLang="es-AR"/>
          </a:p>
        </p:txBody>
      </p:sp>
      <p:sp>
        <p:nvSpPr>
          <p:cNvPr id="5133" name="Rectangle 13"/>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400" b="0" smtClean="0">
                <a:solidFill>
                  <a:srgbClr val="000000"/>
                </a:solidFill>
                <a:effectLst/>
                <a:latin typeface="+mn-lt"/>
                <a:cs typeface="+mn-cs"/>
              </a:defRPr>
            </a:lvl1pPr>
          </a:lstStyle>
          <a:p>
            <a:pPr>
              <a:defRPr/>
            </a:pPr>
            <a:fld id="{E80077BD-98A1-4E4B-9518-EFD4FF41E4FA}" type="slidenum">
              <a:rPr lang="es-ES" altLang="es-AR"/>
              <a:pPr>
                <a:defRPr/>
              </a:pPr>
              <a:t>‹Nº›</a:t>
            </a:fld>
            <a:endParaRPr lang="es-ES" altLang="es-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a:solidFill>
                <a:srgbClr val="000000"/>
              </a:solidFill>
              <a:cs typeface="+mn-cs"/>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a:solidFill>
                <a:srgbClr val="000000"/>
              </a:solidFill>
              <a:cs typeface="+mn-cs"/>
            </a:endParaRPr>
          </a:p>
        </p:txBody>
      </p:sp>
      <p:sp>
        <p:nvSpPr>
          <p:cNvPr id="1028" name="Rectangle 4"/>
          <p:cNvSpPr>
            <a:spLocks noChangeArrowheads="1"/>
          </p:cNvSpPr>
          <p:nvPr/>
        </p:nvSpPr>
        <p:spPr bwMode="ltGray">
          <a:xfrm>
            <a:off x="533400" y="1524000"/>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a:solidFill>
                <a:srgbClr val="000000"/>
              </a:solidFill>
              <a:cs typeface="+mn-cs"/>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a:solidFill>
                <a:srgbClr val="000000"/>
              </a:solidFill>
              <a:cs typeface="+mn-cs"/>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a:solidFill>
                <a:srgbClr val="000000"/>
              </a:solidFill>
              <a:cs typeface="+mn-cs"/>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a:solidFill>
                <a:srgbClr val="000000"/>
              </a:solidFill>
              <a:cs typeface="+mn-cs"/>
            </a:endParaRPr>
          </a:p>
        </p:txBody>
      </p:sp>
      <p:sp>
        <p:nvSpPr>
          <p:cNvPr id="1032" name="Rectangle 8"/>
          <p:cNvSpPr>
            <a:spLocks noChangeArrowheads="1"/>
          </p:cNvSpPr>
          <p:nvPr/>
        </p:nvSpPr>
        <p:spPr bwMode="gray">
          <a:xfrm>
            <a:off x="457200" y="1752600"/>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lgn="ctr" eaLnBrk="1" hangingPunct="1">
              <a:defRPr/>
            </a:pPr>
            <a:endParaRPr kumimoji="1" lang="es-AR" altLang="es-AR">
              <a:solidFill>
                <a:srgbClr val="000000"/>
              </a:solidFill>
              <a:cs typeface="+mn-cs"/>
            </a:endParaRPr>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AR"/>
              <a:t>Haga clic para modificar el estilo de título del patrón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s-ES">
              <a:solidFill>
                <a:srgbClr val="000000"/>
              </a:solidFill>
              <a:cs typeface="+mn-cs"/>
            </a:endParaRPr>
          </a:p>
        </p:txBody>
      </p:sp>
      <p:sp>
        <p:nvSpPr>
          <p:cNvPr id="6156"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s-ES">
              <a:solidFill>
                <a:srgbClr val="000000"/>
              </a:solidFill>
              <a:cs typeface="+mn-cs"/>
            </a:endParaRPr>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7614C493-5491-4553-9759-26EDF690893E}" type="slidenum">
              <a:rPr lang="es-ES">
                <a:solidFill>
                  <a:srgbClr val="000000"/>
                </a:solidFill>
                <a:cs typeface="+mn-cs"/>
              </a:rPr>
              <a:pPr>
                <a:defRPr/>
              </a:pPr>
              <a:t>‹Nº›</a:t>
            </a:fld>
            <a:endParaRPr lang="es-ES">
              <a:solidFill>
                <a:srgbClr val="000000"/>
              </a:solidFill>
              <a:cs typeface="+mn-cs"/>
            </a:endParaRPr>
          </a:p>
        </p:txBody>
      </p:sp>
    </p:spTree>
    <p:extLst>
      <p:ext uri="{BB962C8B-B14F-4D97-AF65-F5344CB8AC3E}">
        <p14:creationId xmlns:p14="http://schemas.microsoft.com/office/powerpoint/2010/main" val="248719871"/>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AR"/>
              <a:t>Haga clic para cambiar el estilo de título	</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s-ES">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s-ES">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12C7C11D-CF0A-470F-B55C-7EFE53FEF5FD}" type="slidenum">
              <a:rPr lang="es-ES">
                <a:cs typeface="+mn-cs"/>
              </a:rPr>
              <a:pPr>
                <a:defRPr/>
              </a:pPr>
              <a:t>‹Nº›</a:t>
            </a:fld>
            <a:endParaRPr lang="es-ES">
              <a:cs typeface="+mn-cs"/>
            </a:endParaRPr>
          </a:p>
        </p:txBody>
      </p:sp>
    </p:spTree>
    <p:extLst>
      <p:ext uri="{BB962C8B-B14F-4D97-AF65-F5344CB8AC3E}">
        <p14:creationId xmlns:p14="http://schemas.microsoft.com/office/powerpoint/2010/main" val="2121535926"/>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4.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ext Box 5"/>
          <p:cNvSpPr txBox="1">
            <a:spLocks noChangeArrowheads="1"/>
          </p:cNvSpPr>
          <p:nvPr/>
        </p:nvSpPr>
        <p:spPr bwMode="auto">
          <a:xfrm>
            <a:off x="755576" y="1905506"/>
            <a:ext cx="8131175" cy="403187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100000"/>
              </a:spcBef>
              <a:buClrTx/>
              <a:buSzTx/>
              <a:buFontTx/>
              <a:buNone/>
            </a:pPr>
            <a:r>
              <a:rPr lang="es-AR" altLang="es-AR" b="1" dirty="0">
                <a:solidFill>
                  <a:srgbClr val="000000"/>
                </a:solidFill>
              </a:rPr>
              <a:t>TÉCNICAS AVANZADAS DE INVESTIGACIÓN SOCIAL</a:t>
            </a:r>
          </a:p>
          <a:p>
            <a:pPr algn="ctr" eaLnBrk="1" hangingPunct="1">
              <a:spcBef>
                <a:spcPct val="100000"/>
              </a:spcBef>
              <a:buClrTx/>
              <a:buSzTx/>
              <a:buFontTx/>
              <a:buNone/>
            </a:pPr>
            <a:r>
              <a:rPr lang="es-AR" altLang="es-AR" b="1" dirty="0">
                <a:solidFill>
                  <a:srgbClr val="000000"/>
                </a:solidFill>
              </a:rPr>
              <a:t>MÓDULO 1C TEÓRICO</a:t>
            </a:r>
          </a:p>
          <a:p>
            <a:pPr algn="ctr" eaLnBrk="1" hangingPunct="1">
              <a:spcBef>
                <a:spcPct val="100000"/>
              </a:spcBef>
              <a:buClrTx/>
              <a:buSzTx/>
              <a:buFontTx/>
              <a:buNone/>
            </a:pPr>
            <a:r>
              <a:rPr lang="es-MX" altLang="es-AR" b="1" dirty="0">
                <a:solidFill>
                  <a:srgbClr val="000000"/>
                </a:solidFill>
              </a:rPr>
              <a:t>TEOREMA DEL LÍMITE CENTRAL, ÁREA DE LA CURVA NORMAL Y TEST DE HIPÓTESIS</a:t>
            </a:r>
          </a:p>
        </p:txBody>
      </p:sp>
      <p:sp>
        <p:nvSpPr>
          <p:cNvPr id="34819" name="Rectangle 7"/>
          <p:cNvSpPr>
            <a:spLocks noChangeArrowheads="1"/>
          </p:cNvSpPr>
          <p:nvPr/>
        </p:nvSpPr>
        <p:spPr bwMode="auto">
          <a:xfrm>
            <a:off x="21240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rgbClr val="000000"/>
                </a:solidFill>
              </a:rPr>
              <a:t>SEMINARIO DE POSGRADO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685800" y="1143000"/>
            <a:ext cx="7845425" cy="396875"/>
          </a:xfrm>
          <a:prstGeom prst="rect">
            <a:avLst/>
          </a:prstGeom>
          <a:noFill/>
          <a:ln w="9525">
            <a:noFill/>
            <a:miter lim="800000"/>
            <a:headEnd/>
            <a:tailEnd/>
          </a:ln>
        </p:spPr>
        <p:txBody>
          <a:bodyPr>
            <a:spAutoFit/>
          </a:bodyPr>
          <a:lstStyle/>
          <a:p>
            <a:pPr algn="ctr">
              <a:defRPr/>
            </a:pPr>
            <a:r>
              <a:rPr lang="es-ES_tradnl" sz="2000" b="1">
                <a:solidFill>
                  <a:srgbClr val="333399"/>
                </a:solidFill>
                <a:effectLst>
                  <a:outerShdw blurRad="38100" dist="38100" dir="2700000" algn="tl">
                    <a:srgbClr val="C0C0C0"/>
                  </a:outerShdw>
                </a:effectLst>
                <a:latin typeface="Calibri" pitchFamily="34" charset="0"/>
                <a:cs typeface="+mn-cs"/>
              </a:rPr>
              <a:t>ESTADÍSTICA DESCRIPTIVA – LA DISTRIBUCIÓN NORMAL</a:t>
            </a:r>
            <a:endParaRPr lang="es-ES" sz="2000" b="1">
              <a:solidFill>
                <a:srgbClr val="333399"/>
              </a:solidFill>
              <a:effectLst>
                <a:outerShdw blurRad="38100" dist="38100" dir="2700000" algn="tl">
                  <a:srgbClr val="C0C0C0"/>
                </a:outerShdw>
              </a:effectLst>
              <a:latin typeface="Calibri" pitchFamily="34" charset="0"/>
              <a:cs typeface="+mn-cs"/>
            </a:endParaRPr>
          </a:p>
        </p:txBody>
      </p:sp>
      <p:pic>
        <p:nvPicPr>
          <p:cNvPr id="58374" name="Picture 6"/>
          <p:cNvPicPr>
            <a:picLocks noChangeAspect="1" noChangeArrowheads="1"/>
          </p:cNvPicPr>
          <p:nvPr/>
        </p:nvPicPr>
        <p:blipFill>
          <a:blip r:embed="rId2" cstate="print">
            <a:duotone>
              <a:schemeClr val="accent2">
                <a:shade val="45000"/>
                <a:satMod val="135000"/>
              </a:schemeClr>
              <a:prstClr val="white"/>
            </a:duotone>
          </a:blip>
          <a:srcRect/>
          <a:stretch>
            <a:fillRect/>
          </a:stretch>
        </p:blipFill>
        <p:spPr bwMode="auto">
          <a:xfrm>
            <a:off x="1150899" y="1772816"/>
            <a:ext cx="6445437" cy="2878581"/>
          </a:xfrm>
          <a:prstGeom prst="rect">
            <a:avLst/>
          </a:prstGeom>
          <a:noFill/>
          <a:ln w="9525">
            <a:noFill/>
            <a:miter lim="800000"/>
            <a:headEnd/>
            <a:tailEnd/>
          </a:ln>
          <a:effectLst/>
        </p:spPr>
      </p:pic>
      <p:sp>
        <p:nvSpPr>
          <p:cNvPr id="58375" name="Rectangle 7"/>
          <p:cNvSpPr>
            <a:spLocks noChangeArrowheads="1"/>
          </p:cNvSpPr>
          <p:nvPr/>
        </p:nvSpPr>
        <p:spPr bwMode="auto">
          <a:xfrm>
            <a:off x="533400" y="5334000"/>
            <a:ext cx="7715250" cy="1016000"/>
          </a:xfrm>
          <a:prstGeom prst="rect">
            <a:avLst/>
          </a:prstGeom>
          <a:noFill/>
          <a:ln w="9525">
            <a:solidFill>
              <a:schemeClr val="accent2">
                <a:lumMod val="75000"/>
              </a:schemeClr>
            </a:solidFill>
            <a:miter lim="800000"/>
            <a:headEnd/>
            <a:tailEnd/>
          </a:ln>
          <a:effectLst/>
        </p:spPr>
        <p:txBody>
          <a:bodyPr anchor="ctr">
            <a:spAutoFit/>
          </a:bodyPr>
          <a:lstStyle/>
          <a:p>
            <a:pPr algn="ctr">
              <a:defRPr/>
            </a:pPr>
            <a:r>
              <a:rPr lang="es-ES" sz="2000" b="1" dirty="0">
                <a:solidFill>
                  <a:srgbClr val="000000"/>
                </a:solidFill>
                <a:latin typeface="Arial" charset="0"/>
                <a:cs typeface="+mn-cs"/>
              </a:rPr>
              <a:t>La distribución normal queda definida por dos parámetros:</a:t>
            </a:r>
          </a:p>
          <a:p>
            <a:pPr algn="ctr">
              <a:defRPr/>
            </a:pPr>
            <a:endParaRPr lang="es-ES" sz="2000" b="1" dirty="0">
              <a:solidFill>
                <a:srgbClr val="000000"/>
              </a:solidFill>
              <a:latin typeface="Arial" charset="0"/>
              <a:cs typeface="+mn-cs"/>
            </a:endParaRPr>
          </a:p>
          <a:p>
            <a:pPr algn="ctr">
              <a:defRPr/>
            </a:pPr>
            <a:r>
              <a:rPr lang="es-ES" sz="2000" b="1" dirty="0">
                <a:solidFill>
                  <a:srgbClr val="000000"/>
                </a:solidFill>
                <a:latin typeface="Arial" charset="0"/>
                <a:cs typeface="+mn-cs"/>
              </a:rPr>
              <a:t>LA MEDIA Y LA DESVIACIÓN ESTÁNDAR</a:t>
            </a:r>
          </a:p>
        </p:txBody>
      </p:sp>
    </p:spTree>
    <p:extLst>
      <p:ext uri="{BB962C8B-B14F-4D97-AF65-F5344CB8AC3E}">
        <p14:creationId xmlns:p14="http://schemas.microsoft.com/office/powerpoint/2010/main" val="1859655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696912" y="92973"/>
            <a:ext cx="7845425" cy="396875"/>
          </a:xfrm>
          <a:prstGeom prst="rect">
            <a:avLst/>
          </a:prstGeom>
          <a:noFill/>
          <a:ln w="9525">
            <a:noFill/>
            <a:miter lim="800000"/>
            <a:headEnd/>
            <a:tailEnd/>
          </a:ln>
        </p:spPr>
        <p:txBody>
          <a:bodyPr>
            <a:spAutoFit/>
          </a:bodyPr>
          <a:lstStyle/>
          <a:p>
            <a:pPr algn="ctr">
              <a:defRPr/>
            </a:pPr>
            <a:r>
              <a:rPr lang="es-ES_tradnl" sz="2000" b="1" dirty="0">
                <a:solidFill>
                  <a:srgbClr val="333399"/>
                </a:solidFill>
                <a:effectLst>
                  <a:outerShdw blurRad="38100" dist="38100" dir="2700000" algn="tl">
                    <a:srgbClr val="C0C0C0"/>
                  </a:outerShdw>
                </a:effectLst>
                <a:latin typeface="Calibri" pitchFamily="34" charset="0"/>
                <a:cs typeface="+mn-cs"/>
              </a:rPr>
              <a:t>ESTADÍSTICA DESCRIPTIVA – LA DISTRIBUCIÓN NORMAL</a:t>
            </a:r>
            <a:endParaRPr lang="es-ES" sz="2000" b="1" dirty="0">
              <a:solidFill>
                <a:srgbClr val="333399"/>
              </a:solidFill>
              <a:effectLst>
                <a:outerShdw blurRad="38100" dist="38100" dir="2700000" algn="tl">
                  <a:srgbClr val="C0C0C0"/>
                </a:outerShdw>
              </a:effectLst>
              <a:latin typeface="Calibri" pitchFamily="34" charset="0"/>
              <a:cs typeface="+mn-cs"/>
            </a:endParaRPr>
          </a:p>
        </p:txBody>
      </p:sp>
      <p:sp>
        <p:nvSpPr>
          <p:cNvPr id="51209" name="Text Box 21"/>
          <p:cNvSpPr txBox="1">
            <a:spLocks noChangeArrowheads="1"/>
          </p:cNvSpPr>
          <p:nvPr/>
        </p:nvSpPr>
        <p:spPr bwMode="auto">
          <a:xfrm>
            <a:off x="762000" y="59436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a:solidFill>
                  <a:srgbClr val="FFFFFF"/>
                </a:solidFill>
                <a:cs typeface="+mn-cs"/>
              </a:rPr>
              <a:t>2,14</a:t>
            </a:r>
            <a:endParaRPr lang="es-ES" altLang="es-AR" sz="1400">
              <a:solidFill>
                <a:srgbClr val="FFFFFF"/>
              </a:solidFill>
              <a:cs typeface="+mn-cs"/>
            </a:endParaRPr>
          </a:p>
        </p:txBody>
      </p:sp>
      <p:sp>
        <p:nvSpPr>
          <p:cNvPr id="52237" name="32 Rectángulo"/>
          <p:cNvSpPr>
            <a:spLocks noChangeArrowheads="1"/>
          </p:cNvSpPr>
          <p:nvPr/>
        </p:nvSpPr>
        <p:spPr bwMode="auto">
          <a:xfrm>
            <a:off x="426591" y="5450967"/>
            <a:ext cx="829081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0"/>
              </a:spcBef>
              <a:buClrTx/>
              <a:buSzTx/>
              <a:buFontTx/>
              <a:buNone/>
            </a:pPr>
            <a:r>
              <a:rPr lang="es-AR" altLang="es-AR" sz="1800" b="1" dirty="0">
                <a:solidFill>
                  <a:srgbClr val="000000"/>
                </a:solidFill>
                <a:latin typeface="Arial" panose="020B0604020202020204" pitchFamily="34" charset="0"/>
                <a:cs typeface="Arial" panose="020B0604020202020204" pitchFamily="34" charset="0"/>
              </a:rPr>
              <a:t>Se puede determinar el área entre dos ordenadas cuales quiera a través del calculo de las unidades de desviación en que se encuentra una porción de la población y su correspondencia en la tabla de áreas bajo la curva normal</a:t>
            </a:r>
          </a:p>
        </p:txBody>
      </p:sp>
      <p:sp>
        <p:nvSpPr>
          <p:cNvPr id="51217" name="4 Rectángulo"/>
          <p:cNvSpPr>
            <a:spLocks noChangeArrowheads="1"/>
          </p:cNvSpPr>
          <p:nvPr/>
        </p:nvSpPr>
        <p:spPr bwMode="auto">
          <a:xfrm>
            <a:off x="263397" y="3627717"/>
            <a:ext cx="835526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just" eaLnBrk="1" hangingPunct="1">
              <a:spcBef>
                <a:spcPct val="50000"/>
              </a:spcBef>
              <a:buClrTx/>
              <a:buSzTx/>
              <a:buFontTx/>
              <a:buNone/>
            </a:pPr>
            <a:r>
              <a:rPr lang="es-MX" altLang="es-AR" sz="1800" b="1" dirty="0">
                <a:solidFill>
                  <a:srgbClr val="000000"/>
                </a:solidFill>
                <a:latin typeface="Arial" panose="020B0604020202020204" pitchFamily="34" charset="0"/>
                <a:cs typeface="Arial" panose="020B0604020202020204" pitchFamily="34" charset="0"/>
              </a:rPr>
              <a:t>Puntuaciones Z: se refiere al número de unidades de desviación típica que un individuo o caso queda por encima o por debajo de la media de su grupo</a:t>
            </a:r>
            <a:endParaRPr lang="es-ES" altLang="es-AR" sz="1800" b="1" dirty="0">
              <a:solidFill>
                <a:srgbClr val="000000"/>
              </a:solidFill>
              <a:latin typeface="Arial" panose="020B0604020202020204" pitchFamily="34" charset="0"/>
              <a:cs typeface="Arial" panose="020B0604020202020204" pitchFamily="34" charset="0"/>
            </a:endParaRPr>
          </a:p>
        </p:txBody>
      </p:sp>
      <p:pic>
        <p:nvPicPr>
          <p:cNvPr id="2" name="Imagen 1">
            <a:extLst>
              <a:ext uri="{FF2B5EF4-FFF2-40B4-BE49-F238E27FC236}">
                <a16:creationId xmlns:a16="http://schemas.microsoft.com/office/drawing/2014/main" id="{F0045A74-5DF7-4547-A068-59720215CADD}"/>
              </a:ext>
            </a:extLst>
          </p:cNvPr>
          <p:cNvPicPr>
            <a:picLocks noChangeAspect="1"/>
          </p:cNvPicPr>
          <p:nvPr/>
        </p:nvPicPr>
        <p:blipFill>
          <a:blip r:embed="rId2"/>
          <a:stretch>
            <a:fillRect/>
          </a:stretch>
        </p:blipFill>
        <p:spPr>
          <a:xfrm>
            <a:off x="1897768" y="612404"/>
            <a:ext cx="5256213" cy="2740824"/>
          </a:xfrm>
          <a:prstGeom prst="rect">
            <a:avLst/>
          </a:prstGeom>
        </p:spPr>
      </p:pic>
      <p:pic>
        <p:nvPicPr>
          <p:cNvPr id="3" name="Imagen 2">
            <a:extLst>
              <a:ext uri="{FF2B5EF4-FFF2-40B4-BE49-F238E27FC236}">
                <a16:creationId xmlns:a16="http://schemas.microsoft.com/office/drawing/2014/main" id="{F8CAA908-EAF6-4450-ADE1-A9B38C546751}"/>
              </a:ext>
            </a:extLst>
          </p:cNvPr>
          <p:cNvPicPr>
            <a:picLocks noChangeAspect="1"/>
          </p:cNvPicPr>
          <p:nvPr/>
        </p:nvPicPr>
        <p:blipFill>
          <a:blip r:embed="rId3"/>
          <a:stretch>
            <a:fillRect/>
          </a:stretch>
        </p:blipFill>
        <p:spPr>
          <a:xfrm>
            <a:off x="3157722" y="4492278"/>
            <a:ext cx="2736304" cy="975119"/>
          </a:xfrm>
          <a:prstGeom prst="rect">
            <a:avLst/>
          </a:prstGeom>
        </p:spPr>
      </p:pic>
    </p:spTree>
    <p:extLst>
      <p:ext uri="{BB962C8B-B14F-4D97-AF65-F5344CB8AC3E}">
        <p14:creationId xmlns:p14="http://schemas.microsoft.com/office/powerpoint/2010/main" val="13835464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2237"/>
                                        </p:tgtEl>
                                        <p:attrNameLst>
                                          <p:attrName>style.visibility</p:attrName>
                                        </p:attrNameLst>
                                      </p:cBhvr>
                                      <p:to>
                                        <p:strVal val="visible"/>
                                      </p:to>
                                    </p:set>
                                    <p:animEffect transition="in" filter="blinds(horizontal)">
                                      <p:cBhvr>
                                        <p:cTn id="7" dur="500"/>
                                        <p:tgtEl>
                                          <p:spTgt spid="522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a:spLocks noChangeArrowheads="1"/>
          </p:cNvSpPr>
          <p:nvPr/>
        </p:nvSpPr>
        <p:spPr bwMode="auto">
          <a:xfrm>
            <a:off x="340519" y="1298782"/>
            <a:ext cx="8462962" cy="2123658"/>
          </a:xfrm>
          <a:prstGeom prst="rect">
            <a:avLst/>
          </a:prstGeom>
          <a:solidFill>
            <a:schemeClr val="accent6">
              <a:lumMod val="40000"/>
              <a:lumOff val="60000"/>
            </a:schemeClr>
          </a:solidFill>
          <a:ln w="9525">
            <a:noFill/>
            <a:miter lim="800000"/>
            <a:headEnd/>
            <a:tailEnd/>
          </a:ln>
        </p:spPr>
        <p:txBody>
          <a:bodyPr>
            <a:spAutoFit/>
          </a:bodyPr>
          <a:lstStyle/>
          <a:p>
            <a:pPr algn="just">
              <a:defRPr/>
            </a:pPr>
            <a:r>
              <a:rPr lang="es-ES" sz="2200" b="1" dirty="0">
                <a:solidFill>
                  <a:srgbClr val="000000"/>
                </a:solidFill>
                <a:latin typeface="Arial" panose="020B0604020202020204" pitchFamily="34" charset="0"/>
                <a:cs typeface="Arial" panose="020B0604020202020204" pitchFamily="34" charset="0"/>
              </a:rPr>
              <a:t>El área total bajo la curva es igual a 100 % o 1.  El área bajo la curva comprendido entre los valores situados a 1 desvío estándar de la media es aproximadamente igual al 68,2%.  El área bajo la curva comprendido entre los valores situados a 2 desvíos estándar de la media es aproximadamente igual al 95,4%.</a:t>
            </a:r>
          </a:p>
        </p:txBody>
      </p:sp>
      <p:pic>
        <p:nvPicPr>
          <p:cNvPr id="62466" name="Picture 2"/>
          <p:cNvPicPr>
            <a:picLocks noChangeAspect="1" noChangeArrowheads="1"/>
          </p:cNvPicPr>
          <p:nvPr/>
        </p:nvPicPr>
        <p:blipFill>
          <a:blip r:embed="rId2" cstate="print">
            <a:duotone>
              <a:schemeClr val="accent2">
                <a:shade val="45000"/>
                <a:satMod val="135000"/>
              </a:schemeClr>
              <a:prstClr val="white"/>
            </a:duotone>
          </a:blip>
          <a:srcRect/>
          <a:stretch>
            <a:fillRect/>
          </a:stretch>
        </p:blipFill>
        <p:spPr bwMode="auto">
          <a:xfrm>
            <a:off x="1796028" y="3786189"/>
            <a:ext cx="5674318" cy="2955179"/>
          </a:xfrm>
          <a:prstGeom prst="rect">
            <a:avLst/>
          </a:prstGeom>
          <a:noFill/>
          <a:ln w="9525">
            <a:noFill/>
            <a:miter lim="800000"/>
            <a:headEnd/>
            <a:tailEnd/>
          </a:ln>
          <a:effectLst/>
        </p:spPr>
      </p:pic>
      <p:pic>
        <p:nvPicPr>
          <p:cNvPr id="52228" name="Picture 2" descr="http://www.fisterra.com/mbe/investiga/distr_normal/images/Image1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25" y="6000750"/>
            <a:ext cx="2857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ChangeArrowheads="1"/>
          </p:cNvSpPr>
          <p:nvPr/>
        </p:nvSpPr>
        <p:spPr bwMode="auto">
          <a:xfrm>
            <a:off x="620713" y="620713"/>
            <a:ext cx="7845425" cy="396875"/>
          </a:xfrm>
          <a:prstGeom prst="rect">
            <a:avLst/>
          </a:prstGeom>
          <a:noFill/>
          <a:ln w="9525">
            <a:noFill/>
            <a:miter lim="800000"/>
            <a:headEnd/>
            <a:tailEnd/>
          </a:ln>
        </p:spPr>
        <p:txBody>
          <a:bodyPr>
            <a:spAutoFit/>
          </a:bodyPr>
          <a:lstStyle/>
          <a:p>
            <a:pPr algn="ctr">
              <a:defRPr/>
            </a:pPr>
            <a:r>
              <a:rPr lang="es-ES_tradnl" sz="2000" b="1" dirty="0">
                <a:solidFill>
                  <a:srgbClr val="333399"/>
                </a:solidFill>
                <a:effectLst>
                  <a:outerShdw blurRad="38100" dist="38100" dir="2700000" algn="tl">
                    <a:srgbClr val="C0C0C0"/>
                  </a:outerShdw>
                </a:effectLst>
                <a:latin typeface="Calibri" pitchFamily="34" charset="0"/>
                <a:cs typeface="+mn-cs"/>
              </a:rPr>
              <a:t>ESTADÍSTICA DESCRIPTIVA – LA DISTRIBUCIÓN NORMAL</a:t>
            </a:r>
            <a:endParaRPr lang="es-ES" sz="2000" b="1" dirty="0">
              <a:solidFill>
                <a:srgbClr val="333399"/>
              </a:solidFill>
              <a:effectLst>
                <a:outerShdw blurRad="38100" dist="38100" dir="2700000" algn="tl">
                  <a:srgbClr val="C0C0C0"/>
                </a:outerShdw>
              </a:effectLst>
              <a:latin typeface="Calibri" pitchFamily="34" charset="0"/>
              <a:cs typeface="+mn-cs"/>
            </a:endParaRPr>
          </a:p>
        </p:txBody>
      </p:sp>
      <p:sp>
        <p:nvSpPr>
          <p:cNvPr id="34832" name="Text Box 16"/>
          <p:cNvSpPr txBox="1">
            <a:spLocks noChangeArrowheads="1"/>
          </p:cNvSpPr>
          <p:nvPr/>
        </p:nvSpPr>
        <p:spPr bwMode="auto">
          <a:xfrm>
            <a:off x="3286125" y="4214813"/>
            <a:ext cx="76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rgbClr val="FFCF01"/>
                </a:solidFill>
                <a:latin typeface="Calibri" pitchFamily="34" charset="0"/>
                <a:cs typeface="+mn-cs"/>
              </a:rPr>
              <a:t>σ </a:t>
            </a:r>
            <a:r>
              <a:rPr lang="es-MX" altLang="es-AR" sz="1800">
                <a:solidFill>
                  <a:srgbClr val="FFCF01"/>
                </a:solidFill>
                <a:latin typeface="Calibri" pitchFamily="34" charset="0"/>
                <a:cs typeface="+mn-cs"/>
              </a:rPr>
              <a:t>=1</a:t>
            </a:r>
            <a:endParaRPr lang="es-ES" altLang="es-AR" sz="1800">
              <a:solidFill>
                <a:srgbClr val="FFCF01"/>
              </a:solidFill>
              <a:latin typeface="Calibri" pitchFamily="34" charset="0"/>
              <a:cs typeface="+mn-cs"/>
            </a:endParaRPr>
          </a:p>
        </p:txBody>
      </p:sp>
      <p:sp>
        <p:nvSpPr>
          <p:cNvPr id="34833" name="Text Box 17"/>
          <p:cNvSpPr txBox="1">
            <a:spLocks noChangeArrowheads="1"/>
          </p:cNvSpPr>
          <p:nvPr/>
        </p:nvSpPr>
        <p:spPr bwMode="auto">
          <a:xfrm>
            <a:off x="1981200" y="42672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rgbClr val="FFCF01"/>
                </a:solidFill>
                <a:latin typeface="Calibri" pitchFamily="34" charset="0"/>
                <a:cs typeface="+mn-cs"/>
              </a:rPr>
              <a:t>σ</a:t>
            </a:r>
            <a:r>
              <a:rPr lang="es-MX" altLang="es-AR" sz="1800">
                <a:solidFill>
                  <a:srgbClr val="FFCF01"/>
                </a:solidFill>
                <a:latin typeface="Calibri" pitchFamily="34" charset="0"/>
                <a:cs typeface="+mn-cs"/>
              </a:rPr>
              <a:t>= -1</a:t>
            </a:r>
            <a:endParaRPr lang="es-ES" altLang="es-AR" sz="1800">
              <a:solidFill>
                <a:srgbClr val="FFCF01"/>
              </a:solidFill>
              <a:latin typeface="Calibri" pitchFamily="34" charset="0"/>
              <a:cs typeface="+mn-cs"/>
            </a:endParaRPr>
          </a:p>
        </p:txBody>
      </p:sp>
      <p:sp>
        <p:nvSpPr>
          <p:cNvPr id="34834" name="Text Box 18"/>
          <p:cNvSpPr txBox="1">
            <a:spLocks noChangeArrowheads="1"/>
          </p:cNvSpPr>
          <p:nvPr/>
        </p:nvSpPr>
        <p:spPr bwMode="auto">
          <a:xfrm>
            <a:off x="214313" y="5643563"/>
            <a:ext cx="76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rgbClr val="FFCF01"/>
                </a:solidFill>
                <a:latin typeface="Calibri" pitchFamily="34" charset="0"/>
                <a:cs typeface="+mn-cs"/>
              </a:rPr>
              <a:t>σ </a:t>
            </a:r>
            <a:r>
              <a:rPr lang="es-MX" altLang="es-AR" sz="1800">
                <a:solidFill>
                  <a:srgbClr val="FFCF01"/>
                </a:solidFill>
                <a:latin typeface="Calibri" pitchFamily="34" charset="0"/>
                <a:cs typeface="+mn-cs"/>
              </a:rPr>
              <a:t>= -3</a:t>
            </a:r>
            <a:endParaRPr lang="es-ES" altLang="es-AR" sz="1800">
              <a:solidFill>
                <a:srgbClr val="FFCF01"/>
              </a:solidFill>
              <a:latin typeface="Calibri" pitchFamily="34" charset="0"/>
              <a:cs typeface="+mn-cs"/>
            </a:endParaRPr>
          </a:p>
        </p:txBody>
      </p:sp>
      <p:sp>
        <p:nvSpPr>
          <p:cNvPr id="34835" name="Text Box 19"/>
          <p:cNvSpPr txBox="1">
            <a:spLocks noChangeArrowheads="1"/>
          </p:cNvSpPr>
          <p:nvPr/>
        </p:nvSpPr>
        <p:spPr bwMode="auto">
          <a:xfrm>
            <a:off x="1447800" y="5105400"/>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rgbClr val="FFCF01"/>
                </a:solidFill>
                <a:latin typeface="Calibri" pitchFamily="34" charset="0"/>
                <a:cs typeface="+mn-cs"/>
              </a:rPr>
              <a:t>σ </a:t>
            </a:r>
            <a:r>
              <a:rPr lang="es-MX" altLang="es-AR" sz="1800">
                <a:solidFill>
                  <a:srgbClr val="FFCF01"/>
                </a:solidFill>
                <a:latin typeface="Calibri" pitchFamily="34" charset="0"/>
                <a:cs typeface="+mn-cs"/>
              </a:rPr>
              <a:t>=-2</a:t>
            </a:r>
            <a:endParaRPr lang="es-ES" altLang="es-AR" sz="1800">
              <a:solidFill>
                <a:srgbClr val="FFCF01"/>
              </a:solidFill>
              <a:latin typeface="Calibri" pitchFamily="34" charset="0"/>
              <a:cs typeface="+mn-cs"/>
            </a:endParaRPr>
          </a:p>
        </p:txBody>
      </p:sp>
      <p:sp>
        <p:nvSpPr>
          <p:cNvPr id="52234" name="Text Box 20"/>
          <p:cNvSpPr txBox="1">
            <a:spLocks noChangeArrowheads="1"/>
          </p:cNvSpPr>
          <p:nvPr/>
        </p:nvSpPr>
        <p:spPr bwMode="auto">
          <a:xfrm>
            <a:off x="4343400" y="59436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a:solidFill>
                  <a:srgbClr val="FFFFFF"/>
                </a:solidFill>
                <a:cs typeface="+mn-cs"/>
              </a:rPr>
              <a:t>2,14</a:t>
            </a:r>
            <a:endParaRPr lang="es-ES" altLang="es-AR" sz="1400">
              <a:solidFill>
                <a:srgbClr val="FFFFFF"/>
              </a:solidFill>
              <a:cs typeface="+mn-cs"/>
            </a:endParaRPr>
          </a:p>
        </p:txBody>
      </p:sp>
      <p:sp>
        <p:nvSpPr>
          <p:cNvPr id="52235" name="Text Box 21"/>
          <p:cNvSpPr txBox="1">
            <a:spLocks noChangeArrowheads="1"/>
          </p:cNvSpPr>
          <p:nvPr/>
        </p:nvSpPr>
        <p:spPr bwMode="auto">
          <a:xfrm>
            <a:off x="762000" y="59436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s-MX" altLang="es-AR" sz="1400">
                <a:solidFill>
                  <a:srgbClr val="FFFFFF"/>
                </a:solidFill>
                <a:cs typeface="+mn-cs"/>
              </a:rPr>
              <a:t>2,14</a:t>
            </a:r>
            <a:endParaRPr lang="es-ES" altLang="es-AR" sz="1400">
              <a:solidFill>
                <a:srgbClr val="FFFFFF"/>
              </a:solidFill>
              <a:cs typeface="+mn-cs"/>
            </a:endParaRPr>
          </a:p>
        </p:txBody>
      </p:sp>
      <p:sp>
        <p:nvSpPr>
          <p:cNvPr id="34838" name="Text Box 22"/>
          <p:cNvSpPr txBox="1">
            <a:spLocks noChangeArrowheads="1"/>
          </p:cNvSpPr>
          <p:nvPr/>
        </p:nvSpPr>
        <p:spPr bwMode="auto">
          <a:xfrm>
            <a:off x="3733800" y="5029200"/>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rgbClr val="FFCF01"/>
                </a:solidFill>
                <a:latin typeface="Calibri" pitchFamily="34" charset="0"/>
                <a:cs typeface="+mn-cs"/>
              </a:rPr>
              <a:t>σ </a:t>
            </a:r>
            <a:r>
              <a:rPr lang="es-MX" altLang="es-AR" sz="1800">
                <a:solidFill>
                  <a:srgbClr val="FFCF01"/>
                </a:solidFill>
                <a:latin typeface="Calibri" pitchFamily="34" charset="0"/>
                <a:cs typeface="+mn-cs"/>
              </a:rPr>
              <a:t>=2</a:t>
            </a:r>
            <a:endParaRPr lang="es-ES" altLang="es-AR" sz="1800">
              <a:solidFill>
                <a:srgbClr val="FFCF01"/>
              </a:solidFill>
              <a:latin typeface="Calibri" pitchFamily="34" charset="0"/>
              <a:cs typeface="+mn-cs"/>
            </a:endParaRPr>
          </a:p>
        </p:txBody>
      </p:sp>
      <p:sp>
        <p:nvSpPr>
          <p:cNvPr id="34839" name="Text Box 23"/>
          <p:cNvSpPr txBox="1">
            <a:spLocks noChangeArrowheads="1"/>
          </p:cNvSpPr>
          <p:nvPr/>
        </p:nvSpPr>
        <p:spPr bwMode="auto">
          <a:xfrm>
            <a:off x="4724400" y="6096000"/>
            <a:ext cx="762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50000"/>
              </a:spcBef>
              <a:buClrTx/>
              <a:buSzTx/>
              <a:buFontTx/>
              <a:buNone/>
            </a:pPr>
            <a:r>
              <a:rPr lang="el-GR" altLang="es-AR" sz="1800">
                <a:solidFill>
                  <a:srgbClr val="FFCF01"/>
                </a:solidFill>
                <a:latin typeface="Calibri" pitchFamily="34" charset="0"/>
                <a:cs typeface="+mn-cs"/>
              </a:rPr>
              <a:t>σ </a:t>
            </a:r>
            <a:r>
              <a:rPr lang="es-MX" altLang="es-AR" sz="1800">
                <a:solidFill>
                  <a:srgbClr val="FFCF01"/>
                </a:solidFill>
                <a:latin typeface="Calibri" pitchFamily="34" charset="0"/>
                <a:cs typeface="+mn-cs"/>
              </a:rPr>
              <a:t>=3</a:t>
            </a:r>
            <a:endParaRPr lang="es-ES" altLang="es-AR" sz="1800">
              <a:solidFill>
                <a:srgbClr val="FFCF01"/>
              </a:solidFill>
              <a:latin typeface="Calibri" pitchFamily="34" charset="0"/>
              <a:cs typeface="+mn-cs"/>
            </a:endParaRPr>
          </a:p>
        </p:txBody>
      </p:sp>
    </p:spTree>
    <p:extLst>
      <p:ext uri="{BB962C8B-B14F-4D97-AF65-F5344CB8AC3E}">
        <p14:creationId xmlns:p14="http://schemas.microsoft.com/office/powerpoint/2010/main" val="11140173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32"/>
                                        </p:tgtEl>
                                        <p:attrNameLst>
                                          <p:attrName>style.visibility</p:attrName>
                                        </p:attrNameLst>
                                      </p:cBhvr>
                                      <p:to>
                                        <p:strVal val="visible"/>
                                      </p:to>
                                    </p:set>
                                    <p:anim calcmode="lin" valueType="num">
                                      <p:cBhvr additive="base">
                                        <p:cTn id="7" dur="500" fill="hold"/>
                                        <p:tgtEl>
                                          <p:spTgt spid="34832"/>
                                        </p:tgtEl>
                                        <p:attrNameLst>
                                          <p:attrName>ppt_x</p:attrName>
                                        </p:attrNameLst>
                                      </p:cBhvr>
                                      <p:tavLst>
                                        <p:tav tm="0">
                                          <p:val>
                                            <p:strVal val="0-#ppt_w/2"/>
                                          </p:val>
                                        </p:tav>
                                        <p:tav tm="100000">
                                          <p:val>
                                            <p:strVal val="#ppt_x"/>
                                          </p:val>
                                        </p:tav>
                                      </p:tavLst>
                                    </p:anim>
                                    <p:anim calcmode="lin" valueType="num">
                                      <p:cBhvr additive="base">
                                        <p:cTn id="8" dur="500" fill="hold"/>
                                        <p:tgtEl>
                                          <p:spTgt spid="3483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34833"/>
                                        </p:tgtEl>
                                        <p:attrNameLst>
                                          <p:attrName>style.visibility</p:attrName>
                                        </p:attrNameLst>
                                      </p:cBhvr>
                                      <p:to>
                                        <p:strVal val="visible"/>
                                      </p:to>
                                    </p:set>
                                    <p:anim calcmode="lin" valueType="num">
                                      <p:cBhvr additive="base">
                                        <p:cTn id="12" dur="500" fill="hold"/>
                                        <p:tgtEl>
                                          <p:spTgt spid="34833"/>
                                        </p:tgtEl>
                                        <p:attrNameLst>
                                          <p:attrName>ppt_x</p:attrName>
                                        </p:attrNameLst>
                                      </p:cBhvr>
                                      <p:tavLst>
                                        <p:tav tm="0">
                                          <p:val>
                                            <p:strVal val="0-#ppt_w/2"/>
                                          </p:val>
                                        </p:tav>
                                        <p:tav tm="100000">
                                          <p:val>
                                            <p:strVal val="#ppt_x"/>
                                          </p:val>
                                        </p:tav>
                                      </p:tavLst>
                                    </p:anim>
                                    <p:anim calcmode="lin" valueType="num">
                                      <p:cBhvr additive="base">
                                        <p:cTn id="13" dur="500" fill="hold"/>
                                        <p:tgtEl>
                                          <p:spTgt spid="34833"/>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4838"/>
                                        </p:tgtEl>
                                        <p:attrNameLst>
                                          <p:attrName>style.visibility</p:attrName>
                                        </p:attrNameLst>
                                      </p:cBhvr>
                                      <p:to>
                                        <p:strVal val="visible"/>
                                      </p:to>
                                    </p:set>
                                    <p:anim calcmode="lin" valueType="num">
                                      <p:cBhvr additive="base">
                                        <p:cTn id="18" dur="500" fill="hold"/>
                                        <p:tgtEl>
                                          <p:spTgt spid="34838"/>
                                        </p:tgtEl>
                                        <p:attrNameLst>
                                          <p:attrName>ppt_x</p:attrName>
                                        </p:attrNameLst>
                                      </p:cBhvr>
                                      <p:tavLst>
                                        <p:tav tm="0">
                                          <p:val>
                                            <p:strVal val="0-#ppt_w/2"/>
                                          </p:val>
                                        </p:tav>
                                        <p:tav tm="100000">
                                          <p:val>
                                            <p:strVal val="#ppt_x"/>
                                          </p:val>
                                        </p:tav>
                                      </p:tavLst>
                                    </p:anim>
                                    <p:anim calcmode="lin" valueType="num">
                                      <p:cBhvr additive="base">
                                        <p:cTn id="19" dur="500" fill="hold"/>
                                        <p:tgtEl>
                                          <p:spTgt spid="34838"/>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2" presetClass="entr" presetSubtype="8" fill="hold" grpId="0" nodeType="afterEffect">
                                  <p:stCondLst>
                                    <p:cond delay="0"/>
                                  </p:stCondLst>
                                  <p:childTnLst>
                                    <p:set>
                                      <p:cBhvr>
                                        <p:cTn id="22" dur="1" fill="hold">
                                          <p:stCondLst>
                                            <p:cond delay="0"/>
                                          </p:stCondLst>
                                        </p:cTn>
                                        <p:tgtEl>
                                          <p:spTgt spid="34835"/>
                                        </p:tgtEl>
                                        <p:attrNameLst>
                                          <p:attrName>style.visibility</p:attrName>
                                        </p:attrNameLst>
                                      </p:cBhvr>
                                      <p:to>
                                        <p:strVal val="visible"/>
                                      </p:to>
                                    </p:set>
                                    <p:anim calcmode="lin" valueType="num">
                                      <p:cBhvr additive="base">
                                        <p:cTn id="23" dur="500" fill="hold"/>
                                        <p:tgtEl>
                                          <p:spTgt spid="34835"/>
                                        </p:tgtEl>
                                        <p:attrNameLst>
                                          <p:attrName>ppt_x</p:attrName>
                                        </p:attrNameLst>
                                      </p:cBhvr>
                                      <p:tavLst>
                                        <p:tav tm="0">
                                          <p:val>
                                            <p:strVal val="0-#ppt_w/2"/>
                                          </p:val>
                                        </p:tav>
                                        <p:tav tm="100000">
                                          <p:val>
                                            <p:strVal val="#ppt_x"/>
                                          </p:val>
                                        </p:tav>
                                      </p:tavLst>
                                    </p:anim>
                                    <p:anim calcmode="lin" valueType="num">
                                      <p:cBhvr additive="base">
                                        <p:cTn id="24" dur="500" fill="hold"/>
                                        <p:tgtEl>
                                          <p:spTgt spid="34835"/>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4839"/>
                                        </p:tgtEl>
                                        <p:attrNameLst>
                                          <p:attrName>style.visibility</p:attrName>
                                        </p:attrNameLst>
                                      </p:cBhvr>
                                      <p:to>
                                        <p:strVal val="visible"/>
                                      </p:to>
                                    </p:set>
                                    <p:anim calcmode="lin" valueType="num">
                                      <p:cBhvr additive="base">
                                        <p:cTn id="29" dur="500" fill="hold"/>
                                        <p:tgtEl>
                                          <p:spTgt spid="34839"/>
                                        </p:tgtEl>
                                        <p:attrNameLst>
                                          <p:attrName>ppt_x</p:attrName>
                                        </p:attrNameLst>
                                      </p:cBhvr>
                                      <p:tavLst>
                                        <p:tav tm="0">
                                          <p:val>
                                            <p:strVal val="0-#ppt_w/2"/>
                                          </p:val>
                                        </p:tav>
                                        <p:tav tm="100000">
                                          <p:val>
                                            <p:strVal val="#ppt_x"/>
                                          </p:val>
                                        </p:tav>
                                      </p:tavLst>
                                    </p:anim>
                                    <p:anim calcmode="lin" valueType="num">
                                      <p:cBhvr additive="base">
                                        <p:cTn id="30" dur="500" fill="hold"/>
                                        <p:tgtEl>
                                          <p:spTgt spid="34839"/>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500"/>
                            </p:stCondLst>
                            <p:childTnLst>
                              <p:par>
                                <p:cTn id="32" presetID="2" presetClass="entr" presetSubtype="8" fill="hold" grpId="0" nodeType="afterEffect">
                                  <p:stCondLst>
                                    <p:cond delay="0"/>
                                  </p:stCondLst>
                                  <p:childTnLst>
                                    <p:set>
                                      <p:cBhvr>
                                        <p:cTn id="33" dur="1" fill="hold">
                                          <p:stCondLst>
                                            <p:cond delay="0"/>
                                          </p:stCondLst>
                                        </p:cTn>
                                        <p:tgtEl>
                                          <p:spTgt spid="34834"/>
                                        </p:tgtEl>
                                        <p:attrNameLst>
                                          <p:attrName>style.visibility</p:attrName>
                                        </p:attrNameLst>
                                      </p:cBhvr>
                                      <p:to>
                                        <p:strVal val="visible"/>
                                      </p:to>
                                    </p:set>
                                    <p:anim calcmode="lin" valueType="num">
                                      <p:cBhvr additive="base">
                                        <p:cTn id="34" dur="500" fill="hold"/>
                                        <p:tgtEl>
                                          <p:spTgt spid="34834"/>
                                        </p:tgtEl>
                                        <p:attrNameLst>
                                          <p:attrName>ppt_x</p:attrName>
                                        </p:attrNameLst>
                                      </p:cBhvr>
                                      <p:tavLst>
                                        <p:tav tm="0">
                                          <p:val>
                                            <p:strVal val="0-#ppt_w/2"/>
                                          </p:val>
                                        </p:tav>
                                        <p:tav tm="100000">
                                          <p:val>
                                            <p:strVal val="#ppt_x"/>
                                          </p:val>
                                        </p:tav>
                                      </p:tavLst>
                                    </p:anim>
                                    <p:anim calcmode="lin" valueType="num">
                                      <p:cBhvr additive="base">
                                        <p:cTn id="35" dur="500" fill="hold"/>
                                        <p:tgtEl>
                                          <p:spTgt spid="348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2" grpId="0" autoUpdateAnimBg="0"/>
      <p:bldP spid="34833" grpId="0" autoUpdateAnimBg="0"/>
      <p:bldP spid="34834" grpId="0" autoUpdateAnimBg="0"/>
      <p:bldP spid="34835" grpId="0" autoUpdateAnimBg="0"/>
      <p:bldP spid="34838" grpId="0" autoUpdateAnimBg="0"/>
      <p:bldP spid="3483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5"/>
          <p:cNvSpPr txBox="1">
            <a:spLocks noChangeArrowheads="1"/>
          </p:cNvSpPr>
          <p:nvPr/>
        </p:nvSpPr>
        <p:spPr bwMode="auto">
          <a:xfrm>
            <a:off x="594384" y="2348880"/>
            <a:ext cx="8131175" cy="181588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AR" altLang="es-AR" sz="2800" b="1" dirty="0"/>
              <a:t> </a:t>
            </a:r>
          </a:p>
          <a:p>
            <a:pPr algn="ctr" eaLnBrk="1" hangingPunct="1">
              <a:spcBef>
                <a:spcPct val="0"/>
              </a:spcBef>
              <a:buClrTx/>
              <a:buSzTx/>
              <a:buFont typeface="Wingdings" pitchFamily="2" charset="2"/>
              <a:buNone/>
            </a:pPr>
            <a:r>
              <a:rPr lang="es-MX" altLang="es-AR" sz="2800" b="1" dirty="0"/>
              <a:t>TEST DE HIPÓTESIS</a:t>
            </a:r>
          </a:p>
          <a:p>
            <a:pPr algn="ctr" eaLnBrk="1" hangingPunct="1">
              <a:spcBef>
                <a:spcPct val="0"/>
              </a:spcBef>
              <a:buClrTx/>
              <a:buSzTx/>
              <a:buFont typeface="Wingdings" pitchFamily="2" charset="2"/>
              <a:buNone/>
            </a:pPr>
            <a:endParaRPr lang="es-AR" altLang="es-AR" sz="2800" b="1" dirty="0"/>
          </a:p>
          <a:p>
            <a:pPr algn="ctr" eaLnBrk="1" hangingPunct="1">
              <a:spcBef>
                <a:spcPct val="0"/>
              </a:spcBef>
              <a:buClrTx/>
              <a:buSzTx/>
              <a:buFontTx/>
              <a:buNone/>
            </a:pPr>
            <a:r>
              <a:rPr lang="es-AR" altLang="es-AR" sz="2800" b="1" dirty="0"/>
              <a:t> </a:t>
            </a:r>
          </a:p>
        </p:txBody>
      </p:sp>
      <p:sp>
        <p:nvSpPr>
          <p:cNvPr id="14339" name="Rectangle 7"/>
          <p:cNvSpPr>
            <a:spLocks noChangeArrowheads="1"/>
          </p:cNvSpPr>
          <p:nvPr/>
        </p:nvSpPr>
        <p:spPr bwMode="auto">
          <a:xfrm>
            <a:off x="2124075" y="981075"/>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extLst>
      <p:ext uri="{BB962C8B-B14F-4D97-AF65-F5344CB8AC3E}">
        <p14:creationId xmlns:p14="http://schemas.microsoft.com/office/powerpoint/2010/main" val="2960015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Text Box 4"/>
          <p:cNvSpPr txBox="1">
            <a:spLocks noChangeArrowheads="1"/>
          </p:cNvSpPr>
          <p:nvPr/>
        </p:nvSpPr>
        <p:spPr bwMode="auto">
          <a:xfrm>
            <a:off x="441325" y="404813"/>
            <a:ext cx="8307139" cy="643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spcBef>
                <a:spcPts val="0"/>
              </a:spcBef>
            </a:pPr>
            <a:r>
              <a:rPr lang="es-ES" altLang="es-AR" sz="2800" b="1" dirty="0">
                <a:solidFill>
                  <a:srgbClr val="333399"/>
                </a:solidFill>
                <a:effectLst>
                  <a:outerShdw blurRad="38100" dist="38100" dir="2700000" algn="tl">
                    <a:srgbClr val="000000">
                      <a:alpha val="43137"/>
                    </a:srgbClr>
                  </a:outerShdw>
                </a:effectLst>
                <a:latin typeface="Tahoma"/>
              </a:rPr>
              <a:t>TEST DE HIPÓTESIS</a:t>
            </a:r>
          </a:p>
          <a:p>
            <a:pPr algn="just" eaLnBrk="1" hangingPunct="1">
              <a:spcBef>
                <a:spcPts val="0"/>
              </a:spcBef>
            </a:pPr>
            <a:endParaRPr lang="es-ES" altLang="es-AR" sz="2800" b="1" dirty="0">
              <a:solidFill>
                <a:srgbClr val="333399"/>
              </a:solidFill>
              <a:effectLst>
                <a:outerShdw blurRad="38100" dist="38100" dir="2700000" algn="tl">
                  <a:srgbClr val="000000">
                    <a:alpha val="43137"/>
                  </a:srgbClr>
                </a:outerShdw>
              </a:effectLst>
              <a:latin typeface="Tahoma"/>
            </a:endParaRPr>
          </a:p>
          <a:p>
            <a:pPr algn="just" eaLnBrk="1" hangingPunct="1">
              <a:spcBef>
                <a:spcPts val="0"/>
              </a:spcBef>
            </a:pPr>
            <a:r>
              <a:rPr lang="es-ES" altLang="es-AR" sz="2800" b="1" dirty="0">
                <a:solidFill>
                  <a:srgbClr val="333399"/>
                </a:solidFill>
                <a:effectLst>
                  <a:outerShdw blurRad="38100" dist="38100" dir="2700000" algn="tl">
                    <a:srgbClr val="000000">
                      <a:alpha val="43137"/>
                    </a:srgbClr>
                  </a:outerShdw>
                </a:effectLst>
                <a:latin typeface="Tahoma"/>
              </a:rPr>
              <a:t>A partir de una MUESTRA DE EVENTOS se busca “descartar” una Hipótesis Nula frente a una Hipótesis Alternativa, buscando evitar un error de tipo I (rechazar una Ho cuando es verdadera):</a:t>
            </a:r>
          </a:p>
          <a:p>
            <a:pPr algn="just" eaLnBrk="1" hangingPunct="1">
              <a:spcBef>
                <a:spcPts val="0"/>
              </a:spcBef>
            </a:pPr>
            <a:endParaRPr lang="es-ES" altLang="es-AR" sz="2800" b="1" dirty="0">
              <a:solidFill>
                <a:srgbClr val="333399"/>
              </a:solidFill>
              <a:effectLst>
                <a:outerShdw blurRad="38100" dist="38100" dir="2700000" algn="tl">
                  <a:srgbClr val="000000">
                    <a:alpha val="43137"/>
                  </a:srgbClr>
                </a:outerShdw>
              </a:effectLst>
              <a:latin typeface="Tahoma"/>
            </a:endParaRPr>
          </a:p>
          <a:p>
            <a:pPr algn="just" eaLnBrk="1" hangingPunct="1">
              <a:spcBef>
                <a:spcPts val="0"/>
              </a:spcBef>
              <a:spcAft>
                <a:spcPts val="1200"/>
              </a:spcAft>
            </a:pPr>
            <a:r>
              <a:rPr lang="es-ES" altLang="es-AR" sz="2400" dirty="0">
                <a:solidFill>
                  <a:srgbClr val="333399"/>
                </a:solidFill>
                <a:effectLst>
                  <a:outerShdw blurRad="38100" dist="38100" dir="2700000" algn="tl">
                    <a:srgbClr val="000000">
                      <a:alpha val="43137"/>
                    </a:srgbClr>
                  </a:outerShdw>
                </a:effectLst>
                <a:latin typeface="Tahoma"/>
              </a:rPr>
              <a:t>1.- Se considera un estadístico de distribución conocida y se registra su valor. </a:t>
            </a:r>
          </a:p>
          <a:p>
            <a:pPr algn="just" eaLnBrk="1" hangingPunct="1">
              <a:spcBef>
                <a:spcPts val="0"/>
              </a:spcBef>
              <a:spcAft>
                <a:spcPts val="1200"/>
              </a:spcAft>
            </a:pPr>
            <a:r>
              <a:rPr lang="es-ES" altLang="es-AR" sz="2400" dirty="0">
                <a:solidFill>
                  <a:srgbClr val="333399"/>
                </a:solidFill>
                <a:effectLst>
                  <a:outerShdw blurRad="38100" dist="38100" dir="2700000" algn="tl">
                    <a:srgbClr val="000000">
                      <a:alpha val="43137"/>
                    </a:srgbClr>
                  </a:outerShdw>
                </a:effectLst>
                <a:latin typeface="Tahoma"/>
              </a:rPr>
              <a:t>2.- Se examina si el valor del estadístico puede considerarse “muy raro”, dada la hipótesis nula (H</a:t>
            </a:r>
            <a:r>
              <a:rPr lang="es-ES" altLang="es-AR" sz="2400" baseline="-25000" dirty="0">
                <a:solidFill>
                  <a:srgbClr val="333399"/>
                </a:solidFill>
                <a:effectLst>
                  <a:outerShdw blurRad="38100" dist="38100" dir="2700000" algn="tl">
                    <a:srgbClr val="000000">
                      <a:alpha val="43137"/>
                    </a:srgbClr>
                  </a:outerShdw>
                </a:effectLst>
                <a:latin typeface="Tahoma"/>
              </a:rPr>
              <a:t>0 </a:t>
            </a:r>
            <a:r>
              <a:rPr lang="es-ES" altLang="es-AR" sz="2400" dirty="0">
                <a:solidFill>
                  <a:srgbClr val="333399"/>
                </a:solidFill>
                <a:effectLst>
                  <a:outerShdw blurRad="38100" dist="38100" dir="2700000" algn="tl">
                    <a:srgbClr val="000000">
                      <a:alpha val="43137"/>
                    </a:srgbClr>
                  </a:outerShdw>
                </a:effectLst>
                <a:latin typeface="Tahoma"/>
              </a:rPr>
              <a:t>siempre fija la distribución del estadístico).</a:t>
            </a:r>
          </a:p>
          <a:p>
            <a:pPr algn="just" eaLnBrk="1" hangingPunct="1">
              <a:spcBef>
                <a:spcPts val="0"/>
              </a:spcBef>
              <a:spcAft>
                <a:spcPts val="1200"/>
              </a:spcAft>
            </a:pPr>
            <a:r>
              <a:rPr lang="es-ES" altLang="es-AR" sz="2400" dirty="0">
                <a:solidFill>
                  <a:srgbClr val="333399"/>
                </a:solidFill>
                <a:effectLst>
                  <a:outerShdw blurRad="38100" dist="38100" dir="2700000" algn="tl">
                    <a:srgbClr val="000000">
                      <a:alpha val="43137"/>
                    </a:srgbClr>
                  </a:outerShdw>
                </a:effectLst>
                <a:latin typeface="Tahoma"/>
              </a:rPr>
              <a:t>3.-  Si el valor es “muy raro”, H0 se rechaza a partir de un valor </a:t>
            </a:r>
            <a:r>
              <a:rPr lang="es-CL" sz="2400" b="1" dirty="0">
                <a:solidFill>
                  <a:srgbClr val="002060"/>
                </a:solidFill>
                <a:latin typeface="Symbol" pitchFamily="18" charset="2"/>
              </a:rPr>
              <a:t>a</a:t>
            </a:r>
            <a:r>
              <a:rPr lang="es-ES" altLang="es-AR" sz="2400" dirty="0">
                <a:solidFill>
                  <a:srgbClr val="333399"/>
                </a:solidFill>
                <a:effectLst>
                  <a:outerShdw blurRad="38100" dist="38100" dir="2700000" algn="tl">
                    <a:srgbClr val="000000">
                      <a:alpha val="43137"/>
                    </a:srgbClr>
                  </a:outerShdw>
                </a:effectLst>
                <a:latin typeface="Tahoma"/>
              </a:rPr>
              <a:t> (error tipo I).</a:t>
            </a:r>
            <a:endParaRPr lang="es-ES" altLang="es-AR" sz="2400" b="1" dirty="0">
              <a:solidFill>
                <a:srgbClr val="333399"/>
              </a:solidFill>
              <a:effectLst>
                <a:outerShdw blurRad="38100" dist="38100" dir="2700000" algn="tl">
                  <a:srgbClr val="000000">
                    <a:alpha val="43137"/>
                  </a:srgbClr>
                </a:outerShdw>
              </a:effectLst>
              <a:latin typeface="Tahoma"/>
            </a:endParaRPr>
          </a:p>
        </p:txBody>
      </p:sp>
    </p:spTree>
    <p:extLst>
      <p:ext uri="{BB962C8B-B14F-4D97-AF65-F5344CB8AC3E}">
        <p14:creationId xmlns:p14="http://schemas.microsoft.com/office/powerpoint/2010/main" val="1116712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A7A002A-5468-4138-BEA0-0066F61F9A10}"/>
              </a:ext>
            </a:extLst>
          </p:cNvPr>
          <p:cNvPicPr>
            <a:picLocks noChangeAspect="1"/>
          </p:cNvPicPr>
          <p:nvPr/>
        </p:nvPicPr>
        <p:blipFill>
          <a:blip r:embed="rId3"/>
          <a:stretch>
            <a:fillRect/>
          </a:stretch>
        </p:blipFill>
        <p:spPr>
          <a:xfrm>
            <a:off x="1331640" y="332656"/>
            <a:ext cx="6664013" cy="2714968"/>
          </a:xfrm>
          <a:prstGeom prst="rect">
            <a:avLst/>
          </a:prstGeom>
        </p:spPr>
      </p:pic>
      <p:pic>
        <p:nvPicPr>
          <p:cNvPr id="4" name="Imagen 3">
            <a:extLst>
              <a:ext uri="{FF2B5EF4-FFF2-40B4-BE49-F238E27FC236}">
                <a16:creationId xmlns:a16="http://schemas.microsoft.com/office/drawing/2014/main" id="{759D861C-54E3-4271-B639-1F1E6C31C644}"/>
              </a:ext>
            </a:extLst>
          </p:cNvPr>
          <p:cNvPicPr>
            <a:picLocks noChangeAspect="1"/>
          </p:cNvPicPr>
          <p:nvPr/>
        </p:nvPicPr>
        <p:blipFill>
          <a:blip r:embed="rId4"/>
          <a:stretch>
            <a:fillRect/>
          </a:stretch>
        </p:blipFill>
        <p:spPr>
          <a:xfrm>
            <a:off x="899592" y="3645024"/>
            <a:ext cx="7779057" cy="3588792"/>
          </a:xfrm>
          <a:prstGeom prst="rect">
            <a:avLst/>
          </a:prstGeom>
        </p:spPr>
      </p:pic>
    </p:spTree>
    <p:extLst>
      <p:ext uri="{BB962C8B-B14F-4D97-AF65-F5344CB8AC3E}">
        <p14:creationId xmlns:p14="http://schemas.microsoft.com/office/powerpoint/2010/main" val="2139191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785813" y="214313"/>
            <a:ext cx="7845425" cy="646331"/>
          </a:xfrm>
          <a:prstGeom prst="rect">
            <a:avLst/>
          </a:prstGeom>
          <a:noFill/>
          <a:ln w="9525">
            <a:noFill/>
            <a:miter lim="800000"/>
            <a:headEnd/>
            <a:tailEnd/>
          </a:ln>
        </p:spPr>
        <p:txBody>
          <a:bodyPr>
            <a:spAutoFit/>
          </a:bodyPr>
          <a:lstStyle/>
          <a:p>
            <a:pPr algn="ctr">
              <a:defRPr/>
            </a:pPr>
            <a:r>
              <a:rPr lang="es-ES_tradnl" sz="3600" b="1" dirty="0">
                <a:solidFill>
                  <a:srgbClr val="333399"/>
                </a:solidFill>
                <a:effectLst>
                  <a:outerShdw blurRad="38100" dist="38100" dir="2700000" algn="tl">
                    <a:srgbClr val="C0C0C0"/>
                  </a:outerShdw>
                </a:effectLst>
                <a:latin typeface="Calibri" pitchFamily="34" charset="0"/>
                <a:cs typeface="+mn-cs"/>
              </a:rPr>
              <a:t>TEST DE HIPÓTESIS</a:t>
            </a:r>
          </a:p>
        </p:txBody>
      </p:sp>
      <p:sp>
        <p:nvSpPr>
          <p:cNvPr id="4" name="3 Rectángulo"/>
          <p:cNvSpPr>
            <a:spLocks noChangeArrowheads="1"/>
          </p:cNvSpPr>
          <p:nvPr/>
        </p:nvSpPr>
        <p:spPr bwMode="auto">
          <a:xfrm>
            <a:off x="351631" y="860644"/>
            <a:ext cx="8713788" cy="5940088"/>
          </a:xfrm>
          <a:prstGeom prst="rect">
            <a:avLst/>
          </a:prstGeom>
          <a:solidFill>
            <a:schemeClr val="accent1">
              <a:lumMod val="60000"/>
              <a:lumOff val="40000"/>
            </a:schemeClr>
          </a:solidFill>
          <a:ln w="9525">
            <a:noFill/>
            <a:miter lim="800000"/>
            <a:headEnd/>
            <a:tailEnd/>
          </a:ln>
        </p:spPr>
        <p:txBody>
          <a:bodyPr>
            <a:spAutoFit/>
          </a:bodyPr>
          <a:lstStyle/>
          <a:p>
            <a:pPr algn="just">
              <a:defRPr/>
            </a:pPr>
            <a:r>
              <a:rPr lang="es-MX" sz="2000" dirty="0">
                <a:solidFill>
                  <a:srgbClr val="000000"/>
                </a:solidFill>
                <a:latin typeface="Arial" charset="0"/>
                <a:cs typeface="+mn-cs"/>
              </a:rPr>
              <a:t>Dentro de la inferencia estadística, un contraste de hipótesis (también denominado test de hipótesis o prueba de significación) es un procedimiento para juzgar si una propiedad que se supone en una población estadística es compatible con lo observado en una muestra de dicha población. </a:t>
            </a:r>
          </a:p>
          <a:p>
            <a:pPr algn="just">
              <a:defRPr/>
            </a:pPr>
            <a:endParaRPr lang="es-MX" sz="2000" dirty="0">
              <a:solidFill>
                <a:srgbClr val="000000"/>
              </a:solidFill>
              <a:latin typeface="Arial" charset="0"/>
              <a:cs typeface="+mn-cs"/>
            </a:endParaRPr>
          </a:p>
          <a:p>
            <a:pPr algn="just">
              <a:defRPr/>
            </a:pPr>
            <a:r>
              <a:rPr lang="es-MX" sz="2000" dirty="0">
                <a:solidFill>
                  <a:srgbClr val="000000"/>
                </a:solidFill>
                <a:latin typeface="Arial" charset="0"/>
                <a:cs typeface="+mn-cs"/>
              </a:rPr>
              <a:t>Mediante esta teoría, se aborda el problema estadístico considerando una hipótesis determinada y una hipótesis alternativa, y se intenta dirimir cuál de las dos es la hipótesis verdadera, tras aplicar el problema estadístico a un cierto número de experimentos.</a:t>
            </a:r>
          </a:p>
          <a:p>
            <a:pPr algn="just">
              <a:defRPr/>
            </a:pPr>
            <a:endParaRPr lang="es-MX" sz="2000" dirty="0">
              <a:solidFill>
                <a:srgbClr val="000000"/>
              </a:solidFill>
              <a:latin typeface="Arial" charset="0"/>
              <a:cs typeface="+mn-cs"/>
            </a:endParaRPr>
          </a:p>
          <a:p>
            <a:pPr algn="just">
              <a:defRPr/>
            </a:pPr>
            <a:r>
              <a:rPr lang="es-MX" sz="2000" dirty="0">
                <a:solidFill>
                  <a:srgbClr val="000000"/>
                </a:solidFill>
                <a:latin typeface="Arial" charset="0"/>
                <a:cs typeface="+mn-cs"/>
              </a:rPr>
              <a:t>Está fuertemente asociada al concepto estadístico de potencia y a los conceptos de errores de tipo I y II, que definen respectivamente, la posibilidad de tomar un suceso falso como verdadero, o uno verdadero como falso. </a:t>
            </a:r>
          </a:p>
          <a:p>
            <a:pPr algn="just">
              <a:defRPr/>
            </a:pPr>
            <a:endParaRPr lang="es-MX" sz="2000" dirty="0">
              <a:solidFill>
                <a:srgbClr val="000000"/>
              </a:solidFill>
              <a:latin typeface="Arial" charset="0"/>
              <a:cs typeface="+mn-cs"/>
            </a:endParaRPr>
          </a:p>
          <a:p>
            <a:pPr algn="just">
              <a:defRPr/>
            </a:pPr>
            <a:r>
              <a:rPr lang="es-MX" sz="2000" dirty="0">
                <a:solidFill>
                  <a:srgbClr val="000000"/>
                </a:solidFill>
                <a:latin typeface="Arial" charset="0"/>
                <a:cs typeface="+mn-cs"/>
              </a:rPr>
              <a:t>Los tipos más importantes son los test de hipótesis y alternativa simple, aleatorizados, etc. Dentro de los </a:t>
            </a:r>
            <a:r>
              <a:rPr lang="es-MX" sz="2000" dirty="0" err="1">
                <a:solidFill>
                  <a:srgbClr val="000000"/>
                </a:solidFill>
                <a:latin typeface="Arial" charset="0"/>
                <a:cs typeface="+mn-cs"/>
              </a:rPr>
              <a:t>tests</a:t>
            </a:r>
            <a:r>
              <a:rPr lang="es-MX" sz="2000" dirty="0">
                <a:solidFill>
                  <a:srgbClr val="000000"/>
                </a:solidFill>
                <a:latin typeface="Arial" charset="0"/>
                <a:cs typeface="+mn-cs"/>
              </a:rPr>
              <a:t> no paramétricos, el más extendido es probablemente el test de la U de Mann-Whitney.</a:t>
            </a:r>
            <a:endParaRPr lang="es-ES" sz="2000" dirty="0">
              <a:solidFill>
                <a:srgbClr val="000000"/>
              </a:solidFill>
              <a:latin typeface="Arial" charset="0"/>
              <a:cs typeface="+mn-cs"/>
            </a:endParaRPr>
          </a:p>
        </p:txBody>
      </p:sp>
    </p:spTree>
    <p:extLst>
      <p:ext uri="{BB962C8B-B14F-4D97-AF65-F5344CB8AC3E}">
        <p14:creationId xmlns:p14="http://schemas.microsoft.com/office/powerpoint/2010/main" val="185482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785813" y="214313"/>
            <a:ext cx="7845425" cy="646331"/>
          </a:xfrm>
          <a:prstGeom prst="rect">
            <a:avLst/>
          </a:prstGeom>
          <a:noFill/>
          <a:ln w="9525">
            <a:noFill/>
            <a:miter lim="800000"/>
            <a:headEnd/>
            <a:tailEnd/>
          </a:ln>
        </p:spPr>
        <p:txBody>
          <a:bodyPr>
            <a:spAutoFit/>
          </a:bodyPr>
          <a:lstStyle/>
          <a:p>
            <a:pPr algn="ctr">
              <a:defRPr/>
            </a:pPr>
            <a:r>
              <a:rPr lang="es-ES_tradnl" sz="3600" b="1" dirty="0">
                <a:solidFill>
                  <a:srgbClr val="333399"/>
                </a:solidFill>
                <a:effectLst>
                  <a:outerShdw blurRad="38100" dist="38100" dir="2700000" algn="tl">
                    <a:srgbClr val="C0C0C0"/>
                  </a:outerShdw>
                </a:effectLst>
                <a:latin typeface="Calibri" pitchFamily="34" charset="0"/>
                <a:cs typeface="+mn-cs"/>
              </a:rPr>
              <a:t>TEST DE HIPÓTESIS</a:t>
            </a:r>
          </a:p>
        </p:txBody>
      </p:sp>
      <p:sp>
        <p:nvSpPr>
          <p:cNvPr id="4" name="3 Rectángulo"/>
          <p:cNvSpPr>
            <a:spLocks noChangeArrowheads="1"/>
          </p:cNvSpPr>
          <p:nvPr/>
        </p:nvSpPr>
        <p:spPr bwMode="auto">
          <a:xfrm>
            <a:off x="351631" y="860644"/>
            <a:ext cx="8713788" cy="5632311"/>
          </a:xfrm>
          <a:prstGeom prst="rect">
            <a:avLst/>
          </a:prstGeom>
          <a:solidFill>
            <a:schemeClr val="accent1">
              <a:lumMod val="60000"/>
              <a:lumOff val="40000"/>
            </a:schemeClr>
          </a:solidFill>
          <a:ln w="9525">
            <a:noFill/>
            <a:miter lim="800000"/>
            <a:headEnd/>
            <a:tailEnd/>
          </a:ln>
        </p:spPr>
        <p:txBody>
          <a:bodyPr>
            <a:spAutoFit/>
          </a:bodyPr>
          <a:lstStyle/>
          <a:p>
            <a:pPr algn="just">
              <a:defRPr/>
            </a:pPr>
            <a:r>
              <a:rPr lang="es-MX" dirty="0">
                <a:solidFill>
                  <a:srgbClr val="000000"/>
                </a:solidFill>
                <a:latin typeface="Arial" charset="0"/>
                <a:cs typeface="+mn-cs"/>
              </a:rPr>
              <a:t>Si sospechamos que una moneda ha sido trucada para que se produzcan más caras que cruces al lanzarla al aire, podríamos realizar 30 lanzamientos, tomando nota del número de caras obtenidas. Si obtenemos un valor demasiado alto, por ejemplo 25 o más, consideraríamos que el resultado es poco compatible con la hipótesis de que la moneda no está trucada, y concluiríamos que las observaciones contradicen dicha hipótesis.</a:t>
            </a:r>
          </a:p>
          <a:p>
            <a:pPr algn="just">
              <a:defRPr/>
            </a:pPr>
            <a:endParaRPr lang="es-MX" dirty="0">
              <a:solidFill>
                <a:srgbClr val="000000"/>
              </a:solidFill>
              <a:latin typeface="Arial" charset="0"/>
              <a:cs typeface="+mn-cs"/>
            </a:endParaRPr>
          </a:p>
          <a:p>
            <a:pPr algn="just">
              <a:defRPr/>
            </a:pPr>
            <a:r>
              <a:rPr lang="es-MX" dirty="0">
                <a:solidFill>
                  <a:srgbClr val="000000"/>
                </a:solidFill>
                <a:latin typeface="Arial" charset="0"/>
                <a:cs typeface="+mn-cs"/>
              </a:rPr>
              <a:t>La aplicación de cálculos probabilísticos permite determinar a partir de qué valor debemos rechazar la hipótesis garantizando que la probabilidad de cometer un error es un valor conocido a priori. Las hipótesis pueden clasificarse en dos grupos, según: a) Especifiquen un valor concreto o un intervalo, b) Determinen el tipo de distribución de probabilidad que ha generado los datos.</a:t>
            </a:r>
          </a:p>
          <a:p>
            <a:pPr algn="just">
              <a:defRPr/>
            </a:pPr>
            <a:endParaRPr lang="es-MX" dirty="0">
              <a:solidFill>
                <a:srgbClr val="000000"/>
              </a:solidFill>
              <a:latin typeface="Arial" charset="0"/>
              <a:cs typeface="+mn-cs"/>
            </a:endParaRPr>
          </a:p>
          <a:p>
            <a:pPr algn="just">
              <a:defRPr/>
            </a:pPr>
            <a:r>
              <a:rPr lang="es-MX" dirty="0">
                <a:solidFill>
                  <a:srgbClr val="000000"/>
                </a:solidFill>
                <a:latin typeface="Arial" charset="0"/>
                <a:cs typeface="+mn-cs"/>
              </a:rPr>
              <a:t>Un ejemplo del primer grupo es la hipótesis de que la media de una variable es 10, y del segundo que la distribución de probabilidad es la distribución normal. La metodología para el contraste de hipótesis es análoga en ambos casos. Muchos problemas de contraste de hipótesis respecto a un parámetro son problemas de estimación dado un intervalo de confianza para dicho parámetro. La hipótesis respecto a la forma de la distribución se suelen utilizar para validar un modelo estadístico para un fenómeno aleatorio que se está estudiando.</a:t>
            </a:r>
            <a:endParaRPr lang="es-ES" dirty="0">
              <a:solidFill>
                <a:srgbClr val="000000"/>
              </a:solidFill>
              <a:latin typeface="Arial" charset="0"/>
              <a:cs typeface="+mn-cs"/>
            </a:endParaRPr>
          </a:p>
        </p:txBody>
      </p:sp>
    </p:spTree>
    <p:extLst>
      <p:ext uri="{BB962C8B-B14F-4D97-AF65-F5344CB8AC3E}">
        <p14:creationId xmlns:p14="http://schemas.microsoft.com/office/powerpoint/2010/main" val="1623383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785813" y="214313"/>
            <a:ext cx="7845425" cy="646331"/>
          </a:xfrm>
          <a:prstGeom prst="rect">
            <a:avLst/>
          </a:prstGeom>
          <a:noFill/>
          <a:ln w="9525">
            <a:noFill/>
            <a:miter lim="800000"/>
            <a:headEnd/>
            <a:tailEnd/>
          </a:ln>
        </p:spPr>
        <p:txBody>
          <a:bodyPr>
            <a:spAutoFit/>
          </a:bodyPr>
          <a:lstStyle/>
          <a:p>
            <a:pPr algn="ctr">
              <a:defRPr/>
            </a:pPr>
            <a:r>
              <a:rPr lang="es-ES_tradnl" sz="3600" b="1" dirty="0">
                <a:solidFill>
                  <a:srgbClr val="333399"/>
                </a:solidFill>
                <a:effectLst>
                  <a:outerShdw blurRad="38100" dist="38100" dir="2700000" algn="tl">
                    <a:srgbClr val="C0C0C0"/>
                  </a:outerShdw>
                </a:effectLst>
                <a:latin typeface="Calibri" pitchFamily="34" charset="0"/>
                <a:cs typeface="+mn-cs"/>
              </a:rPr>
              <a:t>TEST DE HIPÓTESIS</a:t>
            </a:r>
          </a:p>
        </p:txBody>
      </p:sp>
      <p:sp>
        <p:nvSpPr>
          <p:cNvPr id="4" name="3 Rectángulo"/>
          <p:cNvSpPr>
            <a:spLocks noChangeArrowheads="1"/>
          </p:cNvSpPr>
          <p:nvPr/>
        </p:nvSpPr>
        <p:spPr bwMode="auto">
          <a:xfrm>
            <a:off x="351631" y="860644"/>
            <a:ext cx="8713788" cy="5909310"/>
          </a:xfrm>
          <a:prstGeom prst="rect">
            <a:avLst/>
          </a:prstGeom>
          <a:solidFill>
            <a:schemeClr val="accent1">
              <a:lumMod val="60000"/>
              <a:lumOff val="40000"/>
            </a:schemeClr>
          </a:solidFill>
          <a:ln w="9525">
            <a:noFill/>
            <a:miter lim="800000"/>
            <a:headEnd/>
            <a:tailEnd/>
          </a:ln>
        </p:spPr>
        <p:txBody>
          <a:bodyPr>
            <a:spAutoFit/>
          </a:bodyPr>
          <a:lstStyle/>
          <a:p>
            <a:pPr algn="just">
              <a:defRPr/>
            </a:pPr>
            <a:r>
              <a:rPr lang="es-MX" dirty="0">
                <a:solidFill>
                  <a:srgbClr val="000000"/>
                </a:solidFill>
                <a:latin typeface="Arial" charset="0"/>
                <a:cs typeface="+mn-cs"/>
              </a:rPr>
              <a:t>Se denomina hipótesis nula a la hipótesis que se desea contrastar. El nombre de "nula" significa “sin valor, efecto o consecuencia”, lo cual sugiere que H0 debe identificarse con la hipótesis de no cambio (a partir de la opinión actual); no diferencia, no mejora, etc. H0 representa la hipótesis que mantendremos a no ser que los datos indiquen su falsedad, y puede entenderse, por tanto, en el sentido de “neutra”. </a:t>
            </a:r>
          </a:p>
          <a:p>
            <a:pPr algn="just">
              <a:defRPr/>
            </a:pPr>
            <a:endParaRPr lang="es-MX" dirty="0">
              <a:solidFill>
                <a:srgbClr val="000000"/>
              </a:solidFill>
              <a:latin typeface="Arial" charset="0"/>
              <a:cs typeface="+mn-cs"/>
            </a:endParaRPr>
          </a:p>
          <a:p>
            <a:pPr algn="just">
              <a:defRPr/>
            </a:pPr>
            <a:r>
              <a:rPr lang="es-MX" dirty="0">
                <a:solidFill>
                  <a:srgbClr val="000000"/>
                </a:solidFill>
                <a:latin typeface="Arial" charset="0"/>
                <a:cs typeface="+mn-cs"/>
              </a:rPr>
              <a:t>La hipótesis H0 nunca se considera probada, aunque puede ser rechazada por los datos. Por ejemplo, la hipótesis de que dos poblaciones tienen la misma media puede ser rechazada fácilmente cuando ambas difieren mucho, analizando muestras suficientemente grandes de ambas poblaciones, pero no puede ser "demostrada" mediante muestreo, puesto que siempre cabe la posibilidad de que las medias difieran en una magnitud lo suficientemente pequeña para que no pueda ser detectada, aunque la muestra sea muy grande.</a:t>
            </a:r>
          </a:p>
          <a:p>
            <a:pPr algn="just">
              <a:defRPr/>
            </a:pPr>
            <a:endParaRPr lang="es-MX" dirty="0">
              <a:solidFill>
                <a:srgbClr val="000000"/>
              </a:solidFill>
              <a:latin typeface="Arial" charset="0"/>
              <a:cs typeface="+mn-cs"/>
            </a:endParaRPr>
          </a:p>
          <a:p>
            <a:pPr algn="just">
              <a:defRPr/>
            </a:pPr>
            <a:r>
              <a:rPr lang="es-MX" dirty="0">
                <a:solidFill>
                  <a:srgbClr val="000000"/>
                </a:solidFill>
                <a:latin typeface="Arial" charset="0"/>
                <a:cs typeface="+mn-cs"/>
              </a:rPr>
              <a:t>A partir de una muestra de la población en estudio, se extrae un estadístico (esto es, un valor que es función de la muestra) cuya distribución de probabilidad esté relacionada con la hipótesis en estudio y sea conocida. Se toma entonces como región de rechazo al conjunto de valores que es más improbable bajo la hipótesis, esto es, el conjunto de valores para el que rechazaremos la hipótesis nula si el valor del estadístico observado entra dentro de él.</a:t>
            </a:r>
          </a:p>
        </p:txBody>
      </p:sp>
    </p:spTree>
    <p:extLst>
      <p:ext uri="{BB962C8B-B14F-4D97-AF65-F5344CB8AC3E}">
        <p14:creationId xmlns:p14="http://schemas.microsoft.com/office/powerpoint/2010/main" val="2924752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785813" y="214313"/>
            <a:ext cx="7845425" cy="646331"/>
          </a:xfrm>
          <a:prstGeom prst="rect">
            <a:avLst/>
          </a:prstGeom>
          <a:noFill/>
          <a:ln w="9525">
            <a:noFill/>
            <a:miter lim="800000"/>
            <a:headEnd/>
            <a:tailEnd/>
          </a:ln>
        </p:spPr>
        <p:txBody>
          <a:bodyPr>
            <a:spAutoFit/>
          </a:bodyPr>
          <a:lstStyle/>
          <a:p>
            <a:pPr algn="ctr">
              <a:defRPr/>
            </a:pPr>
            <a:r>
              <a:rPr lang="es-ES_tradnl" sz="3600" b="1" dirty="0">
                <a:solidFill>
                  <a:srgbClr val="333399"/>
                </a:solidFill>
                <a:effectLst>
                  <a:outerShdw blurRad="38100" dist="38100" dir="2700000" algn="tl">
                    <a:srgbClr val="C0C0C0"/>
                  </a:outerShdw>
                </a:effectLst>
                <a:latin typeface="Calibri" pitchFamily="34" charset="0"/>
                <a:cs typeface="+mn-cs"/>
              </a:rPr>
              <a:t>TEST DE HIPÓTESIS</a:t>
            </a:r>
          </a:p>
        </p:txBody>
      </p:sp>
      <p:sp>
        <p:nvSpPr>
          <p:cNvPr id="4" name="3 Rectángulo"/>
          <p:cNvSpPr>
            <a:spLocks noChangeArrowheads="1"/>
          </p:cNvSpPr>
          <p:nvPr/>
        </p:nvSpPr>
        <p:spPr bwMode="auto">
          <a:xfrm>
            <a:off x="351631" y="860644"/>
            <a:ext cx="8713788" cy="2585323"/>
          </a:xfrm>
          <a:prstGeom prst="rect">
            <a:avLst/>
          </a:prstGeom>
          <a:solidFill>
            <a:schemeClr val="accent1">
              <a:lumMod val="60000"/>
              <a:lumOff val="40000"/>
            </a:schemeClr>
          </a:solidFill>
          <a:ln w="9525">
            <a:noFill/>
            <a:miter lim="800000"/>
            <a:headEnd/>
            <a:tailEnd/>
          </a:ln>
        </p:spPr>
        <p:txBody>
          <a:bodyPr>
            <a:spAutoFit/>
          </a:bodyPr>
          <a:lstStyle/>
          <a:p>
            <a:pPr algn="just">
              <a:defRPr/>
            </a:pPr>
            <a:r>
              <a:rPr lang="es-MX" dirty="0">
                <a:solidFill>
                  <a:srgbClr val="000000"/>
                </a:solidFill>
                <a:latin typeface="Arial" charset="0"/>
                <a:cs typeface="+mn-cs"/>
              </a:rPr>
              <a:t>La probabilidad de que se obtenga un valor del estadístico que entre en la región de rechazo aún siendo cierta la hipótesis puede calcularse. De esta manera, se puede escoger dicha región de tal forma que la probabilidad de cometer este error sea suficientemente pequeña. </a:t>
            </a:r>
          </a:p>
          <a:p>
            <a:pPr algn="just">
              <a:defRPr/>
            </a:pPr>
            <a:endParaRPr lang="es-MX" dirty="0">
              <a:solidFill>
                <a:srgbClr val="000000"/>
              </a:solidFill>
              <a:latin typeface="Arial" charset="0"/>
              <a:cs typeface="+mn-cs"/>
            </a:endParaRPr>
          </a:p>
          <a:p>
            <a:pPr algn="just">
              <a:defRPr/>
            </a:pPr>
            <a:r>
              <a:rPr lang="es-MX" dirty="0">
                <a:solidFill>
                  <a:srgbClr val="000000"/>
                </a:solidFill>
                <a:latin typeface="Arial" charset="0"/>
                <a:cs typeface="+mn-cs"/>
              </a:rPr>
              <a:t>Siguiendo con el anterior ejemplo de la moneda trucada, la muestra de la población es el conjunto de los treinta lanzamientos a realizar, el estadístico escogido es el número total de caras obtenidas, y la región de rechazo está constituida por los números totales de caras iguales o superiores a 25. </a:t>
            </a:r>
          </a:p>
        </p:txBody>
      </p:sp>
    </p:spTree>
    <p:extLst>
      <p:ext uri="{BB962C8B-B14F-4D97-AF65-F5344CB8AC3E}">
        <p14:creationId xmlns:p14="http://schemas.microsoft.com/office/powerpoint/2010/main" val="215562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5"/>
          <p:cNvSpPr txBox="1">
            <a:spLocks noChangeArrowheads="1"/>
          </p:cNvSpPr>
          <p:nvPr/>
        </p:nvSpPr>
        <p:spPr bwMode="auto">
          <a:xfrm>
            <a:off x="594384" y="2348880"/>
            <a:ext cx="8131175" cy="181588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AR" altLang="es-AR" sz="2800" b="1" dirty="0"/>
              <a:t> </a:t>
            </a:r>
          </a:p>
          <a:p>
            <a:pPr algn="ctr" eaLnBrk="1" hangingPunct="1">
              <a:spcBef>
                <a:spcPct val="0"/>
              </a:spcBef>
              <a:buClrTx/>
              <a:buSzTx/>
              <a:buFont typeface="Wingdings" pitchFamily="2" charset="2"/>
              <a:buNone/>
            </a:pPr>
            <a:r>
              <a:rPr lang="es-MX" altLang="es-AR" sz="2800" b="1" dirty="0"/>
              <a:t>TEOREMA DEL LÍMITE CENTRAL</a:t>
            </a:r>
          </a:p>
          <a:p>
            <a:pPr algn="ctr" eaLnBrk="1" hangingPunct="1">
              <a:spcBef>
                <a:spcPct val="0"/>
              </a:spcBef>
              <a:buClrTx/>
              <a:buSzTx/>
              <a:buFont typeface="Wingdings" pitchFamily="2" charset="2"/>
              <a:buNone/>
            </a:pPr>
            <a:endParaRPr lang="es-AR" altLang="es-AR" sz="2800" b="1" dirty="0"/>
          </a:p>
          <a:p>
            <a:pPr algn="ctr" eaLnBrk="1" hangingPunct="1">
              <a:spcBef>
                <a:spcPct val="0"/>
              </a:spcBef>
              <a:buClrTx/>
              <a:buSzTx/>
              <a:buFontTx/>
              <a:buNone/>
            </a:pPr>
            <a:r>
              <a:rPr lang="es-AR" altLang="es-AR" sz="2800" b="1" dirty="0"/>
              <a:t> </a:t>
            </a:r>
          </a:p>
        </p:txBody>
      </p:sp>
      <p:sp>
        <p:nvSpPr>
          <p:cNvPr id="14339" name="Rectangle 7"/>
          <p:cNvSpPr>
            <a:spLocks noChangeArrowheads="1"/>
          </p:cNvSpPr>
          <p:nvPr/>
        </p:nvSpPr>
        <p:spPr bwMode="auto">
          <a:xfrm>
            <a:off x="2124075" y="981075"/>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extLst>
      <p:ext uri="{BB962C8B-B14F-4D97-AF65-F5344CB8AC3E}">
        <p14:creationId xmlns:p14="http://schemas.microsoft.com/office/powerpoint/2010/main" val="2306695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785813" y="214313"/>
            <a:ext cx="7845425" cy="646331"/>
          </a:xfrm>
          <a:prstGeom prst="rect">
            <a:avLst/>
          </a:prstGeom>
          <a:noFill/>
          <a:ln w="9525">
            <a:noFill/>
            <a:miter lim="800000"/>
            <a:headEnd/>
            <a:tailEnd/>
          </a:ln>
        </p:spPr>
        <p:txBody>
          <a:bodyPr>
            <a:spAutoFit/>
          </a:bodyPr>
          <a:lstStyle/>
          <a:p>
            <a:pPr algn="ctr">
              <a:defRPr/>
            </a:pPr>
            <a:r>
              <a:rPr lang="es-ES_tradnl" sz="3600" b="1" dirty="0">
                <a:solidFill>
                  <a:srgbClr val="333399"/>
                </a:solidFill>
                <a:effectLst>
                  <a:outerShdw blurRad="38100" dist="38100" dir="2700000" algn="tl">
                    <a:srgbClr val="C0C0C0"/>
                  </a:outerShdw>
                </a:effectLst>
                <a:latin typeface="Calibri" pitchFamily="34" charset="0"/>
                <a:cs typeface="+mn-cs"/>
              </a:rPr>
              <a:t>TEST DE HIPÓTESIS</a:t>
            </a:r>
          </a:p>
        </p:txBody>
      </p:sp>
      <p:sp>
        <p:nvSpPr>
          <p:cNvPr id="4" name="3 Rectángulo"/>
          <p:cNvSpPr>
            <a:spLocks noChangeArrowheads="1"/>
          </p:cNvSpPr>
          <p:nvPr/>
        </p:nvSpPr>
        <p:spPr bwMode="auto">
          <a:xfrm>
            <a:off x="351631" y="860644"/>
            <a:ext cx="8713788" cy="4801314"/>
          </a:xfrm>
          <a:prstGeom prst="rect">
            <a:avLst/>
          </a:prstGeom>
          <a:solidFill>
            <a:schemeClr val="accent1">
              <a:lumMod val="60000"/>
              <a:lumOff val="40000"/>
            </a:schemeClr>
          </a:solidFill>
          <a:ln w="9525">
            <a:noFill/>
            <a:miter lim="800000"/>
            <a:headEnd/>
            <a:tailEnd/>
          </a:ln>
        </p:spPr>
        <p:txBody>
          <a:bodyPr>
            <a:spAutoFit/>
          </a:bodyPr>
          <a:lstStyle/>
          <a:p>
            <a:pPr algn="just">
              <a:defRPr/>
            </a:pPr>
            <a:r>
              <a:rPr lang="es-MX" dirty="0">
                <a:solidFill>
                  <a:srgbClr val="000000"/>
                </a:solidFill>
                <a:latin typeface="Arial" charset="0"/>
                <a:cs typeface="+mn-cs"/>
              </a:rPr>
              <a:t>El enfoque actual considera siempre una hipótesis alternativa a la hipótesis nula. De manera explícita o implícita, la hipótesis nula, a la que se denota habitualmente por H0, se enfrenta a otra hipótesis que denominaremos hipótesis alternativa y que se denota H1 En los casos en los que no se especifica H1 de manera explícita, podemos considerar que ha quedado definida implícitamente como “H0 es falsa”.</a:t>
            </a:r>
          </a:p>
          <a:p>
            <a:pPr algn="just">
              <a:defRPr/>
            </a:pPr>
            <a:endParaRPr lang="es-MX" dirty="0">
              <a:solidFill>
                <a:srgbClr val="000000"/>
              </a:solidFill>
              <a:latin typeface="Arial" charset="0"/>
              <a:cs typeface="+mn-cs"/>
            </a:endParaRPr>
          </a:p>
          <a:p>
            <a:pPr algn="just">
              <a:defRPr/>
            </a:pPr>
            <a:r>
              <a:rPr lang="es-MX" dirty="0">
                <a:solidFill>
                  <a:srgbClr val="000000"/>
                </a:solidFill>
                <a:latin typeface="Arial" charset="0"/>
                <a:cs typeface="+mn-cs"/>
              </a:rPr>
              <a:t>Si por ejemplo deseamos comprobar la hipótesis de que dos distribuciones tienen la misma media, estamos implícitamente considerando como hipótesis alternativa “ambas poblaciones tienen distinta media”. Podemos, sin embargo considerar casos en los que H1 no es la simple negación de H0. </a:t>
            </a:r>
          </a:p>
          <a:p>
            <a:pPr algn="just">
              <a:defRPr/>
            </a:pPr>
            <a:endParaRPr lang="es-MX" dirty="0">
              <a:solidFill>
                <a:srgbClr val="000000"/>
              </a:solidFill>
              <a:latin typeface="Arial" charset="0"/>
              <a:cs typeface="+mn-cs"/>
            </a:endParaRPr>
          </a:p>
          <a:p>
            <a:pPr algn="just">
              <a:defRPr/>
            </a:pPr>
            <a:r>
              <a:rPr lang="es-MX" dirty="0">
                <a:solidFill>
                  <a:srgbClr val="000000"/>
                </a:solidFill>
                <a:latin typeface="Arial" charset="0"/>
                <a:cs typeface="+mn-cs"/>
              </a:rPr>
              <a:t>Supongamos por ejemplo que sospechamos que en un juego de azar con un dado, este está trucado para obtener 6. Nuestra H0 podría ser “el dado no está trucado” que intentaremos contrastar, a partir de una muestra de lanzamientos realizados, contra la hipótesis alternativa “el dado ha sido trucado a favor del 6”. Cabría realizar otras hipótesis, pero, a los efectos del estudio que se pretende realizar, no se consideran relevantes.</a:t>
            </a:r>
          </a:p>
        </p:txBody>
      </p:sp>
    </p:spTree>
    <p:extLst>
      <p:ext uri="{BB962C8B-B14F-4D97-AF65-F5344CB8AC3E}">
        <p14:creationId xmlns:p14="http://schemas.microsoft.com/office/powerpoint/2010/main" val="771716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785813" y="214313"/>
            <a:ext cx="7845425" cy="646331"/>
          </a:xfrm>
          <a:prstGeom prst="rect">
            <a:avLst/>
          </a:prstGeom>
          <a:noFill/>
          <a:ln w="9525">
            <a:noFill/>
            <a:miter lim="800000"/>
            <a:headEnd/>
            <a:tailEnd/>
          </a:ln>
        </p:spPr>
        <p:txBody>
          <a:bodyPr>
            <a:spAutoFit/>
          </a:bodyPr>
          <a:lstStyle/>
          <a:p>
            <a:pPr algn="ctr">
              <a:defRPr/>
            </a:pPr>
            <a:r>
              <a:rPr lang="es-ES_tradnl" sz="3600" b="1" dirty="0">
                <a:solidFill>
                  <a:srgbClr val="333399"/>
                </a:solidFill>
                <a:effectLst>
                  <a:outerShdw blurRad="38100" dist="38100" dir="2700000" algn="tl">
                    <a:srgbClr val="C0C0C0"/>
                  </a:outerShdw>
                </a:effectLst>
                <a:latin typeface="Calibri" pitchFamily="34" charset="0"/>
                <a:cs typeface="+mn-cs"/>
              </a:rPr>
              <a:t>TEST DE HIPÓTESIS</a:t>
            </a:r>
          </a:p>
        </p:txBody>
      </p:sp>
      <p:sp>
        <p:nvSpPr>
          <p:cNvPr id="4" name="3 Rectángulo"/>
          <p:cNvSpPr>
            <a:spLocks noChangeArrowheads="1"/>
          </p:cNvSpPr>
          <p:nvPr/>
        </p:nvSpPr>
        <p:spPr bwMode="auto">
          <a:xfrm>
            <a:off x="351631" y="860644"/>
            <a:ext cx="8713788" cy="5355312"/>
          </a:xfrm>
          <a:prstGeom prst="rect">
            <a:avLst/>
          </a:prstGeom>
          <a:solidFill>
            <a:schemeClr val="accent1">
              <a:lumMod val="60000"/>
              <a:lumOff val="40000"/>
            </a:schemeClr>
          </a:solidFill>
          <a:ln w="9525">
            <a:noFill/>
            <a:miter lim="800000"/>
            <a:headEnd/>
            <a:tailEnd/>
          </a:ln>
        </p:spPr>
        <p:txBody>
          <a:bodyPr>
            <a:spAutoFit/>
          </a:bodyPr>
          <a:lstStyle/>
          <a:p>
            <a:pPr algn="just">
              <a:defRPr/>
            </a:pPr>
            <a:r>
              <a:rPr lang="es-MX" dirty="0">
                <a:solidFill>
                  <a:srgbClr val="000000"/>
                </a:solidFill>
                <a:latin typeface="Arial" charset="0"/>
                <a:cs typeface="+mn-cs"/>
              </a:rPr>
              <a:t>Supongamos que se tiene una muestra X= X1, X2, … </a:t>
            </a:r>
            <a:r>
              <a:rPr lang="es-MX" dirty="0" err="1">
                <a:solidFill>
                  <a:srgbClr val="000000"/>
                </a:solidFill>
                <a:latin typeface="Arial" charset="0"/>
                <a:cs typeface="+mn-cs"/>
              </a:rPr>
              <a:t>Xn</a:t>
            </a:r>
            <a:r>
              <a:rPr lang="es-MX" dirty="0">
                <a:solidFill>
                  <a:srgbClr val="000000"/>
                </a:solidFill>
                <a:latin typeface="Arial" charset="0"/>
                <a:cs typeface="+mn-cs"/>
              </a:rPr>
              <a:t> de una población en estudio y que se han formulado hipótesis sobre un parámetro relacionado con la distribución estadística de la población. Supongamos que se dispone de un estadístico T(X) cuya distribución teórica con respecto al universo se conoce. Dado H0=0 y H1≠0.</a:t>
            </a:r>
          </a:p>
          <a:p>
            <a:pPr algn="just">
              <a:defRPr/>
            </a:pPr>
            <a:endParaRPr lang="es-MX" dirty="0">
              <a:solidFill>
                <a:srgbClr val="000000"/>
              </a:solidFill>
              <a:latin typeface="Arial" charset="0"/>
              <a:cs typeface="+mn-cs"/>
            </a:endParaRPr>
          </a:p>
          <a:p>
            <a:pPr algn="just">
              <a:defRPr/>
            </a:pPr>
            <a:r>
              <a:rPr lang="es-MX" dirty="0">
                <a:solidFill>
                  <a:srgbClr val="000000"/>
                </a:solidFill>
                <a:latin typeface="Arial" charset="0"/>
                <a:cs typeface="+mn-cs"/>
              </a:rPr>
              <a:t>Un contraste, prueba o test para dichas hipótesis sería una función de la muestra de la siguiente forma: </a:t>
            </a:r>
          </a:p>
          <a:p>
            <a:pPr algn="just">
              <a:defRPr/>
            </a:pPr>
            <a:r>
              <a:rPr lang="es-MX" dirty="0">
                <a:solidFill>
                  <a:srgbClr val="000000"/>
                </a:solidFill>
                <a:latin typeface="Arial" charset="0"/>
                <a:cs typeface="+mn-cs"/>
              </a:rPr>
              <a:t>	T(X) </a:t>
            </a:r>
            <a:r>
              <a:rPr lang="es-MX" dirty="0">
                <a:solidFill>
                  <a:srgbClr val="000000"/>
                </a:solidFill>
                <a:latin typeface="Arial" charset="0"/>
              </a:rPr>
              <a:t>≠ 0</a:t>
            </a:r>
            <a:r>
              <a:rPr lang="es-MX" dirty="0">
                <a:solidFill>
                  <a:srgbClr val="000000"/>
                </a:solidFill>
                <a:latin typeface="Arial" charset="0"/>
                <a:cs typeface="+mn-cs"/>
              </a:rPr>
              <a:t> dada una zona de rechazo p valor  (rechazo de la hipótesis nula)</a:t>
            </a:r>
          </a:p>
          <a:p>
            <a:pPr algn="just">
              <a:defRPr/>
            </a:pPr>
            <a:r>
              <a:rPr lang="es-MX" dirty="0">
                <a:solidFill>
                  <a:srgbClr val="000000"/>
                </a:solidFill>
                <a:latin typeface="Arial" charset="0"/>
                <a:cs typeface="+mn-cs"/>
              </a:rPr>
              <a:t>	T(X) = 0 dada una zona de rechazo p valor (aceptación de hipótesis nula) </a:t>
            </a:r>
          </a:p>
          <a:p>
            <a:pPr algn="just">
              <a:defRPr/>
            </a:pPr>
            <a:endParaRPr lang="es-MX" dirty="0">
              <a:solidFill>
                <a:srgbClr val="000000"/>
              </a:solidFill>
              <a:latin typeface="Arial" charset="0"/>
              <a:cs typeface="+mn-cs"/>
            </a:endParaRPr>
          </a:p>
          <a:p>
            <a:pPr algn="just">
              <a:defRPr/>
            </a:pPr>
            <a:r>
              <a:rPr lang="es-MX" dirty="0">
                <a:solidFill>
                  <a:srgbClr val="000000"/>
                </a:solidFill>
                <a:latin typeface="Arial" charset="0"/>
                <a:cs typeface="+mn-cs"/>
              </a:rPr>
              <a:t>En esencia, para construir el test deseado, basta con escoger el estadístico del contraste T(X)}y la región de rechazo p valor. Se escoge la región de rechazo de tal manera que la probabilidad de que T(X) caiga en ella sea baja para rechazar H0. </a:t>
            </a:r>
          </a:p>
          <a:p>
            <a:pPr algn="just">
              <a:defRPr/>
            </a:pPr>
            <a:endParaRPr lang="es-MX" dirty="0">
              <a:solidFill>
                <a:srgbClr val="000000"/>
              </a:solidFill>
              <a:latin typeface="Arial" charset="0"/>
              <a:cs typeface="+mn-cs"/>
            </a:endParaRPr>
          </a:p>
          <a:p>
            <a:pPr algn="just">
              <a:defRPr/>
            </a:pPr>
            <a:r>
              <a:rPr lang="es-MX" dirty="0">
                <a:solidFill>
                  <a:srgbClr val="000000"/>
                </a:solidFill>
                <a:latin typeface="Arial" charset="0"/>
                <a:cs typeface="+mn-cs"/>
              </a:rPr>
              <a:t>Una vez realizado el contraste de hipótesis, se habrá optado por una de las dos hipótesis H0 o H1, pero la decisión escogida no necesariamente coincidirá con la que en realidad es cierta. Se pueden dar los cuatro casos que se exponen en el siguiente cuadro:</a:t>
            </a:r>
          </a:p>
        </p:txBody>
      </p:sp>
    </p:spTree>
    <p:extLst>
      <p:ext uri="{BB962C8B-B14F-4D97-AF65-F5344CB8AC3E}">
        <p14:creationId xmlns:p14="http://schemas.microsoft.com/office/powerpoint/2010/main" val="1787433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50" name="Text Box 210"/>
          <p:cNvSpPr txBox="1">
            <a:spLocks noChangeArrowheads="1"/>
          </p:cNvSpPr>
          <p:nvPr/>
        </p:nvSpPr>
        <p:spPr bwMode="auto">
          <a:xfrm>
            <a:off x="683566" y="260648"/>
            <a:ext cx="777686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s-AR" sz="2000" b="1" dirty="0">
                <a:solidFill>
                  <a:schemeClr val="tx1"/>
                </a:solidFill>
              </a:rPr>
              <a:t>ERRORES AL EFECTUAR UN CONTRASTE DE HIPÓTESIS</a:t>
            </a:r>
          </a:p>
        </p:txBody>
      </p:sp>
      <p:graphicFrame>
        <p:nvGraphicFramePr>
          <p:cNvPr id="10471" name="Group 231"/>
          <p:cNvGraphicFramePr>
            <a:graphicFrameLocks noGrp="1"/>
          </p:cNvGraphicFramePr>
          <p:nvPr>
            <p:extLst>
              <p:ext uri="{D42A27DB-BD31-4B8C-83A1-F6EECF244321}">
                <p14:modId xmlns:p14="http://schemas.microsoft.com/office/powerpoint/2010/main" val="2946380297"/>
              </p:ext>
            </p:extLst>
          </p:nvPr>
        </p:nvGraphicFramePr>
        <p:xfrm>
          <a:off x="1475656" y="836713"/>
          <a:ext cx="6624736" cy="3364992"/>
        </p:xfrm>
        <a:graphic>
          <a:graphicData uri="http://schemas.openxmlformats.org/drawingml/2006/table">
            <a:tbl>
              <a:tblPr/>
              <a:tblGrid>
                <a:gridCol w="1813444">
                  <a:extLst>
                    <a:ext uri="{9D8B030D-6E8A-4147-A177-3AD203B41FA5}">
                      <a16:colId xmlns:a16="http://schemas.microsoft.com/office/drawing/2014/main" val="20000"/>
                    </a:ext>
                  </a:extLst>
                </a:gridCol>
                <a:gridCol w="2509926">
                  <a:extLst>
                    <a:ext uri="{9D8B030D-6E8A-4147-A177-3AD203B41FA5}">
                      <a16:colId xmlns:a16="http://schemas.microsoft.com/office/drawing/2014/main" val="20001"/>
                    </a:ext>
                  </a:extLst>
                </a:gridCol>
                <a:gridCol w="2301366">
                  <a:extLst>
                    <a:ext uri="{9D8B030D-6E8A-4147-A177-3AD203B41FA5}">
                      <a16:colId xmlns:a16="http://schemas.microsoft.com/office/drawing/2014/main" val="20002"/>
                    </a:ext>
                  </a:extLst>
                </a:gridCol>
              </a:tblGrid>
              <a:tr h="1356333">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AR" altLang="es-AR" sz="2600" b="0" i="0" u="none" strike="noStrike" cap="none" normalizeH="0" baseline="0" dirty="0">
                        <a:ln>
                          <a:noFill/>
                        </a:ln>
                        <a:solidFill>
                          <a:schemeClr val="tx1"/>
                        </a:solidFill>
                        <a:effectLst/>
                        <a:latin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chemeClr val="tx1"/>
                          </a:solidFill>
                          <a:effectLst/>
                          <a:latin typeface="Arial" pitchFamily="34" charset="0"/>
                        </a:rPr>
                        <a:t>Hip. Nula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chemeClr val="tx1"/>
                          </a:solidFill>
                          <a:effectLst/>
                          <a:latin typeface="Arial" pitchFamily="34" charset="0"/>
                        </a:rPr>
                        <a:t>Verdadera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chemeClr val="tx1"/>
                          </a:solidFill>
                          <a:effectLst/>
                          <a:latin typeface="Arial" pitchFamily="34" charset="0"/>
                        </a:rPr>
                        <a:t>(X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chemeClr val="tx1"/>
                          </a:solidFill>
                          <a:effectLst/>
                          <a:latin typeface="Arial" pitchFamily="34" charset="0"/>
                        </a:rPr>
                        <a:t>Hip. Nula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chemeClr val="tx1"/>
                          </a:solidFill>
                          <a:effectLst/>
                          <a:latin typeface="Arial" pitchFamily="34" charset="0"/>
                        </a:rPr>
                        <a:t>Falsa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chemeClr val="tx1"/>
                          </a:solidFill>
                          <a:effectLst/>
                          <a:latin typeface="Arial" pitchFamily="34" charset="0"/>
                        </a:rPr>
                        <a:t>X ≠ 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06009">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altLang="es-AR" sz="2600" b="0" i="0" u="none" strike="noStrike" cap="none" normalizeH="0" baseline="0" dirty="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chemeClr val="tx1"/>
                          </a:solidFill>
                          <a:effectLst/>
                          <a:latin typeface="Arial" pitchFamily="34" charset="0"/>
                        </a:rPr>
                        <a:t>Acepta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chemeClr val="tx1"/>
                          </a:solidFill>
                          <a:effectLst/>
                          <a:latin typeface="Arial" pitchFamily="34" charset="0"/>
                        </a:rPr>
                        <a:t>CORRECTO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rgbClr val="C00000"/>
                          </a:solidFill>
                          <a:effectLst/>
                          <a:latin typeface="Arial" pitchFamily="34" charset="0"/>
                        </a:rPr>
                        <a:t>ERROR TIPO II</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06009">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altLang="es-AR" sz="2600" b="0" i="0" u="none" strike="noStrike" cap="none" normalizeH="0" baseline="0" dirty="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chemeClr val="tx1"/>
                          </a:solidFill>
                          <a:effectLst/>
                          <a:latin typeface="Arial" pitchFamily="34" charset="0"/>
                        </a:rPr>
                        <a:t>Rechaza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rgbClr val="C00000"/>
                          </a:solidFill>
                          <a:effectLst/>
                          <a:latin typeface="Arial" pitchFamily="34" charset="0"/>
                        </a:rPr>
                        <a:t>ERROR TIPO 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itchFamily="34" charset="0"/>
                        </a:defRPr>
                      </a:lvl1pPr>
                      <a:lvl2pPr>
                        <a:spcBef>
                          <a:spcPct val="20000"/>
                        </a:spcBef>
                        <a:defRPr sz="2400">
                          <a:solidFill>
                            <a:schemeClr val="tx1"/>
                          </a:solidFill>
                          <a:latin typeface="Arial" pitchFamily="34" charset="0"/>
                        </a:defRPr>
                      </a:lvl2pPr>
                      <a:lvl3pPr>
                        <a:spcBef>
                          <a:spcPct val="20000"/>
                        </a:spcBef>
                        <a:defRPr sz="2000">
                          <a:solidFill>
                            <a:schemeClr val="tx1"/>
                          </a:solidFill>
                          <a:latin typeface="Arial" pitchFamily="34" charset="0"/>
                        </a:defRPr>
                      </a:lvl3pPr>
                      <a:lvl4pPr>
                        <a:spcBef>
                          <a:spcPct val="20000"/>
                        </a:spcBef>
                        <a:defRPr>
                          <a:solidFill>
                            <a:schemeClr val="tx1"/>
                          </a:solidFill>
                          <a:latin typeface="Arial" pitchFamily="34" charset="0"/>
                        </a:defRPr>
                      </a:lvl4pPr>
                      <a:lvl5pPr>
                        <a:spcBef>
                          <a:spcPct val="20000"/>
                        </a:spcBef>
                        <a:defRPr>
                          <a:solidFill>
                            <a:schemeClr val="tx1"/>
                          </a:solidFill>
                          <a:latin typeface="Arial" pitchFamily="34" charset="0"/>
                        </a:defRPr>
                      </a:lvl5pPr>
                      <a:lvl6pPr fontAlgn="base">
                        <a:spcBef>
                          <a:spcPct val="20000"/>
                        </a:spcBef>
                        <a:spcAft>
                          <a:spcPct val="0"/>
                        </a:spcAft>
                        <a:defRPr>
                          <a:solidFill>
                            <a:schemeClr val="tx1"/>
                          </a:solidFill>
                          <a:latin typeface="Arial" pitchFamily="34" charset="0"/>
                        </a:defRPr>
                      </a:lvl6pPr>
                      <a:lvl7pPr fontAlgn="base">
                        <a:spcBef>
                          <a:spcPct val="20000"/>
                        </a:spcBef>
                        <a:spcAft>
                          <a:spcPct val="0"/>
                        </a:spcAft>
                        <a:defRPr>
                          <a:solidFill>
                            <a:schemeClr val="tx1"/>
                          </a:solidFill>
                          <a:latin typeface="Arial" pitchFamily="34" charset="0"/>
                        </a:defRPr>
                      </a:lvl7pPr>
                      <a:lvl8pPr fontAlgn="base">
                        <a:spcBef>
                          <a:spcPct val="20000"/>
                        </a:spcBef>
                        <a:spcAft>
                          <a:spcPct val="0"/>
                        </a:spcAft>
                        <a:defRPr>
                          <a:solidFill>
                            <a:schemeClr val="tx1"/>
                          </a:solidFill>
                          <a:latin typeface="Arial" pitchFamily="34" charset="0"/>
                        </a:defRPr>
                      </a:lvl8pPr>
                      <a:lvl9pPr fontAlgn="base">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AR" sz="2600" b="0" i="0" u="none" strike="noStrike" cap="none" normalizeH="0" baseline="0" dirty="0">
                          <a:ln>
                            <a:noFill/>
                          </a:ln>
                          <a:solidFill>
                            <a:schemeClr val="tx1"/>
                          </a:solidFill>
                          <a:effectLst/>
                          <a:latin typeface="Arial" pitchFamily="34" charset="0"/>
                        </a:rPr>
                        <a:t>CORRECTO</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 name="Rectángulo 1">
            <a:extLst>
              <a:ext uri="{FF2B5EF4-FFF2-40B4-BE49-F238E27FC236}">
                <a16:creationId xmlns:a16="http://schemas.microsoft.com/office/drawing/2014/main" id="{88290DEA-6492-4DAE-BEC6-915223AD0F42}"/>
              </a:ext>
            </a:extLst>
          </p:cNvPr>
          <p:cNvSpPr/>
          <p:nvPr/>
        </p:nvSpPr>
        <p:spPr>
          <a:xfrm>
            <a:off x="539552" y="4377660"/>
            <a:ext cx="8352927" cy="2062103"/>
          </a:xfrm>
          <a:prstGeom prst="rect">
            <a:avLst/>
          </a:prstGeom>
          <a:solidFill>
            <a:schemeClr val="accent1">
              <a:lumMod val="40000"/>
              <a:lumOff val="60000"/>
            </a:schemeClr>
          </a:solidFill>
          <a:ln>
            <a:solidFill>
              <a:schemeClr val="accent1"/>
            </a:solidFill>
          </a:ln>
        </p:spPr>
        <p:txBody>
          <a:bodyPr wrap="square">
            <a:spAutoFit/>
          </a:bodyPr>
          <a:lstStyle/>
          <a:p>
            <a:pPr algn="just"/>
            <a:r>
              <a:rPr lang="es-MX" sz="1600" b="1" dirty="0"/>
              <a:t>Dada una muestra de tamaño prefijado, disminuir la probabilidad del error de tipo I, α, conduce a incrementar la probabilidad del error de tipo II, β. En general se diseñan los contrastes de tal manera que la probabilidad α sea el 5% (p=0,05), aunque a veces se usan el 10% (p=0,1) o 1% (p=0,01). </a:t>
            </a:r>
          </a:p>
          <a:p>
            <a:pPr algn="just"/>
            <a:endParaRPr lang="es-MX" sz="1600" b="1" dirty="0"/>
          </a:p>
          <a:p>
            <a:pPr algn="just"/>
            <a:r>
              <a:rPr lang="es-MX" sz="1600" b="1" dirty="0"/>
              <a:t>El recurso para aumentar la potencia del contraste, esto es, disminuir β, probabilidad de error de tipo II, es aumentar el tamaño muestral, lo que en la práctica conlleva un incremento de los costes del estudio que se quiere realizar.</a:t>
            </a:r>
            <a:endParaRPr lang="es-AR" sz="1600" b="1" dirty="0"/>
          </a:p>
        </p:txBody>
      </p:sp>
    </p:spTree>
    <p:extLst>
      <p:ext uri="{BB962C8B-B14F-4D97-AF65-F5344CB8AC3E}">
        <p14:creationId xmlns:p14="http://schemas.microsoft.com/office/powerpoint/2010/main" val="2321714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defRPr/>
            </a:pPr>
            <a:r>
              <a:rPr lang="es-MX" altLang="es-AR" sz="3200" b="1">
                <a:effectLst>
                  <a:outerShdw blurRad="38100" dist="38100" dir="2700000" algn="tl">
                    <a:srgbClr val="C0C0C0"/>
                  </a:outerShdw>
                </a:effectLst>
              </a:rPr>
              <a:t>Pruebas de decisión estadística</a:t>
            </a:r>
            <a:br>
              <a:rPr lang="es-MX" altLang="es-AR" sz="3200" b="1">
                <a:effectLst>
                  <a:outerShdw blurRad="38100" dist="38100" dir="2700000" algn="tl">
                    <a:srgbClr val="C0C0C0"/>
                  </a:outerShdw>
                </a:effectLst>
              </a:rPr>
            </a:br>
            <a:r>
              <a:rPr lang="es-MX" altLang="es-AR" sz="2400" b="1">
                <a:effectLst>
                  <a:outerShdw blurRad="38100" dist="38100" dir="2700000" algn="tl">
                    <a:srgbClr val="C0C0C0"/>
                  </a:outerShdw>
                </a:effectLst>
              </a:rPr>
              <a:t>Prueba T Student</a:t>
            </a:r>
            <a:br>
              <a:rPr lang="es-ES" altLang="es-AR" sz="2400" b="1">
                <a:effectLst>
                  <a:outerShdw blurRad="38100" dist="38100" dir="2700000" algn="tl">
                    <a:srgbClr val="C0C0C0"/>
                  </a:outerShdw>
                </a:effectLst>
              </a:rPr>
            </a:br>
            <a:endParaRPr lang="es-ES" altLang="es-AR" sz="2400" b="1">
              <a:effectLst>
                <a:outerShdw blurRad="38100" dist="38100" dir="2700000" algn="tl">
                  <a:srgbClr val="C0C0C0"/>
                </a:outerShdw>
              </a:effectLst>
            </a:endParaRPr>
          </a:p>
        </p:txBody>
      </p:sp>
      <p:sp>
        <p:nvSpPr>
          <p:cNvPr id="9219" name="Text Box 3"/>
          <p:cNvSpPr txBox="1">
            <a:spLocks noChangeArrowheads="1"/>
          </p:cNvSpPr>
          <p:nvPr/>
        </p:nvSpPr>
        <p:spPr bwMode="auto">
          <a:xfrm>
            <a:off x="2100263" y="1295400"/>
            <a:ext cx="533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s-MX" altLang="es-AR" sz="1800" b="1" dirty="0">
                <a:effectLst>
                  <a:outerShdw blurRad="38100" dist="38100" dir="2700000" algn="tl">
                    <a:srgbClr val="C0C0C0"/>
                  </a:outerShdw>
                </a:effectLst>
                <a:latin typeface="Calibri" pitchFamily="34" charset="0"/>
              </a:rPr>
              <a:t>4 –Decisión estadística de rechazo o no  de </a:t>
            </a:r>
            <a:r>
              <a:rPr lang="es-MX" altLang="es-AR" b="1" u="sng" dirty="0">
                <a:effectLst>
                  <a:outerShdw blurRad="38100" dist="38100" dir="2700000" algn="tl">
                    <a:srgbClr val="C0C0C0"/>
                  </a:outerShdw>
                </a:effectLst>
              </a:rPr>
              <a:t>H</a:t>
            </a:r>
            <a:r>
              <a:rPr lang="es-MX" altLang="es-AR" b="1" u="sng" baseline="-25000" dirty="0">
                <a:effectLst>
                  <a:outerShdw blurRad="38100" dist="38100" dir="2700000" algn="tl">
                    <a:srgbClr val="C0C0C0"/>
                  </a:outerShdw>
                </a:effectLst>
              </a:rPr>
              <a:t>0 </a:t>
            </a:r>
            <a:endParaRPr lang="es-ES" altLang="es-AR" b="1" u="sng" baseline="-25000" dirty="0">
              <a:effectLst>
                <a:outerShdw blurRad="38100" dist="38100" dir="2700000" algn="tl">
                  <a:srgbClr val="C0C0C0"/>
                </a:outerShdw>
              </a:effectLst>
            </a:endParaRPr>
          </a:p>
        </p:txBody>
      </p:sp>
      <p:sp>
        <p:nvSpPr>
          <p:cNvPr id="58372" name="Text Box 4"/>
          <p:cNvSpPr txBox="1">
            <a:spLocks noChangeArrowheads="1"/>
          </p:cNvSpPr>
          <p:nvPr/>
        </p:nvSpPr>
        <p:spPr bwMode="auto">
          <a:xfrm>
            <a:off x="4191000" y="27432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s-AR" altLang="es-AR" sz="2400">
              <a:latin typeface="Tahoma" pitchFamily="34" charset="0"/>
            </a:endParaRPr>
          </a:p>
        </p:txBody>
      </p:sp>
      <p:sp>
        <p:nvSpPr>
          <p:cNvPr id="58373" name="Text Box 6"/>
          <p:cNvSpPr txBox="1">
            <a:spLocks noChangeArrowheads="1"/>
          </p:cNvSpPr>
          <p:nvPr/>
        </p:nvSpPr>
        <p:spPr bwMode="auto">
          <a:xfrm>
            <a:off x="1219200" y="5562600"/>
            <a:ext cx="670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s-AR" altLang="es-AR" sz="2400">
              <a:latin typeface="Tahoma" pitchFamily="34" charset="0"/>
            </a:endParaRPr>
          </a:p>
        </p:txBody>
      </p:sp>
      <p:sp>
        <p:nvSpPr>
          <p:cNvPr id="9223" name="Text Box 7"/>
          <p:cNvSpPr txBox="1">
            <a:spLocks noChangeArrowheads="1"/>
          </p:cNvSpPr>
          <p:nvPr/>
        </p:nvSpPr>
        <p:spPr bwMode="auto">
          <a:xfrm>
            <a:off x="1841500" y="1849438"/>
            <a:ext cx="53117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s-MX" altLang="es-AR" sz="1800" b="1" dirty="0">
                <a:solidFill>
                  <a:schemeClr val="tx2"/>
                </a:solidFill>
                <a:effectLst>
                  <a:outerShdw blurRad="38100" dist="38100" dir="2700000" algn="tl">
                    <a:srgbClr val="C0C0C0"/>
                  </a:outerShdw>
                </a:effectLst>
                <a:latin typeface="Calibri" pitchFamily="34" charset="0"/>
              </a:rPr>
              <a:t>Prueba T </a:t>
            </a:r>
            <a:r>
              <a:rPr lang="es-MX" altLang="es-AR" sz="1800" b="1" dirty="0" err="1">
                <a:solidFill>
                  <a:schemeClr val="tx2"/>
                </a:solidFill>
                <a:effectLst>
                  <a:outerShdw blurRad="38100" dist="38100" dir="2700000" algn="tl">
                    <a:srgbClr val="C0C0C0"/>
                  </a:outerShdw>
                </a:effectLst>
                <a:latin typeface="Calibri" pitchFamily="34" charset="0"/>
              </a:rPr>
              <a:t>Student</a:t>
            </a:r>
            <a:r>
              <a:rPr lang="es-MX" altLang="es-AR" sz="1800" b="1" dirty="0">
                <a:solidFill>
                  <a:schemeClr val="tx2"/>
                </a:solidFill>
                <a:effectLst>
                  <a:outerShdw blurRad="38100" dist="38100" dir="2700000" algn="tl">
                    <a:srgbClr val="C0C0C0"/>
                  </a:outerShdw>
                </a:effectLst>
                <a:latin typeface="Calibri" pitchFamily="34" charset="0"/>
              </a:rPr>
              <a:t> para dos muestras independientes</a:t>
            </a:r>
            <a:endParaRPr lang="es-ES" altLang="es-AR" sz="1800" b="1" dirty="0">
              <a:solidFill>
                <a:schemeClr val="tx2"/>
              </a:solidFill>
              <a:effectLst>
                <a:outerShdw blurRad="38100" dist="38100" dir="2700000" algn="tl">
                  <a:srgbClr val="C0C0C0"/>
                </a:outerShdw>
              </a:effectLst>
              <a:latin typeface="Calibri" pitchFamily="34" charset="0"/>
            </a:endParaRPr>
          </a:p>
        </p:txBody>
      </p:sp>
      <p:cxnSp>
        <p:nvCxnSpPr>
          <p:cNvPr id="58375" name="AutoShape 8"/>
          <p:cNvCxnSpPr>
            <a:cxnSpLocks noChangeShapeType="1"/>
          </p:cNvCxnSpPr>
          <p:nvPr/>
        </p:nvCxnSpPr>
        <p:spPr bwMode="auto">
          <a:xfrm rot="-5400000" flipH="1" flipV="1">
            <a:off x="5021263" y="1573212"/>
            <a:ext cx="325438" cy="182563"/>
          </a:xfrm>
          <a:prstGeom prst="curvedConnector4">
            <a:avLst>
              <a:gd name="adj1" fmla="val -86829"/>
              <a:gd name="adj2" fmla="val 552176"/>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6" name="AutoShape 9"/>
          <p:cNvCxnSpPr>
            <a:cxnSpLocks noChangeShapeType="1"/>
          </p:cNvCxnSpPr>
          <p:nvPr/>
        </p:nvCxnSpPr>
        <p:spPr bwMode="auto">
          <a:xfrm rot="10800000" flipH="1">
            <a:off x="228600" y="2001838"/>
            <a:ext cx="4987925" cy="3159125"/>
          </a:xfrm>
          <a:prstGeom prst="curvedConnector4">
            <a:avLst>
              <a:gd name="adj1" fmla="val -4583"/>
              <a:gd name="adj2" fmla="val 63269"/>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77" name="AutoShape 10"/>
          <p:cNvCxnSpPr>
            <a:cxnSpLocks noChangeShapeType="1"/>
          </p:cNvCxnSpPr>
          <p:nvPr/>
        </p:nvCxnSpPr>
        <p:spPr bwMode="auto">
          <a:xfrm rot="-5400000" flipH="1" flipV="1">
            <a:off x="5033963" y="1595437"/>
            <a:ext cx="325438" cy="182563"/>
          </a:xfrm>
          <a:prstGeom prst="curvedConnector4">
            <a:avLst>
              <a:gd name="adj1" fmla="val -86829"/>
              <a:gd name="adj2" fmla="val 552176"/>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8378"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43200"/>
            <a:ext cx="5611813"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9" name="Oval 12"/>
          <p:cNvSpPr>
            <a:spLocks noChangeArrowheads="1"/>
          </p:cNvSpPr>
          <p:nvPr/>
        </p:nvSpPr>
        <p:spPr bwMode="auto">
          <a:xfrm flipH="1">
            <a:off x="1752600" y="3505200"/>
            <a:ext cx="685800" cy="685800"/>
          </a:xfrm>
          <a:prstGeom prst="ellipse">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8380" name="Oval 13"/>
          <p:cNvSpPr>
            <a:spLocks noChangeArrowheads="1"/>
          </p:cNvSpPr>
          <p:nvPr/>
        </p:nvSpPr>
        <p:spPr bwMode="auto">
          <a:xfrm flipH="1">
            <a:off x="1066800" y="3505200"/>
            <a:ext cx="685800" cy="685800"/>
          </a:xfrm>
          <a:prstGeom prst="ellipse">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pic>
        <p:nvPicPr>
          <p:cNvPr id="58381"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495800"/>
            <a:ext cx="6400800" cy="203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82" name="Oval 15"/>
          <p:cNvSpPr>
            <a:spLocks noChangeArrowheads="1"/>
          </p:cNvSpPr>
          <p:nvPr/>
        </p:nvSpPr>
        <p:spPr bwMode="auto">
          <a:xfrm flipH="1">
            <a:off x="990600" y="4572000"/>
            <a:ext cx="1676400" cy="685800"/>
          </a:xfrm>
          <a:prstGeom prst="ellipse">
            <a:avLst/>
          </a:prstGeom>
          <a:noFill/>
          <a:ln w="25400">
            <a:solidFill>
              <a:schemeClr val="folHlink"/>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8383" name="Oval 16"/>
          <p:cNvSpPr>
            <a:spLocks noChangeArrowheads="1"/>
          </p:cNvSpPr>
          <p:nvPr/>
        </p:nvSpPr>
        <p:spPr bwMode="auto">
          <a:xfrm flipH="1">
            <a:off x="1752600" y="5486400"/>
            <a:ext cx="914400" cy="457200"/>
          </a:xfrm>
          <a:prstGeom prst="ellipse">
            <a:avLst/>
          </a:prstGeom>
          <a:noFill/>
          <a:ln w="25400">
            <a:solidFill>
              <a:srgbClr val="339966"/>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8384" name="Oval 17"/>
          <p:cNvSpPr>
            <a:spLocks noChangeArrowheads="1"/>
          </p:cNvSpPr>
          <p:nvPr/>
        </p:nvSpPr>
        <p:spPr bwMode="auto">
          <a:xfrm flipH="1">
            <a:off x="457200" y="5562600"/>
            <a:ext cx="762000" cy="457200"/>
          </a:xfrm>
          <a:prstGeom prst="ellipse">
            <a:avLst/>
          </a:prstGeom>
          <a:noFill/>
          <a:ln w="25400">
            <a:solidFill>
              <a:srgbClr val="339966"/>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9234" name="Oval 18"/>
          <p:cNvSpPr>
            <a:spLocks noChangeArrowheads="1"/>
          </p:cNvSpPr>
          <p:nvPr/>
        </p:nvSpPr>
        <p:spPr bwMode="auto">
          <a:xfrm>
            <a:off x="3657600" y="5562600"/>
            <a:ext cx="533400" cy="457200"/>
          </a:xfrm>
          <a:prstGeom prst="ellipse">
            <a:avLst/>
          </a:prstGeom>
          <a:noFill/>
          <a:ln w="25400">
            <a:solidFill>
              <a:srgbClr val="00808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cxnSp>
        <p:nvCxnSpPr>
          <p:cNvPr id="9235" name="AutoShape 19"/>
          <p:cNvCxnSpPr>
            <a:cxnSpLocks noChangeShapeType="1"/>
            <a:stCxn id="58384" idx="3"/>
            <a:endCxn id="9234" idx="3"/>
          </p:cNvCxnSpPr>
          <p:nvPr/>
        </p:nvCxnSpPr>
        <p:spPr bwMode="auto">
          <a:xfrm rot="16200000" flipH="1">
            <a:off x="2420144" y="4650582"/>
            <a:ext cx="1587" cy="2628900"/>
          </a:xfrm>
          <a:prstGeom prst="curvedConnector3">
            <a:avLst>
              <a:gd name="adj1" fmla="val 17900000"/>
            </a:avLst>
          </a:prstGeom>
          <a:noFill/>
          <a:ln w="25400">
            <a:solidFill>
              <a:srgbClr val="00808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387" name="AutoShape 20"/>
          <p:cNvCxnSpPr>
            <a:cxnSpLocks noChangeShapeType="1"/>
            <a:stCxn id="58383" idx="6"/>
          </p:cNvCxnSpPr>
          <p:nvPr/>
        </p:nvCxnSpPr>
        <p:spPr bwMode="auto">
          <a:xfrm rot="10800000">
            <a:off x="1066800" y="5608638"/>
            <a:ext cx="673100" cy="104775"/>
          </a:xfrm>
          <a:prstGeom prst="curvedConnector3">
            <a:avLst>
              <a:gd name="adj1" fmla="val 49056"/>
            </a:avLst>
          </a:prstGeom>
          <a:noFill/>
          <a:ln w="25400">
            <a:solidFill>
              <a:srgbClr val="339966"/>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388" name="Text Box 24"/>
          <p:cNvSpPr txBox="1">
            <a:spLocks noChangeArrowheads="1"/>
          </p:cNvSpPr>
          <p:nvPr/>
        </p:nvSpPr>
        <p:spPr bwMode="auto">
          <a:xfrm>
            <a:off x="228600" y="5105400"/>
            <a:ext cx="3505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s-MX" altLang="es-AR" sz="1400" i="1">
                <a:solidFill>
                  <a:srgbClr val="009900"/>
                </a:solidFill>
                <a:latin typeface="Calibri" pitchFamily="34" charset="0"/>
              </a:rPr>
              <a:t>valor asociado al estadístico mayor a</a:t>
            </a:r>
            <a:r>
              <a:rPr lang="es-MX" altLang="es-AR" sz="1400" i="1">
                <a:solidFill>
                  <a:srgbClr val="009900"/>
                </a:solidFill>
                <a:latin typeface="Symbol" pitchFamily="18" charset="2"/>
              </a:rPr>
              <a:t> a</a:t>
            </a:r>
            <a:endParaRPr lang="es-ES" altLang="es-AR" sz="1400" i="1">
              <a:solidFill>
                <a:srgbClr val="009900"/>
              </a:solidFill>
              <a:latin typeface="Symbol" pitchFamily="18" charset="2"/>
            </a:endParaRPr>
          </a:p>
        </p:txBody>
      </p:sp>
      <p:sp>
        <p:nvSpPr>
          <p:cNvPr id="9243" name="Text Box 27"/>
          <p:cNvSpPr txBox="1">
            <a:spLocks noChangeArrowheads="1"/>
          </p:cNvSpPr>
          <p:nvPr/>
        </p:nvSpPr>
        <p:spPr bwMode="auto">
          <a:xfrm>
            <a:off x="6477000" y="2590800"/>
            <a:ext cx="26670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s-MX" altLang="es-AR" sz="1800" b="1">
                <a:solidFill>
                  <a:schemeClr val="tx2"/>
                </a:solidFill>
                <a:effectLst>
                  <a:outerShdw blurRad="38100" dist="38100" dir="2700000" algn="tl">
                    <a:srgbClr val="C0C0C0"/>
                  </a:outerShdw>
                </a:effectLst>
                <a:latin typeface="Calibri" pitchFamily="34" charset="0"/>
              </a:rPr>
              <a:t>Nivel de sig </a:t>
            </a:r>
            <a:r>
              <a:rPr lang="es-MX" altLang="es-AR" b="1">
                <a:solidFill>
                  <a:schemeClr val="tx2"/>
                </a:solidFill>
                <a:effectLst>
                  <a:outerShdw blurRad="38100" dist="38100" dir="2700000" algn="tl">
                    <a:srgbClr val="C0C0C0"/>
                  </a:outerShdw>
                </a:effectLst>
                <a:latin typeface="Symbol" pitchFamily="18" charset="2"/>
              </a:rPr>
              <a:t>a: </a:t>
            </a:r>
          </a:p>
          <a:p>
            <a:pPr algn="ctr">
              <a:spcBef>
                <a:spcPct val="50000"/>
              </a:spcBef>
              <a:defRPr/>
            </a:pPr>
            <a:r>
              <a:rPr lang="es-MX" altLang="es-AR" b="1">
                <a:solidFill>
                  <a:schemeClr val="tx2"/>
                </a:solidFill>
                <a:effectLst>
                  <a:outerShdw blurRad="38100" dist="38100" dir="2700000" algn="tl">
                    <a:srgbClr val="C0C0C0"/>
                  </a:outerShdw>
                </a:effectLst>
                <a:latin typeface="Symbol" pitchFamily="18" charset="2"/>
              </a:rPr>
              <a:t> </a:t>
            </a:r>
            <a:r>
              <a:rPr lang="es-MX" altLang="es-AR" sz="1800" b="1">
                <a:solidFill>
                  <a:schemeClr val="tx2"/>
                </a:solidFill>
                <a:effectLst>
                  <a:outerShdw blurRad="38100" dist="38100" dir="2700000" algn="tl">
                    <a:srgbClr val="C0C0C0"/>
                  </a:outerShdw>
                </a:effectLst>
                <a:latin typeface="Calibri" pitchFamily="34" charset="0"/>
              </a:rPr>
              <a:t>0,05</a:t>
            </a:r>
            <a:endParaRPr lang="es-ES" altLang="es-AR" sz="1800" b="1">
              <a:solidFill>
                <a:schemeClr val="tx2"/>
              </a:solidFill>
              <a:effectLst>
                <a:outerShdw blurRad="38100" dist="38100" dir="2700000" algn="tl">
                  <a:srgbClr val="C0C0C0"/>
                </a:outerShdw>
              </a:effectLst>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9235"/>
                                        </p:tgtEl>
                                        <p:attrNameLst>
                                          <p:attrName>style.visibility</p:attrName>
                                        </p:attrNameLst>
                                      </p:cBhvr>
                                      <p:to>
                                        <p:strVal val="visible"/>
                                      </p:to>
                                    </p:set>
                                    <p:anim calcmode="lin" valueType="num">
                                      <p:cBhvr additive="base">
                                        <p:cTn id="7" dur="500" fill="hold"/>
                                        <p:tgtEl>
                                          <p:spTgt spid="9235"/>
                                        </p:tgtEl>
                                        <p:attrNameLst>
                                          <p:attrName>ppt_x</p:attrName>
                                        </p:attrNameLst>
                                      </p:cBhvr>
                                      <p:tavLst>
                                        <p:tav tm="0">
                                          <p:val>
                                            <p:strVal val="0-#ppt_w/2"/>
                                          </p:val>
                                        </p:tav>
                                        <p:tav tm="100000">
                                          <p:val>
                                            <p:strVal val="#ppt_x"/>
                                          </p:val>
                                        </p:tav>
                                      </p:tavLst>
                                    </p:anim>
                                    <p:anim calcmode="lin" valueType="num">
                                      <p:cBhvr additive="base">
                                        <p:cTn id="8" dur="500" fill="hold"/>
                                        <p:tgtEl>
                                          <p:spTgt spid="923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9234"/>
                                        </p:tgtEl>
                                        <p:attrNameLst>
                                          <p:attrName>style.visibility</p:attrName>
                                        </p:attrNameLst>
                                      </p:cBhvr>
                                      <p:to>
                                        <p:strVal val="visible"/>
                                      </p:to>
                                    </p:set>
                                    <p:anim calcmode="lin" valueType="num">
                                      <p:cBhvr additive="base">
                                        <p:cTn id="12" dur="500" fill="hold"/>
                                        <p:tgtEl>
                                          <p:spTgt spid="9234"/>
                                        </p:tgtEl>
                                        <p:attrNameLst>
                                          <p:attrName>ppt_x</p:attrName>
                                        </p:attrNameLst>
                                      </p:cBhvr>
                                      <p:tavLst>
                                        <p:tav tm="0">
                                          <p:val>
                                            <p:strVal val="0-#ppt_w/2"/>
                                          </p:val>
                                        </p:tav>
                                        <p:tav tm="100000">
                                          <p:val>
                                            <p:strVal val="#ppt_x"/>
                                          </p:val>
                                        </p:tav>
                                      </p:tavLst>
                                    </p:anim>
                                    <p:anim calcmode="lin" valueType="num">
                                      <p:cBhvr additive="base">
                                        <p:cTn id="13" dur="500" fill="hold"/>
                                        <p:tgtEl>
                                          <p:spTgt spid="9234"/>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9243"/>
                                        </p:tgtEl>
                                        <p:attrNameLst>
                                          <p:attrName>style.visibility</p:attrName>
                                        </p:attrNameLst>
                                      </p:cBhvr>
                                      <p:to>
                                        <p:strVal val="visible"/>
                                      </p:to>
                                    </p:set>
                                    <p:anim calcmode="lin" valueType="num">
                                      <p:cBhvr additive="base">
                                        <p:cTn id="17" dur="500" fill="hold"/>
                                        <p:tgtEl>
                                          <p:spTgt spid="9243"/>
                                        </p:tgtEl>
                                        <p:attrNameLst>
                                          <p:attrName>ppt_x</p:attrName>
                                        </p:attrNameLst>
                                      </p:cBhvr>
                                      <p:tavLst>
                                        <p:tav tm="0">
                                          <p:val>
                                            <p:strVal val="0-#ppt_w/2"/>
                                          </p:val>
                                        </p:tav>
                                        <p:tav tm="100000">
                                          <p:val>
                                            <p:strVal val="#ppt_x"/>
                                          </p:val>
                                        </p:tav>
                                      </p:tavLst>
                                    </p:anim>
                                    <p:anim calcmode="lin" valueType="num">
                                      <p:cBhvr additive="base">
                                        <p:cTn id="18" dur="500" fill="hold"/>
                                        <p:tgtEl>
                                          <p:spTgt spid="924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4" grpId="0" animBg="1"/>
      <p:bldP spid="924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pPr>
              <a:defRPr/>
            </a:pPr>
            <a:r>
              <a:rPr lang="es-MX" altLang="es-AR" sz="3200" b="1">
                <a:effectLst>
                  <a:outerShdw blurRad="38100" dist="38100" dir="2700000" algn="tl">
                    <a:srgbClr val="C0C0C0"/>
                  </a:outerShdw>
                </a:effectLst>
              </a:rPr>
              <a:t>Pruebas de decisión estadística</a:t>
            </a:r>
            <a:br>
              <a:rPr lang="es-MX" altLang="es-AR" sz="3200" b="1">
                <a:effectLst>
                  <a:outerShdw blurRad="38100" dist="38100" dir="2700000" algn="tl">
                    <a:srgbClr val="C0C0C0"/>
                  </a:outerShdw>
                </a:effectLst>
              </a:rPr>
            </a:br>
            <a:r>
              <a:rPr lang="es-MX" altLang="es-AR" sz="2400" b="1">
                <a:effectLst>
                  <a:outerShdw blurRad="38100" dist="38100" dir="2700000" algn="tl">
                    <a:srgbClr val="C0C0C0"/>
                  </a:outerShdw>
                </a:effectLst>
              </a:rPr>
              <a:t>Prueba T Student</a:t>
            </a:r>
            <a:br>
              <a:rPr lang="es-ES" altLang="es-AR" sz="2400" b="1">
                <a:effectLst>
                  <a:outerShdw blurRad="38100" dist="38100" dir="2700000" algn="tl">
                    <a:srgbClr val="C0C0C0"/>
                  </a:outerShdw>
                </a:effectLst>
              </a:rPr>
            </a:br>
            <a:endParaRPr lang="es-ES" altLang="es-AR" sz="2400" b="1">
              <a:effectLst>
                <a:outerShdw blurRad="38100" dist="38100" dir="2700000" algn="tl">
                  <a:srgbClr val="C0C0C0"/>
                </a:outerShdw>
              </a:effectLst>
            </a:endParaRPr>
          </a:p>
        </p:txBody>
      </p:sp>
      <p:sp>
        <p:nvSpPr>
          <p:cNvPr id="1027" name="Text Box 3"/>
          <p:cNvSpPr txBox="1">
            <a:spLocks noChangeArrowheads="1"/>
          </p:cNvSpPr>
          <p:nvPr/>
        </p:nvSpPr>
        <p:spPr bwMode="auto">
          <a:xfrm>
            <a:off x="2722563" y="1230313"/>
            <a:ext cx="46497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s-MX" altLang="es-AR" sz="1800" b="1" dirty="0">
                <a:effectLst>
                  <a:outerShdw blurRad="38100" dist="38100" dir="2700000" algn="tl">
                    <a:srgbClr val="C0C0C0"/>
                  </a:outerShdw>
                </a:effectLst>
                <a:latin typeface="Calibri" pitchFamily="34" charset="0"/>
              </a:rPr>
              <a:t>Decisión estadística de rechazo o no  de </a:t>
            </a:r>
            <a:r>
              <a:rPr lang="es-MX" altLang="es-AR" b="1" u="sng" dirty="0">
                <a:effectLst>
                  <a:outerShdw blurRad="38100" dist="38100" dir="2700000" algn="tl">
                    <a:srgbClr val="C0C0C0"/>
                  </a:outerShdw>
                </a:effectLst>
              </a:rPr>
              <a:t>H</a:t>
            </a:r>
            <a:r>
              <a:rPr lang="es-MX" altLang="es-AR" b="1" u="sng" baseline="-25000" dirty="0">
                <a:effectLst>
                  <a:outerShdw blurRad="38100" dist="38100" dir="2700000" algn="tl">
                    <a:srgbClr val="C0C0C0"/>
                  </a:outerShdw>
                </a:effectLst>
              </a:rPr>
              <a:t>0 </a:t>
            </a:r>
            <a:endParaRPr lang="es-ES" altLang="es-AR" b="1" u="sng" baseline="-25000" dirty="0">
              <a:effectLst>
                <a:outerShdw blurRad="38100" dist="38100" dir="2700000" algn="tl">
                  <a:srgbClr val="C0C0C0"/>
                </a:outerShdw>
              </a:effectLst>
            </a:endParaRPr>
          </a:p>
        </p:txBody>
      </p:sp>
      <p:sp>
        <p:nvSpPr>
          <p:cNvPr id="59396" name="Text Box 4"/>
          <p:cNvSpPr txBox="1">
            <a:spLocks noChangeArrowheads="1"/>
          </p:cNvSpPr>
          <p:nvPr/>
        </p:nvSpPr>
        <p:spPr bwMode="auto">
          <a:xfrm>
            <a:off x="4191000" y="2743200"/>
            <a:ext cx="228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s-AR" altLang="es-AR" sz="2400">
              <a:latin typeface="Tahoma" pitchFamily="34" charset="0"/>
            </a:endParaRPr>
          </a:p>
        </p:txBody>
      </p:sp>
      <p:sp>
        <p:nvSpPr>
          <p:cNvPr id="1029" name="Text Box 5"/>
          <p:cNvSpPr txBox="1">
            <a:spLocks noChangeArrowheads="1"/>
          </p:cNvSpPr>
          <p:nvPr/>
        </p:nvSpPr>
        <p:spPr bwMode="auto">
          <a:xfrm>
            <a:off x="2679779" y="1788733"/>
            <a:ext cx="449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s-MX" altLang="es-AR" sz="1800" b="1" dirty="0">
                <a:solidFill>
                  <a:schemeClr val="tx2"/>
                </a:solidFill>
                <a:effectLst>
                  <a:outerShdw blurRad="38100" dist="38100" dir="2700000" algn="tl">
                    <a:srgbClr val="C0C0C0"/>
                  </a:outerShdw>
                </a:effectLst>
                <a:latin typeface="Calibri" pitchFamily="34" charset="0"/>
              </a:rPr>
              <a:t>Nivel de significatividad      </a:t>
            </a:r>
            <a:r>
              <a:rPr lang="es-MX" altLang="es-AR" b="1" dirty="0">
                <a:solidFill>
                  <a:schemeClr val="tx2"/>
                </a:solidFill>
                <a:effectLst>
                  <a:outerShdw blurRad="38100" dist="38100" dir="2700000" algn="tl">
                    <a:srgbClr val="C0C0C0"/>
                  </a:outerShdw>
                </a:effectLst>
                <a:latin typeface="Symbol" pitchFamily="18" charset="2"/>
              </a:rPr>
              <a:t>a  </a:t>
            </a:r>
            <a:r>
              <a:rPr lang="es-MX" altLang="es-AR" sz="1800" b="1" dirty="0">
                <a:solidFill>
                  <a:schemeClr val="tx2"/>
                </a:solidFill>
                <a:effectLst>
                  <a:outerShdw blurRad="38100" dist="38100" dir="2700000" algn="tl">
                    <a:srgbClr val="C0C0C0"/>
                  </a:outerShdw>
                </a:effectLst>
                <a:latin typeface="Calibri" pitchFamily="34" charset="0"/>
              </a:rPr>
              <a:t>0,05</a:t>
            </a:r>
            <a:endParaRPr lang="es-ES" altLang="es-AR" sz="1800" b="1" dirty="0">
              <a:solidFill>
                <a:schemeClr val="tx2"/>
              </a:solidFill>
              <a:effectLst>
                <a:outerShdw blurRad="38100" dist="38100" dir="2700000" algn="tl">
                  <a:srgbClr val="C0C0C0"/>
                </a:outerShdw>
              </a:effectLst>
              <a:latin typeface="Calibri" pitchFamily="34" charset="0"/>
            </a:endParaRPr>
          </a:p>
        </p:txBody>
      </p:sp>
      <p:sp>
        <p:nvSpPr>
          <p:cNvPr id="59398" name="Text Box 6"/>
          <p:cNvSpPr txBox="1">
            <a:spLocks noChangeArrowheads="1"/>
          </p:cNvSpPr>
          <p:nvPr/>
        </p:nvSpPr>
        <p:spPr bwMode="auto">
          <a:xfrm>
            <a:off x="1219200" y="5562600"/>
            <a:ext cx="670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s-AR" altLang="es-AR" sz="2400">
              <a:latin typeface="Tahoma" pitchFamily="34" charset="0"/>
            </a:endParaRPr>
          </a:p>
        </p:txBody>
      </p:sp>
      <p:sp>
        <p:nvSpPr>
          <p:cNvPr id="1031" name="Text Box 7"/>
          <p:cNvSpPr txBox="1">
            <a:spLocks noChangeArrowheads="1"/>
          </p:cNvSpPr>
          <p:nvPr/>
        </p:nvSpPr>
        <p:spPr bwMode="auto">
          <a:xfrm>
            <a:off x="2209800" y="1473994"/>
            <a:ext cx="5267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s-MX" altLang="es-AR" sz="1800" b="1" dirty="0">
                <a:solidFill>
                  <a:schemeClr val="tx2"/>
                </a:solidFill>
                <a:effectLst>
                  <a:outerShdw blurRad="38100" dist="38100" dir="2700000" algn="tl">
                    <a:srgbClr val="C0C0C0"/>
                  </a:outerShdw>
                </a:effectLst>
                <a:latin typeface="Calibri" pitchFamily="34" charset="0"/>
              </a:rPr>
              <a:t>Prueba T </a:t>
            </a:r>
            <a:r>
              <a:rPr lang="es-MX" altLang="es-AR" sz="1800" b="1" dirty="0" err="1">
                <a:solidFill>
                  <a:schemeClr val="tx2"/>
                </a:solidFill>
                <a:effectLst>
                  <a:outerShdw blurRad="38100" dist="38100" dir="2700000" algn="tl">
                    <a:srgbClr val="C0C0C0"/>
                  </a:outerShdw>
                </a:effectLst>
                <a:latin typeface="Calibri" pitchFamily="34" charset="0"/>
              </a:rPr>
              <a:t>Student</a:t>
            </a:r>
            <a:r>
              <a:rPr lang="es-MX" altLang="es-AR" sz="1800" b="1" dirty="0">
                <a:solidFill>
                  <a:schemeClr val="tx2"/>
                </a:solidFill>
                <a:effectLst>
                  <a:outerShdw blurRad="38100" dist="38100" dir="2700000" algn="tl">
                    <a:srgbClr val="C0C0C0"/>
                  </a:outerShdw>
                </a:effectLst>
                <a:latin typeface="Calibri" pitchFamily="34" charset="0"/>
              </a:rPr>
              <a:t> para dos muestras independientes</a:t>
            </a:r>
            <a:endParaRPr lang="es-ES" altLang="es-AR" sz="1800" b="1" dirty="0">
              <a:solidFill>
                <a:schemeClr val="tx2"/>
              </a:solidFill>
              <a:effectLst>
                <a:outerShdw blurRad="38100" dist="38100" dir="2700000" algn="tl">
                  <a:srgbClr val="C0C0C0"/>
                </a:outerShdw>
              </a:effectLst>
              <a:latin typeface="Calibri" pitchFamily="34" charset="0"/>
            </a:endParaRPr>
          </a:p>
        </p:txBody>
      </p:sp>
      <p:cxnSp>
        <p:nvCxnSpPr>
          <p:cNvPr id="59400" name="AutoShape 8"/>
          <p:cNvCxnSpPr>
            <a:cxnSpLocks noChangeShapeType="1"/>
          </p:cNvCxnSpPr>
          <p:nvPr/>
        </p:nvCxnSpPr>
        <p:spPr bwMode="auto">
          <a:xfrm rot="-5400000" flipH="1" flipV="1">
            <a:off x="5337969" y="1639094"/>
            <a:ext cx="327025" cy="182563"/>
          </a:xfrm>
          <a:prstGeom prst="curvedConnector4">
            <a:avLst>
              <a:gd name="adj1" fmla="val -86829"/>
              <a:gd name="adj2" fmla="val 552176"/>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401" name="AutoShape 9"/>
          <p:cNvCxnSpPr>
            <a:cxnSpLocks noChangeShapeType="1"/>
          </p:cNvCxnSpPr>
          <p:nvPr/>
        </p:nvCxnSpPr>
        <p:spPr bwMode="auto">
          <a:xfrm rot="10800000" flipH="1">
            <a:off x="228600" y="2001838"/>
            <a:ext cx="4987925" cy="3159125"/>
          </a:xfrm>
          <a:prstGeom prst="curvedConnector4">
            <a:avLst>
              <a:gd name="adj1" fmla="val -4583"/>
              <a:gd name="adj2" fmla="val 63269"/>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402" name="AutoShape 10"/>
          <p:cNvCxnSpPr>
            <a:cxnSpLocks noChangeShapeType="1"/>
          </p:cNvCxnSpPr>
          <p:nvPr/>
        </p:nvCxnSpPr>
        <p:spPr bwMode="auto">
          <a:xfrm rot="-5400000" flipH="1" flipV="1">
            <a:off x="5033963" y="1595437"/>
            <a:ext cx="325438" cy="182563"/>
          </a:xfrm>
          <a:prstGeom prst="curvedConnector4">
            <a:avLst>
              <a:gd name="adj1" fmla="val -86829"/>
              <a:gd name="adj2" fmla="val 552176"/>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9403"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43200"/>
            <a:ext cx="5611813"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404" name="Oval 12"/>
          <p:cNvSpPr>
            <a:spLocks noChangeArrowheads="1"/>
          </p:cNvSpPr>
          <p:nvPr/>
        </p:nvSpPr>
        <p:spPr bwMode="auto">
          <a:xfrm flipH="1">
            <a:off x="1752600" y="3505200"/>
            <a:ext cx="685800" cy="685800"/>
          </a:xfrm>
          <a:prstGeom prst="ellipse">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9405" name="Oval 13"/>
          <p:cNvSpPr>
            <a:spLocks noChangeArrowheads="1"/>
          </p:cNvSpPr>
          <p:nvPr/>
        </p:nvSpPr>
        <p:spPr bwMode="auto">
          <a:xfrm flipH="1">
            <a:off x="1066800" y="3505200"/>
            <a:ext cx="685800" cy="685800"/>
          </a:xfrm>
          <a:prstGeom prst="ellipse">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pic>
        <p:nvPicPr>
          <p:cNvPr id="59406"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495800"/>
            <a:ext cx="6400800" cy="203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407" name="Oval 15"/>
          <p:cNvSpPr>
            <a:spLocks noChangeArrowheads="1"/>
          </p:cNvSpPr>
          <p:nvPr/>
        </p:nvSpPr>
        <p:spPr bwMode="auto">
          <a:xfrm flipH="1">
            <a:off x="990600" y="4572000"/>
            <a:ext cx="1676400" cy="685800"/>
          </a:xfrm>
          <a:prstGeom prst="ellipse">
            <a:avLst/>
          </a:prstGeom>
          <a:noFill/>
          <a:ln w="25400">
            <a:solidFill>
              <a:schemeClr val="folHlink"/>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9408" name="Oval 16"/>
          <p:cNvSpPr>
            <a:spLocks noChangeArrowheads="1"/>
          </p:cNvSpPr>
          <p:nvPr/>
        </p:nvSpPr>
        <p:spPr bwMode="auto">
          <a:xfrm flipH="1">
            <a:off x="1752600" y="5486400"/>
            <a:ext cx="914400" cy="457200"/>
          </a:xfrm>
          <a:prstGeom prst="ellipse">
            <a:avLst/>
          </a:prstGeom>
          <a:noFill/>
          <a:ln w="25400">
            <a:solidFill>
              <a:srgbClr val="339966"/>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9409" name="Oval 17"/>
          <p:cNvSpPr>
            <a:spLocks noChangeArrowheads="1"/>
          </p:cNvSpPr>
          <p:nvPr/>
        </p:nvSpPr>
        <p:spPr bwMode="auto">
          <a:xfrm flipH="1">
            <a:off x="457200" y="5562600"/>
            <a:ext cx="762000" cy="457200"/>
          </a:xfrm>
          <a:prstGeom prst="ellipse">
            <a:avLst/>
          </a:prstGeom>
          <a:noFill/>
          <a:ln w="25400">
            <a:solidFill>
              <a:srgbClr val="339966"/>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1042" name="Oval 18"/>
          <p:cNvSpPr>
            <a:spLocks noChangeArrowheads="1"/>
          </p:cNvSpPr>
          <p:nvPr/>
        </p:nvSpPr>
        <p:spPr bwMode="auto">
          <a:xfrm>
            <a:off x="3657600" y="5562600"/>
            <a:ext cx="533400" cy="457200"/>
          </a:xfrm>
          <a:prstGeom prst="ellipse">
            <a:avLst/>
          </a:prstGeom>
          <a:noFill/>
          <a:ln w="25400">
            <a:solidFill>
              <a:srgbClr val="00808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cxnSp>
        <p:nvCxnSpPr>
          <p:cNvPr id="1043" name="AutoShape 19"/>
          <p:cNvCxnSpPr>
            <a:cxnSpLocks noChangeShapeType="1"/>
            <a:stCxn id="59409" idx="3"/>
            <a:endCxn id="1042" idx="3"/>
          </p:cNvCxnSpPr>
          <p:nvPr/>
        </p:nvCxnSpPr>
        <p:spPr bwMode="auto">
          <a:xfrm rot="16200000" flipH="1">
            <a:off x="2420144" y="4650582"/>
            <a:ext cx="1587" cy="2628900"/>
          </a:xfrm>
          <a:prstGeom prst="curvedConnector3">
            <a:avLst>
              <a:gd name="adj1" fmla="val 17900000"/>
            </a:avLst>
          </a:prstGeom>
          <a:noFill/>
          <a:ln w="25400">
            <a:solidFill>
              <a:srgbClr val="00808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412" name="AutoShape 20"/>
          <p:cNvCxnSpPr>
            <a:cxnSpLocks noChangeShapeType="1"/>
            <a:stCxn id="59408" idx="6"/>
          </p:cNvCxnSpPr>
          <p:nvPr/>
        </p:nvCxnSpPr>
        <p:spPr bwMode="auto">
          <a:xfrm rot="10800000">
            <a:off x="1066800" y="5608638"/>
            <a:ext cx="673100" cy="104775"/>
          </a:xfrm>
          <a:prstGeom prst="curvedConnector3">
            <a:avLst>
              <a:gd name="adj1" fmla="val 49056"/>
            </a:avLst>
          </a:prstGeom>
          <a:noFill/>
          <a:ln w="25400">
            <a:solidFill>
              <a:srgbClr val="339966"/>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5" name="AutoShape 21"/>
          <p:cNvCxnSpPr>
            <a:cxnSpLocks noChangeShapeType="1"/>
            <a:stCxn id="1042" idx="6"/>
          </p:cNvCxnSpPr>
          <p:nvPr/>
        </p:nvCxnSpPr>
        <p:spPr bwMode="auto">
          <a:xfrm flipV="1">
            <a:off x="4191000" y="4841028"/>
            <a:ext cx="2438399" cy="950172"/>
          </a:xfrm>
          <a:prstGeom prst="curvedConnector3">
            <a:avLst>
              <a:gd name="adj1" fmla="val 50000"/>
            </a:avLst>
          </a:prstGeom>
          <a:noFill/>
          <a:ln w="25400">
            <a:solidFill>
              <a:srgbClr val="00808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6" name="Text Box 22"/>
          <p:cNvSpPr txBox="1">
            <a:spLocks noChangeArrowheads="1"/>
          </p:cNvSpPr>
          <p:nvPr/>
        </p:nvSpPr>
        <p:spPr bwMode="auto">
          <a:xfrm>
            <a:off x="6553199" y="5105400"/>
            <a:ext cx="2792411" cy="180049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defRPr/>
            </a:pPr>
            <a:r>
              <a:rPr lang="es-MX" altLang="es-AR" sz="1400" dirty="0">
                <a:solidFill>
                  <a:schemeClr val="tx2"/>
                </a:solidFill>
                <a:latin typeface="Calibri" pitchFamily="34" charset="0"/>
              </a:rPr>
              <a:t>Puedo rechazar la</a:t>
            </a:r>
            <a:r>
              <a:rPr lang="es-MX" altLang="es-AR" sz="1400" dirty="0"/>
              <a:t> </a:t>
            </a:r>
            <a:r>
              <a:rPr lang="es-MX" altLang="es-AR" sz="1400" u="sng" dirty="0"/>
              <a:t>H</a:t>
            </a:r>
            <a:r>
              <a:rPr lang="es-MX" altLang="es-AR" sz="1400" u="sng" baseline="-25000" dirty="0"/>
              <a:t>0 </a:t>
            </a:r>
            <a:r>
              <a:rPr lang="es-MX" altLang="es-AR" sz="1400" dirty="0">
                <a:solidFill>
                  <a:schemeClr val="tx2"/>
                </a:solidFill>
                <a:latin typeface="Calibri" pitchFamily="34" charset="0"/>
              </a:rPr>
              <a:t>ya que las diferencias entre la subpoblación de mujeres y la subpoblación de varones son estadísticamente significativas a nivel de significatividad 0,05</a:t>
            </a:r>
            <a:endParaRPr lang="es-ES" altLang="es-AR" sz="1400" dirty="0">
              <a:solidFill>
                <a:schemeClr val="tx2"/>
              </a:solidFill>
              <a:latin typeface="Calibri" pitchFamily="34" charset="0"/>
            </a:endParaRPr>
          </a:p>
          <a:p>
            <a:pPr>
              <a:spcBef>
                <a:spcPct val="50000"/>
              </a:spcBef>
              <a:defRPr/>
            </a:pPr>
            <a:r>
              <a:rPr lang="es-MX" altLang="es-AR" sz="1800" b="1" dirty="0">
                <a:solidFill>
                  <a:schemeClr val="tx2"/>
                </a:solidFill>
                <a:effectLst>
                  <a:outerShdw blurRad="38100" dist="38100" dir="2700000" algn="tl">
                    <a:srgbClr val="C0C0C0"/>
                  </a:outerShdw>
                </a:effectLst>
                <a:latin typeface="Calibri" pitchFamily="34" charset="0"/>
              </a:rPr>
              <a:t> </a:t>
            </a:r>
            <a:endParaRPr lang="es-ES" altLang="es-AR" sz="1800" b="1" dirty="0">
              <a:solidFill>
                <a:schemeClr val="tx2"/>
              </a:solidFill>
              <a:effectLst>
                <a:outerShdw blurRad="38100" dist="38100" dir="2700000" algn="tl">
                  <a:srgbClr val="C0C0C0"/>
                </a:outerShdw>
              </a:effectLst>
              <a:latin typeface="Calibri" pitchFamily="34" charset="0"/>
            </a:endParaRPr>
          </a:p>
        </p:txBody>
      </p:sp>
      <p:sp>
        <p:nvSpPr>
          <p:cNvPr id="1047" name="Oval 23"/>
          <p:cNvSpPr>
            <a:spLocks noChangeArrowheads="1"/>
          </p:cNvSpPr>
          <p:nvPr/>
        </p:nvSpPr>
        <p:spPr bwMode="auto">
          <a:xfrm flipH="1">
            <a:off x="6400798" y="4841028"/>
            <a:ext cx="2792412" cy="1931247"/>
          </a:xfrm>
          <a:prstGeom prst="ellipse">
            <a:avLst/>
          </a:prstGeom>
          <a:noFill/>
          <a:ln w="25400">
            <a:solidFill>
              <a:srgbClr val="00808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s-AR" altLang="es-AR" sz="2400">
              <a:latin typeface="Tahoma" pitchFamily="34" charset="0"/>
            </a:endParaRPr>
          </a:p>
        </p:txBody>
      </p:sp>
      <p:sp>
        <p:nvSpPr>
          <p:cNvPr id="59416" name="Text Box 24"/>
          <p:cNvSpPr txBox="1">
            <a:spLocks noChangeArrowheads="1"/>
          </p:cNvSpPr>
          <p:nvPr/>
        </p:nvSpPr>
        <p:spPr bwMode="auto">
          <a:xfrm>
            <a:off x="228600" y="5105400"/>
            <a:ext cx="35052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es-MX" altLang="es-AR" sz="1400" i="1">
                <a:solidFill>
                  <a:srgbClr val="009900"/>
                </a:solidFill>
                <a:latin typeface="Calibri" pitchFamily="34" charset="0"/>
              </a:rPr>
              <a:t>valor asociado al estadístico mayor a</a:t>
            </a:r>
            <a:r>
              <a:rPr lang="es-MX" altLang="es-AR" sz="1400" i="1">
                <a:solidFill>
                  <a:srgbClr val="009900"/>
                </a:solidFill>
                <a:latin typeface="Symbol" pitchFamily="18" charset="2"/>
              </a:rPr>
              <a:t> a</a:t>
            </a:r>
            <a:endParaRPr lang="es-ES" altLang="es-AR" sz="1400" i="1">
              <a:solidFill>
                <a:srgbClr val="009900"/>
              </a:solidFill>
              <a:latin typeface="Symbol" pitchFamily="18" charset="2"/>
            </a:endParaRPr>
          </a:p>
        </p:txBody>
      </p:sp>
      <p:pic>
        <p:nvPicPr>
          <p:cNvPr id="4" name="Imagen 3">
            <a:extLst>
              <a:ext uri="{FF2B5EF4-FFF2-40B4-BE49-F238E27FC236}">
                <a16:creationId xmlns:a16="http://schemas.microsoft.com/office/drawing/2014/main" id="{201E2671-DB54-43A8-A053-8A4BDD88B805}"/>
              </a:ext>
            </a:extLst>
          </p:cNvPr>
          <p:cNvPicPr>
            <a:picLocks noChangeAspect="1"/>
          </p:cNvPicPr>
          <p:nvPr/>
        </p:nvPicPr>
        <p:blipFill>
          <a:blip r:embed="rId4"/>
          <a:stretch>
            <a:fillRect/>
          </a:stretch>
        </p:blipFill>
        <p:spPr>
          <a:xfrm>
            <a:off x="4339658" y="2267211"/>
            <a:ext cx="4102964" cy="206062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043"/>
                                        </p:tgtEl>
                                        <p:attrNameLst>
                                          <p:attrName>style.visibility</p:attrName>
                                        </p:attrNameLst>
                                      </p:cBhvr>
                                      <p:to>
                                        <p:strVal val="visible"/>
                                      </p:to>
                                    </p:set>
                                    <p:anim calcmode="lin" valueType="num">
                                      <p:cBhvr additive="base">
                                        <p:cTn id="7" dur="500" fill="hold"/>
                                        <p:tgtEl>
                                          <p:spTgt spid="1043"/>
                                        </p:tgtEl>
                                        <p:attrNameLst>
                                          <p:attrName>ppt_x</p:attrName>
                                        </p:attrNameLst>
                                      </p:cBhvr>
                                      <p:tavLst>
                                        <p:tav tm="0">
                                          <p:val>
                                            <p:strVal val="0-#ppt_w/2"/>
                                          </p:val>
                                        </p:tav>
                                        <p:tav tm="100000">
                                          <p:val>
                                            <p:strVal val="#ppt_x"/>
                                          </p:val>
                                        </p:tav>
                                      </p:tavLst>
                                    </p:anim>
                                    <p:anim calcmode="lin" valueType="num">
                                      <p:cBhvr additive="base">
                                        <p:cTn id="8" dur="500" fill="hold"/>
                                        <p:tgtEl>
                                          <p:spTgt spid="104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042"/>
                                        </p:tgtEl>
                                        <p:attrNameLst>
                                          <p:attrName>style.visibility</p:attrName>
                                        </p:attrNameLst>
                                      </p:cBhvr>
                                      <p:to>
                                        <p:strVal val="visible"/>
                                      </p:to>
                                    </p:set>
                                    <p:anim calcmode="lin" valueType="num">
                                      <p:cBhvr additive="base">
                                        <p:cTn id="12" dur="500" fill="hold"/>
                                        <p:tgtEl>
                                          <p:spTgt spid="1042"/>
                                        </p:tgtEl>
                                        <p:attrNameLst>
                                          <p:attrName>ppt_x</p:attrName>
                                        </p:attrNameLst>
                                      </p:cBhvr>
                                      <p:tavLst>
                                        <p:tav tm="0">
                                          <p:val>
                                            <p:strVal val="0-#ppt_w/2"/>
                                          </p:val>
                                        </p:tav>
                                        <p:tav tm="100000">
                                          <p:val>
                                            <p:strVal val="#ppt_x"/>
                                          </p:val>
                                        </p:tav>
                                      </p:tavLst>
                                    </p:anim>
                                    <p:anim calcmode="lin" valueType="num">
                                      <p:cBhvr additive="base">
                                        <p:cTn id="13" dur="500" fill="hold"/>
                                        <p:tgtEl>
                                          <p:spTgt spid="104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046"/>
                                        </p:tgtEl>
                                        <p:attrNameLst>
                                          <p:attrName>style.visibility</p:attrName>
                                        </p:attrNameLst>
                                      </p:cBhvr>
                                      <p:to>
                                        <p:strVal val="visible"/>
                                      </p:to>
                                    </p:set>
                                    <p:anim calcmode="lin" valueType="num">
                                      <p:cBhvr additive="base">
                                        <p:cTn id="18" dur="500" fill="hold"/>
                                        <p:tgtEl>
                                          <p:spTgt spid="1046"/>
                                        </p:tgtEl>
                                        <p:attrNameLst>
                                          <p:attrName>ppt_x</p:attrName>
                                        </p:attrNameLst>
                                      </p:cBhvr>
                                      <p:tavLst>
                                        <p:tav tm="0">
                                          <p:val>
                                            <p:strVal val="0-#ppt_w/2"/>
                                          </p:val>
                                        </p:tav>
                                        <p:tav tm="100000">
                                          <p:val>
                                            <p:strVal val="#ppt_x"/>
                                          </p:val>
                                        </p:tav>
                                      </p:tavLst>
                                    </p:anim>
                                    <p:anim calcmode="lin" valueType="num">
                                      <p:cBhvr additive="base">
                                        <p:cTn id="19" dur="500" fill="hold"/>
                                        <p:tgtEl>
                                          <p:spTgt spid="1046"/>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2" presetClass="entr" presetSubtype="8" fill="hold" grpId="0" nodeType="afterEffect">
                                  <p:stCondLst>
                                    <p:cond delay="0"/>
                                  </p:stCondLst>
                                  <p:childTnLst>
                                    <p:set>
                                      <p:cBhvr>
                                        <p:cTn id="22" dur="1" fill="hold">
                                          <p:stCondLst>
                                            <p:cond delay="0"/>
                                          </p:stCondLst>
                                        </p:cTn>
                                        <p:tgtEl>
                                          <p:spTgt spid="1047"/>
                                        </p:tgtEl>
                                        <p:attrNameLst>
                                          <p:attrName>style.visibility</p:attrName>
                                        </p:attrNameLst>
                                      </p:cBhvr>
                                      <p:to>
                                        <p:strVal val="visible"/>
                                      </p:to>
                                    </p:set>
                                    <p:anim calcmode="lin" valueType="num">
                                      <p:cBhvr additive="base">
                                        <p:cTn id="23" dur="500" fill="hold"/>
                                        <p:tgtEl>
                                          <p:spTgt spid="1047"/>
                                        </p:tgtEl>
                                        <p:attrNameLst>
                                          <p:attrName>ppt_x</p:attrName>
                                        </p:attrNameLst>
                                      </p:cBhvr>
                                      <p:tavLst>
                                        <p:tav tm="0">
                                          <p:val>
                                            <p:strVal val="0-#ppt_w/2"/>
                                          </p:val>
                                        </p:tav>
                                        <p:tav tm="100000">
                                          <p:val>
                                            <p:strVal val="#ppt_x"/>
                                          </p:val>
                                        </p:tav>
                                      </p:tavLst>
                                    </p:anim>
                                    <p:anim calcmode="lin" valueType="num">
                                      <p:cBhvr additive="base">
                                        <p:cTn id="24" dur="500" fill="hold"/>
                                        <p:tgtEl>
                                          <p:spTgt spid="1047"/>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1000"/>
                            </p:stCondLst>
                            <p:childTnLst>
                              <p:par>
                                <p:cTn id="26" presetID="2" presetClass="entr" presetSubtype="8" fill="hold" nodeType="afterEffect">
                                  <p:stCondLst>
                                    <p:cond delay="0"/>
                                  </p:stCondLst>
                                  <p:childTnLst>
                                    <p:set>
                                      <p:cBhvr>
                                        <p:cTn id="27" dur="1" fill="hold">
                                          <p:stCondLst>
                                            <p:cond delay="0"/>
                                          </p:stCondLst>
                                        </p:cTn>
                                        <p:tgtEl>
                                          <p:spTgt spid="1045"/>
                                        </p:tgtEl>
                                        <p:attrNameLst>
                                          <p:attrName>style.visibility</p:attrName>
                                        </p:attrNameLst>
                                      </p:cBhvr>
                                      <p:to>
                                        <p:strVal val="visible"/>
                                      </p:to>
                                    </p:set>
                                    <p:anim calcmode="lin" valueType="num">
                                      <p:cBhvr additive="base">
                                        <p:cTn id="28" dur="500" fill="hold"/>
                                        <p:tgtEl>
                                          <p:spTgt spid="1045"/>
                                        </p:tgtEl>
                                        <p:attrNameLst>
                                          <p:attrName>ppt_x</p:attrName>
                                        </p:attrNameLst>
                                      </p:cBhvr>
                                      <p:tavLst>
                                        <p:tav tm="0">
                                          <p:val>
                                            <p:strVal val="0-#ppt_w/2"/>
                                          </p:val>
                                        </p:tav>
                                        <p:tav tm="100000">
                                          <p:val>
                                            <p:strVal val="#ppt_x"/>
                                          </p:val>
                                        </p:tav>
                                      </p:tavLst>
                                    </p:anim>
                                    <p:anim calcmode="lin" valueType="num">
                                      <p:cBhvr additive="base">
                                        <p:cTn id="29" dur="500" fill="hold"/>
                                        <p:tgtEl>
                                          <p:spTgt spid="10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2" grpId="0" animBg="1"/>
      <p:bldP spid="1046" grpId="0" animBg="1" autoUpdateAnimBg="0"/>
      <p:bldP spid="104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7"/>
          <p:cNvSpPr>
            <a:spLocks noChangeArrowheads="1"/>
          </p:cNvSpPr>
          <p:nvPr/>
        </p:nvSpPr>
        <p:spPr bwMode="auto">
          <a:xfrm>
            <a:off x="1763713" y="454025"/>
            <a:ext cx="60483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rgbClr val="000000"/>
                </a:solidFill>
              </a:rPr>
              <a:t>TEOREMA DEL LÍMITE CENTRAL</a:t>
            </a:r>
          </a:p>
        </p:txBody>
      </p:sp>
      <p:sp>
        <p:nvSpPr>
          <p:cNvPr id="2" name="1 Rectángulo"/>
          <p:cNvSpPr/>
          <p:nvPr/>
        </p:nvSpPr>
        <p:spPr>
          <a:xfrm>
            <a:off x="395288" y="1220788"/>
            <a:ext cx="8118475" cy="4524375"/>
          </a:xfrm>
          <a:prstGeom prst="rect">
            <a:avLst/>
          </a:prstGeom>
        </p:spPr>
        <p:txBody>
          <a:bodyPr>
            <a:spAutoFit/>
          </a:bodyPr>
          <a:lstStyle/>
          <a:p>
            <a:pPr algn="just">
              <a:spcBef>
                <a:spcPct val="50000"/>
              </a:spcBef>
              <a:defRPr/>
            </a:pPr>
            <a:r>
              <a:rPr lang="es-AR" sz="3600" b="1" dirty="0">
                <a:solidFill>
                  <a:srgbClr val="333399"/>
                </a:solidFill>
                <a:effectLst>
                  <a:outerShdw blurRad="38100" dist="38100" dir="2700000" algn="tl">
                    <a:srgbClr val="000000">
                      <a:alpha val="43137"/>
                    </a:srgbClr>
                  </a:outerShdw>
                </a:effectLst>
                <a:latin typeface="Calibri" pitchFamily="34" charset="0"/>
                <a:cs typeface="+mn-cs"/>
              </a:rPr>
              <a:t>Si se obtienen de una población repetidas muestras al azar de un tamaño n, las medias de esas muestras acabarán por distribuirse normalmente con una media equivalente a la de la población y un desvío (error) estándar menor al poblacional (dividido por la raíz cuadrada del tamaño muestral). </a:t>
            </a:r>
          </a:p>
        </p:txBody>
      </p:sp>
    </p:spTree>
    <p:extLst>
      <p:ext uri="{BB962C8B-B14F-4D97-AF65-F5344CB8AC3E}">
        <p14:creationId xmlns:p14="http://schemas.microsoft.com/office/powerpoint/2010/main" val="2308405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8867" name="Rectangle 3"/>
          <p:cNvSpPr>
            <a:spLocks noChangeArrowheads="1"/>
          </p:cNvSpPr>
          <p:nvPr/>
        </p:nvSpPr>
        <p:spPr bwMode="auto">
          <a:xfrm>
            <a:off x="468313" y="1196975"/>
            <a:ext cx="8262937"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just" eaLnBrk="0" hangingPunct="0">
              <a:spcBef>
                <a:spcPct val="50000"/>
              </a:spcBef>
              <a:defRPr/>
            </a:pPr>
            <a:r>
              <a:rPr lang="es-CR" altLang="es-AR" sz="2000" b="1" dirty="0">
                <a:solidFill>
                  <a:srgbClr val="333399"/>
                </a:solidFill>
                <a:effectLst>
                  <a:outerShdw blurRad="38100" dist="38100" dir="2700000" algn="tl">
                    <a:srgbClr val="000000">
                      <a:alpha val="43137"/>
                    </a:srgbClr>
                  </a:outerShdw>
                </a:effectLst>
                <a:latin typeface="+mn-lt"/>
                <a:cs typeface="Times New Roman" pitchFamily="18" charset="0"/>
              </a:rPr>
              <a:t>Si se toman sucesivas muestras aleatorias de tamaño n de una población que puede ser o no normal, la distribución de probabilidad de esas muestras, conforme n se vuelve grande, se aproxima a una distribución normal con:</a:t>
            </a:r>
            <a:endParaRPr lang="es-CR" altLang="es-AR" sz="2400" b="1" dirty="0">
              <a:solidFill>
                <a:srgbClr val="333399"/>
              </a:solidFill>
              <a:effectLst>
                <a:outerShdw blurRad="38100" dist="38100" dir="2700000" algn="tl">
                  <a:srgbClr val="000000">
                    <a:alpha val="43137"/>
                  </a:srgbClr>
                </a:outerShdw>
              </a:effectLst>
              <a:latin typeface="+mn-lt"/>
              <a:cs typeface="Times New Roman" pitchFamily="18" charset="0"/>
            </a:endParaRPr>
          </a:p>
          <a:p>
            <a:pPr algn="just" eaLnBrk="0" hangingPunct="0">
              <a:spcBef>
                <a:spcPct val="50000"/>
              </a:spcBef>
              <a:buFontTx/>
              <a:buChar char="•"/>
              <a:defRPr/>
            </a:pPr>
            <a:endParaRPr lang="es-CR" altLang="es-AR" sz="2400" b="1" dirty="0">
              <a:solidFill>
                <a:srgbClr val="333399"/>
              </a:solidFill>
              <a:effectLst>
                <a:outerShdw blurRad="38100" dist="38100" dir="2700000" algn="tl">
                  <a:srgbClr val="000000">
                    <a:alpha val="43137"/>
                  </a:srgbClr>
                </a:outerShdw>
              </a:effectLst>
              <a:latin typeface="Calibri" pitchFamily="34" charset="0"/>
              <a:cs typeface="Times New Roman" pitchFamily="18" charset="0"/>
            </a:endParaRPr>
          </a:p>
        </p:txBody>
      </p:sp>
      <p:grpSp>
        <p:nvGrpSpPr>
          <p:cNvPr id="38916" name="Group 19"/>
          <p:cNvGrpSpPr>
            <a:grpSpLocks/>
          </p:cNvGrpSpPr>
          <p:nvPr/>
        </p:nvGrpSpPr>
        <p:grpSpPr bwMode="auto">
          <a:xfrm>
            <a:off x="3203848" y="2858292"/>
            <a:ext cx="3529013" cy="2217738"/>
            <a:chOff x="748" y="2342"/>
            <a:chExt cx="2223" cy="1397"/>
          </a:xfrm>
        </p:grpSpPr>
        <p:sp>
          <p:nvSpPr>
            <p:cNvPr id="548870" name="Line 6"/>
            <p:cNvSpPr>
              <a:spLocks noChangeShapeType="1"/>
            </p:cNvSpPr>
            <p:nvPr/>
          </p:nvSpPr>
          <p:spPr bwMode="auto">
            <a:xfrm>
              <a:off x="748" y="3430"/>
              <a:ext cx="222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548871" name="Freeform 7"/>
            <p:cNvSpPr>
              <a:spLocks/>
            </p:cNvSpPr>
            <p:nvPr/>
          </p:nvSpPr>
          <p:spPr bwMode="auto">
            <a:xfrm>
              <a:off x="793" y="2471"/>
              <a:ext cx="2132" cy="823"/>
            </a:xfrm>
            <a:custGeom>
              <a:avLst/>
              <a:gdLst>
                <a:gd name="T0" fmla="*/ 0 w 2087"/>
                <a:gd name="T1" fmla="*/ 823 h 823"/>
                <a:gd name="T2" fmla="*/ 590 w 2087"/>
                <a:gd name="T3" fmla="*/ 506 h 823"/>
                <a:gd name="T4" fmla="*/ 1044 w 2087"/>
                <a:gd name="T5" fmla="*/ 7 h 823"/>
                <a:gd name="T6" fmla="*/ 1543 w 2087"/>
                <a:gd name="T7" fmla="*/ 551 h 823"/>
                <a:gd name="T8" fmla="*/ 2087 w 2087"/>
                <a:gd name="T9" fmla="*/ 823 h 823"/>
              </a:gdLst>
              <a:ahLst/>
              <a:cxnLst>
                <a:cxn ang="0">
                  <a:pos x="T0" y="T1"/>
                </a:cxn>
                <a:cxn ang="0">
                  <a:pos x="T2" y="T3"/>
                </a:cxn>
                <a:cxn ang="0">
                  <a:pos x="T4" y="T5"/>
                </a:cxn>
                <a:cxn ang="0">
                  <a:pos x="T6" y="T7"/>
                </a:cxn>
                <a:cxn ang="0">
                  <a:pos x="T8" y="T9"/>
                </a:cxn>
              </a:cxnLst>
              <a:rect l="0" t="0" r="r" b="b"/>
              <a:pathLst>
                <a:path w="2087" h="823">
                  <a:moveTo>
                    <a:pt x="0" y="823"/>
                  </a:moveTo>
                  <a:cubicBezTo>
                    <a:pt x="208" y="732"/>
                    <a:pt x="416" y="642"/>
                    <a:pt x="590" y="506"/>
                  </a:cubicBezTo>
                  <a:cubicBezTo>
                    <a:pt x="764" y="370"/>
                    <a:pt x="885" y="0"/>
                    <a:pt x="1044" y="7"/>
                  </a:cubicBezTo>
                  <a:cubicBezTo>
                    <a:pt x="1203" y="14"/>
                    <a:pt x="1369" y="415"/>
                    <a:pt x="1543" y="551"/>
                  </a:cubicBezTo>
                  <a:cubicBezTo>
                    <a:pt x="1717" y="687"/>
                    <a:pt x="1996" y="778"/>
                    <a:pt x="2087" y="823"/>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548872" name="Freeform 8"/>
            <p:cNvSpPr>
              <a:spLocks/>
            </p:cNvSpPr>
            <p:nvPr/>
          </p:nvSpPr>
          <p:spPr bwMode="auto">
            <a:xfrm>
              <a:off x="1429" y="2478"/>
              <a:ext cx="862" cy="816"/>
            </a:xfrm>
            <a:custGeom>
              <a:avLst/>
              <a:gdLst>
                <a:gd name="T0" fmla="*/ 0 w 2087"/>
                <a:gd name="T1" fmla="*/ 823 h 823"/>
                <a:gd name="T2" fmla="*/ 590 w 2087"/>
                <a:gd name="T3" fmla="*/ 506 h 823"/>
                <a:gd name="T4" fmla="*/ 1044 w 2087"/>
                <a:gd name="T5" fmla="*/ 7 h 823"/>
                <a:gd name="T6" fmla="*/ 1543 w 2087"/>
                <a:gd name="T7" fmla="*/ 551 h 823"/>
                <a:gd name="T8" fmla="*/ 2087 w 2087"/>
                <a:gd name="T9" fmla="*/ 823 h 823"/>
              </a:gdLst>
              <a:ahLst/>
              <a:cxnLst>
                <a:cxn ang="0">
                  <a:pos x="T0" y="T1"/>
                </a:cxn>
                <a:cxn ang="0">
                  <a:pos x="T2" y="T3"/>
                </a:cxn>
                <a:cxn ang="0">
                  <a:pos x="T4" y="T5"/>
                </a:cxn>
                <a:cxn ang="0">
                  <a:pos x="T6" y="T7"/>
                </a:cxn>
                <a:cxn ang="0">
                  <a:pos x="T8" y="T9"/>
                </a:cxn>
              </a:cxnLst>
              <a:rect l="0" t="0" r="r" b="b"/>
              <a:pathLst>
                <a:path w="2087" h="823">
                  <a:moveTo>
                    <a:pt x="0" y="823"/>
                  </a:moveTo>
                  <a:cubicBezTo>
                    <a:pt x="208" y="732"/>
                    <a:pt x="416" y="642"/>
                    <a:pt x="590" y="506"/>
                  </a:cubicBezTo>
                  <a:cubicBezTo>
                    <a:pt x="764" y="370"/>
                    <a:pt x="885" y="0"/>
                    <a:pt x="1044" y="7"/>
                  </a:cubicBezTo>
                  <a:cubicBezTo>
                    <a:pt x="1203" y="14"/>
                    <a:pt x="1369" y="415"/>
                    <a:pt x="1543" y="551"/>
                  </a:cubicBezTo>
                  <a:cubicBezTo>
                    <a:pt x="1717" y="687"/>
                    <a:pt x="1996" y="778"/>
                    <a:pt x="2087" y="823"/>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548873" name="Line 9"/>
            <p:cNvSpPr>
              <a:spLocks noChangeShapeType="1"/>
            </p:cNvSpPr>
            <p:nvPr/>
          </p:nvSpPr>
          <p:spPr bwMode="auto">
            <a:xfrm>
              <a:off x="1837" y="2342"/>
              <a:ext cx="0" cy="1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graphicFrame>
          <p:nvGraphicFramePr>
            <p:cNvPr id="38923" name="Object 11"/>
            <p:cNvGraphicFramePr>
              <a:graphicFrameLocks noChangeAspect="1"/>
            </p:cNvGraphicFramePr>
            <p:nvPr/>
          </p:nvGraphicFramePr>
          <p:xfrm>
            <a:off x="1610" y="3475"/>
            <a:ext cx="499" cy="264"/>
          </p:xfrm>
          <a:graphic>
            <a:graphicData uri="http://schemas.openxmlformats.org/presentationml/2006/ole">
              <mc:AlternateContent xmlns:mc="http://schemas.openxmlformats.org/markup-compatibility/2006">
                <mc:Choice xmlns:v="urn:schemas-microsoft-com:vml" Requires="v">
                  <p:oleObj spid="_x0000_s53283" name="Equation" r:id="rId3" imgW="457200" imgH="241300" progId="Equation.3">
                    <p:embed/>
                  </p:oleObj>
                </mc:Choice>
                <mc:Fallback>
                  <p:oleObj name="Equation" r:id="rId3" imgW="457200" imgH="241300" progId="Equation.3">
                    <p:embed/>
                    <p:pic>
                      <p:nvPicPr>
                        <p:cNvPr id="38923"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0" y="3475"/>
                          <a:ext cx="499" cy="264"/>
                        </a:xfrm>
                        <a:prstGeom prst="rect">
                          <a:avLst/>
                        </a:prstGeom>
                        <a:solidFill>
                          <a:srgbClr val="FF993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24" name="Object 15"/>
            <p:cNvGraphicFramePr>
              <a:graphicFrameLocks noChangeAspect="1"/>
            </p:cNvGraphicFramePr>
            <p:nvPr/>
          </p:nvGraphicFramePr>
          <p:xfrm>
            <a:off x="2562" y="2886"/>
            <a:ext cx="229" cy="210"/>
          </p:xfrm>
          <a:graphic>
            <a:graphicData uri="http://schemas.openxmlformats.org/presentationml/2006/ole">
              <mc:AlternateContent xmlns:mc="http://schemas.openxmlformats.org/markup-compatibility/2006">
                <mc:Choice xmlns:v="urn:schemas-microsoft-com:vml" Requires="v">
                  <p:oleObj spid="_x0000_s53284" name="Equation" r:id="rId5" imgW="152334" imgH="139639" progId="Equation.3">
                    <p:embed/>
                  </p:oleObj>
                </mc:Choice>
                <mc:Fallback>
                  <p:oleObj name="Equation" r:id="rId5" imgW="152334" imgH="139639" progId="Equation.3">
                    <p:embed/>
                    <p:pic>
                      <p:nvPicPr>
                        <p:cNvPr id="38924"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62" y="2886"/>
                          <a:ext cx="229" cy="210"/>
                        </a:xfrm>
                        <a:prstGeom prst="rect">
                          <a:avLst/>
                        </a:prstGeom>
                        <a:solidFill>
                          <a:srgbClr val="FF993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25" name="Object 16"/>
            <p:cNvGraphicFramePr>
              <a:graphicFrameLocks noChangeAspect="1"/>
            </p:cNvGraphicFramePr>
            <p:nvPr/>
          </p:nvGraphicFramePr>
          <p:xfrm>
            <a:off x="1020" y="2614"/>
            <a:ext cx="275" cy="348"/>
          </p:xfrm>
          <a:graphic>
            <a:graphicData uri="http://schemas.openxmlformats.org/presentationml/2006/ole">
              <mc:AlternateContent xmlns:mc="http://schemas.openxmlformats.org/markup-compatibility/2006">
                <mc:Choice xmlns:v="urn:schemas-microsoft-com:vml" Requires="v">
                  <p:oleObj spid="_x0000_s53285" name="Equation" r:id="rId7" imgW="190417" imgH="241195" progId="Equation.3">
                    <p:embed/>
                  </p:oleObj>
                </mc:Choice>
                <mc:Fallback>
                  <p:oleObj name="Equation" r:id="rId7" imgW="190417" imgH="241195" progId="Equation.3">
                    <p:embed/>
                    <p:pic>
                      <p:nvPicPr>
                        <p:cNvPr id="38925"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0" y="2614"/>
                          <a:ext cx="275" cy="348"/>
                        </a:xfrm>
                        <a:prstGeom prst="rect">
                          <a:avLst/>
                        </a:prstGeom>
                        <a:solidFill>
                          <a:srgbClr val="FF9933"/>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48881" name="Line 17"/>
            <p:cNvSpPr>
              <a:spLocks noChangeShapeType="1"/>
            </p:cNvSpPr>
            <p:nvPr/>
          </p:nvSpPr>
          <p:spPr bwMode="auto">
            <a:xfrm>
              <a:off x="1292" y="2750"/>
              <a:ext cx="318" cy="31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sp>
          <p:nvSpPr>
            <p:cNvPr id="548882" name="Line 18"/>
            <p:cNvSpPr>
              <a:spLocks noChangeShapeType="1"/>
            </p:cNvSpPr>
            <p:nvPr/>
          </p:nvSpPr>
          <p:spPr bwMode="auto">
            <a:xfrm flipH="1">
              <a:off x="2381" y="2976"/>
              <a:ext cx="136" cy="4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defRPr/>
              </a:pPr>
              <a:endParaRPr lang="es-AR" b="1">
                <a:solidFill>
                  <a:srgbClr val="333399"/>
                </a:solidFill>
                <a:effectLst>
                  <a:outerShdw blurRad="38100" dist="38100" dir="2700000" algn="tl">
                    <a:srgbClr val="000000">
                      <a:alpha val="43137"/>
                    </a:srgbClr>
                  </a:outerShdw>
                </a:effectLst>
                <a:latin typeface="Calibri" pitchFamily="34" charset="0"/>
                <a:cs typeface="+mn-cs"/>
              </a:endParaRPr>
            </a:p>
          </p:txBody>
        </p:sp>
      </p:grpSp>
      <p:sp>
        <p:nvSpPr>
          <p:cNvPr id="38917" name="Rectangle 7"/>
          <p:cNvSpPr>
            <a:spLocks noChangeArrowheads="1"/>
          </p:cNvSpPr>
          <p:nvPr/>
        </p:nvSpPr>
        <p:spPr bwMode="auto">
          <a:xfrm>
            <a:off x="1763713" y="454025"/>
            <a:ext cx="60483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rgbClr val="000000"/>
                </a:solidFill>
              </a:rPr>
              <a:t>TEOREMA DEL LÍMITE CENTRAL</a:t>
            </a:r>
          </a:p>
        </p:txBody>
      </p:sp>
      <p:sp>
        <p:nvSpPr>
          <p:cNvPr id="38918" name="1 Rectángulo"/>
          <p:cNvSpPr>
            <a:spLocks noChangeArrowheads="1"/>
          </p:cNvSpPr>
          <p:nvPr/>
        </p:nvSpPr>
        <p:spPr bwMode="auto">
          <a:xfrm>
            <a:off x="395288" y="5589588"/>
            <a:ext cx="823595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algn="just" eaLnBrk="0" hangingPunct="0">
              <a:spcBef>
                <a:spcPct val="50000"/>
              </a:spcBef>
            </a:pPr>
            <a:r>
              <a:rPr lang="es-AR" altLang="es-AR" sz="2000" b="1" dirty="0">
                <a:solidFill>
                  <a:srgbClr val="333399"/>
                </a:solidFill>
              </a:rPr>
              <a:t>Conforme aumenta el número de muestras o el n de las mismas, las diferencias estandarizadas convergen a una variable aleatoria normal estándar sin importar la distribución subyacente de las variables aleatorias. </a:t>
            </a:r>
          </a:p>
        </p:txBody>
      </p:sp>
    </p:spTree>
    <p:extLst>
      <p:ext uri="{BB962C8B-B14F-4D97-AF65-F5344CB8AC3E}">
        <p14:creationId xmlns:p14="http://schemas.microsoft.com/office/powerpoint/2010/main" val="128993481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7"/>
          <p:cNvSpPr>
            <a:spLocks noChangeArrowheads="1"/>
          </p:cNvSpPr>
          <p:nvPr/>
        </p:nvSpPr>
        <p:spPr bwMode="auto">
          <a:xfrm>
            <a:off x="1763713" y="454025"/>
            <a:ext cx="60483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solidFill>
                  <a:srgbClr val="000000"/>
                </a:solidFill>
              </a:rPr>
              <a:t>TEOREMA DEL LÍMITE CENTRAL</a:t>
            </a:r>
          </a:p>
        </p:txBody>
      </p:sp>
      <p:sp>
        <p:nvSpPr>
          <p:cNvPr id="7" name="Rectangle 3"/>
          <p:cNvSpPr txBox="1">
            <a:spLocks noChangeArrowheads="1"/>
          </p:cNvSpPr>
          <p:nvPr/>
        </p:nvSpPr>
        <p:spPr bwMode="auto">
          <a:xfrm>
            <a:off x="276225" y="1196975"/>
            <a:ext cx="8640763" cy="367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lgn="just" eaLnBrk="0" hangingPunct="0">
              <a:spcBef>
                <a:spcPct val="50000"/>
              </a:spcBef>
              <a:buClr>
                <a:srgbClr val="3333CC"/>
              </a:buClr>
              <a:defRPr/>
            </a:pPr>
            <a:r>
              <a:rPr lang="es-ES_tradnl" sz="2400" b="1" dirty="0">
                <a:solidFill>
                  <a:srgbClr val="333399"/>
                </a:solidFill>
                <a:effectLst>
                  <a:outerShdw blurRad="38100" dist="38100" dir="2700000" algn="tl">
                    <a:srgbClr val="000000">
                      <a:alpha val="43137"/>
                    </a:srgbClr>
                  </a:outerShdw>
                </a:effectLst>
                <a:cs typeface="Times New Roman" pitchFamily="18" charset="0"/>
              </a:rPr>
              <a:t>La distribución de las medias de las muestras tiende a la normalidad independientemente de la forma de la distribución poblacional de la que sean obtenidas. </a:t>
            </a:r>
          </a:p>
          <a:p>
            <a:pPr algn="just" eaLnBrk="0" hangingPunct="0">
              <a:spcBef>
                <a:spcPct val="50000"/>
              </a:spcBef>
              <a:buClr>
                <a:srgbClr val="3333CC"/>
              </a:buClr>
              <a:defRPr/>
            </a:pPr>
            <a:r>
              <a:rPr lang="es-ES_tradnl" sz="2400" b="1" dirty="0">
                <a:solidFill>
                  <a:srgbClr val="333399"/>
                </a:solidFill>
                <a:effectLst>
                  <a:outerShdw blurRad="38100" dist="38100" dir="2700000" algn="tl">
                    <a:srgbClr val="000000">
                      <a:alpha val="43137"/>
                    </a:srgbClr>
                  </a:outerShdw>
                </a:effectLst>
                <a:cs typeface="Times New Roman" pitchFamily="18" charset="0"/>
              </a:rPr>
              <a:t>Debido a lo anterior la dispersión de las medias es menor que para los datos individuales.</a:t>
            </a:r>
          </a:p>
          <a:p>
            <a:pPr algn="just" eaLnBrk="0" hangingPunct="0">
              <a:spcBef>
                <a:spcPct val="50000"/>
              </a:spcBef>
              <a:buClr>
                <a:srgbClr val="3333CC"/>
              </a:buClr>
              <a:defRPr/>
            </a:pPr>
            <a:r>
              <a:rPr lang="es-ES_tradnl" sz="2400" b="1" dirty="0">
                <a:solidFill>
                  <a:srgbClr val="333399"/>
                </a:solidFill>
                <a:effectLst>
                  <a:outerShdw blurRad="38100" dist="38100" dir="2700000" algn="tl">
                    <a:srgbClr val="000000">
                      <a:alpha val="43137"/>
                    </a:srgbClr>
                  </a:outerShdw>
                </a:effectLst>
                <a:cs typeface="Times New Roman" pitchFamily="18" charset="0"/>
              </a:rPr>
              <a:t>Para las medias muestrales, el error estándar de la media se relaciona con la desviación estándar de la población como sigue: </a:t>
            </a:r>
            <a:endParaRPr lang="es-ES_tradnl" kern="0" dirty="0">
              <a:solidFill>
                <a:srgbClr val="FFFFFF"/>
              </a:solidFill>
            </a:endParaRPr>
          </a:p>
          <a:p>
            <a:pPr>
              <a:buClr>
                <a:srgbClr val="3333CC"/>
              </a:buClr>
              <a:defRPr/>
            </a:pPr>
            <a:endParaRPr lang="es-ES_tradnl" kern="0" dirty="0">
              <a:solidFill>
                <a:srgbClr val="FFFFFF"/>
              </a:solidFill>
            </a:endParaRPr>
          </a:p>
          <a:p>
            <a:pPr>
              <a:buClr>
                <a:srgbClr val="3333CC"/>
              </a:buClr>
              <a:buFont typeface="Wingdings" pitchFamily="2" charset="2"/>
              <a:buNone/>
              <a:defRPr/>
            </a:pPr>
            <a:endParaRPr lang="es-MX" kern="0" dirty="0">
              <a:solidFill>
                <a:srgbClr val="FFFFFF"/>
              </a:solidFill>
            </a:endParaRPr>
          </a:p>
        </p:txBody>
      </p:sp>
      <p:graphicFrame>
        <p:nvGraphicFramePr>
          <p:cNvPr id="39940" name="2 Objeto"/>
          <p:cNvGraphicFramePr>
            <a:graphicFrameLocks noGrp="1" noChangeAspect="1"/>
          </p:cNvGraphicFramePr>
          <p:nvPr/>
        </p:nvGraphicFramePr>
        <p:xfrm>
          <a:off x="3059113" y="4786313"/>
          <a:ext cx="2881312" cy="1671637"/>
        </p:xfrm>
        <a:graphic>
          <a:graphicData uri="http://schemas.openxmlformats.org/presentationml/2006/ole">
            <mc:AlternateContent xmlns:mc="http://schemas.openxmlformats.org/markup-compatibility/2006">
              <mc:Choice xmlns:v="urn:schemas-microsoft-com:vml" Requires="v">
                <p:oleObj spid="_x0000_s54283" name="Equation" r:id="rId3" imgW="571252" imgH="418918" progId="">
                  <p:embed/>
                </p:oleObj>
              </mc:Choice>
              <mc:Fallback>
                <p:oleObj name="Equation" r:id="rId3" imgW="571252" imgH="418918" progId="">
                  <p:embed/>
                  <p:pic>
                    <p:nvPicPr>
                      <p:cNvPr id="39940" name="2 Objeto"/>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113" y="4786313"/>
                        <a:ext cx="2881312" cy="1671637"/>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23202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fontAlgn="base">
              <a:spcBef>
                <a:spcPct val="0"/>
              </a:spcBef>
              <a:spcAft>
                <a:spcPct val="0"/>
              </a:spcAft>
            </a:pPr>
            <a:fld id="{3CDF5780-8441-43C6-B154-B7568C9C3462}" type="slidenum">
              <a:rPr lang="es-ES" altLang="es-AR" smtClean="0">
                <a:solidFill>
                  <a:srgbClr val="FFFF00"/>
                </a:solidFill>
              </a:rPr>
              <a:pPr fontAlgn="base">
                <a:spcBef>
                  <a:spcPct val="0"/>
                </a:spcBef>
                <a:spcAft>
                  <a:spcPct val="0"/>
                </a:spcAft>
              </a:pPr>
              <a:t>6</a:t>
            </a:fld>
            <a:endParaRPr lang="es-ES" altLang="es-AR">
              <a:solidFill>
                <a:srgbClr val="FFFF00"/>
              </a:solidFill>
            </a:endParaRPr>
          </a:p>
        </p:txBody>
      </p:sp>
      <p:sp>
        <p:nvSpPr>
          <p:cNvPr id="20485" name="Rectangle 3"/>
          <p:cNvSpPr>
            <a:spLocks noGrp="1" noChangeArrowheads="1"/>
          </p:cNvSpPr>
          <p:nvPr>
            <p:ph type="body" idx="1"/>
          </p:nvPr>
        </p:nvSpPr>
        <p:spPr>
          <a:xfrm>
            <a:off x="267588" y="910839"/>
            <a:ext cx="8312471" cy="1582057"/>
          </a:xfrm>
        </p:spPr>
        <p:txBody>
          <a:bodyPr lIns="90478" tIns="44445" rIns="90478" bIns="44445"/>
          <a:lstStyle/>
          <a:p>
            <a:pPr marL="0" indent="0" algn="just" eaLnBrk="1" hangingPunct="1">
              <a:buFont typeface="Wingdings" pitchFamily="2" charset="2"/>
              <a:buNone/>
              <a:defRPr/>
            </a:pPr>
            <a:r>
              <a:rPr lang="es-ES_tradnl" sz="2800" b="1" kern="1200" dirty="0">
                <a:solidFill>
                  <a:schemeClr val="tx2"/>
                </a:solidFill>
                <a:effectLst>
                  <a:outerShdw blurRad="38100" dist="38100" dir="2700000" algn="tl">
                    <a:srgbClr val="000000">
                      <a:alpha val="43137"/>
                    </a:srgbClr>
                  </a:outerShdw>
                </a:effectLst>
                <a:latin typeface="+mj-lt"/>
                <a:cs typeface="Times New Roman" pitchFamily="18" charset="0"/>
              </a:rPr>
              <a:t>Por ejemplo 300 casos (cuyo valor se encuentra entre los valores de 1 a 9 años de escolaridad) pueden estar distribuidos así: </a:t>
            </a:r>
            <a:r>
              <a:rPr lang="es-ES_tradnl" sz="2800" dirty="0">
                <a:solidFill>
                  <a:schemeClr val="bg1"/>
                </a:solidFill>
              </a:rPr>
              <a:t>s</a:t>
            </a:r>
          </a:p>
        </p:txBody>
      </p:sp>
      <p:graphicFrame>
        <p:nvGraphicFramePr>
          <p:cNvPr id="41988" name="Object 4"/>
          <p:cNvGraphicFramePr>
            <a:graphicFrameLocks noChangeAspect="1"/>
          </p:cNvGraphicFramePr>
          <p:nvPr>
            <p:extLst>
              <p:ext uri="{D42A27DB-BD31-4B8C-83A1-F6EECF244321}">
                <p14:modId xmlns:p14="http://schemas.microsoft.com/office/powerpoint/2010/main" val="551388136"/>
              </p:ext>
            </p:extLst>
          </p:nvPr>
        </p:nvGraphicFramePr>
        <p:xfrm>
          <a:off x="264208" y="2753219"/>
          <a:ext cx="8431109" cy="3456003"/>
        </p:xfrm>
        <a:graphic>
          <a:graphicData uri="http://schemas.openxmlformats.org/presentationml/2006/ole">
            <mc:AlternateContent xmlns:mc="http://schemas.openxmlformats.org/markup-compatibility/2006">
              <mc:Choice xmlns:v="urn:schemas-microsoft-com:vml" Requires="v">
                <p:oleObj spid="_x0000_s55308" name="Gráfico" r:id="rId3" imgW="4572000" imgH="3047845" progId="MSGraph.Chart.8">
                  <p:embed followColorScheme="full"/>
                </p:oleObj>
              </mc:Choice>
              <mc:Fallback>
                <p:oleObj name="Gráfico" r:id="rId3" imgW="4572000" imgH="3047845" progId="MSGraph.Chart.8">
                  <p:embed followColorScheme="full"/>
                  <p:pic>
                    <p:nvPicPr>
                      <p:cNvPr id="4198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208" y="2753219"/>
                        <a:ext cx="8431109" cy="3456003"/>
                      </a:xfrm>
                      <a:prstGeom prst="rect">
                        <a:avLst/>
                      </a:prstGeom>
                      <a:solidFill>
                        <a:schemeClr val="bg1"/>
                      </a:solidFill>
                      <a:ln>
                        <a:noFill/>
                      </a:ln>
                    </p:spPr>
                  </p:pic>
                </p:oleObj>
              </mc:Fallback>
            </mc:AlternateContent>
          </a:graphicData>
        </a:graphic>
      </p:graphicFrame>
      <p:sp>
        <p:nvSpPr>
          <p:cNvPr id="41989" name="Rectangle 7"/>
          <p:cNvSpPr>
            <a:spLocks noChangeArrowheads="1"/>
          </p:cNvSpPr>
          <p:nvPr/>
        </p:nvSpPr>
        <p:spPr bwMode="auto">
          <a:xfrm>
            <a:off x="1712912" y="156548"/>
            <a:ext cx="60483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FFFF00"/>
              </a:buClr>
              <a:buSzPct val="60000"/>
              <a:buFont typeface="Wingdings" pitchFamily="2" charset="2"/>
              <a:buChar char="n"/>
              <a:defRPr sz="2400">
                <a:solidFill>
                  <a:srgbClr val="FFFF00"/>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200">
                <a:solidFill>
                  <a:schemeClr val="bg1"/>
                </a:solidFill>
                <a:latin typeface="Tahoma" pitchFamily="34" charset="0"/>
              </a:defRPr>
            </a:lvl2pPr>
            <a:lvl3pPr marL="1143000" indent="-228600" eaLnBrk="0" hangingPunct="0">
              <a:spcBef>
                <a:spcPct val="20000"/>
              </a:spcBef>
              <a:buClr>
                <a:srgbClr val="33CC33"/>
              </a:buClr>
              <a:buSzPct val="50000"/>
              <a:buFont typeface="Wingdings" pitchFamily="2" charset="2"/>
              <a:buChar char="n"/>
              <a:defRPr sz="2400">
                <a:solidFill>
                  <a:schemeClr val="bg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bg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bg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9pPr>
          </a:lstStyle>
          <a:p>
            <a:pPr eaLnBrk="1" hangingPunct="1">
              <a:spcBef>
                <a:spcPct val="100000"/>
              </a:spcBef>
              <a:buClrTx/>
              <a:buSzTx/>
              <a:buFontTx/>
              <a:buNone/>
            </a:pPr>
            <a:r>
              <a:rPr lang="es-MX" altLang="es-AR" sz="2800" b="1" dirty="0">
                <a:solidFill>
                  <a:srgbClr val="000000"/>
                </a:solidFill>
              </a:rPr>
              <a:t>TEOREMA DEL LÍMITE CENTRAL</a:t>
            </a:r>
          </a:p>
        </p:txBody>
      </p:sp>
    </p:spTree>
    <p:extLst>
      <p:ext uri="{BB962C8B-B14F-4D97-AF65-F5344CB8AC3E}">
        <p14:creationId xmlns:p14="http://schemas.microsoft.com/office/powerpoint/2010/main" val="40330355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fontAlgn="base">
              <a:spcBef>
                <a:spcPct val="0"/>
              </a:spcBef>
              <a:spcAft>
                <a:spcPct val="0"/>
              </a:spcAft>
              <a:defRPr>
                <a:solidFill>
                  <a:schemeClr val="tx1"/>
                </a:solidFill>
                <a:latin typeface="Tahoma" pitchFamily="34" charset="0"/>
              </a:defRPr>
            </a:lvl6pPr>
            <a:lvl7pPr marL="2971800" indent="-228600" fontAlgn="base">
              <a:spcBef>
                <a:spcPct val="0"/>
              </a:spcBef>
              <a:spcAft>
                <a:spcPct val="0"/>
              </a:spcAft>
              <a:defRPr>
                <a:solidFill>
                  <a:schemeClr val="tx1"/>
                </a:solidFill>
                <a:latin typeface="Tahoma" pitchFamily="34" charset="0"/>
              </a:defRPr>
            </a:lvl7pPr>
            <a:lvl8pPr marL="3429000" indent="-228600" fontAlgn="base">
              <a:spcBef>
                <a:spcPct val="0"/>
              </a:spcBef>
              <a:spcAft>
                <a:spcPct val="0"/>
              </a:spcAft>
              <a:defRPr>
                <a:solidFill>
                  <a:schemeClr val="tx1"/>
                </a:solidFill>
                <a:latin typeface="Tahoma" pitchFamily="34" charset="0"/>
              </a:defRPr>
            </a:lvl8pPr>
            <a:lvl9pPr marL="3886200" indent="-228600" fontAlgn="base">
              <a:spcBef>
                <a:spcPct val="0"/>
              </a:spcBef>
              <a:spcAft>
                <a:spcPct val="0"/>
              </a:spcAft>
              <a:defRPr>
                <a:solidFill>
                  <a:schemeClr val="tx1"/>
                </a:solidFill>
                <a:latin typeface="Tahoma" pitchFamily="34" charset="0"/>
              </a:defRPr>
            </a:lvl9pPr>
          </a:lstStyle>
          <a:p>
            <a:pPr fontAlgn="base">
              <a:spcBef>
                <a:spcPct val="0"/>
              </a:spcBef>
              <a:spcAft>
                <a:spcPct val="0"/>
              </a:spcAft>
            </a:pPr>
            <a:fld id="{54D35458-8545-4FF5-A58B-91D90668F2E0}" type="slidenum">
              <a:rPr lang="es-ES" altLang="es-AR" smtClean="0">
                <a:solidFill>
                  <a:srgbClr val="FFFF00"/>
                </a:solidFill>
              </a:rPr>
              <a:pPr fontAlgn="base">
                <a:spcBef>
                  <a:spcPct val="0"/>
                </a:spcBef>
                <a:spcAft>
                  <a:spcPct val="0"/>
                </a:spcAft>
              </a:pPr>
              <a:t>7</a:t>
            </a:fld>
            <a:endParaRPr lang="es-ES" altLang="es-AR">
              <a:solidFill>
                <a:srgbClr val="FFFF00"/>
              </a:solidFill>
            </a:endParaRPr>
          </a:p>
        </p:txBody>
      </p:sp>
      <p:sp>
        <p:nvSpPr>
          <p:cNvPr id="21508" name="Rectangle 2"/>
          <p:cNvSpPr>
            <a:spLocks noGrp="1" noChangeArrowheads="1"/>
          </p:cNvSpPr>
          <p:nvPr>
            <p:ph type="body" idx="1"/>
          </p:nvPr>
        </p:nvSpPr>
        <p:spPr>
          <a:xfrm>
            <a:off x="539552" y="715962"/>
            <a:ext cx="8174038" cy="1200869"/>
          </a:xfrm>
          <a:solidFill>
            <a:schemeClr val="bg1"/>
          </a:solidFill>
        </p:spPr>
        <p:txBody>
          <a:bodyPr lIns="90478" tIns="44445" rIns="90478" bIns="44445"/>
          <a:lstStyle/>
          <a:p>
            <a:pPr marL="0" indent="0" algn="just" eaLnBrk="1" hangingPunct="1">
              <a:buFont typeface="Wingdings" pitchFamily="2" charset="2"/>
              <a:buNone/>
              <a:defRPr/>
            </a:pPr>
            <a:r>
              <a:rPr lang="es-ES_tradnl" b="1" kern="1200" dirty="0">
                <a:solidFill>
                  <a:schemeClr val="tx2"/>
                </a:solidFill>
                <a:effectLst>
                  <a:outerShdw blurRad="38100" dist="38100" dir="2700000" algn="tl">
                    <a:srgbClr val="000000">
                      <a:alpha val="43137"/>
                    </a:srgbClr>
                  </a:outerShdw>
                </a:effectLst>
                <a:latin typeface="+mj-lt"/>
                <a:cs typeface="Times New Roman" pitchFamily="18" charset="0"/>
              </a:rPr>
              <a:t>Si se toman 30 muestras al alzar de 10 casos, calculando su promedio y graficando estos promedios se tiene:</a:t>
            </a:r>
            <a:endParaRPr lang="es-ES_tradnl" sz="1800" dirty="0">
              <a:solidFill>
                <a:srgbClr val="FAFD00"/>
              </a:solidFill>
            </a:endParaRPr>
          </a:p>
        </p:txBody>
      </p:sp>
      <p:graphicFrame>
        <p:nvGraphicFramePr>
          <p:cNvPr id="43012" name="Object 3"/>
          <p:cNvGraphicFramePr>
            <a:graphicFrameLocks noChangeAspect="1"/>
          </p:cNvGraphicFramePr>
          <p:nvPr>
            <p:extLst>
              <p:ext uri="{D42A27DB-BD31-4B8C-83A1-F6EECF244321}">
                <p14:modId xmlns:p14="http://schemas.microsoft.com/office/powerpoint/2010/main" val="1325619689"/>
              </p:ext>
            </p:extLst>
          </p:nvPr>
        </p:nvGraphicFramePr>
        <p:xfrm>
          <a:off x="736600" y="2318227"/>
          <a:ext cx="7099895" cy="2766536"/>
        </p:xfrm>
        <a:graphic>
          <a:graphicData uri="http://schemas.openxmlformats.org/presentationml/2006/ole">
            <mc:AlternateContent xmlns:mc="http://schemas.openxmlformats.org/markup-compatibility/2006">
              <mc:Choice xmlns:v="urn:schemas-microsoft-com:vml" Requires="v">
                <p:oleObj spid="_x0000_s56333" name="Gráfico" r:id="rId3" imgW="4572000" imgH="3047845" progId="MSGraph.Chart.8">
                  <p:embed followColorScheme="full"/>
                </p:oleObj>
              </mc:Choice>
              <mc:Fallback>
                <p:oleObj name="Gráfico" r:id="rId3" imgW="4572000" imgH="3047845" progId="MSGraph.Chart.8">
                  <p:embed followColorScheme="full"/>
                  <p:pic>
                    <p:nvPicPr>
                      <p:cNvPr id="43012"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6600" y="2318227"/>
                        <a:ext cx="7099895" cy="2766536"/>
                      </a:xfrm>
                      <a:prstGeom prst="rect">
                        <a:avLst/>
                      </a:prstGeom>
                      <a:solidFill>
                        <a:schemeClr val="bg1"/>
                      </a:solidFill>
                      <a:ln>
                        <a:noFill/>
                      </a:ln>
                    </p:spPr>
                  </p:pic>
                </p:oleObj>
              </mc:Fallback>
            </mc:AlternateContent>
          </a:graphicData>
        </a:graphic>
      </p:graphicFrame>
      <p:sp>
        <p:nvSpPr>
          <p:cNvPr id="43013" name="Rectangle 7"/>
          <p:cNvSpPr>
            <a:spLocks noChangeArrowheads="1"/>
          </p:cNvSpPr>
          <p:nvPr/>
        </p:nvSpPr>
        <p:spPr bwMode="auto">
          <a:xfrm>
            <a:off x="1779588" y="192088"/>
            <a:ext cx="6048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FFFF00"/>
              </a:buClr>
              <a:buSzPct val="60000"/>
              <a:buFont typeface="Wingdings" pitchFamily="2" charset="2"/>
              <a:buChar char="n"/>
              <a:defRPr sz="2400">
                <a:solidFill>
                  <a:srgbClr val="FFFF00"/>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200">
                <a:solidFill>
                  <a:schemeClr val="bg1"/>
                </a:solidFill>
                <a:latin typeface="Tahoma" pitchFamily="34" charset="0"/>
              </a:defRPr>
            </a:lvl2pPr>
            <a:lvl3pPr marL="1143000" indent="-228600" eaLnBrk="0" hangingPunct="0">
              <a:spcBef>
                <a:spcPct val="20000"/>
              </a:spcBef>
              <a:buClr>
                <a:srgbClr val="33CC33"/>
              </a:buClr>
              <a:buSzPct val="50000"/>
              <a:buFont typeface="Wingdings" pitchFamily="2" charset="2"/>
              <a:buChar char="n"/>
              <a:defRPr sz="2400">
                <a:solidFill>
                  <a:schemeClr val="bg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bg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bg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bg1"/>
                </a:solidFill>
                <a:latin typeface="Tahoma" pitchFamily="34" charset="0"/>
              </a:defRPr>
            </a:lvl9pPr>
          </a:lstStyle>
          <a:p>
            <a:pPr eaLnBrk="1" hangingPunct="1">
              <a:spcBef>
                <a:spcPct val="100000"/>
              </a:spcBef>
              <a:buClrTx/>
              <a:buSzTx/>
              <a:buFontTx/>
              <a:buNone/>
            </a:pPr>
            <a:r>
              <a:rPr lang="es-MX" altLang="es-AR" sz="2800" b="1">
                <a:solidFill>
                  <a:srgbClr val="000000"/>
                </a:solidFill>
              </a:rPr>
              <a:t>TEOREMA DEL LÍMITE CENTRAL</a:t>
            </a:r>
          </a:p>
        </p:txBody>
      </p:sp>
      <p:sp>
        <p:nvSpPr>
          <p:cNvPr id="4" name="3 Rectángulo"/>
          <p:cNvSpPr/>
          <p:nvPr/>
        </p:nvSpPr>
        <p:spPr>
          <a:xfrm>
            <a:off x="736600" y="5084763"/>
            <a:ext cx="8135938" cy="1323975"/>
          </a:xfrm>
          <a:prstGeom prst="rect">
            <a:avLst/>
          </a:prstGeom>
        </p:spPr>
        <p:txBody>
          <a:bodyPr>
            <a:spAutoFit/>
          </a:bodyPr>
          <a:lstStyle/>
          <a:p>
            <a:pPr algn="just">
              <a:spcBef>
                <a:spcPct val="50000"/>
              </a:spcBef>
              <a:defRPr/>
            </a:pP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rPr>
              <a:t>Conforme el tamaño n de las muestras se incrementa, las medias muestrales resultantes se distribuyen normalmente con una media de medias </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sym typeface="Symbol" pitchFamily="18" charset="2"/>
              </a:rPr>
              <a:t>  y</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rPr>
              <a:t> una desviación estándar </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sym typeface="Symbol" pitchFamily="18" charset="2"/>
              </a:rPr>
              <a:t></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rPr>
              <a:t> / </a:t>
            </a:r>
            <a:r>
              <a:rPr lang="es-ES_tradnl" sz="2000" b="1" dirty="0">
                <a:solidFill>
                  <a:srgbClr val="333399"/>
                </a:solidFill>
                <a:effectLst>
                  <a:outerShdw blurRad="38100" dist="38100" dir="2700000" algn="tl">
                    <a:srgbClr val="000000">
                      <a:alpha val="43137"/>
                    </a:srgbClr>
                  </a:outerShdw>
                </a:effectLst>
                <a:latin typeface="+mn-lt"/>
                <a:cs typeface="Times New Roman" pitchFamily="18" charset="0"/>
                <a:sym typeface="Symbol" pitchFamily="18" charset="2"/>
              </a:rPr>
              <a:t>n (Error Estándar de la media). </a:t>
            </a:r>
          </a:p>
        </p:txBody>
      </p:sp>
    </p:spTree>
    <p:extLst>
      <p:ext uri="{BB962C8B-B14F-4D97-AF65-F5344CB8AC3E}">
        <p14:creationId xmlns:p14="http://schemas.microsoft.com/office/powerpoint/2010/main" val="110086823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5"/>
          <p:cNvSpPr txBox="1">
            <a:spLocks noChangeArrowheads="1"/>
          </p:cNvSpPr>
          <p:nvPr/>
        </p:nvSpPr>
        <p:spPr bwMode="auto">
          <a:xfrm>
            <a:off x="594384" y="2348880"/>
            <a:ext cx="8131175" cy="1815882"/>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0"/>
              </a:spcBef>
              <a:buClrTx/>
              <a:buSzTx/>
              <a:buFontTx/>
              <a:buNone/>
            </a:pPr>
            <a:r>
              <a:rPr lang="es-AR" altLang="es-AR" sz="2800" b="1" dirty="0"/>
              <a:t> </a:t>
            </a:r>
          </a:p>
          <a:p>
            <a:pPr algn="ctr" eaLnBrk="1" hangingPunct="1">
              <a:spcBef>
                <a:spcPct val="0"/>
              </a:spcBef>
              <a:buClrTx/>
              <a:buSzTx/>
              <a:buFont typeface="Wingdings" pitchFamily="2" charset="2"/>
              <a:buNone/>
            </a:pPr>
            <a:r>
              <a:rPr lang="es-MX" altLang="es-AR" sz="2800" b="1" dirty="0"/>
              <a:t>ÁREA DE LA CURVA NORMAL</a:t>
            </a:r>
          </a:p>
          <a:p>
            <a:pPr algn="ctr" eaLnBrk="1" hangingPunct="1">
              <a:spcBef>
                <a:spcPct val="0"/>
              </a:spcBef>
              <a:buClrTx/>
              <a:buSzTx/>
              <a:buFont typeface="Wingdings" pitchFamily="2" charset="2"/>
              <a:buNone/>
            </a:pPr>
            <a:endParaRPr lang="es-AR" altLang="es-AR" sz="2800" b="1" dirty="0"/>
          </a:p>
          <a:p>
            <a:pPr algn="ctr" eaLnBrk="1" hangingPunct="1">
              <a:spcBef>
                <a:spcPct val="0"/>
              </a:spcBef>
              <a:buClrTx/>
              <a:buSzTx/>
              <a:buFontTx/>
              <a:buNone/>
            </a:pPr>
            <a:r>
              <a:rPr lang="es-AR" altLang="es-AR" sz="2800" b="1" dirty="0"/>
              <a:t> </a:t>
            </a:r>
          </a:p>
        </p:txBody>
      </p:sp>
      <p:sp>
        <p:nvSpPr>
          <p:cNvPr id="14339" name="Rectangle 7"/>
          <p:cNvSpPr>
            <a:spLocks noChangeArrowheads="1"/>
          </p:cNvSpPr>
          <p:nvPr/>
        </p:nvSpPr>
        <p:spPr bwMode="auto">
          <a:xfrm>
            <a:off x="2124075" y="981075"/>
            <a:ext cx="58324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100000"/>
              </a:spcBef>
              <a:buClrTx/>
              <a:buSzTx/>
              <a:buFontTx/>
              <a:buNone/>
            </a:pPr>
            <a:r>
              <a:rPr lang="es-MX" altLang="es-AR" sz="2800" b="1"/>
              <a:t>SEMINARIO DE POSGRADO</a:t>
            </a:r>
          </a:p>
        </p:txBody>
      </p:sp>
    </p:spTree>
    <p:extLst>
      <p:ext uri="{BB962C8B-B14F-4D97-AF65-F5344CB8AC3E}">
        <p14:creationId xmlns:p14="http://schemas.microsoft.com/office/powerpoint/2010/main" val="3999948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ChangeArrowheads="1"/>
          </p:cNvSpPr>
          <p:nvPr/>
        </p:nvSpPr>
        <p:spPr bwMode="auto">
          <a:xfrm>
            <a:off x="785813" y="214313"/>
            <a:ext cx="7845425" cy="1190625"/>
          </a:xfrm>
          <a:prstGeom prst="rect">
            <a:avLst/>
          </a:prstGeom>
          <a:noFill/>
          <a:ln w="9525">
            <a:noFill/>
            <a:miter lim="800000"/>
            <a:headEnd/>
            <a:tailEnd/>
          </a:ln>
        </p:spPr>
        <p:txBody>
          <a:bodyPr>
            <a:spAutoFit/>
          </a:bodyPr>
          <a:lstStyle/>
          <a:p>
            <a:pPr algn="ctr">
              <a:defRPr/>
            </a:pPr>
            <a:r>
              <a:rPr lang="es-ES_tradnl" sz="3600" b="1" dirty="0">
                <a:solidFill>
                  <a:srgbClr val="333399"/>
                </a:solidFill>
                <a:effectLst>
                  <a:outerShdw blurRad="38100" dist="38100" dir="2700000" algn="tl">
                    <a:srgbClr val="C0C0C0"/>
                  </a:outerShdw>
                </a:effectLst>
                <a:latin typeface="Calibri" pitchFamily="34" charset="0"/>
                <a:cs typeface="+mn-cs"/>
              </a:rPr>
              <a:t>ESTADÍSTICA DESCRIPTIVA  </a:t>
            </a:r>
          </a:p>
          <a:p>
            <a:pPr algn="ctr">
              <a:defRPr/>
            </a:pPr>
            <a:r>
              <a:rPr lang="es-ES_tradnl" sz="3600" b="1" dirty="0">
                <a:solidFill>
                  <a:srgbClr val="333399"/>
                </a:solidFill>
                <a:effectLst>
                  <a:outerShdw blurRad="38100" dist="38100" dir="2700000" algn="tl">
                    <a:srgbClr val="C0C0C0"/>
                  </a:outerShdw>
                </a:effectLst>
                <a:latin typeface="Calibri" pitchFamily="34" charset="0"/>
                <a:cs typeface="+mn-cs"/>
              </a:rPr>
              <a:t>LA DISTRIBUCIÓN NORMAL</a:t>
            </a:r>
            <a:endParaRPr lang="es-ES" sz="3600" b="1" dirty="0">
              <a:solidFill>
                <a:srgbClr val="333399"/>
              </a:solidFill>
              <a:effectLst>
                <a:outerShdw blurRad="38100" dist="38100" dir="2700000" algn="tl">
                  <a:srgbClr val="C0C0C0"/>
                </a:outerShdw>
              </a:effectLst>
              <a:latin typeface="Calibri" pitchFamily="34" charset="0"/>
              <a:cs typeface="+mn-cs"/>
            </a:endParaRPr>
          </a:p>
        </p:txBody>
      </p:sp>
      <p:sp>
        <p:nvSpPr>
          <p:cNvPr id="4" name="3 Rectángulo"/>
          <p:cNvSpPr>
            <a:spLocks noChangeArrowheads="1"/>
          </p:cNvSpPr>
          <p:nvPr/>
        </p:nvSpPr>
        <p:spPr bwMode="auto">
          <a:xfrm>
            <a:off x="250825" y="1571625"/>
            <a:ext cx="8713788" cy="4708525"/>
          </a:xfrm>
          <a:prstGeom prst="rect">
            <a:avLst/>
          </a:prstGeom>
          <a:solidFill>
            <a:schemeClr val="accent6">
              <a:lumMod val="40000"/>
              <a:lumOff val="60000"/>
            </a:schemeClr>
          </a:solidFill>
          <a:ln w="9525">
            <a:noFill/>
            <a:miter lim="800000"/>
            <a:headEnd/>
            <a:tailEnd/>
          </a:ln>
        </p:spPr>
        <p:txBody>
          <a:bodyPr>
            <a:spAutoFit/>
          </a:bodyPr>
          <a:lstStyle/>
          <a:p>
            <a:pPr algn="just">
              <a:defRPr/>
            </a:pPr>
            <a:endParaRPr lang="es-ES" sz="2000" dirty="0">
              <a:solidFill>
                <a:srgbClr val="000000"/>
              </a:solidFill>
              <a:latin typeface="Arial" charset="0"/>
              <a:cs typeface="+mn-cs"/>
            </a:endParaRPr>
          </a:p>
          <a:p>
            <a:pPr algn="ctr">
              <a:defRPr/>
            </a:pPr>
            <a:r>
              <a:rPr lang="es-ES" sz="2000" b="1" dirty="0">
                <a:solidFill>
                  <a:srgbClr val="000000"/>
                </a:solidFill>
                <a:latin typeface="Arial" charset="0"/>
                <a:cs typeface="+mn-cs"/>
              </a:rPr>
              <a:t>Es un tipo particular de distribución de frecuencias.</a:t>
            </a:r>
          </a:p>
          <a:p>
            <a:pPr algn="just">
              <a:defRPr/>
            </a:pPr>
            <a:endParaRPr lang="es-ES" sz="2000" dirty="0">
              <a:solidFill>
                <a:srgbClr val="000000"/>
              </a:solidFill>
              <a:latin typeface="Arial" charset="0"/>
              <a:cs typeface="+mn-cs"/>
            </a:endParaRPr>
          </a:p>
          <a:p>
            <a:pPr algn="just">
              <a:defRPr/>
            </a:pPr>
            <a:r>
              <a:rPr lang="es-ES" sz="2000" dirty="0">
                <a:solidFill>
                  <a:srgbClr val="000000"/>
                </a:solidFill>
                <a:latin typeface="Arial" charset="0"/>
                <a:cs typeface="+mn-cs"/>
              </a:rPr>
              <a:t>En los casos en que los valores que asume una variable depende de múltiples factores sin que ninguno de ellos sesgue la distribución, es de esperar que los valores se distribuyan homogéneamente alrededor de la media la mediana y la moda.</a:t>
            </a:r>
          </a:p>
          <a:p>
            <a:pPr algn="just">
              <a:defRPr/>
            </a:pPr>
            <a:endParaRPr lang="es-ES" sz="2000" dirty="0">
              <a:solidFill>
                <a:srgbClr val="000000"/>
              </a:solidFill>
              <a:latin typeface="Arial" charset="0"/>
              <a:cs typeface="+mn-cs"/>
            </a:endParaRPr>
          </a:p>
          <a:p>
            <a:pPr algn="just">
              <a:defRPr/>
            </a:pPr>
            <a:r>
              <a:rPr lang="es-ES" sz="2000" dirty="0">
                <a:solidFill>
                  <a:srgbClr val="000000"/>
                </a:solidFill>
                <a:latin typeface="Arial" charset="0"/>
                <a:cs typeface="+mn-cs"/>
              </a:rPr>
              <a:t>Estas variables aleatorias presentan una distribución que es aproximadamente simétrica y cuya gráfica tiene forma de campana</a:t>
            </a:r>
            <a:r>
              <a:rPr lang="es-MX" sz="2000" dirty="0">
                <a:solidFill>
                  <a:srgbClr val="000000"/>
                </a:solidFill>
                <a:latin typeface="Arial" charset="0"/>
                <a:cs typeface="+mn-cs"/>
              </a:rPr>
              <a:t> (</a:t>
            </a:r>
            <a:r>
              <a:rPr lang="es-MX" sz="2000" dirty="0" err="1">
                <a:solidFill>
                  <a:srgbClr val="000000"/>
                </a:solidFill>
                <a:latin typeface="Arial" charset="0"/>
                <a:cs typeface="+mn-cs"/>
              </a:rPr>
              <a:t>mesocúrtica</a:t>
            </a:r>
            <a:r>
              <a:rPr lang="es-MX" sz="2000" dirty="0">
                <a:solidFill>
                  <a:srgbClr val="000000"/>
                </a:solidFill>
                <a:latin typeface="Arial" charset="0"/>
                <a:cs typeface="+mn-cs"/>
              </a:rPr>
              <a:t>)</a:t>
            </a:r>
            <a:r>
              <a:rPr lang="es-ES" sz="2000" dirty="0">
                <a:solidFill>
                  <a:srgbClr val="000000"/>
                </a:solidFill>
                <a:latin typeface="Arial" charset="0"/>
                <a:cs typeface="+mn-cs"/>
              </a:rPr>
              <a:t>. </a:t>
            </a:r>
          </a:p>
          <a:p>
            <a:pPr algn="just">
              <a:defRPr/>
            </a:pPr>
            <a:endParaRPr lang="es-ES" sz="2000" dirty="0">
              <a:solidFill>
                <a:srgbClr val="000000"/>
              </a:solidFill>
              <a:latin typeface="Arial" charset="0"/>
              <a:cs typeface="+mn-cs"/>
            </a:endParaRPr>
          </a:p>
          <a:p>
            <a:pPr algn="just">
              <a:defRPr/>
            </a:pPr>
            <a:r>
              <a:rPr lang="es-ES" sz="2000" b="1" dirty="0">
                <a:solidFill>
                  <a:srgbClr val="000000"/>
                </a:solidFill>
                <a:latin typeface="Arial" charset="0"/>
                <a:cs typeface="+mn-cs"/>
              </a:rPr>
              <a:t>Esta distribución es utilizada en aplicaciones estadísticas como modelo o parámetro de comparación dada la frecuencia o normalidad con la que ciertos fenómenos tienden a parecerse a esta distribución.  </a:t>
            </a:r>
            <a:endParaRPr lang="es-ES" b="1" dirty="0">
              <a:solidFill>
                <a:srgbClr val="000000"/>
              </a:solidFill>
              <a:latin typeface="Arial" charset="0"/>
              <a:cs typeface="+mn-cs"/>
            </a:endParaRPr>
          </a:p>
        </p:txBody>
      </p:sp>
    </p:spTree>
    <p:extLst>
      <p:ext uri="{BB962C8B-B14F-4D97-AF65-F5344CB8AC3E}">
        <p14:creationId xmlns:p14="http://schemas.microsoft.com/office/powerpoint/2010/main" val="2001137534"/>
      </p:ext>
    </p:extLst>
  </p:cSld>
  <p:clrMapOvr>
    <a:masterClrMapping/>
  </p:clrMapOvr>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s-ES" altLang="es-AR" sz="1800" b="1" i="0" u="none" strike="noStrike" cap="none" normalizeH="0" baseline="0" smtClean="0">
            <a:ln>
              <a:noFill/>
            </a:ln>
            <a:solidFill>
              <a:schemeClr val="tx2"/>
            </a:solidFill>
            <a:effectLst>
              <a:outerShdw blurRad="38100" dist="38100" dir="2700000" algn="tl">
                <a:srgbClr val="000000">
                  <a:alpha val="43137"/>
                </a:srgbClr>
              </a:outerShdw>
            </a:effectLst>
            <a:latin typeface="Calibri"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s-ES" altLang="es-AR" sz="1800" b="1" i="0" u="none" strike="noStrike" cap="none" normalizeH="0" baseline="0" smtClean="0">
            <a:ln>
              <a:noFill/>
            </a:ln>
            <a:solidFill>
              <a:schemeClr val="tx2"/>
            </a:solidFill>
            <a:effectLst>
              <a:outerShdw blurRad="38100" dist="38100" dir="2700000" algn="tl">
                <a:srgbClr val="000000">
                  <a:alpha val="43137"/>
                </a:srgbClr>
              </a:outerShdw>
            </a:effectLst>
            <a:latin typeface="Calibri"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TotalTime>
  <Words>2226</Words>
  <Application>Microsoft Office PowerPoint</Application>
  <PresentationFormat>Presentación en pantalla (4:3)</PresentationFormat>
  <Paragraphs>144</Paragraphs>
  <Slides>24</Slides>
  <Notes>3</Notes>
  <HiddenSlides>0</HiddenSlides>
  <MMClips>0</MMClips>
  <ScaleCrop>false</ScaleCrop>
  <HeadingPairs>
    <vt:vector size="8" baseType="variant">
      <vt:variant>
        <vt:lpstr>Fuentes usadas</vt:lpstr>
      </vt:variant>
      <vt:variant>
        <vt:i4>5</vt:i4>
      </vt:variant>
      <vt:variant>
        <vt:lpstr>Tema</vt:lpstr>
      </vt:variant>
      <vt:variant>
        <vt:i4>3</vt:i4>
      </vt:variant>
      <vt:variant>
        <vt:lpstr>Servidores OLE incrustados</vt:lpstr>
      </vt:variant>
      <vt:variant>
        <vt:i4>2</vt:i4>
      </vt:variant>
      <vt:variant>
        <vt:lpstr>Títulos de diapositiva</vt:lpstr>
      </vt:variant>
      <vt:variant>
        <vt:i4>24</vt:i4>
      </vt:variant>
    </vt:vector>
  </HeadingPairs>
  <TitlesOfParts>
    <vt:vector size="34" baseType="lpstr">
      <vt:lpstr>Arial</vt:lpstr>
      <vt:lpstr>Calibri</vt:lpstr>
      <vt:lpstr>Symbol</vt:lpstr>
      <vt:lpstr>Tahoma</vt:lpstr>
      <vt:lpstr>Wingdings</vt:lpstr>
      <vt:lpstr>Mezclas</vt:lpstr>
      <vt:lpstr>2_Mezclas</vt:lpstr>
      <vt:lpstr>Diseño predeterminado</vt:lpstr>
      <vt:lpstr>Equation</vt:lpstr>
      <vt:lpstr>Gráfico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Pruebas de decisión estadística Prueba T Student </vt:lpstr>
      <vt:lpstr>Pruebas de decisión estadística Prueba T Student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Agustín</dc:creator>
  <cp:lastModifiedBy>Agustin Salvia</cp:lastModifiedBy>
  <cp:revision>34</cp:revision>
  <dcterms:created xsi:type="dcterms:W3CDTF">2017-06-09T04:55:57Z</dcterms:created>
  <dcterms:modified xsi:type="dcterms:W3CDTF">2020-04-16T22:09:24Z</dcterms:modified>
</cp:coreProperties>
</file>