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352" r:id="rId2"/>
    <p:sldId id="382" r:id="rId3"/>
    <p:sldId id="418" r:id="rId4"/>
    <p:sldId id="439" r:id="rId5"/>
    <p:sldId id="438" r:id="rId6"/>
    <p:sldId id="384" r:id="rId7"/>
    <p:sldId id="440" r:id="rId8"/>
    <p:sldId id="441" r:id="rId9"/>
    <p:sldId id="442" r:id="rId10"/>
    <p:sldId id="443" r:id="rId11"/>
    <p:sldId id="460" r:id="rId12"/>
    <p:sldId id="461" r:id="rId13"/>
    <p:sldId id="395" r:id="rId14"/>
    <p:sldId id="386" r:id="rId15"/>
    <p:sldId id="454" r:id="rId16"/>
    <p:sldId id="445" r:id="rId17"/>
    <p:sldId id="444" r:id="rId18"/>
    <p:sldId id="455" r:id="rId19"/>
    <p:sldId id="447" r:id="rId20"/>
    <p:sldId id="383" r:id="rId21"/>
    <p:sldId id="432" r:id="rId22"/>
    <p:sldId id="433" r:id="rId23"/>
    <p:sldId id="434" r:id="rId24"/>
    <p:sldId id="448" r:id="rId25"/>
    <p:sldId id="449" r:id="rId26"/>
    <p:sldId id="377" r:id="rId27"/>
    <p:sldId id="451" r:id="rId28"/>
    <p:sldId id="450" r:id="rId29"/>
    <p:sldId id="452" r:id="rId30"/>
    <p:sldId id="400" r:id="rId31"/>
    <p:sldId id="430" r:id="rId32"/>
    <p:sldId id="458" r:id="rId33"/>
    <p:sldId id="459" r:id="rId34"/>
    <p:sldId id="456" r:id="rId35"/>
    <p:sldId id="401" r:id="rId36"/>
    <p:sldId id="423" r:id="rId37"/>
    <p:sldId id="457" r:id="rId38"/>
    <p:sldId id="403" r:id="rId39"/>
    <p:sldId id="425" r:id="rId40"/>
  </p:sldIdLst>
  <p:sldSz cx="9144000" cy="6858000" type="screen4x3"/>
  <p:notesSz cx="7010400" cy="9296400"/>
  <p:defaultTextStyle>
    <a:defPPr>
      <a:defRPr lang="es-E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FFDC"/>
    <a:srgbClr val="F10FD1"/>
    <a:srgbClr val="336699"/>
    <a:srgbClr val="0099CC"/>
    <a:srgbClr val="33CCFF"/>
    <a:srgbClr val="CCFFFF"/>
    <a:srgbClr val="66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3" autoAdjust="0"/>
    <p:restoredTop sz="94709" autoAdjust="0"/>
  </p:normalViewPr>
  <p:slideViewPr>
    <p:cSldViewPr>
      <p:cViewPr>
        <p:scale>
          <a:sx n="118" d="100"/>
          <a:sy n="118" d="100"/>
        </p:scale>
        <p:origin x="-174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4DCE85A7-E3B1-48AD-9499-4785458EC7AF}" type="slidenum">
              <a:rPr lang="es-ES"/>
              <a:pPr>
                <a:defRPr/>
              </a:pPr>
              <a:t>‹Nº›</a:t>
            </a:fld>
            <a:endParaRPr lang="es-ES"/>
          </a:p>
        </p:txBody>
      </p:sp>
    </p:spTree>
    <p:extLst>
      <p:ext uri="{BB962C8B-B14F-4D97-AF65-F5344CB8AC3E}">
        <p14:creationId xmlns:p14="http://schemas.microsoft.com/office/powerpoint/2010/main" val="874467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604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64D61BB2-DF8B-4F20-B2FF-F83E1B744AF1}" type="slidenum">
              <a:rPr lang="es-ES"/>
              <a:pPr>
                <a:defRPr/>
              </a:pPr>
              <a:t>‹Nº›</a:t>
            </a:fld>
            <a:endParaRPr lang="es-ES"/>
          </a:p>
        </p:txBody>
      </p:sp>
    </p:spTree>
    <p:extLst>
      <p:ext uri="{BB962C8B-B14F-4D97-AF65-F5344CB8AC3E}">
        <p14:creationId xmlns:p14="http://schemas.microsoft.com/office/powerpoint/2010/main" val="3074094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smtClean="0"/>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AAD4A39-12E3-421C-9E7B-6D332EC951FD}" type="slidenum">
              <a:rPr lang="es-ES"/>
              <a:pPr>
                <a:defRPr/>
              </a:pPr>
              <a:t>‹Nº›</a:t>
            </a:fld>
            <a:endParaRPr lang="es-ES"/>
          </a:p>
        </p:txBody>
      </p:sp>
    </p:spTree>
    <p:extLst>
      <p:ext uri="{BB962C8B-B14F-4D97-AF65-F5344CB8AC3E}">
        <p14:creationId xmlns:p14="http://schemas.microsoft.com/office/powerpoint/2010/main" val="350291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9DA7B70F-B438-48C2-9E35-A940B9ADDC6A}" type="slidenum">
              <a:rPr lang="es-ES"/>
              <a:pPr>
                <a:defRPr/>
              </a:pPr>
              <a:t>‹Nº›</a:t>
            </a:fld>
            <a:endParaRPr lang="es-ES"/>
          </a:p>
        </p:txBody>
      </p:sp>
    </p:spTree>
    <p:extLst>
      <p:ext uri="{BB962C8B-B14F-4D97-AF65-F5344CB8AC3E}">
        <p14:creationId xmlns:p14="http://schemas.microsoft.com/office/powerpoint/2010/main" val="2177843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40185030-A073-42B0-8647-1EC46B8A87D3}" type="slidenum">
              <a:rPr lang="es-ES"/>
              <a:pPr>
                <a:defRPr/>
              </a:pPr>
              <a:t>‹Nº›</a:t>
            </a:fld>
            <a:endParaRPr lang="es-ES"/>
          </a:p>
        </p:txBody>
      </p:sp>
    </p:spTree>
    <p:extLst>
      <p:ext uri="{BB962C8B-B14F-4D97-AF65-F5344CB8AC3E}">
        <p14:creationId xmlns:p14="http://schemas.microsoft.com/office/powerpoint/2010/main" val="394819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150938" y="617538"/>
            <a:ext cx="7793037" cy="1143000"/>
          </a:xfrm>
        </p:spPr>
        <p:txBody>
          <a:bodyPr/>
          <a:lstStyle/>
          <a:p>
            <a:r>
              <a:rPr lang="es-ES" smtClean="0"/>
              <a:t>Haga clic para modificar el estilo de título del patrón</a:t>
            </a:r>
            <a:endParaRPr lang="es-AR"/>
          </a:p>
        </p:txBody>
      </p:sp>
      <p:sp>
        <p:nvSpPr>
          <p:cNvPr id="3" name="2 Marcador de texto"/>
          <p:cNvSpPr>
            <a:spLocks noGrp="1"/>
          </p:cNvSpPr>
          <p:nvPr>
            <p:ph type="body" sz="half" idx="1"/>
          </p:nvPr>
        </p:nvSpPr>
        <p:spPr>
          <a:xfrm>
            <a:off x="1182688" y="2017713"/>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quarter" idx="2"/>
          </p:nvPr>
        </p:nvSpPr>
        <p:spPr>
          <a:xfrm>
            <a:off x="5145088" y="2017713"/>
            <a:ext cx="38100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contenido"/>
          <p:cNvSpPr>
            <a:spLocks noGrp="1"/>
          </p:cNvSpPr>
          <p:nvPr>
            <p:ph sz="quarter" idx="3"/>
          </p:nvPr>
        </p:nvSpPr>
        <p:spPr>
          <a:xfrm>
            <a:off x="5145088" y="4151313"/>
            <a:ext cx="38100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Rectangle 11"/>
          <p:cNvSpPr>
            <a:spLocks noGrp="1" noChangeArrowheads="1"/>
          </p:cNvSpPr>
          <p:nvPr>
            <p:ph type="dt" sz="half" idx="10"/>
          </p:nvPr>
        </p:nvSpPr>
        <p:spPr/>
        <p:txBody>
          <a:bodyPr/>
          <a:lstStyle>
            <a:lvl1pPr>
              <a:defRPr/>
            </a:lvl1pPr>
          </a:lstStyle>
          <a:p>
            <a:pPr>
              <a:defRPr/>
            </a:pPr>
            <a:endParaRPr lang="es-ES"/>
          </a:p>
        </p:txBody>
      </p:sp>
      <p:sp>
        <p:nvSpPr>
          <p:cNvPr id="7" name="Rectangle 12"/>
          <p:cNvSpPr>
            <a:spLocks noGrp="1" noChangeArrowheads="1"/>
          </p:cNvSpPr>
          <p:nvPr>
            <p:ph type="ftr" sz="quarter" idx="11"/>
          </p:nvPr>
        </p:nvSpPr>
        <p:spPr/>
        <p:txBody>
          <a:bodyPr/>
          <a:lstStyle>
            <a:lvl1pPr>
              <a:defRPr/>
            </a:lvl1pPr>
          </a:lstStyle>
          <a:p>
            <a:pPr>
              <a:defRPr/>
            </a:pPr>
            <a:endParaRPr lang="es-ES"/>
          </a:p>
        </p:txBody>
      </p:sp>
      <p:sp>
        <p:nvSpPr>
          <p:cNvPr id="8" name="Rectangle 13"/>
          <p:cNvSpPr>
            <a:spLocks noGrp="1" noChangeArrowheads="1"/>
          </p:cNvSpPr>
          <p:nvPr>
            <p:ph type="sldNum" sz="quarter" idx="12"/>
          </p:nvPr>
        </p:nvSpPr>
        <p:spPr/>
        <p:txBody>
          <a:bodyPr/>
          <a:lstStyle>
            <a:lvl1pPr>
              <a:defRPr/>
            </a:lvl1pPr>
          </a:lstStyle>
          <a:p>
            <a:pPr>
              <a:defRPr/>
            </a:pPr>
            <a:fld id="{8BA536F0-A218-4BF2-9B51-E696C4BF083F}" type="slidenum">
              <a:rPr lang="es-ES"/>
              <a:pPr>
                <a:defRPr/>
              </a:pPr>
              <a:t>‹Nº›</a:t>
            </a:fld>
            <a:endParaRPr lang="es-ES"/>
          </a:p>
        </p:txBody>
      </p:sp>
    </p:spTree>
    <p:extLst>
      <p:ext uri="{BB962C8B-B14F-4D97-AF65-F5344CB8AC3E}">
        <p14:creationId xmlns:p14="http://schemas.microsoft.com/office/powerpoint/2010/main" val="305992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54249716-3768-42B7-A75D-3F09C26936C7}" type="slidenum">
              <a:rPr lang="es-ES"/>
              <a:pPr>
                <a:defRPr/>
              </a:pPr>
              <a:t>‹Nº›</a:t>
            </a:fld>
            <a:endParaRPr lang="es-ES"/>
          </a:p>
        </p:txBody>
      </p:sp>
    </p:spTree>
    <p:extLst>
      <p:ext uri="{BB962C8B-B14F-4D97-AF65-F5344CB8AC3E}">
        <p14:creationId xmlns:p14="http://schemas.microsoft.com/office/powerpoint/2010/main" val="2530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7B196FE5-46C0-49A5-A128-36F41AF49B43}" type="slidenum">
              <a:rPr lang="es-ES"/>
              <a:pPr>
                <a:defRPr/>
              </a:pPr>
              <a:t>‹Nº›</a:t>
            </a:fld>
            <a:endParaRPr lang="es-ES"/>
          </a:p>
        </p:txBody>
      </p:sp>
    </p:spTree>
    <p:extLst>
      <p:ext uri="{BB962C8B-B14F-4D97-AF65-F5344CB8AC3E}">
        <p14:creationId xmlns:p14="http://schemas.microsoft.com/office/powerpoint/2010/main" val="214538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B53E7681-2EFE-472C-8AA5-AE00BAD61904}" type="slidenum">
              <a:rPr lang="es-ES"/>
              <a:pPr>
                <a:defRPr/>
              </a:pPr>
              <a:t>‹Nº›</a:t>
            </a:fld>
            <a:endParaRPr lang="es-ES"/>
          </a:p>
        </p:txBody>
      </p:sp>
    </p:spTree>
    <p:extLst>
      <p:ext uri="{BB962C8B-B14F-4D97-AF65-F5344CB8AC3E}">
        <p14:creationId xmlns:p14="http://schemas.microsoft.com/office/powerpoint/2010/main" val="2490166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Rectangle 11"/>
          <p:cNvSpPr>
            <a:spLocks noGrp="1" noChangeArrowheads="1"/>
          </p:cNvSpPr>
          <p:nvPr>
            <p:ph type="dt" sz="half" idx="10"/>
          </p:nvPr>
        </p:nvSpPr>
        <p:spPr/>
        <p:txBody>
          <a:bodyPr/>
          <a:lstStyle>
            <a:lvl1pPr>
              <a:defRPr/>
            </a:lvl1pPr>
          </a:lstStyle>
          <a:p>
            <a:pPr>
              <a:defRPr/>
            </a:pPr>
            <a:endParaRPr lang="es-ES"/>
          </a:p>
        </p:txBody>
      </p:sp>
      <p:sp>
        <p:nvSpPr>
          <p:cNvPr id="8" name="Rectangle 12"/>
          <p:cNvSpPr>
            <a:spLocks noGrp="1" noChangeArrowheads="1"/>
          </p:cNvSpPr>
          <p:nvPr>
            <p:ph type="ftr" sz="quarter" idx="11"/>
          </p:nvPr>
        </p:nvSpPr>
        <p:spPr/>
        <p:txBody>
          <a:bodyPr/>
          <a:lstStyle>
            <a:lvl1pPr>
              <a:defRPr/>
            </a:lvl1pPr>
          </a:lstStyle>
          <a:p>
            <a:pPr>
              <a:defRPr/>
            </a:pPr>
            <a:endParaRPr lang="es-ES"/>
          </a:p>
        </p:txBody>
      </p:sp>
      <p:sp>
        <p:nvSpPr>
          <p:cNvPr id="9" name="Rectangle 13"/>
          <p:cNvSpPr>
            <a:spLocks noGrp="1" noChangeArrowheads="1"/>
          </p:cNvSpPr>
          <p:nvPr>
            <p:ph type="sldNum" sz="quarter" idx="12"/>
          </p:nvPr>
        </p:nvSpPr>
        <p:spPr/>
        <p:txBody>
          <a:bodyPr/>
          <a:lstStyle>
            <a:lvl1pPr>
              <a:defRPr/>
            </a:lvl1pPr>
          </a:lstStyle>
          <a:p>
            <a:pPr>
              <a:defRPr/>
            </a:pPr>
            <a:fld id="{76FAEAA8-126A-4FC0-A2FD-869443014474}" type="slidenum">
              <a:rPr lang="es-ES"/>
              <a:pPr>
                <a:defRPr/>
              </a:pPr>
              <a:t>‹Nº›</a:t>
            </a:fld>
            <a:endParaRPr lang="es-ES"/>
          </a:p>
        </p:txBody>
      </p:sp>
    </p:spTree>
    <p:extLst>
      <p:ext uri="{BB962C8B-B14F-4D97-AF65-F5344CB8AC3E}">
        <p14:creationId xmlns:p14="http://schemas.microsoft.com/office/powerpoint/2010/main" val="42403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Rectangle 11"/>
          <p:cNvSpPr>
            <a:spLocks noGrp="1" noChangeArrowheads="1"/>
          </p:cNvSpPr>
          <p:nvPr>
            <p:ph type="dt" sz="half" idx="10"/>
          </p:nvPr>
        </p:nvSpPr>
        <p:spPr/>
        <p:txBody>
          <a:bodyPr/>
          <a:lstStyle>
            <a:lvl1pPr>
              <a:defRPr/>
            </a:lvl1pPr>
          </a:lstStyle>
          <a:p>
            <a:pPr>
              <a:defRPr/>
            </a:pPr>
            <a:endParaRPr lang="es-ES"/>
          </a:p>
        </p:txBody>
      </p:sp>
      <p:sp>
        <p:nvSpPr>
          <p:cNvPr id="4" name="Rectangle 12"/>
          <p:cNvSpPr>
            <a:spLocks noGrp="1" noChangeArrowheads="1"/>
          </p:cNvSpPr>
          <p:nvPr>
            <p:ph type="ftr" sz="quarter" idx="11"/>
          </p:nvPr>
        </p:nvSpPr>
        <p:spPr/>
        <p:txBody>
          <a:bodyPr/>
          <a:lstStyle>
            <a:lvl1pPr>
              <a:defRPr/>
            </a:lvl1pPr>
          </a:lstStyle>
          <a:p>
            <a:pPr>
              <a:defRPr/>
            </a:pPr>
            <a:endParaRPr lang="es-ES"/>
          </a:p>
        </p:txBody>
      </p:sp>
      <p:sp>
        <p:nvSpPr>
          <p:cNvPr id="5" name="Rectangle 13"/>
          <p:cNvSpPr>
            <a:spLocks noGrp="1" noChangeArrowheads="1"/>
          </p:cNvSpPr>
          <p:nvPr>
            <p:ph type="sldNum" sz="quarter" idx="12"/>
          </p:nvPr>
        </p:nvSpPr>
        <p:spPr/>
        <p:txBody>
          <a:bodyPr/>
          <a:lstStyle>
            <a:lvl1pPr>
              <a:defRPr/>
            </a:lvl1pPr>
          </a:lstStyle>
          <a:p>
            <a:pPr>
              <a:defRPr/>
            </a:pPr>
            <a:fld id="{E7F765AD-A07C-4336-8B7D-4A38717945E0}" type="slidenum">
              <a:rPr lang="es-ES"/>
              <a:pPr>
                <a:defRPr/>
              </a:pPr>
              <a:t>‹Nº›</a:t>
            </a:fld>
            <a:endParaRPr lang="es-ES"/>
          </a:p>
        </p:txBody>
      </p:sp>
    </p:spTree>
    <p:extLst>
      <p:ext uri="{BB962C8B-B14F-4D97-AF65-F5344CB8AC3E}">
        <p14:creationId xmlns:p14="http://schemas.microsoft.com/office/powerpoint/2010/main" val="375374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s-ES"/>
          </a:p>
        </p:txBody>
      </p:sp>
      <p:sp>
        <p:nvSpPr>
          <p:cNvPr id="3" name="Rectangle 12"/>
          <p:cNvSpPr>
            <a:spLocks noGrp="1" noChangeArrowheads="1"/>
          </p:cNvSpPr>
          <p:nvPr>
            <p:ph type="ftr" sz="quarter" idx="11"/>
          </p:nvPr>
        </p:nvSpPr>
        <p:spPr/>
        <p:txBody>
          <a:bodyPr/>
          <a:lstStyle>
            <a:lvl1pPr>
              <a:defRPr/>
            </a:lvl1pPr>
          </a:lstStyle>
          <a:p>
            <a:pPr>
              <a:defRPr/>
            </a:pPr>
            <a:endParaRPr lang="es-ES"/>
          </a:p>
        </p:txBody>
      </p:sp>
      <p:sp>
        <p:nvSpPr>
          <p:cNvPr id="4" name="Rectangle 13"/>
          <p:cNvSpPr>
            <a:spLocks noGrp="1" noChangeArrowheads="1"/>
          </p:cNvSpPr>
          <p:nvPr>
            <p:ph type="sldNum" sz="quarter" idx="12"/>
          </p:nvPr>
        </p:nvSpPr>
        <p:spPr/>
        <p:txBody>
          <a:bodyPr/>
          <a:lstStyle>
            <a:lvl1pPr>
              <a:defRPr/>
            </a:lvl1pPr>
          </a:lstStyle>
          <a:p>
            <a:pPr>
              <a:defRPr/>
            </a:pPr>
            <a:fld id="{7E2DAD65-8735-44E4-9CBE-95FB6B0C7A26}" type="slidenum">
              <a:rPr lang="es-ES"/>
              <a:pPr>
                <a:defRPr/>
              </a:pPr>
              <a:t>‹Nº›</a:t>
            </a:fld>
            <a:endParaRPr lang="es-ES"/>
          </a:p>
        </p:txBody>
      </p:sp>
    </p:spTree>
    <p:extLst>
      <p:ext uri="{BB962C8B-B14F-4D97-AF65-F5344CB8AC3E}">
        <p14:creationId xmlns:p14="http://schemas.microsoft.com/office/powerpoint/2010/main" val="1751024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5A6CEB24-3AB0-4B29-AA9E-E4CD421B7173}" type="slidenum">
              <a:rPr lang="es-ES"/>
              <a:pPr>
                <a:defRPr/>
              </a:pPr>
              <a:t>‹Nº›</a:t>
            </a:fld>
            <a:endParaRPr lang="es-ES"/>
          </a:p>
        </p:txBody>
      </p:sp>
    </p:spTree>
    <p:extLst>
      <p:ext uri="{BB962C8B-B14F-4D97-AF65-F5344CB8AC3E}">
        <p14:creationId xmlns:p14="http://schemas.microsoft.com/office/powerpoint/2010/main" val="156353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7D090781-2183-49BB-92A4-E71DCE8114D7}" type="slidenum">
              <a:rPr lang="es-ES"/>
              <a:pPr>
                <a:defRPr/>
              </a:pPr>
              <a:t>‹Nº›</a:t>
            </a:fld>
            <a:endParaRPr lang="es-ES"/>
          </a:p>
        </p:txBody>
      </p:sp>
    </p:spTree>
    <p:extLst>
      <p:ext uri="{BB962C8B-B14F-4D97-AF65-F5344CB8AC3E}">
        <p14:creationId xmlns:p14="http://schemas.microsoft.com/office/powerpoint/2010/main" val="94974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28" name="Rectangle 4"/>
          <p:cNvSpPr>
            <a:spLocks noChangeArrowheads="1"/>
          </p:cNvSpPr>
          <p:nvPr/>
        </p:nvSpPr>
        <p:spPr bwMode="ltGray">
          <a:xfrm>
            <a:off x="533400" y="1524000"/>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3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smtClean="0"/>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194E4008-2DD2-4918-A301-4AE9D852A74C}"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5.png"/><Relationship Id="rId7"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55650" y="2349500"/>
            <a:ext cx="7272338" cy="307816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lvl="1" algn="ctr" eaLnBrk="1" hangingPunct="1">
              <a:spcBef>
                <a:spcPct val="0"/>
              </a:spcBef>
              <a:buClrTx/>
              <a:buSzTx/>
              <a:buFontTx/>
              <a:buNone/>
            </a:pPr>
            <a:r>
              <a:rPr lang="es-MX" altLang="es-AR" b="1" dirty="0"/>
              <a:t>TÉCNICAS AVANZADAS DE INVESTIGACIÓN SOCIAL</a:t>
            </a:r>
          </a:p>
          <a:p>
            <a:pPr algn="ctr" eaLnBrk="1" hangingPunct="1">
              <a:spcBef>
                <a:spcPct val="0"/>
              </a:spcBef>
              <a:buClrTx/>
              <a:buSzTx/>
              <a:buFontTx/>
              <a:buNone/>
            </a:pPr>
            <a:endParaRPr lang="es-MX" altLang="es-AR" sz="2800" b="1" dirty="0"/>
          </a:p>
          <a:p>
            <a:pPr algn="ctr" eaLnBrk="1" hangingPunct="1">
              <a:spcBef>
                <a:spcPct val="0"/>
              </a:spcBef>
              <a:buClrTx/>
              <a:buSzTx/>
              <a:buFontTx/>
              <a:buNone/>
            </a:pPr>
            <a:r>
              <a:rPr lang="es-AR" altLang="es-AR" sz="2600" b="1" dirty="0"/>
              <a:t>MÓDULO </a:t>
            </a:r>
            <a:r>
              <a:rPr lang="es-AR" altLang="es-AR" sz="2600" b="1" dirty="0" smtClean="0"/>
              <a:t>4</a:t>
            </a:r>
            <a:endParaRPr lang="es-AR" altLang="es-AR" sz="2600" b="1" dirty="0"/>
          </a:p>
          <a:p>
            <a:pPr algn="ctr" eaLnBrk="1" hangingPunct="1">
              <a:spcBef>
                <a:spcPct val="0"/>
              </a:spcBef>
              <a:buClrTx/>
              <a:buSzTx/>
              <a:buFontTx/>
              <a:buNone/>
            </a:pPr>
            <a:r>
              <a:rPr lang="es-AR" altLang="es-AR" sz="2800" b="1" dirty="0"/>
              <a:t> </a:t>
            </a:r>
          </a:p>
          <a:p>
            <a:pPr algn="ctr" eaLnBrk="1" hangingPunct="1">
              <a:spcBef>
                <a:spcPct val="0"/>
              </a:spcBef>
              <a:buClrTx/>
              <a:buSzTx/>
              <a:buFontTx/>
              <a:buNone/>
            </a:pPr>
            <a:r>
              <a:rPr lang="es-AR" altLang="es-AR" sz="2800" b="1" dirty="0"/>
              <a:t>ANÁLISIS DE MODELOS DE REGRESIÓN LOGÍSTICA</a:t>
            </a:r>
            <a:r>
              <a:rPr lang="es-AR" altLang="es-AR" sz="2800" dirty="0"/>
              <a:t> </a:t>
            </a:r>
          </a:p>
        </p:txBody>
      </p:sp>
      <p:sp>
        <p:nvSpPr>
          <p:cNvPr id="14339" name="Rectangle 3"/>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8313" y="260350"/>
            <a:ext cx="8351837" cy="2032000"/>
          </a:xfrm>
          <a:prstGeom prst="rect">
            <a:avLst/>
          </a:prstGeom>
        </p:spPr>
        <p:txBody>
          <a:bodyPr>
            <a:spAutoFit/>
          </a:bodyPr>
          <a:lstStyle/>
          <a:p>
            <a:pPr algn="just">
              <a:defRPr/>
            </a:pPr>
            <a:r>
              <a:rPr lang="es-AR" sz="2100" b="1" dirty="0">
                <a:latin typeface="+mn-lt"/>
              </a:rPr>
              <a:t>En la distribución binomial de </a:t>
            </a:r>
            <a:r>
              <a:rPr lang="es-AR" sz="2100" b="1" dirty="0" smtClean="0">
                <a:latin typeface="+mn-lt"/>
              </a:rPr>
              <a:t>P son </a:t>
            </a:r>
            <a:r>
              <a:rPr lang="es-AR" sz="2100" b="1" dirty="0">
                <a:latin typeface="+mn-lt"/>
              </a:rPr>
              <a:t>posibles sólo dos resultados: 1) éxito con un probabilidad de ocurrencia p y 2) fracaso con una probabilidad q = 1 - p. A partir de esta distribución es posible estimar cuál es la probabilidad de éxito / fracaso dado una varianza p*q y n eventos de prueba establecidos. </a:t>
            </a:r>
          </a:p>
        </p:txBody>
      </p:sp>
      <p:pic>
        <p:nvPicPr>
          <p:cNvPr id="2355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922588"/>
            <a:ext cx="4305300" cy="334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3475" y="2997200"/>
            <a:ext cx="3949700" cy="3671888"/>
          </a:xfrm>
          <a:prstGeom prst="rect">
            <a:avLst/>
          </a:prstGeom>
          <a:solidFill>
            <a:schemeClr val="bg1"/>
          </a:solidFill>
          <a:ln w="9525">
            <a:solidFill>
              <a:schemeClr val="tx1"/>
            </a:solidFill>
            <a:miter lim="800000"/>
            <a:headEnd/>
            <a:tailEnd/>
          </a:ln>
        </p:spPr>
      </p:pic>
      <p:sp>
        <p:nvSpPr>
          <p:cNvPr id="23557" name="6 Rectángulo"/>
          <p:cNvSpPr>
            <a:spLocks noChangeArrowheads="1"/>
          </p:cNvSpPr>
          <p:nvPr/>
        </p:nvSpPr>
        <p:spPr bwMode="auto">
          <a:xfrm>
            <a:off x="1331913" y="6269038"/>
            <a:ext cx="2808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AR" altLang="es-AR" sz="2000" b="1">
                <a:latin typeface="Arial" charset="0"/>
                <a:cs typeface="Arial" charset="0"/>
              </a:rPr>
              <a:t>Número de éxitos</a:t>
            </a:r>
            <a:endParaRPr lang="es-AR" altLang="es-AR" sz="2000">
              <a:latin typeface="Arial" charset="0"/>
              <a:cs typeface="Arial" charset="0"/>
            </a:endParaRPr>
          </a:p>
        </p:txBody>
      </p:sp>
      <p:sp>
        <p:nvSpPr>
          <p:cNvPr id="8" name="Text Box 4"/>
          <p:cNvSpPr txBox="1">
            <a:spLocks noChangeArrowheads="1"/>
          </p:cNvSpPr>
          <p:nvPr/>
        </p:nvSpPr>
        <p:spPr bwMode="auto">
          <a:xfrm>
            <a:off x="647700" y="2328863"/>
            <a:ext cx="7993063" cy="33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0"/>
              </a:spcBef>
              <a:buClrTx/>
              <a:buSzTx/>
              <a:buFontTx/>
              <a:buNone/>
            </a:pPr>
            <a:r>
              <a:rPr lang="es-ES_tradnl" altLang="es-AR" sz="1500" b="1">
                <a:latin typeface="Verdana" pitchFamily="34" charset="0"/>
              </a:rPr>
              <a:t>Media:	                 </a:t>
            </a:r>
            <a:r>
              <a:rPr lang="es-ES_tradnl" altLang="es-AR" sz="1500" b="1">
                <a:latin typeface="Verdana" pitchFamily="34" charset="0"/>
                <a:sym typeface="Symbol" pitchFamily="18" charset="2"/>
              </a:rPr>
              <a:t>    </a:t>
            </a:r>
            <a:r>
              <a:rPr lang="es-ES_tradnl" altLang="es-AR" sz="1400" b="1">
                <a:latin typeface="Verdana" pitchFamily="34" charset="0"/>
                <a:sym typeface="Symbol" pitchFamily="18" charset="2"/>
              </a:rPr>
              <a:t>Varianza:                         </a:t>
            </a:r>
            <a:r>
              <a:rPr lang="es-ES_tradnl" altLang="es-AR" sz="1500" b="1">
                <a:latin typeface="Verdana" pitchFamily="34" charset="0"/>
                <a:sym typeface="Symbol" pitchFamily="18" charset="2"/>
              </a:rPr>
              <a:t> Desviación típica:</a:t>
            </a:r>
            <a:r>
              <a:rPr lang="es-ES_tradnl" altLang="es-AR" sz="1600" b="1">
                <a:latin typeface="Velvenda Cooler" pitchFamily="2" charset="0"/>
                <a:cs typeface="Arial" charset="0"/>
                <a:sym typeface="Symbol" pitchFamily="18" charset="2"/>
              </a:rPr>
              <a:t>	</a:t>
            </a:r>
          </a:p>
        </p:txBody>
      </p:sp>
      <p:sp>
        <p:nvSpPr>
          <p:cNvPr id="23559" name="Text Box 8"/>
          <p:cNvSpPr txBox="1">
            <a:spLocks noChangeArrowheads="1"/>
          </p:cNvSpPr>
          <p:nvPr/>
        </p:nvSpPr>
        <p:spPr bwMode="auto">
          <a:xfrm>
            <a:off x="1584325" y="2276475"/>
            <a:ext cx="1042988"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1">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l-GR" altLang="es-AR" sz="1800" dirty="0">
                <a:latin typeface="Arial" charset="0"/>
                <a:cs typeface="Arial" charset="0"/>
              </a:rPr>
              <a:t>μ</a:t>
            </a:r>
            <a:r>
              <a:rPr lang="es-ES" altLang="es-AR" sz="1800" dirty="0">
                <a:latin typeface="Arial" charset="0"/>
                <a:cs typeface="Arial" charset="0"/>
              </a:rPr>
              <a:t> = n p </a:t>
            </a:r>
            <a:endParaRPr lang="el-GR" altLang="es-AR" sz="1800" dirty="0">
              <a:latin typeface="Arial" charset="0"/>
              <a:cs typeface="Arial" charset="0"/>
            </a:endParaRPr>
          </a:p>
        </p:txBody>
      </p:sp>
      <p:graphicFrame>
        <p:nvGraphicFramePr>
          <p:cNvPr id="5" name="4 Objeto"/>
          <p:cNvGraphicFramePr>
            <a:graphicFrameLocks noChangeAspect="1"/>
          </p:cNvGraphicFramePr>
          <p:nvPr/>
        </p:nvGraphicFramePr>
        <p:xfrm>
          <a:off x="4140200" y="2301875"/>
          <a:ext cx="982663" cy="350838"/>
        </p:xfrm>
        <a:graphic>
          <a:graphicData uri="http://schemas.openxmlformats.org/presentationml/2006/ole">
            <mc:AlternateContent xmlns:mc="http://schemas.openxmlformats.org/markup-compatibility/2006">
              <mc:Choice xmlns:v="urn:schemas-microsoft-com:vml" Requires="v">
                <p:oleObj spid="_x0000_s23576" name="Microsoft Editor de ecuaciones 3.0" r:id="rId5" imgW="596641" imgH="215806" progId="Equation.3">
                  <p:embed/>
                </p:oleObj>
              </mc:Choice>
              <mc:Fallback>
                <p:oleObj name="Microsoft Editor de ecuaciones 3.0" r:id="rId5" imgW="596641" imgH="215806" progId="Equation.3">
                  <p:embed/>
                  <p:pic>
                    <p:nvPicPr>
                      <p:cNvPr id="0" name="4 Objet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0200" y="2301875"/>
                        <a:ext cx="982663"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5 Objeto"/>
          <p:cNvGraphicFramePr>
            <a:graphicFrameLocks noChangeAspect="1"/>
          </p:cNvGraphicFramePr>
          <p:nvPr/>
        </p:nvGraphicFramePr>
        <p:xfrm>
          <a:off x="7667625" y="2290763"/>
          <a:ext cx="1066800" cy="414337"/>
        </p:xfrm>
        <a:graphic>
          <a:graphicData uri="http://schemas.openxmlformats.org/presentationml/2006/ole">
            <mc:AlternateContent xmlns:mc="http://schemas.openxmlformats.org/markup-compatibility/2006">
              <mc:Choice xmlns:v="urn:schemas-microsoft-com:vml" Requires="v">
                <p:oleObj spid="_x0000_s23577" name="Microsoft Editor de ecuaciones 3.0" r:id="rId7" imgW="647419" imgH="253890" progId="Equation.3">
                  <p:embed/>
                </p:oleObj>
              </mc:Choice>
              <mc:Fallback>
                <p:oleObj name="Microsoft Editor de ecuaciones 3.0" r:id="rId7" imgW="647419" imgH="253890" progId="Equation.3">
                  <p:embed/>
                  <p:pic>
                    <p:nvPicPr>
                      <p:cNvPr id="0" name="5 Objet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67625" y="2290763"/>
                        <a:ext cx="1066800" cy="414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6"/>
          <p:cNvSpPr txBox="1">
            <a:spLocks noChangeArrowheads="1"/>
          </p:cNvSpPr>
          <p:nvPr/>
        </p:nvSpPr>
        <p:spPr bwMode="auto">
          <a:xfrm>
            <a:off x="1263650" y="30163"/>
            <a:ext cx="6934200" cy="4603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400" b="1"/>
              <a:t>ODDS DE VENTAJAS RELATIVAS</a:t>
            </a:r>
            <a:endParaRPr lang="es-ES" altLang="es-AR" sz="2400">
              <a:solidFill>
                <a:schemeClr val="tx2"/>
              </a:solidFill>
            </a:endParaRPr>
          </a:p>
        </p:txBody>
      </p:sp>
      <p:sp>
        <p:nvSpPr>
          <p:cNvPr id="5" name="4 Rectángulo"/>
          <p:cNvSpPr/>
          <p:nvPr/>
        </p:nvSpPr>
        <p:spPr>
          <a:xfrm>
            <a:off x="385763" y="765175"/>
            <a:ext cx="8424862" cy="5478463"/>
          </a:xfrm>
          <a:prstGeom prst="rect">
            <a:avLst/>
          </a:prstGeom>
        </p:spPr>
        <p:txBody>
          <a:bodyPr>
            <a:spAutoFit/>
          </a:bodyPr>
          <a:lstStyle/>
          <a:p>
            <a:pPr algn="just">
              <a:spcAft>
                <a:spcPts val="1200"/>
              </a:spcAft>
              <a:defRPr/>
            </a:pPr>
            <a:r>
              <a:rPr lang="es-AR" sz="2400" b="1" dirty="0">
                <a:latin typeface="+mn-lt"/>
                <a:cs typeface="Arial" panose="020B0604020202020204" pitchFamily="34" charset="0"/>
              </a:rPr>
              <a:t>¿Cómo interpretar las Oportunidades Relativas  (“</a:t>
            </a:r>
            <a:r>
              <a:rPr lang="es-AR" sz="2400" b="1" dirty="0" err="1">
                <a:latin typeface="+mn-lt"/>
                <a:cs typeface="Arial" panose="020B0604020202020204" pitchFamily="34" charset="0"/>
              </a:rPr>
              <a:t>odds</a:t>
            </a:r>
            <a:r>
              <a:rPr lang="es-AR" sz="2400" b="1" dirty="0">
                <a:latin typeface="+mn-lt"/>
                <a:cs typeface="Arial" panose="020B0604020202020204" pitchFamily="34" charset="0"/>
              </a:rPr>
              <a:t> ratios</a:t>
            </a:r>
            <a:r>
              <a:rPr lang="es-AR" sz="2400" b="1" dirty="0" smtClean="0">
                <a:latin typeface="+mn-lt"/>
                <a:cs typeface="Arial" panose="020B0604020202020204" pitchFamily="34" charset="0"/>
              </a:rPr>
              <a:t>”)? </a:t>
            </a:r>
            <a:endParaRPr lang="es-AR" sz="2400" b="1" dirty="0">
              <a:latin typeface="+mn-lt"/>
              <a:cs typeface="Arial" panose="020B0604020202020204" pitchFamily="34" charset="0"/>
            </a:endParaRPr>
          </a:p>
          <a:p>
            <a:pPr algn="just">
              <a:spcAft>
                <a:spcPts val="1200"/>
              </a:spcAft>
              <a:defRPr/>
            </a:pPr>
            <a:r>
              <a:rPr lang="es-AR" sz="2400" dirty="0">
                <a:latin typeface="+mn-lt"/>
                <a:cs typeface="Arial" panose="020B0604020202020204" pitchFamily="34" charset="0"/>
              </a:rPr>
              <a:t>Digamos que la probabilidad de éxito es 0,8, entonces P=.0,8. Entonces la probabilidad de fracaso es q = 1-p = 0,2</a:t>
            </a:r>
          </a:p>
          <a:p>
            <a:pPr algn="just">
              <a:spcAft>
                <a:spcPts val="1200"/>
              </a:spcAft>
              <a:defRPr/>
            </a:pPr>
            <a:r>
              <a:rPr lang="es-AR" sz="2400" dirty="0">
                <a:latin typeface="+mn-lt"/>
                <a:cs typeface="Arial" panose="020B0604020202020204" pitchFamily="34" charset="0"/>
              </a:rPr>
              <a:t>Las posibilidades (“</a:t>
            </a:r>
            <a:r>
              <a:rPr lang="es-AR" sz="2400" dirty="0" err="1">
                <a:latin typeface="+mn-lt"/>
                <a:cs typeface="Arial" panose="020B0604020202020204" pitchFamily="34" charset="0"/>
              </a:rPr>
              <a:t>odds</a:t>
            </a:r>
            <a:r>
              <a:rPr lang="es-AR" sz="2400" dirty="0">
                <a:latin typeface="+mn-lt"/>
                <a:cs typeface="Arial" panose="020B0604020202020204" pitchFamily="34" charset="0"/>
              </a:rPr>
              <a:t>”) de éxito son definidos como: </a:t>
            </a:r>
            <a:r>
              <a:rPr lang="es-AR" sz="2400" dirty="0" err="1">
                <a:latin typeface="+mn-lt"/>
                <a:cs typeface="Arial" panose="020B0604020202020204" pitchFamily="34" charset="0"/>
              </a:rPr>
              <a:t>Odds</a:t>
            </a:r>
            <a:r>
              <a:rPr lang="es-AR" sz="2400" dirty="0">
                <a:latin typeface="+mn-lt"/>
                <a:cs typeface="Arial" panose="020B0604020202020204" pitchFamily="34" charset="0"/>
              </a:rPr>
              <a:t>(éxito) = p/q = 0,8 / 0,2 = 4. Esto es, las posibilidades de éxito son 4 contra 1. Las posibilidades de fracaso serán: </a:t>
            </a:r>
            <a:r>
              <a:rPr lang="es-AR" sz="2400" dirty="0" err="1">
                <a:latin typeface="+mn-lt"/>
                <a:cs typeface="Arial" panose="020B0604020202020204" pitchFamily="34" charset="0"/>
              </a:rPr>
              <a:t>Odds</a:t>
            </a:r>
            <a:r>
              <a:rPr lang="es-AR" sz="2400" dirty="0">
                <a:latin typeface="+mn-lt"/>
                <a:cs typeface="Arial" panose="020B0604020202020204" pitchFamily="34" charset="0"/>
              </a:rPr>
              <a:t>(fracaso) = q/p = 0,2 / 0,8 = 0,25.  </a:t>
            </a:r>
          </a:p>
          <a:p>
            <a:pPr algn="just">
              <a:spcAft>
                <a:spcPts val="1200"/>
              </a:spcAft>
              <a:defRPr/>
            </a:pPr>
            <a:r>
              <a:rPr lang="es-AR" sz="2400" dirty="0">
                <a:latin typeface="+mn-lt"/>
                <a:cs typeface="Arial" panose="020B0604020202020204" pitchFamily="34" charset="0"/>
              </a:rPr>
              <a:t>Esto parece un poco extraño pero está realmente diciendo que las posibilidades de fracaso son 1 contra 4. Las posibilidades de éxito y las posibilidades de fracaso son justamente recíprocos uno del otro, por ejemplo, 1/4 =0,25 y 1/0,25=4.</a:t>
            </a:r>
          </a:p>
        </p:txBody>
      </p:sp>
    </p:spTree>
    <p:extLst>
      <p:ext uri="{BB962C8B-B14F-4D97-AF65-F5344CB8AC3E}">
        <p14:creationId xmlns:p14="http://schemas.microsoft.com/office/powerpoint/2010/main" val="2766159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6"/>
          <p:cNvSpPr txBox="1">
            <a:spLocks noChangeArrowheads="1"/>
          </p:cNvSpPr>
          <p:nvPr/>
        </p:nvSpPr>
        <p:spPr bwMode="auto">
          <a:xfrm>
            <a:off x="1263650" y="30163"/>
            <a:ext cx="6934200" cy="4603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400" b="1"/>
              <a:t>ODDS DE VENTAJAS RELATIVAS</a:t>
            </a:r>
            <a:endParaRPr lang="es-ES" altLang="es-AR" sz="2400">
              <a:solidFill>
                <a:schemeClr val="tx2"/>
              </a:solidFill>
            </a:endParaRPr>
          </a:p>
        </p:txBody>
      </p:sp>
      <p:sp>
        <p:nvSpPr>
          <p:cNvPr id="50179" name="1 Rectángulo"/>
          <p:cNvSpPr>
            <a:spLocks noChangeArrowheads="1"/>
          </p:cNvSpPr>
          <p:nvPr/>
        </p:nvSpPr>
        <p:spPr bwMode="auto">
          <a:xfrm>
            <a:off x="323850" y="671513"/>
            <a:ext cx="8496300"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1200"/>
              </a:spcAft>
              <a:buClrTx/>
              <a:buSzTx/>
              <a:buFontTx/>
              <a:buNone/>
            </a:pPr>
            <a:r>
              <a:rPr lang="es-AR" altLang="es-AR" sz="2400" dirty="0"/>
              <a:t>Supongamos que 7 de 10 varones son admitidos en una empresa mientras que sólo 3 de 10 mujeres lo son. La probabilidad de admitir a un hombre es, P=7/10=</a:t>
            </a:r>
            <a:r>
              <a:rPr lang="es-AR" altLang="es-AR" sz="2400" dirty="0">
                <a:solidFill>
                  <a:schemeClr val="tx2"/>
                </a:solidFill>
              </a:rPr>
              <a:t>0,7</a:t>
            </a:r>
            <a:r>
              <a:rPr lang="es-AR" altLang="es-AR" sz="2400" dirty="0"/>
              <a:t> y q=1-p=</a:t>
            </a:r>
            <a:r>
              <a:rPr lang="es-AR" altLang="es-AR" sz="2400" dirty="0">
                <a:solidFill>
                  <a:schemeClr val="tx2"/>
                </a:solidFill>
              </a:rPr>
              <a:t>0,3</a:t>
            </a:r>
            <a:r>
              <a:rPr lang="es-AR" altLang="es-AR" sz="2400" dirty="0"/>
              <a:t>. Acá las mismas probabilidades calculadas para las mujeres, P=3/10=</a:t>
            </a:r>
            <a:r>
              <a:rPr lang="es-AR" altLang="es-AR" sz="2400" dirty="0">
                <a:solidFill>
                  <a:schemeClr val="accent1">
                    <a:lumMod val="50000"/>
                  </a:schemeClr>
                </a:solidFill>
              </a:rPr>
              <a:t>0,3</a:t>
            </a:r>
            <a:r>
              <a:rPr lang="es-AR" altLang="es-AR" sz="2400" dirty="0"/>
              <a:t> y q=1-p=</a:t>
            </a:r>
            <a:r>
              <a:rPr lang="es-AR" altLang="es-AR" sz="2400" dirty="0">
                <a:solidFill>
                  <a:schemeClr val="accent1">
                    <a:lumMod val="50000"/>
                  </a:schemeClr>
                </a:solidFill>
              </a:rPr>
              <a:t>0,7</a:t>
            </a:r>
            <a:r>
              <a:rPr lang="es-AR" altLang="es-AR" sz="2400" dirty="0"/>
              <a:t>. </a:t>
            </a:r>
          </a:p>
          <a:p>
            <a:pPr algn="just" eaLnBrk="1" hangingPunct="1">
              <a:spcBef>
                <a:spcPct val="0"/>
              </a:spcBef>
              <a:spcAft>
                <a:spcPts val="1200"/>
              </a:spcAft>
              <a:buClrTx/>
              <a:buSzTx/>
              <a:buFontTx/>
              <a:buNone/>
            </a:pPr>
            <a:r>
              <a:rPr lang="es-AR" altLang="es-AR" sz="2400" dirty="0"/>
              <a:t>Ahora podemos usar las probabilidades para calcular las posibilidades de admisión para ambos, hombres y mujeres, </a:t>
            </a:r>
          </a:p>
          <a:p>
            <a:pPr algn="just" eaLnBrk="1" hangingPunct="1">
              <a:spcBef>
                <a:spcPct val="0"/>
              </a:spcBef>
              <a:spcAft>
                <a:spcPts val="1200"/>
              </a:spcAft>
              <a:buClrTx/>
              <a:buSzTx/>
              <a:buFontTx/>
              <a:buNone/>
            </a:pPr>
            <a:r>
              <a:rPr lang="es-AR" altLang="es-AR" sz="2400" dirty="0" err="1"/>
              <a:t>Odds</a:t>
            </a:r>
            <a:r>
              <a:rPr lang="es-AR" altLang="es-AR" sz="2400" dirty="0"/>
              <a:t>(varones) = 0,7/0,3 = 2,3333</a:t>
            </a:r>
          </a:p>
          <a:p>
            <a:pPr algn="just" eaLnBrk="1" hangingPunct="1">
              <a:spcBef>
                <a:spcPct val="0"/>
              </a:spcBef>
              <a:spcAft>
                <a:spcPts val="1200"/>
              </a:spcAft>
              <a:buClrTx/>
              <a:buSzTx/>
              <a:buFontTx/>
              <a:buNone/>
            </a:pPr>
            <a:r>
              <a:rPr lang="es-AR" altLang="es-AR" sz="2400" dirty="0" err="1"/>
              <a:t>Odds</a:t>
            </a:r>
            <a:r>
              <a:rPr lang="es-AR" altLang="es-AR" sz="2400" dirty="0"/>
              <a:t>(mujeres) = 0,3/0,7 = 0,42857</a:t>
            </a:r>
          </a:p>
          <a:p>
            <a:pPr algn="just" eaLnBrk="1" hangingPunct="1">
              <a:spcBef>
                <a:spcPct val="0"/>
              </a:spcBef>
              <a:spcAft>
                <a:spcPts val="1200"/>
              </a:spcAft>
              <a:buClrTx/>
              <a:buSzTx/>
              <a:buFontTx/>
              <a:buNone/>
            </a:pPr>
            <a:r>
              <a:rPr lang="es-AR" altLang="es-AR" sz="2400" dirty="0"/>
              <a:t>Luego, calculamos las oportunidades relativas para la admisión,</a:t>
            </a:r>
          </a:p>
          <a:p>
            <a:pPr algn="just" eaLnBrk="1" hangingPunct="1">
              <a:spcBef>
                <a:spcPct val="0"/>
              </a:spcBef>
              <a:spcAft>
                <a:spcPts val="1200"/>
              </a:spcAft>
              <a:buClrTx/>
              <a:buSzTx/>
              <a:buFontTx/>
              <a:buNone/>
            </a:pPr>
            <a:r>
              <a:rPr lang="es-AR" altLang="es-AR" sz="2400" dirty="0"/>
              <a:t>OR = 2,3333 / 0,42857 = 5,44</a:t>
            </a:r>
          </a:p>
          <a:p>
            <a:pPr algn="just" eaLnBrk="1" hangingPunct="1">
              <a:spcBef>
                <a:spcPct val="0"/>
              </a:spcBef>
              <a:spcAft>
                <a:spcPts val="1200"/>
              </a:spcAft>
              <a:buClrTx/>
              <a:buSzTx/>
              <a:buFontTx/>
              <a:buNone/>
            </a:pPr>
            <a:r>
              <a:rPr lang="es-AR" altLang="es-AR" sz="2400" dirty="0"/>
              <a:t>Entonces, las posibilidades de un hombre de ser admitido son 5,44 veces superior que para una mujer.</a:t>
            </a:r>
          </a:p>
        </p:txBody>
      </p:sp>
    </p:spTree>
    <p:extLst>
      <p:ext uri="{BB962C8B-B14F-4D97-AF65-F5344CB8AC3E}">
        <p14:creationId xmlns:p14="http://schemas.microsoft.com/office/powerpoint/2010/main" val="513788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184150" y="731838"/>
            <a:ext cx="8780463" cy="549381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ES" altLang="es-AR" sz="2800" b="1" dirty="0"/>
              <a:t>Los modelos de regresión logística son modelos que permiten estudiar si la </a:t>
            </a:r>
            <a:r>
              <a:rPr lang="es-ES" altLang="es-AR" sz="2800" b="1" i="1" dirty="0"/>
              <a:t>PY </a:t>
            </a:r>
            <a:r>
              <a:rPr lang="es-ES" altLang="es-AR" sz="2800" b="1" dirty="0"/>
              <a:t>se explica por X o es independiente de ella. Si una variable binomial </a:t>
            </a:r>
            <a:r>
              <a:rPr lang="es-ES" altLang="es-AR" sz="2800" b="1" i="1" dirty="0"/>
              <a:t>P</a:t>
            </a:r>
            <a:r>
              <a:rPr lang="es-ES" altLang="es-AR" sz="2800" b="1" dirty="0"/>
              <a:t> es independiente de </a:t>
            </a:r>
            <a:r>
              <a:rPr lang="es-ES" altLang="es-AR" sz="2800" b="1" i="1" dirty="0"/>
              <a:t>X</a:t>
            </a:r>
            <a:r>
              <a:rPr lang="es-ES" altLang="es-AR" sz="2800" b="1" dirty="0"/>
              <a:t>, se cumple que </a:t>
            </a:r>
            <a:r>
              <a:rPr lang="es-ES" altLang="es-AR" sz="2800" b="1" i="1" dirty="0"/>
              <a:t>P=P|X</a:t>
            </a:r>
            <a:r>
              <a:rPr lang="es-ES" altLang="es-AR" sz="2800" b="1" dirty="0"/>
              <a:t>. Cuando no es así, el coeficiente estimado B recoge la probabilidad de cambio de </a:t>
            </a:r>
            <a:r>
              <a:rPr lang="es-ES" altLang="es-AR" sz="2800" b="1" i="1" dirty="0"/>
              <a:t>P</a:t>
            </a:r>
            <a:r>
              <a:rPr lang="es-ES" altLang="es-AR" sz="2800" b="1" dirty="0"/>
              <a:t> dado un cambio en X. </a:t>
            </a:r>
            <a:endParaRPr lang="es-ES" altLang="es-AR" sz="2800" b="1" dirty="0" smtClean="0"/>
          </a:p>
          <a:p>
            <a:pPr algn="just" eaLnBrk="1" hangingPunct="1">
              <a:spcBef>
                <a:spcPct val="0"/>
              </a:spcBef>
              <a:spcAft>
                <a:spcPts val="600"/>
              </a:spcAft>
              <a:buClrTx/>
              <a:buSzTx/>
              <a:buFontTx/>
              <a:buNone/>
            </a:pPr>
            <a:endParaRPr lang="es-ES" altLang="es-AR" sz="2800" b="1" dirty="0"/>
          </a:p>
          <a:p>
            <a:pPr algn="just" eaLnBrk="1" hangingPunct="1">
              <a:spcBef>
                <a:spcPts val="600"/>
              </a:spcBef>
              <a:spcAft>
                <a:spcPts val="600"/>
              </a:spcAft>
              <a:buClrTx/>
              <a:buSzTx/>
              <a:buFontTx/>
              <a:buNone/>
            </a:pPr>
            <a:r>
              <a:rPr lang="es-MX" altLang="es-AR" sz="2800" b="1" dirty="0" smtClean="0"/>
              <a:t>La </a:t>
            </a:r>
            <a:r>
              <a:rPr lang="es-MX" altLang="es-AR" sz="2800" b="1" dirty="0"/>
              <a:t>técnica resuelve este tipo de problemas usando una función no lineal como es la función logística, que se comporta como una función binomial cuyos valores van entre 0 y 1.</a:t>
            </a:r>
          </a:p>
        </p:txBody>
      </p:sp>
      <p:sp>
        <p:nvSpPr>
          <p:cNvPr id="28675" name="Rectangle 2"/>
          <p:cNvSpPr>
            <a:spLocks noChangeArrowheads="1"/>
          </p:cNvSpPr>
          <p:nvPr/>
        </p:nvSpPr>
        <p:spPr bwMode="auto">
          <a:xfrm>
            <a:off x="1198563" y="1158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357188" y="928688"/>
            <a:ext cx="8534400" cy="56943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dirty="0"/>
              <a:t>Si utilizamos cómo variable dependiente la probabilidad logística </a:t>
            </a:r>
            <a:r>
              <a:rPr lang="es-ES" altLang="es-AR" sz="2600" b="1" i="1" dirty="0"/>
              <a:t>p</a:t>
            </a:r>
            <a:r>
              <a:rPr lang="es-ES" altLang="es-AR" sz="2600" b="1" dirty="0"/>
              <a:t> de que ocurra un determinado suceso en relación a que no ocurra:</a:t>
            </a:r>
          </a:p>
          <a:p>
            <a:pPr eaLnBrk="1" hangingPunct="1">
              <a:spcBef>
                <a:spcPct val="0"/>
              </a:spcBef>
              <a:buClrTx/>
              <a:buSzTx/>
              <a:buFontTx/>
              <a:buNone/>
            </a:pPr>
            <a:endParaRPr lang="es-ES" altLang="es-AR" sz="2600" b="1" dirty="0"/>
          </a:p>
          <a:p>
            <a:pPr algn="just" eaLnBrk="1" hangingPunct="1">
              <a:spcBef>
                <a:spcPct val="0"/>
              </a:spcBef>
              <a:buClrTx/>
              <a:buSzTx/>
              <a:buFontTx/>
              <a:buNone/>
            </a:pPr>
            <a:endParaRPr lang="es-ES" altLang="es-AR" sz="2600" b="1" dirty="0"/>
          </a:p>
          <a:p>
            <a:pPr algn="just" eaLnBrk="1" hangingPunct="1">
              <a:spcBef>
                <a:spcPct val="0"/>
              </a:spcBef>
              <a:buClrTx/>
              <a:buSzTx/>
              <a:buFontTx/>
              <a:buNone/>
            </a:pPr>
            <a:endParaRPr lang="es-ES" altLang="es-AR" sz="2600" b="1" dirty="0"/>
          </a:p>
          <a:p>
            <a:pPr algn="just" eaLnBrk="1" hangingPunct="1">
              <a:spcBef>
                <a:spcPct val="0"/>
              </a:spcBef>
              <a:buClrTx/>
              <a:buSzTx/>
              <a:buFontTx/>
              <a:buNone/>
            </a:pPr>
            <a:r>
              <a:rPr lang="es-ES" altLang="es-AR" sz="2600" b="1" dirty="0"/>
              <a:t>tenemos una variable que puede se explicada a través de la siguiente ecuación lineal:</a:t>
            </a:r>
          </a:p>
          <a:p>
            <a:pPr eaLnBrk="1" hangingPunct="1">
              <a:spcBef>
                <a:spcPct val="0"/>
              </a:spcBef>
              <a:buClrTx/>
              <a:buSzTx/>
              <a:buFontTx/>
              <a:buNone/>
            </a:pPr>
            <a:endParaRPr lang="es-ES" altLang="es-AR" sz="2600" b="1" dirty="0"/>
          </a:p>
          <a:p>
            <a:pPr eaLnBrk="1" hangingPunct="1">
              <a:spcBef>
                <a:spcPct val="0"/>
              </a:spcBef>
              <a:buClrTx/>
              <a:buSzTx/>
              <a:buFontTx/>
              <a:buNone/>
            </a:pPr>
            <a:endParaRPr lang="es-ES" altLang="es-AR" sz="2600" b="1" dirty="0"/>
          </a:p>
          <a:p>
            <a:pPr eaLnBrk="1" hangingPunct="1">
              <a:spcBef>
                <a:spcPct val="0"/>
              </a:spcBef>
              <a:buClrTx/>
              <a:buSzTx/>
              <a:buFontTx/>
              <a:buNone/>
            </a:pPr>
            <a:endParaRPr lang="es-ES" altLang="es-AR" sz="2600" b="1" dirty="0"/>
          </a:p>
          <a:p>
            <a:pPr algn="just" eaLnBrk="1" hangingPunct="1">
              <a:spcBef>
                <a:spcPct val="0"/>
              </a:spcBef>
              <a:buClrTx/>
              <a:buSzTx/>
              <a:buFontTx/>
              <a:buNone/>
            </a:pPr>
            <a:r>
              <a:rPr lang="es-ES" altLang="es-AR" sz="2600" b="1" dirty="0"/>
              <a:t>donde </a:t>
            </a:r>
            <a:r>
              <a:rPr lang="es-ES" altLang="es-AR" sz="2600" b="1" dirty="0" err="1"/>
              <a:t>ln</a:t>
            </a:r>
            <a:r>
              <a:rPr lang="es-ES" altLang="es-AR" sz="2600" b="1" dirty="0"/>
              <a:t> </a:t>
            </a:r>
            <a:r>
              <a:rPr lang="es-ES" altLang="es-AR" sz="2600" b="1" dirty="0" smtClean="0"/>
              <a:t>es el logaritmo </a:t>
            </a:r>
            <a:r>
              <a:rPr lang="es-ES" altLang="es-AR" sz="2600" b="1" dirty="0"/>
              <a:t>neperiano, a0 es una constante y X es una variable independiente que puede ser numérica o no, continua o discreta. </a:t>
            </a:r>
            <a:endParaRPr lang="es-MX" altLang="es-AR" sz="2600" b="1" dirty="0"/>
          </a:p>
        </p:txBody>
      </p:sp>
      <p:pic>
        <p:nvPicPr>
          <p:cNvPr id="30723" name="Picture 7" descr="ecuacio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6188" y="2286000"/>
            <a:ext cx="13652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13"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4429125"/>
            <a:ext cx="403225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Rectangle 2"/>
          <p:cNvSpPr>
            <a:spLocks noChangeArrowheads="1"/>
          </p:cNvSpPr>
          <p:nvPr/>
        </p:nvSpPr>
        <p:spPr bwMode="auto">
          <a:xfrm>
            <a:off x="1257300" y="188913"/>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786063" y="357188"/>
            <a:ext cx="43910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Función logística</a:t>
            </a:r>
            <a:endParaRPr lang="es-ES" altLang="es-AR" sz="3400" b="1">
              <a:solidFill>
                <a:schemeClr val="tx2"/>
              </a:solidFill>
            </a:endParaRPr>
          </a:p>
        </p:txBody>
      </p:sp>
      <p:pic>
        <p:nvPicPr>
          <p:cNvPr id="29699" name="Picture 6" descr="Image6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214438"/>
            <a:ext cx="6192838" cy="327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9"/>
          <p:cNvSpPr>
            <a:spLocks noChangeArrowheads="1"/>
          </p:cNvSpPr>
          <p:nvPr/>
        </p:nvSpPr>
        <p:spPr bwMode="auto">
          <a:xfrm>
            <a:off x="468313" y="4814888"/>
            <a:ext cx="8389937" cy="1508125"/>
          </a:xfrm>
          <a:prstGeom prst="rect">
            <a:avLst/>
          </a:prstGeom>
          <a:solidFill>
            <a:srgbClr val="CCFFCC"/>
          </a:solidFill>
          <a:ln w="9525">
            <a:solidFill>
              <a:srgbClr val="CCFFCC"/>
            </a:solidFill>
            <a:miter lim="800000"/>
            <a:headEnd/>
            <a:tailEnd/>
          </a:ln>
        </p:spPr>
        <p:txBody>
          <a:bodyPr anchor="ct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300" b="1"/>
              <a:t>Esta técnica de regresión modeliza la probabilidad de un evento binomial suponiendo una función logística sigmoidal afectada por una combinación lineal de factores (X).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214438" y="444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pic>
        <p:nvPicPr>
          <p:cNvPr id="317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908050"/>
            <a:ext cx="5561013" cy="3811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Rectángulo"/>
          <p:cNvSpPr/>
          <p:nvPr/>
        </p:nvSpPr>
        <p:spPr>
          <a:xfrm>
            <a:off x="390525" y="4611688"/>
            <a:ext cx="8353425" cy="1938337"/>
          </a:xfrm>
          <a:prstGeom prst="rect">
            <a:avLst/>
          </a:prstGeom>
          <a:solidFill>
            <a:schemeClr val="accent1">
              <a:lumMod val="20000"/>
              <a:lumOff val="80000"/>
            </a:schemeClr>
          </a:solidFill>
        </p:spPr>
        <p:txBody>
          <a:bodyPr>
            <a:spAutoFit/>
          </a:bodyPr>
          <a:lstStyle/>
          <a:p>
            <a:pPr algn="just">
              <a:defRPr/>
            </a:pPr>
            <a:r>
              <a:rPr lang="es-AR" b="1" dirty="0"/>
              <a:t>La variación de la pendiente implicará una distinta capacidad </a:t>
            </a:r>
            <a:r>
              <a:rPr lang="es-AR" b="1" dirty="0" smtClean="0"/>
              <a:t>de alterar los </a:t>
            </a:r>
            <a:r>
              <a:rPr lang="es-AR" b="1" dirty="0"/>
              <a:t>valores de </a:t>
            </a:r>
            <a:r>
              <a:rPr lang="es-AR" b="1" i="1" dirty="0"/>
              <a:t>y</a:t>
            </a:r>
            <a:r>
              <a:rPr lang="es-AR" b="1" dirty="0"/>
              <a:t>. Una buena variable independiente </a:t>
            </a:r>
            <a:r>
              <a:rPr lang="es-AR" b="1" dirty="0" err="1"/>
              <a:t>predictora</a:t>
            </a:r>
            <a:r>
              <a:rPr lang="es-AR" b="1" dirty="0"/>
              <a:t> es la que genera una curva con una elevada pendiente cuando el valor absoluto de </a:t>
            </a:r>
            <a:r>
              <a:rPr lang="es-AR" b="1" i="1" dirty="0" smtClean="0"/>
              <a:t>B </a:t>
            </a:r>
            <a:r>
              <a:rPr lang="es-AR" b="1" dirty="0"/>
              <a:t>es alto. Por tanto, el objetivo del análisis de regresión logística consiste en encontrar las variables con el mayor coeficiente asociado.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187325" y="723900"/>
            <a:ext cx="8780463" cy="6093976"/>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ES" altLang="es-AR" sz="2400" b="1" dirty="0"/>
              <a:t>La interpretación de los coeficientes de la regresión logística registra el cambio producido por una variación de X </a:t>
            </a:r>
            <a:r>
              <a:rPr lang="es-ES" altLang="es-AR" sz="2400" b="1" dirty="0" smtClean="0"/>
              <a:t>sobre el </a:t>
            </a:r>
            <a:r>
              <a:rPr lang="es-ES" altLang="es-AR" sz="2400" b="1" dirty="0"/>
              <a:t>logaritmo </a:t>
            </a:r>
            <a:r>
              <a:rPr lang="es-ES" altLang="es-AR" sz="2400" b="1" dirty="0" smtClean="0"/>
              <a:t>(</a:t>
            </a:r>
            <a:r>
              <a:rPr lang="es-ES" altLang="es-AR" sz="2400" b="1" dirty="0"/>
              <a:t>Log) del cociente de probabilidades de los dos sucesos (transformación LOGIT). </a:t>
            </a:r>
          </a:p>
          <a:p>
            <a:pPr algn="just" eaLnBrk="1" hangingPunct="1">
              <a:spcBef>
                <a:spcPct val="0"/>
              </a:spcBef>
              <a:spcAft>
                <a:spcPts val="600"/>
              </a:spcAft>
              <a:buClrTx/>
              <a:buSzTx/>
              <a:buFontTx/>
              <a:buNone/>
            </a:pPr>
            <a:r>
              <a:rPr lang="es-ES" altLang="es-AR" sz="2400" b="1" dirty="0"/>
              <a:t>La transformación LOGIT surge de considerar el cociente de la probabilidad en la ventaja o razón (</a:t>
            </a:r>
            <a:r>
              <a:rPr lang="es-ES" altLang="es-AR" sz="2400" b="1" dirty="0" err="1"/>
              <a:t>Odds</a:t>
            </a:r>
            <a:r>
              <a:rPr lang="es-ES" altLang="es-AR" sz="2400" b="1" dirty="0"/>
              <a:t>) entre que suceda y no suceda dicho evento.</a:t>
            </a:r>
          </a:p>
          <a:p>
            <a:pPr algn="just" eaLnBrk="1" hangingPunct="1">
              <a:spcBef>
                <a:spcPct val="0"/>
              </a:spcBef>
              <a:spcAft>
                <a:spcPts val="600"/>
              </a:spcAft>
              <a:buClrTx/>
              <a:buSzTx/>
              <a:buFontTx/>
              <a:buNone/>
            </a:pPr>
            <a:endParaRPr lang="es-ES" altLang="es-AR" sz="2400" b="1" dirty="0"/>
          </a:p>
          <a:p>
            <a:pPr algn="just" eaLnBrk="1" hangingPunct="1">
              <a:spcBef>
                <a:spcPct val="0"/>
              </a:spcBef>
              <a:spcAft>
                <a:spcPts val="600"/>
              </a:spcAft>
              <a:buClrTx/>
              <a:buSzTx/>
              <a:buFontTx/>
              <a:buNone/>
            </a:pPr>
            <a:endParaRPr lang="es-ES" altLang="es-AR" sz="2400" b="1" dirty="0"/>
          </a:p>
          <a:p>
            <a:pPr algn="just" eaLnBrk="1" hangingPunct="1">
              <a:spcBef>
                <a:spcPct val="0"/>
              </a:spcBef>
              <a:spcAft>
                <a:spcPts val="600"/>
              </a:spcAft>
              <a:buClrTx/>
              <a:buSzTx/>
              <a:buFontTx/>
              <a:buNone/>
            </a:pPr>
            <a:r>
              <a:rPr lang="es-ES" altLang="es-AR" sz="2400" b="1" dirty="0"/>
              <a:t>De la misma forma que podemos pasar de las probabilidades a las razones, podemos pasar de las razones a las probabilidades.</a:t>
            </a:r>
            <a:r>
              <a:rPr lang="es-ES" altLang="es-AR" sz="2400" dirty="0"/>
              <a:t> </a:t>
            </a:r>
          </a:p>
          <a:p>
            <a:pPr algn="just" eaLnBrk="1" hangingPunct="1">
              <a:spcBef>
                <a:spcPct val="0"/>
              </a:spcBef>
              <a:spcAft>
                <a:spcPts val="600"/>
              </a:spcAft>
              <a:buClrTx/>
              <a:buSzTx/>
              <a:buFontTx/>
              <a:buNone/>
            </a:pPr>
            <a:endParaRPr lang="es-ES" altLang="es-AR" sz="2400" dirty="0"/>
          </a:p>
          <a:p>
            <a:pPr algn="just" eaLnBrk="1" hangingPunct="1">
              <a:spcBef>
                <a:spcPct val="0"/>
              </a:spcBef>
              <a:spcAft>
                <a:spcPts val="600"/>
              </a:spcAft>
              <a:buClrTx/>
              <a:buSzTx/>
              <a:buFontTx/>
              <a:buNone/>
            </a:pPr>
            <a:endParaRPr lang="es-MX" altLang="es-AR" sz="2400" dirty="0"/>
          </a:p>
        </p:txBody>
      </p:sp>
      <p:sp>
        <p:nvSpPr>
          <p:cNvPr id="32771" name="Rectangle 2"/>
          <p:cNvSpPr>
            <a:spLocks noChangeArrowheads="1"/>
          </p:cNvSpPr>
          <p:nvPr/>
        </p:nvSpPr>
        <p:spPr bwMode="auto">
          <a:xfrm>
            <a:off x="1214438" y="11430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pic>
        <p:nvPicPr>
          <p:cNvPr id="327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888" y="3994150"/>
            <a:ext cx="4210050"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7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9225" y="5949950"/>
            <a:ext cx="1238250"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 Box 3"/>
          <p:cNvSpPr txBox="1">
            <a:spLocks noChangeArrowheads="1"/>
          </p:cNvSpPr>
          <p:nvPr/>
        </p:nvSpPr>
        <p:spPr bwMode="auto">
          <a:xfrm>
            <a:off x="184150" y="860425"/>
            <a:ext cx="8780463" cy="550862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b="1"/>
              <a:t>De esta manera, los modelos de regresión logística son modelos que permiten estudiar si la </a:t>
            </a:r>
            <a:r>
              <a:rPr lang="es-ES" altLang="es-AR" b="1" i="1"/>
              <a:t>PY</a:t>
            </a:r>
            <a:r>
              <a:rPr lang="es-ES" altLang="es-AR" b="1"/>
              <a:t> se explica por X o es independiente de ella.</a:t>
            </a:r>
          </a:p>
          <a:p>
            <a:pPr algn="just" eaLnBrk="1" hangingPunct="1">
              <a:spcBef>
                <a:spcPct val="0"/>
              </a:spcBef>
              <a:buClrTx/>
              <a:buSzTx/>
              <a:buFontTx/>
              <a:buNone/>
            </a:pPr>
            <a:endParaRPr lang="es-ES" altLang="es-AR" b="1"/>
          </a:p>
          <a:p>
            <a:pPr algn="just" eaLnBrk="1" hangingPunct="1">
              <a:spcBef>
                <a:spcPct val="0"/>
              </a:spcBef>
              <a:buClrTx/>
              <a:buSzTx/>
              <a:buFontTx/>
              <a:buNone/>
            </a:pPr>
            <a:endParaRPr lang="es-ES" altLang="es-AR" b="1"/>
          </a:p>
          <a:p>
            <a:pPr algn="just" eaLnBrk="1" hangingPunct="1">
              <a:spcBef>
                <a:spcPct val="0"/>
              </a:spcBef>
              <a:buClrTx/>
              <a:buSzTx/>
              <a:buFontTx/>
              <a:buNone/>
            </a:pPr>
            <a:endParaRPr lang="es-ES" altLang="es-AR" b="1"/>
          </a:p>
          <a:p>
            <a:pPr algn="just" eaLnBrk="1" hangingPunct="1">
              <a:spcBef>
                <a:spcPct val="0"/>
              </a:spcBef>
              <a:buClrTx/>
              <a:buSzTx/>
              <a:buFontTx/>
              <a:buNone/>
            </a:pPr>
            <a:r>
              <a:rPr lang="es-ES" altLang="es-AR" b="1"/>
              <a:t>Si </a:t>
            </a:r>
            <a:r>
              <a:rPr lang="es-ES" altLang="es-AR" b="1" i="1"/>
              <a:t>P</a:t>
            </a:r>
            <a:r>
              <a:rPr lang="es-ES" altLang="es-AR" b="1"/>
              <a:t> es independiente de la variable </a:t>
            </a:r>
            <a:r>
              <a:rPr lang="es-ES" altLang="es-AR" b="1" i="1"/>
              <a:t>X</a:t>
            </a:r>
            <a:r>
              <a:rPr lang="es-ES" altLang="es-AR" b="1"/>
              <a:t>, se cumple que </a:t>
            </a:r>
            <a:r>
              <a:rPr lang="es-ES" altLang="es-AR" b="1" i="1"/>
              <a:t>P=P|X</a:t>
            </a:r>
            <a:r>
              <a:rPr lang="es-ES" altLang="es-AR" b="1"/>
              <a:t>. Cuando no es así, el coeficiente </a:t>
            </a:r>
            <a:r>
              <a:rPr lang="es-ES" altLang="es-AR" b="1" i="1"/>
              <a:t>BX</a:t>
            </a:r>
            <a:r>
              <a:rPr lang="es-ES" altLang="es-AR" b="1"/>
              <a:t> recoge un cambio en la probabilidad de </a:t>
            </a:r>
            <a:r>
              <a:rPr lang="es-ES" altLang="es-AR" b="1" i="1"/>
              <a:t>P</a:t>
            </a:r>
            <a:r>
              <a:rPr lang="es-ES" altLang="es-AR" b="1"/>
              <a:t> dado un cambio en X.</a:t>
            </a:r>
            <a:r>
              <a:rPr lang="es-ES" altLang="es-AR"/>
              <a:t> </a:t>
            </a:r>
            <a:endParaRPr lang="es-MX" altLang="es-AR"/>
          </a:p>
        </p:txBody>
      </p:sp>
      <p:sp>
        <p:nvSpPr>
          <p:cNvPr id="33795" name="Rectangle 2"/>
          <p:cNvSpPr>
            <a:spLocks noChangeArrowheads="1"/>
          </p:cNvSpPr>
          <p:nvPr/>
        </p:nvSpPr>
        <p:spPr bwMode="auto">
          <a:xfrm>
            <a:off x="1214438" y="1158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pic>
        <p:nvPicPr>
          <p:cNvPr id="3379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3108325"/>
            <a:ext cx="3467100" cy="101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3"/>
          <p:cNvSpPr txBox="1">
            <a:spLocks noChangeArrowheads="1"/>
          </p:cNvSpPr>
          <p:nvPr/>
        </p:nvSpPr>
        <p:spPr bwMode="auto">
          <a:xfrm>
            <a:off x="357188" y="1500188"/>
            <a:ext cx="8351837" cy="48323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800" b="1"/>
              <a:t>Hay formas equivalentes de representar el modelo, que para ciertas aplicaciones son más cómodas de usar: </a:t>
            </a:r>
          </a:p>
          <a:p>
            <a:pPr eaLnBrk="1" hangingPunct="1">
              <a:spcBef>
                <a:spcPct val="0"/>
              </a:spcBef>
              <a:buClrTx/>
              <a:buSzTx/>
              <a:buFontTx/>
              <a:buNone/>
            </a:pPr>
            <a:endParaRPr lang="es-ES" altLang="es-AR" sz="2800" b="1"/>
          </a:p>
          <a:p>
            <a:pPr eaLnBrk="1" hangingPunct="1">
              <a:spcBef>
                <a:spcPct val="0"/>
              </a:spcBef>
              <a:buClrTx/>
              <a:buSzTx/>
              <a:buFontTx/>
              <a:buNone/>
            </a:pPr>
            <a:endParaRPr lang="es-ES" altLang="es-AR" sz="2800" b="1"/>
          </a:p>
          <a:p>
            <a:pPr eaLnBrk="1" hangingPunct="1">
              <a:spcBef>
                <a:spcPct val="0"/>
              </a:spcBef>
              <a:buClrTx/>
              <a:buSzTx/>
              <a:buFontTx/>
              <a:buNone/>
            </a:pPr>
            <a:endParaRPr lang="es-ES" altLang="es-AR" sz="2800" b="1"/>
          </a:p>
          <a:p>
            <a:pPr eaLnBrk="1" hangingPunct="1">
              <a:spcBef>
                <a:spcPct val="0"/>
              </a:spcBef>
              <a:buClrTx/>
              <a:buSzTx/>
              <a:buFontTx/>
              <a:buNone/>
            </a:pPr>
            <a:endParaRPr lang="es-ES" altLang="es-AR" sz="2800" b="1"/>
          </a:p>
          <a:p>
            <a:pPr algn="just" eaLnBrk="1" hangingPunct="1">
              <a:spcBef>
                <a:spcPct val="0"/>
              </a:spcBef>
              <a:buClrTx/>
              <a:buSzTx/>
              <a:buFontTx/>
              <a:buNone/>
            </a:pPr>
            <a:r>
              <a:rPr lang="es-ES" altLang="es-AR" sz="2800" b="1"/>
              <a:t>Estas dos últimas expresiones permiten calcular directamente la probabilidad del proceso binomial para los distintos valores de la variable </a:t>
            </a:r>
            <a:r>
              <a:rPr lang="es-ES" altLang="es-AR" sz="2800" b="1" i="1"/>
              <a:t>X</a:t>
            </a:r>
            <a:r>
              <a:rPr lang="es-ES" altLang="es-AR" sz="2800" b="1"/>
              <a:t>. </a:t>
            </a:r>
          </a:p>
        </p:txBody>
      </p:sp>
      <p:pic>
        <p:nvPicPr>
          <p:cNvPr id="36867" name="Picture 8" descr="image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3214688"/>
            <a:ext cx="259238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9" descr="image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875" y="3143250"/>
            <a:ext cx="2376488"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2"/>
          <p:cNvSpPr>
            <a:spLocks noChangeArrowheads="1"/>
          </p:cNvSpPr>
          <p:nvPr/>
        </p:nvSpPr>
        <p:spPr bwMode="auto">
          <a:xfrm>
            <a:off x="1214438" y="2857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395288" y="725488"/>
            <a:ext cx="8569325" cy="58483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
                <a:srgbClr val="F10FD1"/>
              </a:buClr>
              <a:buSzTx/>
              <a:buFont typeface="Wingdings" pitchFamily="2" charset="2"/>
              <a:buChar char="q"/>
            </a:pPr>
            <a:r>
              <a:rPr lang="es-MX" altLang="es-AR" sz="2500" b="1"/>
              <a:t>La </a:t>
            </a:r>
            <a:r>
              <a:rPr lang="es-AR" altLang="es-AR" sz="2500" b="1"/>
              <a:t>regresión logística es una técnica estadística multivariada destinada a EXPLICAR la relación entre una variable dependiente categórica y un conjunto de variables independientes, de forma similar a como actúa el análisis de regresión lineal clásico. </a:t>
            </a:r>
          </a:p>
          <a:p>
            <a:pPr algn="just" eaLnBrk="1" hangingPunct="1">
              <a:spcBef>
                <a:spcPct val="0"/>
              </a:spcBef>
              <a:buClr>
                <a:srgbClr val="F10FD1"/>
              </a:buClr>
              <a:buSzTx/>
              <a:buFont typeface="Wingdings" pitchFamily="2" charset="2"/>
              <a:buChar char="q"/>
            </a:pPr>
            <a:r>
              <a:rPr lang="es-AR" altLang="es-AR" sz="2400" b="1"/>
              <a:t> El objetivo del análisis es poder estimar las probabilidades de un suceso definido por una variable dependiente en función de un conjunto de variables predictoras o de pronóstico. </a:t>
            </a:r>
            <a:r>
              <a:rPr lang="es-MX" altLang="es-AR" sz="2400" b="1">
                <a:solidFill>
                  <a:srgbClr val="000000"/>
                </a:solidFill>
              </a:rPr>
              <a:t>A diferencia de la regresión lineal el objetivo es explicar o pronosticar la PROBABILIDAD de pertenencia a un grupo.</a:t>
            </a:r>
            <a:endParaRPr lang="es-MX" altLang="es-AR" sz="2400" b="1"/>
          </a:p>
          <a:p>
            <a:pPr algn="just" eaLnBrk="1" hangingPunct="1">
              <a:spcBef>
                <a:spcPct val="0"/>
              </a:spcBef>
              <a:buClr>
                <a:srgbClr val="F10FD1"/>
              </a:buClr>
              <a:buSzTx/>
              <a:buFont typeface="Wingdings" pitchFamily="2" charset="2"/>
              <a:buChar char="q"/>
            </a:pPr>
            <a:endParaRPr lang="es-MX" altLang="es-AR" sz="2800" b="1"/>
          </a:p>
          <a:p>
            <a:pPr algn="just" eaLnBrk="1" hangingPunct="1">
              <a:spcBef>
                <a:spcPct val="0"/>
              </a:spcBef>
              <a:buClr>
                <a:srgbClr val="F10FD1"/>
              </a:buClr>
              <a:buSzTx/>
              <a:buFont typeface="Wingdings" pitchFamily="2" charset="2"/>
              <a:buChar char="q"/>
            </a:pPr>
            <a:r>
              <a:rPr lang="es-MX" altLang="es-AR" sz="1800" b="1"/>
              <a:t> Ejemplos: ¿En qué medida el nivel de educación, el sexo o la edad incide en el riesgo de estar desempleado? O, ¿en medida la preferencias electorales por un candidato son diferentes por sexo, educación o edad en la población que habrá de votar?</a:t>
            </a:r>
            <a:endParaRPr lang="es-AR" altLang="es-AR" sz="1800" b="1"/>
          </a:p>
        </p:txBody>
      </p:sp>
      <p:sp>
        <p:nvSpPr>
          <p:cNvPr id="15363" name="Rectangle 4"/>
          <p:cNvSpPr>
            <a:spLocks noChangeArrowheads="1"/>
          </p:cNvSpPr>
          <p:nvPr/>
        </p:nvSpPr>
        <p:spPr bwMode="auto">
          <a:xfrm>
            <a:off x="1185863" y="115888"/>
            <a:ext cx="7067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ext Box 5"/>
          <p:cNvSpPr txBox="1">
            <a:spLocks noChangeArrowheads="1"/>
          </p:cNvSpPr>
          <p:nvPr/>
        </p:nvSpPr>
        <p:spPr bwMode="auto">
          <a:xfrm>
            <a:off x="500063" y="1143000"/>
            <a:ext cx="8305800" cy="54943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F10FD1"/>
              </a:buClr>
              <a:buSzTx/>
              <a:buFont typeface="Wingdings" pitchFamily="2" charset="2"/>
              <a:buChar char="q"/>
            </a:pPr>
            <a:r>
              <a:rPr lang="es-MX" altLang="es-AR" sz="2600" b="1"/>
              <a:t>Recodificación de las variables independientes categóricas u ordinales en variables “dummy” y de la variable dependientes en 0 y 1. </a:t>
            </a:r>
          </a:p>
          <a:p>
            <a:pPr algn="just" eaLnBrk="1" hangingPunct="1">
              <a:spcBef>
                <a:spcPct val="50000"/>
              </a:spcBef>
              <a:buClr>
                <a:srgbClr val="F10FD1"/>
              </a:buClr>
              <a:buSzTx/>
              <a:buFont typeface="Wingdings" pitchFamily="2" charset="2"/>
              <a:buChar char="q"/>
            </a:pPr>
            <a:r>
              <a:rPr lang="es-MX" altLang="es-AR" sz="2600" b="1"/>
              <a:t>Evaluar efectos de confusión y de interacción del modelo explicativo. </a:t>
            </a:r>
            <a:endParaRPr lang="es-AR" altLang="es-AR" sz="2600" b="1"/>
          </a:p>
          <a:p>
            <a:pPr algn="just" eaLnBrk="1" hangingPunct="1">
              <a:spcBef>
                <a:spcPct val="50000"/>
              </a:spcBef>
              <a:buClr>
                <a:srgbClr val="F10FD1"/>
              </a:buClr>
              <a:buSzTx/>
              <a:buFont typeface="Wingdings" pitchFamily="2" charset="2"/>
              <a:buChar char="q"/>
            </a:pPr>
            <a:r>
              <a:rPr lang="es-MX" altLang="es-AR" sz="2600" b="1"/>
              <a:t>Evaluación de la bondad de ajuste de los modelos a través de los Seudo R2 y la tabla de clasificación de casos.</a:t>
            </a:r>
          </a:p>
          <a:p>
            <a:pPr algn="just" eaLnBrk="1" hangingPunct="1">
              <a:spcBef>
                <a:spcPct val="50000"/>
              </a:spcBef>
              <a:buClr>
                <a:srgbClr val="F10FD1"/>
              </a:buClr>
              <a:buSzTx/>
              <a:buFont typeface="Wingdings" pitchFamily="2" charset="2"/>
              <a:buChar char="q"/>
            </a:pPr>
            <a:r>
              <a:rPr lang="es-MX" altLang="es-AR" sz="2600" b="1"/>
              <a:t>Análisis de la fuerza, sentido y significancia de los coeficientes, sus exponenciales y estadísticos de prueba (Wald).</a:t>
            </a:r>
          </a:p>
        </p:txBody>
      </p:sp>
      <p:sp>
        <p:nvSpPr>
          <p:cNvPr id="37891" name="Rectangle 6"/>
          <p:cNvSpPr>
            <a:spLocks noChangeArrowheads="1"/>
          </p:cNvSpPr>
          <p:nvPr/>
        </p:nvSpPr>
        <p:spPr bwMode="auto">
          <a:xfrm>
            <a:off x="1214438" y="3571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49250" y="1052513"/>
            <a:ext cx="8482013" cy="486287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a:spcBef>
                <a:spcPts val="0"/>
              </a:spcBef>
              <a:spcAft>
                <a:spcPts val="600"/>
              </a:spcAft>
              <a:defRPr/>
            </a:pPr>
            <a:r>
              <a:rPr lang="es-AR" sz="2500" b="1" dirty="0" smtClean="0">
                <a:latin typeface="+mj-lt"/>
              </a:rPr>
              <a:t>Correr una Regresión Logística Simple entrando </a:t>
            </a:r>
            <a:r>
              <a:rPr lang="es-AR" sz="2500" b="1" dirty="0" smtClean="0">
                <a:latin typeface="+mj-lt"/>
              </a:rPr>
              <a:t>en </a:t>
            </a:r>
            <a:r>
              <a:rPr lang="es-AR" sz="2500" b="1" dirty="0" smtClean="0">
                <a:latin typeface="+mj-lt"/>
              </a:rPr>
              <a:t>el modelo (con el método INTRODUCIR) </a:t>
            </a:r>
            <a:r>
              <a:rPr lang="es-AR" sz="2500" b="1" dirty="0">
                <a:latin typeface="+mj-lt"/>
              </a:rPr>
              <a:t>cada </a:t>
            </a:r>
            <a:r>
              <a:rPr lang="es-AR" sz="2500" b="1" dirty="0" smtClean="0">
                <a:latin typeface="+mj-lt"/>
              </a:rPr>
              <a:t>una </a:t>
            </a:r>
            <a:r>
              <a:rPr lang="es-AR" sz="2500" b="1" dirty="0" smtClean="0">
                <a:latin typeface="+mj-lt"/>
              </a:rPr>
              <a:t>de las variables independientes y compruebe que:</a:t>
            </a:r>
          </a:p>
          <a:p>
            <a:pPr marL="0" algn="just">
              <a:spcBef>
                <a:spcPts val="0"/>
              </a:spcBef>
              <a:spcAft>
                <a:spcPts val="600"/>
              </a:spcAft>
              <a:buFontTx/>
              <a:buAutoNum type="alphaLcPeriod"/>
              <a:defRPr/>
            </a:pPr>
            <a:r>
              <a:rPr lang="es-AR" sz="2500" b="1" dirty="0" smtClean="0">
                <a:latin typeface="+mj-lt"/>
              </a:rPr>
              <a:t>Para COVARIABLES </a:t>
            </a:r>
            <a:r>
              <a:rPr lang="es-AR" sz="2500" b="1" dirty="0" smtClean="0">
                <a:solidFill>
                  <a:srgbClr val="C00000"/>
                </a:solidFill>
                <a:latin typeface="+mj-lt"/>
              </a:rPr>
              <a:t>dicotómicas</a:t>
            </a:r>
            <a:r>
              <a:rPr lang="es-AR" sz="2500" b="1" dirty="0" smtClean="0">
                <a:latin typeface="+mj-lt"/>
              </a:rPr>
              <a:t> </a:t>
            </a:r>
            <a:r>
              <a:rPr lang="es-AR" sz="2500" b="1" dirty="0" smtClean="0">
                <a:latin typeface="+mj-lt"/>
              </a:rPr>
              <a:t>se obtienen OR (con intervalos </a:t>
            </a:r>
            <a:r>
              <a:rPr lang="es-AR" sz="2500" b="1" dirty="0" smtClean="0">
                <a:latin typeface="+mj-lt"/>
              </a:rPr>
              <a:t>de  confianza</a:t>
            </a:r>
            <a:r>
              <a:rPr lang="es-AR" sz="2500" b="1" dirty="0" smtClean="0">
                <a:latin typeface="+mj-lt"/>
              </a:rPr>
              <a:t>) acordes en sentido y nivel razonable (se confirme o refute sus hipótesis).</a:t>
            </a:r>
          </a:p>
          <a:p>
            <a:pPr marL="0" algn="just">
              <a:spcBef>
                <a:spcPts val="0"/>
              </a:spcBef>
              <a:spcAft>
                <a:spcPts val="600"/>
              </a:spcAft>
              <a:buFontTx/>
              <a:buAutoNum type="alphaLcPeriod"/>
              <a:defRPr/>
            </a:pPr>
            <a:r>
              <a:rPr lang="es-AR" sz="2500" b="1" dirty="0" smtClean="0">
                <a:latin typeface="+mj-lt"/>
              </a:rPr>
              <a:t>Para COVARIABLES </a:t>
            </a:r>
            <a:r>
              <a:rPr lang="es-AR" sz="2500" b="1" dirty="0" smtClean="0">
                <a:solidFill>
                  <a:srgbClr val="C00000"/>
                </a:solidFill>
                <a:latin typeface="+mj-lt"/>
              </a:rPr>
              <a:t>categóricas</a:t>
            </a:r>
            <a:r>
              <a:rPr lang="es-AR" sz="2500" b="1" dirty="0" smtClean="0">
                <a:latin typeface="+mj-lt"/>
              </a:rPr>
              <a:t> con más de dos categorías, antes de introducirlas en el modelo, puede tomar la decisión de: i. Reducir sus dimensiones hasta “</a:t>
            </a:r>
            <a:r>
              <a:rPr lang="es-AR" sz="2500" b="1" dirty="0" err="1" smtClean="0">
                <a:latin typeface="+mj-lt"/>
              </a:rPr>
              <a:t>dicotomizarla</a:t>
            </a:r>
            <a:r>
              <a:rPr lang="es-AR" sz="2500" b="1" dirty="0" smtClean="0">
                <a:latin typeface="+mj-lt"/>
              </a:rPr>
              <a:t>”, o ii. Transformarla en un número (c-1) de variables </a:t>
            </a:r>
            <a:r>
              <a:rPr lang="es-AR" sz="2500" b="1" dirty="0" err="1" smtClean="0">
                <a:latin typeface="+mj-lt"/>
              </a:rPr>
              <a:t>dummy</a:t>
            </a:r>
            <a:r>
              <a:rPr lang="es-AR" sz="2500" b="1" dirty="0" smtClean="0">
                <a:latin typeface="+mj-lt"/>
              </a:rPr>
              <a:t>. </a:t>
            </a:r>
            <a:endParaRPr lang="es-AR" sz="2500" b="1" dirty="0" smtClean="0">
              <a:latin typeface="+mj-lt"/>
            </a:endParaRPr>
          </a:p>
        </p:txBody>
      </p:sp>
      <p:sp>
        <p:nvSpPr>
          <p:cNvPr id="38915" name="Rectangle 6"/>
          <p:cNvSpPr>
            <a:spLocks noChangeArrowheads="1"/>
          </p:cNvSpPr>
          <p:nvPr/>
        </p:nvSpPr>
        <p:spPr bwMode="auto">
          <a:xfrm>
            <a:off x="1214438" y="2603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49250" y="1052513"/>
            <a:ext cx="8482013" cy="52482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a:spcBef>
                <a:spcPts val="0"/>
              </a:spcBef>
              <a:spcAft>
                <a:spcPts val="1200"/>
              </a:spcAft>
              <a:defRPr/>
            </a:pPr>
            <a:r>
              <a:rPr lang="es-AR" sz="2500" b="1" dirty="0" smtClean="0">
                <a:latin typeface="+mj-lt"/>
              </a:rPr>
              <a:t>c. Para COVARIABLES </a:t>
            </a:r>
            <a:r>
              <a:rPr lang="es-AR" sz="2500" b="1" dirty="0" smtClean="0">
                <a:solidFill>
                  <a:srgbClr val="C00000"/>
                </a:solidFill>
                <a:latin typeface="+mj-lt"/>
              </a:rPr>
              <a:t>ordinales</a:t>
            </a:r>
            <a:r>
              <a:rPr lang="es-AR" sz="2500" b="1" dirty="0" smtClean="0">
                <a:latin typeface="+mj-lt"/>
              </a:rPr>
              <a:t> puede adoptar la misma estrategia anterior (reducirla a una dicotómica o transformarla en variables </a:t>
            </a:r>
            <a:r>
              <a:rPr lang="es-AR" sz="2500" b="1" dirty="0" err="1" smtClean="0">
                <a:latin typeface="+mj-lt"/>
              </a:rPr>
              <a:t>dummy</a:t>
            </a:r>
            <a:r>
              <a:rPr lang="es-AR" sz="2500" b="1" dirty="0" smtClean="0">
                <a:latin typeface="+mj-lt"/>
              </a:rPr>
              <a:t>), pero es posible “arriesgarse” a introducirla como variable continua, asumiendo que el cambio de valor entre cada categoría ordenada es lineal y proporcional.</a:t>
            </a:r>
          </a:p>
          <a:p>
            <a:pPr marL="0" indent="0" algn="just">
              <a:spcBef>
                <a:spcPts val="0"/>
              </a:spcBef>
              <a:spcAft>
                <a:spcPts val="600"/>
              </a:spcAft>
              <a:defRPr/>
            </a:pPr>
            <a:r>
              <a:rPr lang="es-AR" sz="2500" b="1" dirty="0" smtClean="0">
                <a:latin typeface="+mj-lt"/>
              </a:rPr>
              <a:t>d. Con COVARIABLES </a:t>
            </a:r>
            <a:r>
              <a:rPr lang="es-AR" sz="2500" b="1" dirty="0" smtClean="0">
                <a:solidFill>
                  <a:srgbClr val="C00000"/>
                </a:solidFill>
                <a:latin typeface="+mj-lt"/>
              </a:rPr>
              <a:t>continuas</a:t>
            </a:r>
            <a:r>
              <a:rPr lang="es-AR" sz="2500" b="1" dirty="0" smtClean="0">
                <a:latin typeface="+mj-lt"/>
              </a:rPr>
              <a:t> compruebe qué sentido teórico tiene el cambio de riesgo (OR) que comporta el incremento o decremento unitario en sus valores. Quizás </a:t>
            </a:r>
            <a:r>
              <a:rPr lang="es-AR" sz="2500" b="1" dirty="0" smtClean="0">
                <a:latin typeface="+mj-lt"/>
              </a:rPr>
              <a:t>llegue </a:t>
            </a:r>
            <a:r>
              <a:rPr lang="es-AR" sz="2500" b="1" dirty="0" smtClean="0">
                <a:latin typeface="+mj-lt"/>
              </a:rPr>
              <a:t>al convencimiento de que es mejor transformarla en una variable categórica, a costa de perder algo de información.</a:t>
            </a:r>
            <a:endParaRPr lang="es-AR" sz="2500" dirty="0" smtClean="0">
              <a:latin typeface="+mj-lt"/>
            </a:endParaRPr>
          </a:p>
        </p:txBody>
      </p:sp>
      <p:sp>
        <p:nvSpPr>
          <p:cNvPr id="39939" name="Rectangle 6"/>
          <p:cNvSpPr>
            <a:spLocks noChangeArrowheads="1"/>
          </p:cNvSpPr>
          <p:nvPr/>
        </p:nvSpPr>
        <p:spPr bwMode="auto">
          <a:xfrm>
            <a:off x="1214438" y="2603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49250" y="1052513"/>
            <a:ext cx="8482013" cy="400208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a:spcBef>
                <a:spcPts val="0"/>
              </a:spcBef>
              <a:spcAft>
                <a:spcPts val="1200"/>
              </a:spcAft>
              <a:defRPr/>
            </a:pPr>
            <a:r>
              <a:rPr lang="es-AR" sz="2500" b="1" dirty="0" smtClean="0">
                <a:latin typeface="+mj-lt"/>
              </a:rPr>
              <a:t>e. Finalmente evaluar el número de variables a introducir en el modelo </a:t>
            </a:r>
            <a:r>
              <a:rPr lang="es-AR" sz="2500" b="1" dirty="0" err="1" smtClean="0">
                <a:latin typeface="+mj-lt"/>
              </a:rPr>
              <a:t>multivariante</a:t>
            </a:r>
            <a:r>
              <a:rPr lang="es-AR" sz="2500" b="1" dirty="0" smtClean="0">
                <a:latin typeface="+mj-lt"/>
              </a:rPr>
              <a:t>: pocas quizás no predigan mucho; muchas quizás “hagan” mucho ruido (imprecisión/confusión). </a:t>
            </a:r>
          </a:p>
          <a:p>
            <a:pPr marL="0" indent="0" algn="just">
              <a:spcBef>
                <a:spcPts val="0"/>
              </a:spcBef>
              <a:spcAft>
                <a:spcPts val="1200"/>
              </a:spcAft>
              <a:defRPr/>
            </a:pPr>
            <a:r>
              <a:rPr lang="es-AR" sz="2400" b="1" dirty="0" smtClean="0">
                <a:solidFill>
                  <a:srgbClr val="C00000"/>
                </a:solidFill>
                <a:latin typeface="+mj-lt"/>
              </a:rPr>
              <a:t>Debe tener en cuenta que los cálculos de la regresión se hacen a través del método de máxima verosimilitud con los datos de la muestra; una buena regla es no superar en ningún caso la relación una variable en el modelo por cada diez individuos en la muestra analizada.</a:t>
            </a:r>
          </a:p>
        </p:txBody>
      </p:sp>
      <p:sp>
        <p:nvSpPr>
          <p:cNvPr id="40963" name="Rectangle 6"/>
          <p:cNvSpPr>
            <a:spLocks noChangeArrowheads="1"/>
          </p:cNvSpPr>
          <p:nvPr/>
        </p:nvSpPr>
        <p:spPr bwMode="auto">
          <a:xfrm>
            <a:off x="1214438" y="2603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
        <p:nvSpPr>
          <p:cNvPr id="40964" name="1 Rectángulo"/>
          <p:cNvSpPr>
            <a:spLocks noChangeArrowheads="1"/>
          </p:cNvSpPr>
          <p:nvPr/>
        </p:nvSpPr>
        <p:spPr bwMode="auto">
          <a:xfrm>
            <a:off x="1476375" y="5457825"/>
            <a:ext cx="58134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 altLang="es-AR" sz="2800" b="1">
                <a:solidFill>
                  <a:srgbClr val="333399"/>
                </a:solidFill>
              </a:rPr>
              <a:t>ln(p/q) = a0 + b1 X1 + b2 X2</a:t>
            </a:r>
            <a:endParaRPr lang="es-ES" altLang="es-AR" sz="2800" b="1">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500063" y="1357313"/>
            <a:ext cx="8153400" cy="52943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a:t>La</a:t>
            </a:r>
            <a:r>
              <a:rPr lang="es-ES" altLang="es-AR" sz="2600" b="1" i="1"/>
              <a:t> </a:t>
            </a:r>
            <a:r>
              <a:rPr lang="es-ES" altLang="es-AR" sz="2600" b="1" i="1">
                <a:solidFill>
                  <a:schemeClr val="tx2"/>
                </a:solidFill>
              </a:rPr>
              <a:t>interacción</a:t>
            </a:r>
            <a:r>
              <a:rPr lang="es-ES" altLang="es-AR" sz="2600" b="1">
                <a:solidFill>
                  <a:schemeClr val="tx2"/>
                </a:solidFill>
              </a:rPr>
              <a:t> y la </a:t>
            </a:r>
            <a:r>
              <a:rPr lang="es-ES" altLang="es-AR" sz="2600" b="1" i="1">
                <a:solidFill>
                  <a:schemeClr val="tx2"/>
                </a:solidFill>
              </a:rPr>
              <a:t>confusión</a:t>
            </a:r>
            <a:r>
              <a:rPr lang="es-ES" altLang="es-AR" sz="2600" b="1"/>
              <a:t> son dos conceptos importantes cuando se usa la técnica de regresión con el objetivo de generar modelos explicativos, que tienen que ver con la interferencia que una o varias variables pueden realizar en la asociación entre otras.</a:t>
            </a:r>
          </a:p>
          <a:p>
            <a:pPr algn="just" eaLnBrk="1" hangingPunct="1">
              <a:spcBef>
                <a:spcPct val="0"/>
              </a:spcBef>
              <a:buClrTx/>
              <a:buSzTx/>
              <a:buFontTx/>
              <a:buNone/>
            </a:pPr>
            <a:endParaRPr lang="es-ES" altLang="es-AR" sz="2600" b="1"/>
          </a:p>
          <a:p>
            <a:pPr algn="just" eaLnBrk="1" hangingPunct="1">
              <a:spcBef>
                <a:spcPct val="0"/>
              </a:spcBef>
              <a:buClrTx/>
              <a:buSzTx/>
              <a:buFontTx/>
              <a:buNone/>
            </a:pPr>
            <a:r>
              <a:rPr lang="es-ES" altLang="es-AR" sz="2600" b="1"/>
              <a:t>Existe </a:t>
            </a:r>
            <a:r>
              <a:rPr lang="es-ES" altLang="es-AR" sz="2600" b="1">
                <a:solidFill>
                  <a:schemeClr val="tx2"/>
                </a:solidFill>
              </a:rPr>
              <a:t>confusión</a:t>
            </a:r>
            <a:r>
              <a:rPr lang="es-ES" altLang="es-AR" sz="2600" b="1"/>
              <a:t> cuando la asociación entre dos variables difiere significativamente según que se considere o no, otra variable. Existe </a:t>
            </a:r>
            <a:r>
              <a:rPr lang="es-ES" altLang="es-AR" sz="2600" b="1">
                <a:solidFill>
                  <a:schemeClr val="tx2"/>
                </a:solidFill>
              </a:rPr>
              <a:t>interacción</a:t>
            </a:r>
            <a:r>
              <a:rPr lang="es-ES" altLang="es-AR" sz="2600" b="1"/>
              <a:t> cuando la asociación entre dos variables varía según los diferentes niveles de otra u otras variables incluidas en el modelo.</a:t>
            </a:r>
            <a:r>
              <a:rPr lang="es-ES" altLang="es-AR" sz="2600"/>
              <a:t> </a:t>
            </a:r>
            <a:endParaRPr lang="es-AR" altLang="es-AR" sz="2600"/>
          </a:p>
        </p:txBody>
      </p:sp>
      <p:sp>
        <p:nvSpPr>
          <p:cNvPr id="41987" name="Rectangle 3"/>
          <p:cNvSpPr>
            <a:spLocks noChangeArrowheads="1"/>
          </p:cNvSpPr>
          <p:nvPr/>
        </p:nvSpPr>
        <p:spPr bwMode="auto">
          <a:xfrm>
            <a:off x="1219200" y="515938"/>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500063" y="1214438"/>
            <a:ext cx="8358187" cy="53705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ES" altLang="es-AR" sz="2600" b="1"/>
              <a:t>Contrastar la existencia de </a:t>
            </a:r>
            <a:r>
              <a:rPr lang="es-ES" altLang="es-AR" sz="2600" b="1">
                <a:solidFill>
                  <a:srgbClr val="F10FD1"/>
                </a:solidFill>
              </a:rPr>
              <a:t>confusión</a:t>
            </a:r>
            <a:r>
              <a:rPr lang="es-ES" altLang="es-AR" sz="2600" b="1"/>
              <a:t> requiere comparar los coeficientes de regresión obtenidos en dos modelos diferentes y si hay diferencia, existe la confusión. Para dicha comparación no se precisa realizar un contraste de hipótesis estadístico ya que aunque la diferencia encontrada sea debida al azar, representa una distorsión que la estimación ajustada corrige. Será el investigador quién establezca el criterio para decidir cuando hay diferencia. </a:t>
            </a:r>
          </a:p>
          <a:p>
            <a:pPr algn="just" eaLnBrk="1" hangingPunct="1">
              <a:spcBef>
                <a:spcPct val="0"/>
              </a:spcBef>
              <a:buClrTx/>
              <a:buSzTx/>
              <a:buFontTx/>
              <a:buNone/>
            </a:pPr>
            <a:r>
              <a:rPr lang="es-ES" altLang="es-AR" sz="2600" b="1"/>
              <a:t>Lo habitual es considerar que existe confusión cuando la exponencial del coeficiente (Exp (B)) cambia en más del 10%.</a:t>
            </a:r>
            <a:r>
              <a:rPr lang="es-ES" altLang="es-AR" sz="2600"/>
              <a:t> </a:t>
            </a:r>
            <a:endParaRPr lang="es-AR" altLang="es-AR" sz="2600"/>
          </a:p>
        </p:txBody>
      </p:sp>
      <p:sp>
        <p:nvSpPr>
          <p:cNvPr id="43011" name="Rectangle 3"/>
          <p:cNvSpPr>
            <a:spLocks noChangeArrowheads="1"/>
          </p:cNvSpPr>
          <p:nvPr/>
        </p:nvSpPr>
        <p:spPr bwMode="auto">
          <a:xfrm>
            <a:off x="1214438" y="3571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4"/>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4035" name="Rectangle 5"/>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174087" name="Rectangle 7"/>
          <p:cNvSpPr>
            <a:spLocks noGrp="1" noChangeArrowheads="1"/>
          </p:cNvSpPr>
          <p:nvPr>
            <p:ph type="body" idx="1"/>
          </p:nvPr>
        </p:nvSpPr>
        <p:spPr>
          <a:xfrm>
            <a:off x="323850" y="2278063"/>
            <a:ext cx="8351838" cy="4464050"/>
          </a:xfrm>
          <a:noFill/>
        </p:spPr>
        <p:txBody>
          <a:bodyPr lIns="92075" tIns="46038" rIns="92075" bIns="46038"/>
          <a:lstStyle/>
          <a:p>
            <a:pPr algn="just" eaLnBrk="1" hangingPunct="1">
              <a:lnSpc>
                <a:spcPct val="90000"/>
              </a:lnSpc>
            </a:pPr>
            <a:r>
              <a:rPr lang="es-ES" altLang="es-AR" sz="3000" smtClean="0"/>
              <a:t>“La participación en el mercado de trabajo está condicionada por diversos factores económicos, sociales y culturales. […] La definición de los roles masculinos y femeninos ubica a los varones como principales responsables del sostén económico de los hogares y […] directamente asociados al mundo laboral […] Las mujeres […] como principales responsables de las tareas de reproducción social en el ámbito doméstico”.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74087">
                                            <p:txEl>
                                              <p:pRg st="0" end="0"/>
                                            </p:txEl>
                                          </p:spTgt>
                                        </p:tgtEl>
                                        <p:attrNameLst>
                                          <p:attrName>style.visibility</p:attrName>
                                        </p:attrNameLst>
                                      </p:cBhvr>
                                      <p:to>
                                        <p:strVal val="visible"/>
                                      </p:to>
                                    </p:set>
                                    <p:animEffect transition="in" filter="strips(downLeft)">
                                      <p:cBhvr>
                                        <p:cTn id="7" dur="500"/>
                                        <p:tgtEl>
                                          <p:spTgt spid="1740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5059" name="Rectangle 3"/>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5060" name="Rectangle 4"/>
          <p:cNvSpPr>
            <a:spLocks noGrp="1" noChangeArrowheads="1"/>
          </p:cNvSpPr>
          <p:nvPr>
            <p:ph type="body" idx="1"/>
          </p:nvPr>
        </p:nvSpPr>
        <p:spPr>
          <a:xfrm>
            <a:off x="323850" y="1990725"/>
            <a:ext cx="8631238" cy="4751388"/>
          </a:xfrm>
        </p:spPr>
        <p:txBody>
          <a:bodyPr/>
          <a:lstStyle/>
          <a:p>
            <a:pPr eaLnBrk="1" hangingPunct="1">
              <a:lnSpc>
                <a:spcPct val="80000"/>
              </a:lnSpc>
              <a:buFont typeface="Wingdings" pitchFamily="2" charset="2"/>
              <a:buNone/>
            </a:pPr>
            <a:r>
              <a:rPr lang="en-GB" altLang="es-AR" sz="1800" b="1" dirty="0" smtClean="0">
                <a:latin typeface="Courier New" pitchFamily="49" charset="0"/>
              </a:rPr>
              <a:t>Dependent Variable Encoding:</a:t>
            </a:r>
          </a:p>
          <a:p>
            <a:pPr eaLnBrk="1" hangingPunct="1">
              <a:lnSpc>
                <a:spcPct val="80000"/>
              </a:lnSpc>
            </a:pPr>
            <a:r>
              <a:rPr lang="en-GB" altLang="es-AR" sz="1800" b="1" dirty="0" smtClean="0">
                <a:latin typeface="Courier New" pitchFamily="49" charset="0"/>
              </a:rPr>
              <a:t>Original       Internal</a:t>
            </a:r>
          </a:p>
          <a:p>
            <a:pPr eaLnBrk="1" hangingPunct="1">
              <a:lnSpc>
                <a:spcPct val="80000"/>
              </a:lnSpc>
            </a:pPr>
            <a:r>
              <a:rPr lang="en-GB" altLang="es-AR" sz="1800" b="1" dirty="0" smtClean="0">
                <a:latin typeface="Courier New" pitchFamily="49" charset="0"/>
              </a:rPr>
              <a:t>Value          </a:t>
            </a:r>
            <a:r>
              <a:rPr lang="en-GB" altLang="es-AR" sz="1800" b="1" dirty="0" err="1" smtClean="0">
                <a:latin typeface="Courier New" pitchFamily="49" charset="0"/>
              </a:rPr>
              <a:t>Value</a:t>
            </a:r>
            <a:endParaRPr lang="en-GB" altLang="es-AR" sz="1800" b="1" dirty="0" smtClean="0">
              <a:latin typeface="Courier New" pitchFamily="49" charset="0"/>
            </a:endParaRPr>
          </a:p>
          <a:p>
            <a:pPr eaLnBrk="1" hangingPunct="1">
              <a:lnSpc>
                <a:spcPct val="80000"/>
              </a:lnSpc>
            </a:pPr>
            <a:r>
              <a:rPr lang="en-GB" altLang="es-AR" sz="1800" b="1" dirty="0" smtClean="0">
                <a:solidFill>
                  <a:srgbClr val="C00000"/>
                </a:solidFill>
                <a:latin typeface="Courier New" pitchFamily="49" charset="0"/>
              </a:rPr>
              <a:t>    </a:t>
            </a:r>
            <a:r>
              <a:rPr lang="en-GB" altLang="es-AR" sz="2000" b="1" dirty="0" smtClean="0">
                <a:solidFill>
                  <a:srgbClr val="C00000"/>
                </a:solidFill>
                <a:latin typeface="Courier New" pitchFamily="49" charset="0"/>
              </a:rPr>
              <a:t>1,00       0 (INACTIVO)</a:t>
            </a:r>
          </a:p>
          <a:p>
            <a:pPr eaLnBrk="1" hangingPunct="1">
              <a:lnSpc>
                <a:spcPct val="80000"/>
              </a:lnSpc>
            </a:pPr>
            <a:r>
              <a:rPr lang="en-GB" altLang="es-AR" sz="2000" b="1" dirty="0" smtClean="0">
                <a:solidFill>
                  <a:srgbClr val="C00000"/>
                </a:solidFill>
                <a:latin typeface="Courier New" pitchFamily="49" charset="0"/>
              </a:rPr>
              <a:t>    2,00       1 (ACTIVO)</a:t>
            </a:r>
          </a:p>
          <a:p>
            <a:pPr eaLnBrk="1" hangingPunct="1">
              <a:lnSpc>
                <a:spcPct val="80000"/>
              </a:lnSpc>
              <a:buFont typeface="Wingdings" pitchFamily="2" charset="2"/>
              <a:buNone/>
            </a:pPr>
            <a:r>
              <a:rPr lang="en-GB" altLang="es-AR" sz="1800" b="1" dirty="0" smtClean="0">
                <a:latin typeface="Courier New" pitchFamily="49" charset="0"/>
              </a:rPr>
              <a:t>                                           Parameter</a:t>
            </a:r>
          </a:p>
          <a:p>
            <a:pPr eaLnBrk="1" hangingPunct="1">
              <a:lnSpc>
                <a:spcPct val="80000"/>
              </a:lnSpc>
              <a:buFont typeface="Wingdings" pitchFamily="2" charset="2"/>
              <a:buNone/>
            </a:pPr>
            <a:r>
              <a:rPr lang="en-GB" altLang="es-AR" sz="1800" b="1" dirty="0" smtClean="0">
                <a:latin typeface="Courier New" pitchFamily="49" charset="0"/>
              </a:rPr>
              <a:t>                             Value   </a:t>
            </a:r>
            <a:r>
              <a:rPr lang="en-GB" altLang="es-AR" sz="1800" b="1" dirty="0" err="1" smtClean="0">
                <a:latin typeface="Courier New" pitchFamily="49" charset="0"/>
              </a:rPr>
              <a:t>Freq</a:t>
            </a:r>
            <a:r>
              <a:rPr lang="en-GB" altLang="es-AR" sz="1800" b="1" dirty="0" smtClean="0">
                <a:latin typeface="Courier New" pitchFamily="49" charset="0"/>
              </a:rPr>
              <a:t>  Coding</a:t>
            </a:r>
          </a:p>
          <a:p>
            <a:pPr eaLnBrk="1" hangingPunct="1">
              <a:lnSpc>
                <a:spcPct val="80000"/>
              </a:lnSpc>
              <a:buFont typeface="Wingdings" pitchFamily="2" charset="2"/>
              <a:buNone/>
            </a:pPr>
            <a:r>
              <a:rPr lang="en-GB" altLang="es-AR" sz="1800" b="1" dirty="0" smtClean="0">
                <a:latin typeface="Courier New" pitchFamily="49" charset="0"/>
              </a:rPr>
              <a:t>                                           (1)</a:t>
            </a:r>
          </a:p>
          <a:p>
            <a:pPr eaLnBrk="1" hangingPunct="1">
              <a:lnSpc>
                <a:spcPct val="80000"/>
              </a:lnSpc>
            </a:pPr>
            <a:r>
              <a:rPr lang="en-GB" altLang="es-AR" sz="1800" b="1" dirty="0" smtClean="0">
                <a:solidFill>
                  <a:schemeClr val="tx2"/>
                </a:solidFill>
                <a:latin typeface="Courier New" pitchFamily="49" charset="0"/>
              </a:rPr>
              <a:t>H13</a:t>
            </a:r>
          </a:p>
          <a:p>
            <a:pPr lvl="1" eaLnBrk="1" hangingPunct="1">
              <a:lnSpc>
                <a:spcPct val="80000"/>
              </a:lnSpc>
            </a:pPr>
            <a:r>
              <a:rPr lang="en-GB" altLang="es-AR" sz="1800" b="1" dirty="0" smtClean="0">
                <a:solidFill>
                  <a:schemeClr val="tx2"/>
                </a:solidFill>
                <a:latin typeface="Courier New" pitchFamily="49" charset="0"/>
              </a:rPr>
              <a:t> </a:t>
            </a:r>
            <a:r>
              <a:rPr lang="en-GB" altLang="es-AR" sz="1800" b="1" dirty="0" err="1" smtClean="0">
                <a:solidFill>
                  <a:schemeClr val="tx2"/>
                </a:solidFill>
                <a:latin typeface="Courier New" pitchFamily="49" charset="0"/>
              </a:rPr>
              <a:t>Varón</a:t>
            </a:r>
            <a:r>
              <a:rPr lang="en-GB" altLang="es-AR" sz="1800" b="1" dirty="0" smtClean="0">
                <a:solidFill>
                  <a:schemeClr val="tx2"/>
                </a:solidFill>
                <a:latin typeface="Courier New" pitchFamily="49" charset="0"/>
              </a:rPr>
              <a:t>                         0   7232   ,000</a:t>
            </a:r>
          </a:p>
          <a:p>
            <a:pPr lvl="1" eaLnBrk="1" hangingPunct="1">
              <a:lnSpc>
                <a:spcPct val="80000"/>
              </a:lnSpc>
            </a:pPr>
            <a:r>
              <a:rPr lang="en-GB" altLang="es-AR" sz="1800" b="1" dirty="0" smtClean="0">
                <a:solidFill>
                  <a:schemeClr val="tx2"/>
                </a:solidFill>
                <a:latin typeface="Courier New" pitchFamily="49" charset="0"/>
              </a:rPr>
              <a:t> </a:t>
            </a:r>
            <a:r>
              <a:rPr lang="en-GB" altLang="es-AR" sz="1800" b="1" dirty="0" err="1" smtClean="0">
                <a:solidFill>
                  <a:schemeClr val="tx2"/>
                </a:solidFill>
                <a:latin typeface="Courier New" pitchFamily="49" charset="0"/>
              </a:rPr>
              <a:t>Mujer</a:t>
            </a:r>
            <a:r>
              <a:rPr lang="en-GB" altLang="es-AR" sz="1800" b="1" dirty="0" smtClean="0">
                <a:solidFill>
                  <a:schemeClr val="tx2"/>
                </a:solidFill>
                <a:latin typeface="Courier New" pitchFamily="49" charset="0"/>
              </a:rPr>
              <a:t>                         1   8115  1,000</a:t>
            </a:r>
          </a:p>
          <a:p>
            <a:pPr eaLnBrk="1" hangingPunct="1">
              <a:lnSpc>
                <a:spcPct val="80000"/>
              </a:lnSpc>
            </a:pPr>
            <a:r>
              <a:rPr lang="en-GB" altLang="es-AR" sz="1800" b="1" dirty="0" smtClean="0">
                <a:solidFill>
                  <a:schemeClr val="tx2"/>
                </a:solidFill>
                <a:latin typeface="Courier New" pitchFamily="49" charset="0"/>
              </a:rPr>
              <a:t>XMEN5</a:t>
            </a:r>
          </a:p>
          <a:p>
            <a:pPr lvl="1" eaLnBrk="1" hangingPunct="1">
              <a:lnSpc>
                <a:spcPct val="80000"/>
              </a:lnSpc>
            </a:pPr>
            <a:r>
              <a:rPr lang="en-GB" altLang="es-AR" sz="1800" b="1" dirty="0" smtClean="0">
                <a:solidFill>
                  <a:schemeClr val="tx2"/>
                </a:solidFill>
                <a:latin typeface="Courier New" pitchFamily="49" charset="0"/>
              </a:rPr>
              <a:t> Sin </a:t>
            </a:r>
            <a:r>
              <a:rPr lang="en-GB" altLang="es-AR" sz="1800" b="1" dirty="0" err="1" smtClean="0">
                <a:solidFill>
                  <a:schemeClr val="tx2"/>
                </a:solidFill>
                <a:latin typeface="Courier New" pitchFamily="49" charset="0"/>
              </a:rPr>
              <a:t>menores</a:t>
            </a:r>
            <a:r>
              <a:rPr lang="en-GB" altLang="es-AR" sz="1800" b="1" dirty="0" smtClean="0">
                <a:solidFill>
                  <a:schemeClr val="tx2"/>
                </a:solidFill>
                <a:latin typeface="Courier New" pitchFamily="49" charset="0"/>
              </a:rPr>
              <a:t> de 5 </a:t>
            </a:r>
            <a:r>
              <a:rPr lang="en-GB" altLang="es-AR" sz="1800" b="1" dirty="0" err="1" smtClean="0">
                <a:solidFill>
                  <a:schemeClr val="tx2"/>
                </a:solidFill>
                <a:latin typeface="Courier New" pitchFamily="49" charset="0"/>
              </a:rPr>
              <a:t>años</a:t>
            </a:r>
            <a:r>
              <a:rPr lang="en-GB" altLang="es-AR" sz="1800" b="1" dirty="0" smtClean="0">
                <a:solidFill>
                  <a:schemeClr val="tx2"/>
                </a:solidFill>
                <a:latin typeface="Courier New" pitchFamily="49" charset="0"/>
              </a:rPr>
              <a:t>       ,00   9487   ,000</a:t>
            </a:r>
          </a:p>
          <a:p>
            <a:pPr lvl="1" eaLnBrk="1" hangingPunct="1">
              <a:lnSpc>
                <a:spcPct val="80000"/>
              </a:lnSpc>
            </a:pPr>
            <a:r>
              <a:rPr lang="en-GB" altLang="es-AR" sz="1800" b="1" dirty="0" smtClean="0">
                <a:solidFill>
                  <a:schemeClr val="tx2"/>
                </a:solidFill>
                <a:latin typeface="Courier New" pitchFamily="49" charset="0"/>
              </a:rPr>
              <a:t> al </a:t>
            </a:r>
            <a:r>
              <a:rPr lang="en-GB" altLang="es-AR" sz="1800" b="1" dirty="0" err="1" smtClean="0">
                <a:solidFill>
                  <a:schemeClr val="tx2"/>
                </a:solidFill>
                <a:latin typeface="Courier New" pitchFamily="49" charset="0"/>
              </a:rPr>
              <a:t>menos</a:t>
            </a:r>
            <a:r>
              <a:rPr lang="en-GB" altLang="es-AR" sz="1800" b="1" dirty="0" smtClean="0">
                <a:solidFill>
                  <a:schemeClr val="tx2"/>
                </a:solidFill>
                <a:latin typeface="Courier New" pitchFamily="49" charset="0"/>
              </a:rPr>
              <a:t> un </a:t>
            </a:r>
            <a:r>
              <a:rPr lang="en-GB" altLang="es-AR" sz="1800" b="1" dirty="0" err="1" smtClean="0">
                <a:solidFill>
                  <a:schemeClr val="tx2"/>
                </a:solidFill>
                <a:latin typeface="Courier New" pitchFamily="49" charset="0"/>
              </a:rPr>
              <a:t>menor</a:t>
            </a:r>
            <a:r>
              <a:rPr lang="en-GB" altLang="es-AR" sz="1800" b="1" dirty="0" smtClean="0">
                <a:solidFill>
                  <a:schemeClr val="tx2"/>
                </a:solidFill>
                <a:latin typeface="Courier New" pitchFamily="49" charset="0"/>
              </a:rPr>
              <a:t>          1,00   5860  </a:t>
            </a:r>
            <a:r>
              <a:rPr lang="en-GB" altLang="es-AR" sz="1800" b="1" dirty="0" smtClean="0">
                <a:solidFill>
                  <a:schemeClr val="tx2"/>
                </a:solidFill>
                <a:latin typeface="Courier New" pitchFamily="49" charset="0"/>
              </a:rPr>
              <a:t>1,000</a:t>
            </a:r>
            <a:endParaRPr lang="en-GB" altLang="es-AR" sz="1800" b="1" dirty="0" smtClean="0">
              <a:solidFill>
                <a:schemeClr val="tx2"/>
              </a:solidFill>
              <a:latin typeface="Courier New" pitchFamily="49"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6083" name="Rectangle 3"/>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6084" name="Rectangle 4"/>
          <p:cNvSpPr>
            <a:spLocks noGrp="1" noChangeArrowheads="1"/>
          </p:cNvSpPr>
          <p:nvPr>
            <p:ph type="body" idx="1"/>
          </p:nvPr>
        </p:nvSpPr>
        <p:spPr>
          <a:xfrm>
            <a:off x="107950" y="2409825"/>
            <a:ext cx="8893175" cy="4187825"/>
          </a:xfrm>
        </p:spPr>
        <p:txBody>
          <a:bodyPr/>
          <a:lstStyle/>
          <a:p>
            <a:pPr eaLnBrk="1" hangingPunct="1">
              <a:lnSpc>
                <a:spcPct val="80000"/>
              </a:lnSpc>
            </a:pPr>
            <a:r>
              <a:rPr lang="en-US" altLang="es-AR" sz="2300" b="1" smtClean="0">
                <a:latin typeface="Courier New" pitchFamily="49" charset="0"/>
              </a:rPr>
              <a:t>Total number of cases:      16814 (Unweighted)</a:t>
            </a:r>
          </a:p>
          <a:p>
            <a:pPr eaLnBrk="1" hangingPunct="1">
              <a:lnSpc>
                <a:spcPct val="80000"/>
              </a:lnSpc>
            </a:pPr>
            <a:r>
              <a:rPr lang="en-US" altLang="es-AR" sz="2300" b="1" smtClean="0">
                <a:latin typeface="Courier New" pitchFamily="49" charset="0"/>
              </a:rPr>
              <a:t>Number of selected cases:   16814</a:t>
            </a:r>
          </a:p>
          <a:p>
            <a:pPr eaLnBrk="1" hangingPunct="1">
              <a:lnSpc>
                <a:spcPct val="80000"/>
              </a:lnSpc>
            </a:pPr>
            <a:r>
              <a:rPr lang="en-US" altLang="es-AR" sz="2300" b="1" smtClean="0">
                <a:latin typeface="Courier New" pitchFamily="49" charset="0"/>
              </a:rPr>
              <a:t>Number of unselected cases: 0</a:t>
            </a:r>
          </a:p>
          <a:p>
            <a:pPr eaLnBrk="1" hangingPunct="1">
              <a:lnSpc>
                <a:spcPct val="80000"/>
              </a:lnSpc>
            </a:pPr>
            <a:endParaRPr lang="en-US" altLang="es-AR" sz="2300" b="1" smtClean="0">
              <a:latin typeface="Courier New" pitchFamily="49" charset="0"/>
            </a:endParaRPr>
          </a:p>
          <a:p>
            <a:pPr eaLnBrk="1" hangingPunct="1">
              <a:lnSpc>
                <a:spcPct val="80000"/>
              </a:lnSpc>
            </a:pPr>
            <a:endParaRPr lang="en-US" altLang="es-AR" sz="2300" b="1" smtClean="0">
              <a:latin typeface="Courier New" pitchFamily="49" charset="0"/>
            </a:endParaRPr>
          </a:p>
          <a:p>
            <a:pPr eaLnBrk="1" hangingPunct="1">
              <a:lnSpc>
                <a:spcPct val="80000"/>
              </a:lnSpc>
            </a:pPr>
            <a:r>
              <a:rPr lang="en-US" altLang="es-AR" sz="2300" b="1" smtClean="0">
                <a:latin typeface="Courier New" pitchFamily="49" charset="0"/>
              </a:rPr>
              <a:t>Number of selected cases:                 16814</a:t>
            </a:r>
          </a:p>
          <a:p>
            <a:pPr eaLnBrk="1" hangingPunct="1">
              <a:lnSpc>
                <a:spcPct val="80000"/>
              </a:lnSpc>
            </a:pPr>
            <a:r>
              <a:rPr lang="en-US" altLang="es-AR" sz="2300" b="1" smtClean="0">
                <a:latin typeface="Courier New" pitchFamily="49" charset="0"/>
              </a:rPr>
              <a:t>Number rejected because of missing data:  1467</a:t>
            </a:r>
          </a:p>
          <a:p>
            <a:pPr eaLnBrk="1" hangingPunct="1">
              <a:lnSpc>
                <a:spcPct val="80000"/>
              </a:lnSpc>
            </a:pPr>
            <a:r>
              <a:rPr lang="en-US" altLang="es-AR" sz="2300" b="1" smtClean="0">
                <a:latin typeface="Courier New" pitchFamily="49" charset="0"/>
              </a:rPr>
              <a:t>Number of cases included in the analysis: 15347</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571625" y="357188"/>
            <a:ext cx="6604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7107" name="Rectangle 3"/>
          <p:cNvSpPr>
            <a:spLocks noChangeArrowheads="1"/>
          </p:cNvSpPr>
          <p:nvPr/>
        </p:nvSpPr>
        <p:spPr bwMode="auto">
          <a:xfrm>
            <a:off x="2214563" y="1000125"/>
            <a:ext cx="4924425" cy="4556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7108" name="Rectangle 4"/>
          <p:cNvSpPr>
            <a:spLocks noGrp="1" noChangeArrowheads="1"/>
          </p:cNvSpPr>
          <p:nvPr>
            <p:ph type="body" idx="1"/>
          </p:nvPr>
        </p:nvSpPr>
        <p:spPr>
          <a:xfrm>
            <a:off x="439738" y="1643063"/>
            <a:ext cx="8704262" cy="4940300"/>
          </a:xfrm>
        </p:spPr>
        <p:txBody>
          <a:bodyPr/>
          <a:lstStyle/>
          <a:p>
            <a:pPr eaLnBrk="1" hangingPunct="1">
              <a:lnSpc>
                <a:spcPct val="80000"/>
              </a:lnSpc>
              <a:buFont typeface="Wingdings" pitchFamily="2" charset="2"/>
              <a:buNone/>
            </a:pPr>
            <a:r>
              <a:rPr lang="es-ES" altLang="es-AR" sz="1800" b="1" smtClean="0">
                <a:latin typeface="Courier New" pitchFamily="49" charset="0"/>
              </a:rPr>
              <a:t>Dependent Variable..   XCDEA  Condición de Actividad</a:t>
            </a:r>
          </a:p>
          <a:p>
            <a:pPr eaLnBrk="1" hangingPunct="1">
              <a:lnSpc>
                <a:spcPct val="80000"/>
              </a:lnSpc>
              <a:buFont typeface="Wingdings" pitchFamily="2" charset="2"/>
              <a:buNone/>
            </a:pPr>
            <a:r>
              <a:rPr lang="es-ES" altLang="es-AR" sz="1800" b="1" smtClean="0">
                <a:latin typeface="Courier New" pitchFamily="49" charset="0"/>
              </a:rPr>
              <a:t>Beginning Block Number  0.  Initial Log Likelihood Function</a:t>
            </a:r>
          </a:p>
          <a:p>
            <a:pPr eaLnBrk="1" hangingPunct="1">
              <a:lnSpc>
                <a:spcPct val="80000"/>
              </a:lnSpc>
              <a:buFont typeface="Wingdings" pitchFamily="2" charset="2"/>
              <a:buNone/>
            </a:pPr>
            <a:endParaRPr lang="es-ES" altLang="es-AR" sz="1800" b="1" smtClean="0">
              <a:latin typeface="Courier New" pitchFamily="49" charset="0"/>
            </a:endParaRPr>
          </a:p>
          <a:p>
            <a:pPr eaLnBrk="1" hangingPunct="1">
              <a:lnSpc>
                <a:spcPct val="80000"/>
              </a:lnSpc>
              <a:buFont typeface="Wingdings" pitchFamily="2" charset="2"/>
              <a:buNone/>
            </a:pPr>
            <a:r>
              <a:rPr lang="es-ES" altLang="es-AR" sz="2200" b="1" smtClean="0">
                <a:solidFill>
                  <a:schemeClr val="tx2"/>
                </a:solidFill>
                <a:latin typeface="Courier New" pitchFamily="49" charset="0"/>
              </a:rPr>
              <a:t>-2 Log Likelihood   16339,972</a:t>
            </a:r>
          </a:p>
          <a:p>
            <a:pPr eaLnBrk="1" hangingPunct="1">
              <a:lnSpc>
                <a:spcPct val="80000"/>
              </a:lnSpc>
              <a:buFont typeface="Wingdings" pitchFamily="2" charset="2"/>
              <a:buNone/>
            </a:pPr>
            <a:endParaRPr lang="es-ES" altLang="es-AR" sz="2400" b="1" smtClean="0">
              <a:solidFill>
                <a:schemeClr val="tx2"/>
              </a:solidFill>
              <a:latin typeface="Courier New" pitchFamily="49" charset="0"/>
            </a:endParaRPr>
          </a:p>
          <a:p>
            <a:pPr eaLnBrk="1" hangingPunct="1">
              <a:lnSpc>
                <a:spcPct val="80000"/>
              </a:lnSpc>
              <a:buFont typeface="Wingdings" pitchFamily="2" charset="2"/>
              <a:buNone/>
            </a:pPr>
            <a:r>
              <a:rPr lang="es-ES" altLang="es-AR" sz="1800" b="1" smtClean="0">
                <a:latin typeface="Courier New" pitchFamily="49" charset="0"/>
              </a:rPr>
              <a:t>Beginning Block Number  1.  Method: Enter</a:t>
            </a:r>
          </a:p>
          <a:p>
            <a:pPr eaLnBrk="1" hangingPunct="1">
              <a:lnSpc>
                <a:spcPct val="80000"/>
              </a:lnSpc>
              <a:buFont typeface="Wingdings" pitchFamily="2" charset="2"/>
              <a:buNone/>
            </a:pPr>
            <a:r>
              <a:rPr lang="es-ES" altLang="es-AR" sz="1800" b="1" smtClean="0">
                <a:latin typeface="Courier New" pitchFamily="49" charset="0"/>
              </a:rPr>
              <a:t>Variable(s) Entered on Step Number</a:t>
            </a:r>
          </a:p>
          <a:p>
            <a:pPr eaLnBrk="1" hangingPunct="1">
              <a:lnSpc>
                <a:spcPct val="80000"/>
              </a:lnSpc>
              <a:buFont typeface="Wingdings" pitchFamily="2" charset="2"/>
              <a:buNone/>
            </a:pPr>
            <a:r>
              <a:rPr lang="es-ES" altLang="es-AR" sz="2000" b="1" smtClean="0">
                <a:solidFill>
                  <a:schemeClr val="tx2"/>
                </a:solidFill>
                <a:latin typeface="Courier New" pitchFamily="49" charset="0"/>
              </a:rPr>
              <a:t>1. XMEN5     Presencia de menores de 5 años o menos</a:t>
            </a:r>
          </a:p>
          <a:p>
            <a:pPr eaLnBrk="1" hangingPunct="1">
              <a:lnSpc>
                <a:spcPct val="80000"/>
              </a:lnSpc>
              <a:buFont typeface="Wingdings" pitchFamily="2" charset="2"/>
              <a:buNone/>
            </a:pPr>
            <a:r>
              <a:rPr lang="es-ES" altLang="es-AR" sz="2000" b="1" smtClean="0">
                <a:solidFill>
                  <a:schemeClr val="tx2"/>
                </a:solidFill>
                <a:latin typeface="Courier New" pitchFamily="49" charset="0"/>
              </a:rPr>
              <a:t>   H13       Sexo</a:t>
            </a:r>
          </a:p>
          <a:p>
            <a:pPr eaLnBrk="1" hangingPunct="1">
              <a:lnSpc>
                <a:spcPct val="80000"/>
              </a:lnSpc>
            </a:pPr>
            <a:endParaRPr lang="es-ES" altLang="es-AR" sz="2000" b="1" smtClean="0">
              <a:solidFill>
                <a:schemeClr val="tx2"/>
              </a:solidFill>
              <a:latin typeface="Courier New" pitchFamily="49" charset="0"/>
            </a:endParaRPr>
          </a:p>
          <a:p>
            <a:pPr eaLnBrk="1" hangingPunct="1">
              <a:lnSpc>
                <a:spcPct val="80000"/>
              </a:lnSpc>
              <a:buFont typeface="Wingdings" pitchFamily="2" charset="2"/>
              <a:buNone/>
            </a:pPr>
            <a:r>
              <a:rPr lang="es-ES" altLang="es-AR" sz="2000" b="1" smtClean="0">
                <a:latin typeface="Courier New" pitchFamily="49" charset="0"/>
              </a:rPr>
              <a:t>Estimation terminated at iteration number 4 because</a:t>
            </a:r>
          </a:p>
          <a:p>
            <a:pPr eaLnBrk="1" hangingPunct="1">
              <a:lnSpc>
                <a:spcPct val="80000"/>
              </a:lnSpc>
              <a:buFont typeface="Wingdings" pitchFamily="2" charset="2"/>
              <a:buNone/>
            </a:pPr>
            <a:r>
              <a:rPr lang="es-ES" altLang="es-AR" sz="2000" b="1" smtClean="0">
                <a:latin typeface="Courier New" pitchFamily="49" charset="0"/>
              </a:rPr>
              <a:t>Log Likelihood decreased by less than ,01 percent.</a:t>
            </a:r>
          </a:p>
          <a:p>
            <a:pPr eaLnBrk="1" hangingPunct="1">
              <a:lnSpc>
                <a:spcPct val="80000"/>
              </a:lnSpc>
            </a:pPr>
            <a:r>
              <a:rPr lang="es-ES" altLang="es-AR" sz="2000" b="1" smtClean="0">
                <a:latin typeface="Courier New" pitchFamily="49" charset="0"/>
              </a:rPr>
              <a:t> </a:t>
            </a:r>
            <a:r>
              <a:rPr lang="es-ES" altLang="es-AR" sz="2200" b="1" smtClean="0">
                <a:solidFill>
                  <a:schemeClr val="tx2"/>
                </a:solidFill>
                <a:latin typeface="Courier New" pitchFamily="49" charset="0"/>
              </a:rPr>
              <a:t>-2 Log Likelihood    14057,404</a:t>
            </a:r>
          </a:p>
          <a:p>
            <a:pPr eaLnBrk="1" hangingPunct="1">
              <a:lnSpc>
                <a:spcPct val="80000"/>
              </a:lnSpc>
            </a:pPr>
            <a:r>
              <a:rPr lang="es-ES" altLang="es-AR" sz="2200" b="1" smtClean="0">
                <a:solidFill>
                  <a:schemeClr val="tx2"/>
                </a:solidFill>
                <a:latin typeface="Courier New" pitchFamily="49" charset="0"/>
              </a:rPr>
              <a:t> Goodness of Fit      15645,491</a:t>
            </a:r>
          </a:p>
          <a:p>
            <a:pPr eaLnBrk="1" hangingPunct="1">
              <a:lnSpc>
                <a:spcPct val="80000"/>
              </a:lnSpc>
            </a:pPr>
            <a:r>
              <a:rPr lang="es-ES" altLang="es-AR" sz="2200" b="1" smtClean="0">
                <a:solidFill>
                  <a:schemeClr val="tx2"/>
                </a:solidFill>
                <a:latin typeface="Courier New" pitchFamily="49" charset="0"/>
              </a:rPr>
              <a:t> Cox &amp; Snell - R^2         ,138</a:t>
            </a:r>
          </a:p>
          <a:p>
            <a:pPr eaLnBrk="1" hangingPunct="1">
              <a:lnSpc>
                <a:spcPct val="80000"/>
              </a:lnSpc>
            </a:pPr>
            <a:r>
              <a:rPr lang="es-ES" altLang="es-AR" sz="2200" b="1" smtClean="0">
                <a:solidFill>
                  <a:schemeClr val="tx2"/>
                </a:solidFill>
                <a:latin typeface="Courier New" pitchFamily="49" charset="0"/>
              </a:rPr>
              <a:t> Nagelkerke - R^2          ,211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376238" y="758825"/>
            <a:ext cx="8424862" cy="57562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300" b="1"/>
              <a:t>Si clasificamos el valor de la variable respuesta como 0 cuando no se presenta un suceso y con 1 cuando está presente, y buscamos cuantificar la posible relación entre ese suceso y alguna variable independiente, podemos utilizar una regresión lineal: </a:t>
            </a:r>
            <a:r>
              <a:rPr lang="es-ES" altLang="es-AR" sz="2300" b="1" i="1"/>
              <a:t>y = a + bx, </a:t>
            </a:r>
            <a:r>
              <a:rPr lang="es-ES" altLang="es-AR" sz="2300" b="1"/>
              <a:t>y estimar, por el procedimiento de mínimos cuadrados, los coeficientes </a:t>
            </a:r>
            <a:r>
              <a:rPr lang="es-ES" altLang="es-AR" sz="2300" b="1" i="1"/>
              <a:t>a</a:t>
            </a:r>
            <a:r>
              <a:rPr lang="es-ES" altLang="es-AR" sz="2300" b="1"/>
              <a:t> y </a:t>
            </a:r>
            <a:r>
              <a:rPr lang="es-ES" altLang="es-AR" sz="2300" b="1" i="1"/>
              <a:t>b</a:t>
            </a:r>
            <a:r>
              <a:rPr lang="es-ES" altLang="es-AR" sz="2300" b="1"/>
              <a:t> de la ecuación. </a:t>
            </a:r>
          </a:p>
          <a:p>
            <a:pPr algn="just" eaLnBrk="1" hangingPunct="1">
              <a:spcBef>
                <a:spcPct val="0"/>
              </a:spcBef>
              <a:buClrTx/>
              <a:buSzTx/>
              <a:buFontTx/>
              <a:buNone/>
            </a:pPr>
            <a:endParaRPr lang="es-ES" altLang="es-AR" sz="2300" b="1"/>
          </a:p>
          <a:p>
            <a:pPr algn="just" eaLnBrk="1" hangingPunct="1">
              <a:spcBef>
                <a:spcPct val="0"/>
              </a:spcBef>
              <a:buClrTx/>
              <a:buSzTx/>
              <a:buFontTx/>
              <a:buNone/>
            </a:pPr>
            <a:r>
              <a:rPr lang="es-ES" altLang="es-AR" sz="2300" b="1"/>
              <a:t>Sin embargo, aunque esto es posible matemáticamente, nos pude conducir a la obtención de resultados absurdos, ya que cuando se calcule la función obtenida para diferentes valores de la variable X se obtendrá resultados que pueden ser &lt; de 0 y &gt; a 1, dado que en la regresión lineal la estimación puede tomar cualquier valor numérico. A la vez, tienden a violentarse los supuestos implícitos para los modelos de regresión.</a:t>
            </a:r>
          </a:p>
        </p:txBody>
      </p:sp>
      <p:sp>
        <p:nvSpPr>
          <p:cNvPr id="16387" name="Rectangle 2"/>
          <p:cNvSpPr>
            <a:spLocks noChangeArrowheads="1"/>
          </p:cNvSpPr>
          <p:nvPr/>
        </p:nvSpPr>
        <p:spPr bwMode="auto">
          <a:xfrm>
            <a:off x="1143000" y="23813"/>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8131" name="Rectangle 3"/>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8132" name="Rectangle 4"/>
          <p:cNvSpPr>
            <a:spLocks noGrp="1" noChangeArrowheads="1"/>
          </p:cNvSpPr>
          <p:nvPr>
            <p:ph type="body" sz="half" idx="1"/>
          </p:nvPr>
        </p:nvSpPr>
        <p:spPr>
          <a:xfrm>
            <a:off x="1182688" y="1916113"/>
            <a:ext cx="7277100" cy="547687"/>
          </a:xfrm>
        </p:spPr>
        <p:txBody>
          <a:bodyPr/>
          <a:lstStyle/>
          <a:p>
            <a:pPr eaLnBrk="1" hangingPunct="1"/>
            <a:r>
              <a:rPr lang="es-ES" altLang="es-AR" sz="1600" smtClean="0">
                <a:latin typeface="Courier New" pitchFamily="49" charset="0"/>
              </a:rPr>
              <a:t>Classification Table for XCDEA</a:t>
            </a:r>
          </a:p>
          <a:p>
            <a:pPr eaLnBrk="1" hangingPunct="1"/>
            <a:r>
              <a:rPr lang="es-ES" altLang="es-AR" sz="1600" smtClean="0">
                <a:latin typeface="Courier New" pitchFamily="49" charset="0"/>
              </a:rPr>
              <a:t>The Cut Value is ,78</a:t>
            </a:r>
          </a:p>
          <a:p>
            <a:pPr eaLnBrk="1" hangingPunct="1"/>
            <a:endParaRPr lang="es-ES" altLang="es-AR" sz="1600" smtClean="0">
              <a:latin typeface="Courier New" pitchFamily="49" charset="0"/>
            </a:endParaRPr>
          </a:p>
        </p:txBody>
      </p:sp>
      <p:graphicFrame>
        <p:nvGraphicFramePr>
          <p:cNvPr id="203867" name="Group 91"/>
          <p:cNvGraphicFramePr>
            <a:graphicFrameLocks noGrp="1"/>
          </p:cNvGraphicFramePr>
          <p:nvPr>
            <p:ph sz="quarter" idx="2"/>
          </p:nvPr>
        </p:nvGraphicFramePr>
        <p:xfrm>
          <a:off x="250825" y="2492375"/>
          <a:ext cx="8631238" cy="2163852"/>
        </p:xfrm>
        <a:graphic>
          <a:graphicData uri="http://schemas.openxmlformats.org/drawingml/2006/table">
            <a:tbl>
              <a:tblPr/>
              <a:tblGrid>
                <a:gridCol w="1725613"/>
                <a:gridCol w="1727200"/>
                <a:gridCol w="1725612"/>
                <a:gridCol w="1727200"/>
                <a:gridCol w="1725613"/>
              </a:tblGrid>
              <a:tr h="335229">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Observed</a:t>
                      </a:r>
                    </a:p>
                  </a:txBody>
                  <a:tcPr marT="45701" marB="45701" anchor="ctr" horzOverflow="overflow">
                    <a:lnL cap="flat">
                      <a:noFill/>
                    </a:lnL>
                    <a:lnR>
                      <a:noFill/>
                    </a:lnR>
                    <a:lnT cap="flat">
                      <a:noFill/>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smtClean="0">
                        <a:ln>
                          <a:noFill/>
                        </a:ln>
                        <a:solidFill>
                          <a:schemeClr val="tx1"/>
                        </a:solidFill>
                        <a:effectLst/>
                        <a:latin typeface="Courier New" pitchFamily="49" charset="0"/>
                      </a:endParaRPr>
                    </a:p>
                  </a:txBody>
                  <a:tcPr marT="45701" marB="45701"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Predicted</a:t>
                      </a:r>
                    </a:p>
                  </a:txBody>
                  <a:tcPr marT="45701" marB="45701"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smtClean="0">
                        <a:ln>
                          <a:noFill/>
                        </a:ln>
                        <a:solidFill>
                          <a:schemeClr val="tx1"/>
                        </a:solidFill>
                        <a:effectLst/>
                        <a:latin typeface="Courier New" pitchFamily="49" charset="0"/>
                      </a:endParaRPr>
                    </a:p>
                  </a:txBody>
                  <a:tcPr marT="45701" marB="45701" horzOverflow="overflow">
                    <a:lnL>
                      <a:noFill/>
                    </a:lnL>
                    <a:lnR cap="flat">
                      <a:noFill/>
                    </a:lnR>
                    <a:lnT cap="flat">
                      <a:noFill/>
                    </a:lnT>
                    <a:lnB>
                      <a:noFill/>
                    </a:lnB>
                    <a:lnTlToBr>
                      <a:noFill/>
                    </a:lnTlToBr>
                    <a:lnBlToTr>
                      <a:noFill/>
                    </a:lnBlToTr>
                    <a:noFill/>
                  </a:tcPr>
                </a:tc>
              </a:tr>
              <a:tr h="365707">
                <a:tc vMerge="1">
                  <a:txBody>
                    <a:bodyPr/>
                    <a:lstStyle/>
                    <a:p>
                      <a:endParaRPr lang="es-AR"/>
                    </a:p>
                  </a:txBody>
                  <a:tcPr/>
                </a:tc>
                <a:tc v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Inactivo</a:t>
                      </a:r>
                    </a:p>
                  </a:txBody>
                  <a:tcPr marT="45701" marB="4570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Activo</a:t>
                      </a:r>
                    </a:p>
                  </a:txBody>
                  <a:tcPr marT="45701" marB="45701"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Percent Correct</a:t>
                      </a:r>
                    </a:p>
                  </a:txBody>
                  <a:tcPr marT="45701" marB="45701" horzOverflow="overflow">
                    <a:lnL>
                      <a:noFill/>
                    </a:lnL>
                    <a:lnR cap="flat">
                      <a:noFill/>
                    </a:lnR>
                    <a:lnT>
                      <a:noFill/>
                    </a:lnT>
                    <a:lnB>
                      <a:noFill/>
                    </a:lnB>
                    <a:lnTlToBr>
                      <a:noFill/>
                    </a:lnTlToBr>
                    <a:lnBlToTr>
                      <a:noFill/>
                    </a:lnBlToTr>
                    <a:noFill/>
                  </a:tcPr>
                </a:tc>
              </a:tr>
              <a:tr h="365707">
                <a:tc vMerge="1">
                  <a:txBody>
                    <a:bodyPr/>
                    <a:lstStyle/>
                    <a:p>
                      <a:endParaRPr lang="es-AR"/>
                    </a:p>
                  </a:txBody>
                  <a:tcPr/>
                </a:tc>
                <a:tc vMerge="1">
                  <a:txBody>
                    <a:bodyPr/>
                    <a:lstStyle/>
                    <a:p>
                      <a:endParaRPr lang="es-AR"/>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smtClean="0">
                          <a:ln>
                            <a:noFill/>
                          </a:ln>
                          <a:solidFill>
                            <a:schemeClr val="tx1"/>
                          </a:solidFill>
                          <a:effectLst/>
                          <a:latin typeface="Courier New" pitchFamily="49" charset="0"/>
                        </a:rPr>
                        <a:t>I</a:t>
                      </a:r>
                    </a:p>
                  </a:txBody>
                  <a:tcPr marT="45701" marB="45701"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smtClean="0">
                          <a:ln>
                            <a:noFill/>
                          </a:ln>
                          <a:solidFill>
                            <a:schemeClr val="tx1"/>
                          </a:solidFill>
                          <a:effectLst/>
                          <a:latin typeface="Courier New" pitchFamily="49" charset="0"/>
                        </a:rPr>
                        <a:t>A</a:t>
                      </a:r>
                    </a:p>
                  </a:txBody>
                  <a:tcPr marT="45701" marB="45701"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tr>
              <a:tr h="3657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Inactivo</a:t>
                      </a:r>
                    </a:p>
                  </a:txBody>
                  <a:tcPr marT="45701" marB="45701"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I</a:t>
                      </a:r>
                    </a:p>
                  </a:txBody>
                  <a:tcPr marT="45701" marB="45701"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2.985</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458</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smtClean="0">
                          <a:ln>
                            <a:noFill/>
                          </a:ln>
                          <a:solidFill>
                            <a:schemeClr val="tx1"/>
                          </a:solidFill>
                          <a:effectLst/>
                          <a:latin typeface="Courier New" pitchFamily="49" charset="0"/>
                        </a:rPr>
                        <a:t>86,70%</a:t>
                      </a:r>
                    </a:p>
                  </a:txBody>
                  <a:tcPr marT="45701" marB="4570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657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Activo</a:t>
                      </a:r>
                    </a:p>
                  </a:txBody>
                  <a:tcPr marT="45701" marB="45701"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A</a:t>
                      </a:r>
                    </a:p>
                  </a:txBody>
                  <a:tcPr marT="45701" marB="45701"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5.130</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smtClean="0">
                          <a:ln>
                            <a:noFill/>
                          </a:ln>
                          <a:solidFill>
                            <a:schemeClr val="tx1"/>
                          </a:solidFill>
                          <a:effectLst/>
                          <a:latin typeface="Courier New" pitchFamily="49" charset="0"/>
                        </a:rPr>
                        <a:t>6.774</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smtClean="0">
                          <a:ln>
                            <a:noFill/>
                          </a:ln>
                          <a:solidFill>
                            <a:schemeClr val="tx1"/>
                          </a:solidFill>
                          <a:effectLst/>
                          <a:latin typeface="Courier New" pitchFamily="49" charset="0"/>
                        </a:rPr>
                        <a:t>56,91%</a:t>
                      </a:r>
                    </a:p>
                  </a:txBody>
                  <a:tcPr marT="45701" marB="4570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65707">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0" i="0" u="none" strike="noStrike" cap="none" normalizeH="0" baseline="0" smtClean="0">
                        <a:ln>
                          <a:noFill/>
                        </a:ln>
                        <a:solidFill>
                          <a:schemeClr val="tx1"/>
                        </a:solidFill>
                        <a:effectLst/>
                        <a:latin typeface="Courier New" pitchFamily="49" charset="0"/>
                      </a:endParaRPr>
                    </a:p>
                  </a:txBody>
                  <a:tcPr marT="45701" marB="45701"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smtClean="0">
                          <a:ln>
                            <a:noFill/>
                          </a:ln>
                          <a:solidFill>
                            <a:schemeClr val="tx1"/>
                          </a:solidFill>
                          <a:effectLst/>
                          <a:latin typeface="Courier New" pitchFamily="49" charset="0"/>
                        </a:rPr>
                        <a:t>Overall</a:t>
                      </a:r>
                    </a:p>
                  </a:txBody>
                  <a:tcPr marT="45701" marB="4570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smtClean="0">
                          <a:ln>
                            <a:noFill/>
                          </a:ln>
                          <a:solidFill>
                            <a:schemeClr val="tx1"/>
                          </a:solidFill>
                          <a:effectLst/>
                          <a:latin typeface="Courier New" pitchFamily="49" charset="0"/>
                        </a:rPr>
                        <a:t>63,59%</a:t>
                      </a:r>
                    </a:p>
                  </a:txBody>
                  <a:tcPr marT="45701" marB="45701" horzOverflow="overflow">
                    <a:lnL>
                      <a:noFill/>
                    </a:lnL>
                    <a:lnR cap="flat">
                      <a:noFill/>
                    </a:lnR>
                    <a:lnT>
                      <a:noFill/>
                    </a:lnT>
                    <a:lnB cap="flat">
                      <a:noFill/>
                    </a:lnB>
                    <a:lnTlToBr>
                      <a:noFill/>
                    </a:lnTlToBr>
                    <a:lnBlToTr>
                      <a:noFill/>
                    </a:lnBlToTr>
                    <a:noFill/>
                  </a:tcPr>
                </a:tc>
              </a:tr>
            </a:tbl>
          </a:graphicData>
        </a:graphic>
      </p:graphicFrame>
      <p:graphicFrame>
        <p:nvGraphicFramePr>
          <p:cNvPr id="203877" name="Group 101"/>
          <p:cNvGraphicFramePr>
            <a:graphicFrameLocks noGrp="1"/>
          </p:cNvGraphicFramePr>
          <p:nvPr>
            <p:ph sz="quarter" idx="3"/>
          </p:nvPr>
        </p:nvGraphicFramePr>
        <p:xfrm>
          <a:off x="323850" y="4797425"/>
          <a:ext cx="8631238" cy="1792288"/>
        </p:xfrm>
        <a:graphic>
          <a:graphicData uri="http://schemas.openxmlformats.org/drawingml/2006/table">
            <a:tbl>
              <a:tblPr/>
              <a:tblGrid>
                <a:gridCol w="1077913"/>
                <a:gridCol w="1079500"/>
                <a:gridCol w="1079500"/>
                <a:gridCol w="1079500"/>
                <a:gridCol w="1077912"/>
                <a:gridCol w="1079500"/>
                <a:gridCol w="1079500"/>
                <a:gridCol w="1077913"/>
              </a:tblGrid>
              <a:tr h="4476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smtClean="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92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-2,1547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,0535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1620,21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-,3147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,1159</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XMEN5(1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-,2425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,0424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32,7129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-,0434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,7847</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smtClean="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2,7914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,0516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2926,26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571500" y="1643063"/>
            <a:ext cx="8153400" cy="44942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a:t>El modelo más sencillo que hace explícita la </a:t>
            </a:r>
            <a:r>
              <a:rPr lang="es-ES" altLang="es-AR" sz="2600" b="1">
                <a:solidFill>
                  <a:srgbClr val="F10FD1"/>
                </a:solidFill>
              </a:rPr>
              <a:t>interacción</a:t>
            </a:r>
            <a:r>
              <a:rPr lang="es-ES" altLang="es-AR" sz="2600" b="1"/>
              <a:t> entre dos variables </a:t>
            </a:r>
            <a:r>
              <a:rPr lang="es-ES" altLang="es-AR" sz="2600" b="1" i="1"/>
              <a:t>X1</a:t>
            </a:r>
            <a:r>
              <a:rPr lang="es-ES" altLang="es-AR" sz="2600" b="1"/>
              <a:t> y </a:t>
            </a:r>
            <a:r>
              <a:rPr lang="es-ES" altLang="es-AR" sz="2600" b="1" i="1"/>
              <a:t>X2</a:t>
            </a:r>
            <a:r>
              <a:rPr lang="es-ES" altLang="es-AR" sz="2600" b="1"/>
              <a:t> es: </a:t>
            </a:r>
          </a:p>
          <a:p>
            <a:pPr eaLnBrk="1" hangingPunct="1">
              <a:spcBef>
                <a:spcPct val="0"/>
              </a:spcBef>
              <a:buClrTx/>
              <a:buSzTx/>
              <a:buFontTx/>
              <a:buNone/>
            </a:pPr>
            <a:endParaRPr lang="es-ES" altLang="es-AR" sz="2600" b="1"/>
          </a:p>
          <a:p>
            <a:pPr algn="ctr" eaLnBrk="1" hangingPunct="1">
              <a:spcBef>
                <a:spcPct val="0"/>
              </a:spcBef>
              <a:buClrTx/>
              <a:buSzTx/>
              <a:buFontTx/>
              <a:buNone/>
            </a:pPr>
            <a:r>
              <a:rPr lang="es-ES" altLang="es-AR" sz="2600" b="1">
                <a:solidFill>
                  <a:schemeClr val="tx2"/>
                </a:solidFill>
              </a:rPr>
              <a:t>ln(p/q) = a0 + b1 X1 + b2 X2 + b3 X1 X2</a:t>
            </a:r>
            <a:r>
              <a:rPr lang="es-ES" altLang="es-AR" sz="2600" b="1"/>
              <a:t> </a:t>
            </a:r>
          </a:p>
          <a:p>
            <a:pPr eaLnBrk="1" hangingPunct="1">
              <a:spcBef>
                <a:spcPct val="0"/>
              </a:spcBef>
              <a:buClrTx/>
              <a:buSzTx/>
              <a:buFontTx/>
              <a:buNone/>
            </a:pPr>
            <a:endParaRPr lang="es-ES" altLang="es-AR" sz="2600" b="1"/>
          </a:p>
          <a:p>
            <a:pPr algn="just" eaLnBrk="1" hangingPunct="1">
              <a:spcBef>
                <a:spcPct val="0"/>
              </a:spcBef>
              <a:buClrTx/>
              <a:buSzTx/>
              <a:buFontTx/>
              <a:buNone/>
            </a:pPr>
            <a:r>
              <a:rPr lang="es-ES" altLang="es-AR" sz="2600" b="1"/>
              <a:t>Contrastar la existencia de interacción entre </a:t>
            </a:r>
            <a:r>
              <a:rPr lang="es-ES" altLang="es-AR" sz="2600" b="1" i="1">
                <a:solidFill>
                  <a:schemeClr val="tx2"/>
                </a:solidFill>
              </a:rPr>
              <a:t>X1</a:t>
            </a:r>
            <a:r>
              <a:rPr lang="es-ES" altLang="es-AR" sz="2600" b="1"/>
              <a:t> y </a:t>
            </a:r>
            <a:r>
              <a:rPr lang="es-ES" altLang="es-AR" sz="2600" b="1" i="1">
                <a:solidFill>
                  <a:schemeClr val="tx2"/>
                </a:solidFill>
              </a:rPr>
              <a:t>X2</a:t>
            </a:r>
            <a:r>
              <a:rPr lang="es-ES" altLang="es-AR" sz="2600" b="1"/>
              <a:t> es contrastar si el coeficiente </a:t>
            </a:r>
            <a:r>
              <a:rPr lang="es-ES" altLang="es-AR" sz="2600" b="1">
                <a:solidFill>
                  <a:schemeClr val="tx2"/>
                </a:solidFill>
              </a:rPr>
              <a:t>b3</a:t>
            </a:r>
            <a:r>
              <a:rPr lang="es-ES" altLang="es-AR" sz="2600" b="1"/>
              <a:t> es cero (no hay interacción), o distinto de cero (existe interacción). Nótese que para poder interpretar así este contraste es necesario que en el modelo figuren las variables </a:t>
            </a:r>
            <a:r>
              <a:rPr lang="es-ES" altLang="es-AR" sz="2600" b="1" i="1">
                <a:solidFill>
                  <a:schemeClr val="tx2"/>
                </a:solidFill>
              </a:rPr>
              <a:t>X1, X2</a:t>
            </a:r>
            <a:r>
              <a:rPr lang="es-ES" altLang="es-AR" sz="2600" b="1">
                <a:solidFill>
                  <a:schemeClr val="tx2"/>
                </a:solidFill>
              </a:rPr>
              <a:t> y </a:t>
            </a:r>
            <a:r>
              <a:rPr lang="es-ES" altLang="es-AR" sz="2600" b="1" i="1">
                <a:solidFill>
                  <a:schemeClr val="tx2"/>
                </a:solidFill>
              </a:rPr>
              <a:t>X1X2</a:t>
            </a:r>
            <a:r>
              <a:rPr lang="es-ES" altLang="es-AR" sz="2600" b="1"/>
              <a:t>. </a:t>
            </a:r>
          </a:p>
        </p:txBody>
      </p:sp>
      <p:sp>
        <p:nvSpPr>
          <p:cNvPr id="51203" name="Rectangle 3"/>
          <p:cNvSpPr>
            <a:spLocks noChangeArrowheads="1"/>
          </p:cNvSpPr>
          <p:nvPr/>
        </p:nvSpPr>
        <p:spPr bwMode="auto">
          <a:xfrm>
            <a:off x="1219200" y="515938"/>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6323" name="Rectangle 3"/>
          <p:cNvSpPr>
            <a:spLocks noChangeArrowheads="1"/>
          </p:cNvSpPr>
          <p:nvPr/>
        </p:nvSpPr>
        <p:spPr bwMode="auto">
          <a:xfrm>
            <a:off x="2195513"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6324" name="Rectangle 4"/>
          <p:cNvSpPr>
            <a:spLocks noGrp="1" noChangeArrowheads="1"/>
          </p:cNvSpPr>
          <p:nvPr>
            <p:ph type="body" idx="1"/>
          </p:nvPr>
        </p:nvSpPr>
        <p:spPr>
          <a:xfrm>
            <a:off x="260350" y="1916113"/>
            <a:ext cx="8704263" cy="4940300"/>
          </a:xfrm>
        </p:spPr>
        <p:txBody>
          <a:bodyPr/>
          <a:lstStyle/>
          <a:p>
            <a:pPr>
              <a:lnSpc>
                <a:spcPct val="80000"/>
              </a:lnSpc>
              <a:buFontTx/>
              <a:buNone/>
            </a:pPr>
            <a:r>
              <a:rPr lang="es-ES" altLang="es-AR" sz="1800" b="1" smtClean="0">
                <a:latin typeface="Courier New" pitchFamily="49" charset="0"/>
              </a:rPr>
              <a:t>Dependent Variable..   XCDEA  Condición de Actividad</a:t>
            </a:r>
          </a:p>
          <a:p>
            <a:pPr>
              <a:lnSpc>
                <a:spcPct val="80000"/>
              </a:lnSpc>
              <a:buFontTx/>
              <a:buNone/>
            </a:pPr>
            <a:r>
              <a:rPr lang="es-ES" altLang="es-AR" sz="1800" b="1" smtClean="0">
                <a:latin typeface="Courier New" pitchFamily="49" charset="0"/>
              </a:rPr>
              <a:t>Beginning Block Number  0.  Initial Log Likelihood Function</a:t>
            </a:r>
          </a:p>
          <a:p>
            <a:pPr>
              <a:lnSpc>
                <a:spcPct val="80000"/>
              </a:lnSpc>
              <a:buFontTx/>
              <a:buNone/>
            </a:pPr>
            <a:endParaRPr lang="es-ES" altLang="es-AR" sz="1800" b="1" smtClean="0">
              <a:latin typeface="Courier New" pitchFamily="49" charset="0"/>
            </a:endParaRPr>
          </a:p>
          <a:p>
            <a:pPr>
              <a:lnSpc>
                <a:spcPct val="80000"/>
              </a:lnSpc>
              <a:buFontTx/>
              <a:buNone/>
            </a:pPr>
            <a:r>
              <a:rPr lang="es-ES" altLang="es-AR" sz="2200" b="1" smtClean="0">
                <a:solidFill>
                  <a:schemeClr val="tx2"/>
                </a:solidFill>
                <a:latin typeface="Courier New" pitchFamily="49" charset="0"/>
              </a:rPr>
              <a:t>-2 Log Likelihood   16339,972</a:t>
            </a:r>
          </a:p>
          <a:p>
            <a:pPr>
              <a:lnSpc>
                <a:spcPct val="80000"/>
              </a:lnSpc>
              <a:buFontTx/>
              <a:buNone/>
            </a:pPr>
            <a:endParaRPr lang="es-ES" altLang="es-AR" sz="2400" b="1" smtClean="0">
              <a:solidFill>
                <a:schemeClr val="tx2"/>
              </a:solidFill>
              <a:latin typeface="Courier New" pitchFamily="49" charset="0"/>
            </a:endParaRPr>
          </a:p>
          <a:p>
            <a:pPr>
              <a:lnSpc>
                <a:spcPct val="80000"/>
              </a:lnSpc>
              <a:buFontTx/>
              <a:buNone/>
            </a:pPr>
            <a:r>
              <a:rPr lang="es-ES" altLang="es-AR" sz="1800" b="1" smtClean="0">
                <a:latin typeface="Courier New" pitchFamily="49" charset="0"/>
              </a:rPr>
              <a:t>Beginning Block Number  1.  Method: Enter</a:t>
            </a:r>
          </a:p>
          <a:p>
            <a:pPr>
              <a:lnSpc>
                <a:spcPct val="80000"/>
              </a:lnSpc>
              <a:buFontTx/>
              <a:buNone/>
            </a:pPr>
            <a:r>
              <a:rPr lang="es-ES" altLang="es-AR" sz="1800" b="1" smtClean="0">
                <a:latin typeface="Courier New" pitchFamily="49" charset="0"/>
              </a:rPr>
              <a:t>Variable(s) Entered on Step Number</a:t>
            </a:r>
          </a:p>
          <a:p>
            <a:pPr>
              <a:lnSpc>
                <a:spcPct val="80000"/>
              </a:lnSpc>
              <a:buFontTx/>
              <a:buNone/>
            </a:pPr>
            <a:r>
              <a:rPr lang="es-ES" altLang="es-AR" sz="2000" b="1" smtClean="0">
                <a:solidFill>
                  <a:schemeClr val="tx2"/>
                </a:solidFill>
                <a:latin typeface="Courier New" pitchFamily="49" charset="0"/>
              </a:rPr>
              <a:t>1. XMEN5     Presencia de menores de 5 años o menos</a:t>
            </a:r>
          </a:p>
          <a:p>
            <a:pPr>
              <a:lnSpc>
                <a:spcPct val="80000"/>
              </a:lnSpc>
              <a:buFontTx/>
              <a:buNone/>
            </a:pPr>
            <a:r>
              <a:rPr lang="es-ES" altLang="es-AR" sz="2000" b="1" smtClean="0">
                <a:solidFill>
                  <a:schemeClr val="tx2"/>
                </a:solidFill>
                <a:latin typeface="Courier New" pitchFamily="49" charset="0"/>
              </a:rPr>
              <a:t>   H13       Sexo</a:t>
            </a:r>
          </a:p>
          <a:p>
            <a:pPr>
              <a:lnSpc>
                <a:spcPct val="80000"/>
              </a:lnSpc>
            </a:pPr>
            <a:endParaRPr lang="es-ES" altLang="es-AR" sz="2000" b="1" smtClean="0">
              <a:solidFill>
                <a:schemeClr val="tx2"/>
              </a:solidFill>
              <a:latin typeface="Courier New" pitchFamily="49" charset="0"/>
            </a:endParaRPr>
          </a:p>
          <a:p>
            <a:pPr>
              <a:lnSpc>
                <a:spcPct val="80000"/>
              </a:lnSpc>
              <a:buFontTx/>
              <a:buNone/>
            </a:pPr>
            <a:r>
              <a:rPr lang="es-ES" altLang="es-AR" sz="2000" b="1" smtClean="0">
                <a:latin typeface="Courier New" pitchFamily="49" charset="0"/>
              </a:rPr>
              <a:t>Estimation terminated at iteration number 4 because</a:t>
            </a:r>
          </a:p>
          <a:p>
            <a:pPr>
              <a:lnSpc>
                <a:spcPct val="80000"/>
              </a:lnSpc>
              <a:buFontTx/>
              <a:buNone/>
            </a:pPr>
            <a:r>
              <a:rPr lang="es-ES" altLang="es-AR" sz="2000" b="1" smtClean="0">
                <a:latin typeface="Courier New" pitchFamily="49" charset="0"/>
              </a:rPr>
              <a:t>Log Likelihood decreased by less than ,01 percent.</a:t>
            </a:r>
          </a:p>
          <a:p>
            <a:pPr>
              <a:lnSpc>
                <a:spcPct val="80000"/>
              </a:lnSpc>
            </a:pPr>
            <a:r>
              <a:rPr lang="es-ES" altLang="es-AR" sz="2000" b="1" smtClean="0">
                <a:latin typeface="Courier New" pitchFamily="49" charset="0"/>
              </a:rPr>
              <a:t> </a:t>
            </a:r>
            <a:r>
              <a:rPr lang="es-ES" altLang="es-AR" sz="2200" b="1" smtClean="0">
                <a:solidFill>
                  <a:schemeClr val="tx2"/>
                </a:solidFill>
                <a:latin typeface="Courier New" pitchFamily="49" charset="0"/>
              </a:rPr>
              <a:t>-2 Log Likelihood    14057,404</a:t>
            </a:r>
          </a:p>
          <a:p>
            <a:pPr>
              <a:lnSpc>
                <a:spcPct val="80000"/>
              </a:lnSpc>
            </a:pPr>
            <a:r>
              <a:rPr lang="es-ES" altLang="es-AR" sz="2200" b="1" smtClean="0">
                <a:solidFill>
                  <a:schemeClr val="tx2"/>
                </a:solidFill>
                <a:latin typeface="Courier New" pitchFamily="49" charset="0"/>
              </a:rPr>
              <a:t> Goodness of Fit      15645,491</a:t>
            </a:r>
          </a:p>
          <a:p>
            <a:pPr>
              <a:lnSpc>
                <a:spcPct val="80000"/>
              </a:lnSpc>
            </a:pPr>
            <a:r>
              <a:rPr lang="es-ES" altLang="es-AR" sz="2200" b="1" smtClean="0">
                <a:solidFill>
                  <a:schemeClr val="tx2"/>
                </a:solidFill>
                <a:latin typeface="Courier New" pitchFamily="49" charset="0"/>
              </a:rPr>
              <a:t> Cox &amp; Snell - R^2         ,138</a:t>
            </a:r>
          </a:p>
          <a:p>
            <a:pPr>
              <a:lnSpc>
                <a:spcPct val="80000"/>
              </a:lnSpc>
            </a:pPr>
            <a:r>
              <a:rPr lang="es-ES" altLang="es-AR" sz="2200" b="1" smtClean="0">
                <a:solidFill>
                  <a:schemeClr val="tx2"/>
                </a:solidFill>
                <a:latin typeface="Courier New" pitchFamily="49" charset="0"/>
              </a:rPr>
              <a:t> Nagelkerke - R^2          ,211</a:t>
            </a:r>
          </a:p>
        </p:txBody>
      </p:sp>
    </p:spTree>
    <p:extLst>
      <p:ext uri="{BB962C8B-B14F-4D97-AF65-F5344CB8AC3E}">
        <p14:creationId xmlns:p14="http://schemas.microsoft.com/office/powerpoint/2010/main" val="31962106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7347" name="Rectangle 3"/>
          <p:cNvSpPr>
            <a:spLocks noChangeArrowheads="1"/>
          </p:cNvSpPr>
          <p:nvPr/>
        </p:nvSpPr>
        <p:spPr bwMode="auto">
          <a:xfrm>
            <a:off x="2195513"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7348" name="Rectangle 4"/>
          <p:cNvSpPr>
            <a:spLocks noGrp="1" noChangeArrowheads="1"/>
          </p:cNvSpPr>
          <p:nvPr>
            <p:ph type="body" sz="half" idx="1"/>
          </p:nvPr>
        </p:nvSpPr>
        <p:spPr>
          <a:xfrm>
            <a:off x="1182688" y="1916113"/>
            <a:ext cx="7277100" cy="547687"/>
          </a:xfrm>
        </p:spPr>
        <p:txBody>
          <a:bodyPr/>
          <a:lstStyle/>
          <a:p>
            <a:r>
              <a:rPr lang="es-ES" altLang="es-AR" sz="1600" smtClean="0">
                <a:latin typeface="Courier New" pitchFamily="49" charset="0"/>
              </a:rPr>
              <a:t>Classification Table for XCDEA</a:t>
            </a:r>
          </a:p>
          <a:p>
            <a:r>
              <a:rPr lang="es-ES" altLang="es-AR" sz="1600" smtClean="0">
                <a:latin typeface="Courier New" pitchFamily="49" charset="0"/>
              </a:rPr>
              <a:t>The Cut Value is ,78</a:t>
            </a:r>
          </a:p>
          <a:p>
            <a:endParaRPr lang="es-ES" altLang="es-AR" sz="1600" smtClean="0">
              <a:latin typeface="Courier New" pitchFamily="49" charset="0"/>
            </a:endParaRPr>
          </a:p>
        </p:txBody>
      </p:sp>
      <p:graphicFrame>
        <p:nvGraphicFramePr>
          <p:cNvPr id="5125" name="Group 5"/>
          <p:cNvGraphicFramePr>
            <a:graphicFrameLocks noGrp="1"/>
          </p:cNvGraphicFramePr>
          <p:nvPr>
            <p:ph sz="quarter" idx="2"/>
          </p:nvPr>
        </p:nvGraphicFramePr>
        <p:xfrm>
          <a:off x="250825" y="2492375"/>
          <a:ext cx="8631238" cy="2163888"/>
        </p:xfrm>
        <a:graphic>
          <a:graphicData uri="http://schemas.openxmlformats.org/drawingml/2006/table">
            <a:tbl>
              <a:tblPr/>
              <a:tblGrid>
                <a:gridCol w="1725613"/>
                <a:gridCol w="1727200"/>
                <a:gridCol w="1725612"/>
                <a:gridCol w="1727200"/>
                <a:gridCol w="1725613"/>
              </a:tblGrid>
              <a:tr h="335229">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Observed</a:t>
                      </a:r>
                    </a:p>
                  </a:txBody>
                  <a:tcPr marT="45704" marB="45704" anchor="ctr" horzOverflow="overflow">
                    <a:lnL cap="flat">
                      <a:noFill/>
                    </a:lnL>
                    <a:lnR>
                      <a:noFill/>
                    </a:lnR>
                    <a:lnT cap="flat">
                      <a:noFill/>
                    </a:lnT>
                    <a:lnB>
                      <a:noFill/>
                    </a:lnB>
                    <a:lnTlToBr>
                      <a:noFill/>
                    </a:lnTlToBr>
                    <a:lnBlToTr>
                      <a:noFill/>
                    </a:lnBlToTr>
                    <a:noFill/>
                  </a:tcPr>
                </a:tc>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smtClean="0">
                        <a:ln>
                          <a:noFill/>
                        </a:ln>
                        <a:solidFill>
                          <a:schemeClr val="tx1"/>
                        </a:solidFill>
                        <a:effectLst/>
                        <a:latin typeface="Courier New" pitchFamily="49" charset="0"/>
                      </a:endParaRPr>
                    </a:p>
                  </a:txBody>
                  <a:tcPr marT="45704" marB="45704" horzOverflow="overflow">
                    <a:lnL>
                      <a:noFill/>
                    </a:lnL>
                    <a:lnR>
                      <a:noFill/>
                    </a:lnR>
                    <a:lnT cap="flat">
                      <a:noFill/>
                    </a:lnT>
                    <a:lnB>
                      <a:noFill/>
                    </a:lnB>
                    <a:lnTlToBr>
                      <a:noFill/>
                    </a:lnTlToBr>
                    <a:lnBlToTr>
                      <a:noFill/>
                    </a:lnBlToTr>
                    <a:noFill/>
                  </a:tcPr>
                </a:tc>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Predicted</a:t>
                      </a:r>
                    </a:p>
                  </a:txBody>
                  <a:tcPr marT="45704" marB="45704"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smtClean="0">
                        <a:ln>
                          <a:noFill/>
                        </a:ln>
                        <a:solidFill>
                          <a:schemeClr val="tx1"/>
                        </a:solidFill>
                        <a:effectLst/>
                        <a:latin typeface="Courier New" pitchFamily="49" charset="0"/>
                      </a:endParaRPr>
                    </a:p>
                  </a:txBody>
                  <a:tcPr marT="45704" marB="45704" horzOverflow="overflow">
                    <a:lnL>
                      <a:noFill/>
                    </a:lnL>
                    <a:lnR cap="flat">
                      <a:noFill/>
                    </a:lnR>
                    <a:lnT cap="flat">
                      <a:noFill/>
                    </a:lnT>
                    <a:lnB>
                      <a:noFill/>
                    </a:lnB>
                    <a:lnTlToBr>
                      <a:noFill/>
                    </a:lnTlToBr>
                    <a:lnBlToTr>
                      <a:noFill/>
                    </a:lnBlToTr>
                    <a:noFill/>
                  </a:tcPr>
                </a:tc>
              </a:tr>
              <a:tr h="365707">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Activo</a:t>
                      </a:r>
                    </a:p>
                  </a:txBody>
                  <a:tcPr marT="45704" marB="45704"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Inactivo</a:t>
                      </a:r>
                    </a:p>
                  </a:txBody>
                  <a:tcPr marT="45704" marB="45704" horzOverflow="overflow">
                    <a:lnL>
                      <a:noFill/>
                    </a:lnL>
                    <a:lnR>
                      <a:noFill/>
                    </a:lnR>
                    <a:lnT>
                      <a:noFill/>
                    </a:lnT>
                    <a:lnB>
                      <a:noFill/>
                    </a:lnB>
                    <a:lnTlToBr>
                      <a:noFill/>
                    </a:lnTlToBr>
                    <a:lnBlToTr>
                      <a:noFill/>
                    </a:lnBlToTr>
                    <a:noFill/>
                  </a:tcPr>
                </a:tc>
                <a:tc row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Percent Correct</a:t>
                      </a:r>
                    </a:p>
                  </a:txBody>
                  <a:tcPr marT="45704" marB="45704" horzOverflow="overflow">
                    <a:lnL>
                      <a:noFill/>
                    </a:lnL>
                    <a:lnR cap="flat">
                      <a:noFill/>
                    </a:lnR>
                    <a:lnT>
                      <a:noFill/>
                    </a:lnT>
                    <a:lnB>
                      <a:noFill/>
                    </a:lnB>
                    <a:lnTlToBr>
                      <a:noFill/>
                    </a:lnTlToBr>
                    <a:lnBlToTr>
                      <a:noFill/>
                    </a:lnBlToTr>
                    <a:noFill/>
                  </a:tcPr>
                </a:tc>
              </a:tr>
              <a:tr h="365707">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smtClean="0">
                          <a:ln>
                            <a:noFill/>
                          </a:ln>
                          <a:solidFill>
                            <a:schemeClr val="tx1"/>
                          </a:solidFill>
                          <a:effectLst/>
                          <a:latin typeface="Courier New" pitchFamily="49" charset="0"/>
                        </a:rPr>
                        <a:t>A</a:t>
                      </a:r>
                    </a:p>
                  </a:txBody>
                  <a:tcPr marT="45704" marB="45704"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smtClean="0">
                          <a:ln>
                            <a:noFill/>
                          </a:ln>
                          <a:solidFill>
                            <a:schemeClr val="tx1"/>
                          </a:solidFill>
                          <a:effectLst/>
                          <a:latin typeface="Courier New" pitchFamily="49" charset="0"/>
                        </a:rPr>
                        <a:t>I</a:t>
                      </a:r>
                    </a:p>
                  </a:txBody>
                  <a:tcPr marT="45704" marB="45704"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tr>
              <a:tr h="365707">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Activo</a:t>
                      </a:r>
                    </a:p>
                  </a:txBody>
                  <a:tcPr marT="45704" marB="45704"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A</a:t>
                      </a:r>
                    </a:p>
                  </a:txBody>
                  <a:tcPr marT="45704" marB="45704"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6.774</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5.130</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smtClean="0">
                          <a:ln>
                            <a:noFill/>
                          </a:ln>
                          <a:solidFill>
                            <a:schemeClr val="tx1"/>
                          </a:solidFill>
                          <a:effectLst/>
                          <a:latin typeface="Courier New" pitchFamily="49" charset="0"/>
                        </a:rPr>
                        <a:t>56,91%</a:t>
                      </a:r>
                    </a:p>
                  </a:txBody>
                  <a:tcPr marT="45704" marB="45704"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65707">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Inactivo</a:t>
                      </a:r>
                    </a:p>
                  </a:txBody>
                  <a:tcPr marT="45704" marB="45704"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I</a:t>
                      </a:r>
                    </a:p>
                  </a:txBody>
                  <a:tcPr marT="45704" marB="45704"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458</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smtClean="0">
                          <a:ln>
                            <a:noFill/>
                          </a:ln>
                          <a:solidFill>
                            <a:schemeClr val="tx1"/>
                          </a:solidFill>
                          <a:effectLst/>
                          <a:latin typeface="Courier New" pitchFamily="49" charset="0"/>
                        </a:rPr>
                        <a:t>2.985</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smtClean="0">
                          <a:ln>
                            <a:noFill/>
                          </a:ln>
                          <a:solidFill>
                            <a:schemeClr val="tx1"/>
                          </a:solidFill>
                          <a:effectLst/>
                          <a:latin typeface="Courier New" pitchFamily="49" charset="0"/>
                        </a:rPr>
                        <a:t>86,70%</a:t>
                      </a:r>
                    </a:p>
                  </a:txBody>
                  <a:tcPr marT="45704" marB="45704"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65707">
                <a:tc grid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800" b="0" i="0" u="none" strike="noStrike" cap="none" normalizeH="0" baseline="0" smtClean="0">
                        <a:ln>
                          <a:noFill/>
                        </a:ln>
                        <a:solidFill>
                          <a:schemeClr val="tx1"/>
                        </a:solidFill>
                        <a:effectLst/>
                        <a:latin typeface="Courier New" pitchFamily="49" charset="0"/>
                      </a:endParaRPr>
                    </a:p>
                  </a:txBody>
                  <a:tcPr marT="45704" marB="45704"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smtClean="0">
                          <a:ln>
                            <a:noFill/>
                          </a:ln>
                          <a:solidFill>
                            <a:schemeClr val="tx1"/>
                          </a:solidFill>
                          <a:effectLst/>
                          <a:latin typeface="Courier New" pitchFamily="49" charset="0"/>
                        </a:rPr>
                        <a:t>Overall</a:t>
                      </a:r>
                    </a:p>
                  </a:txBody>
                  <a:tcPr marT="45704" marB="45704"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smtClean="0">
                          <a:ln>
                            <a:noFill/>
                          </a:ln>
                          <a:solidFill>
                            <a:schemeClr val="tx1"/>
                          </a:solidFill>
                          <a:effectLst/>
                          <a:latin typeface="Courier New" pitchFamily="49" charset="0"/>
                        </a:rPr>
                        <a:t>63,59%</a:t>
                      </a:r>
                    </a:p>
                  </a:txBody>
                  <a:tcPr marT="45704" marB="45704" horzOverflow="overflow">
                    <a:lnL>
                      <a:noFill/>
                    </a:lnL>
                    <a:lnR cap="flat">
                      <a:noFill/>
                    </a:lnR>
                    <a:lnT>
                      <a:noFill/>
                    </a:lnT>
                    <a:lnB cap="flat">
                      <a:noFill/>
                    </a:lnB>
                    <a:lnTlToBr>
                      <a:noFill/>
                    </a:lnTlToBr>
                    <a:lnBlToTr>
                      <a:noFill/>
                    </a:lnBlToTr>
                    <a:noFill/>
                  </a:tcPr>
                </a:tc>
              </a:tr>
            </a:tbl>
          </a:graphicData>
        </a:graphic>
      </p:graphicFrame>
      <p:graphicFrame>
        <p:nvGraphicFramePr>
          <p:cNvPr id="5170" name="Group 50"/>
          <p:cNvGraphicFramePr>
            <a:graphicFrameLocks noGrp="1"/>
          </p:cNvGraphicFramePr>
          <p:nvPr>
            <p:ph sz="quarter" idx="3"/>
          </p:nvPr>
        </p:nvGraphicFramePr>
        <p:xfrm>
          <a:off x="323850" y="4797425"/>
          <a:ext cx="8631238" cy="1792288"/>
        </p:xfrm>
        <a:graphic>
          <a:graphicData uri="http://schemas.openxmlformats.org/drawingml/2006/table">
            <a:tbl>
              <a:tblPr/>
              <a:tblGrid>
                <a:gridCol w="1077913"/>
                <a:gridCol w="1079500"/>
                <a:gridCol w="1079500"/>
                <a:gridCol w="1079500"/>
                <a:gridCol w="1077912"/>
                <a:gridCol w="1079500"/>
                <a:gridCol w="1079500"/>
                <a:gridCol w="1077913"/>
              </a:tblGrid>
              <a:tr h="4476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smtClean="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2,1547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,0535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1620,21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,3147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8,6251</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76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XMEN5(1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,2425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,0424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32,7129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,0434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1,2744</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76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smtClean="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-2,7914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,0516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2926,26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878629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5299" name="Rectangle 3"/>
          <p:cNvSpPr>
            <a:spLocks noChangeArrowheads="1"/>
          </p:cNvSpPr>
          <p:nvPr/>
        </p:nvSpPr>
        <p:spPr bwMode="auto">
          <a:xfrm>
            <a:off x="2197100"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5300" name="Rectangle 4"/>
          <p:cNvSpPr>
            <a:spLocks noGrp="1" noChangeArrowheads="1"/>
          </p:cNvSpPr>
          <p:nvPr>
            <p:ph type="body" idx="1"/>
          </p:nvPr>
        </p:nvSpPr>
        <p:spPr>
          <a:xfrm>
            <a:off x="342900" y="1844675"/>
            <a:ext cx="8631238" cy="4751388"/>
          </a:xfrm>
        </p:spPr>
        <p:txBody>
          <a:bodyPr/>
          <a:lstStyle/>
          <a:p>
            <a:pPr>
              <a:lnSpc>
                <a:spcPct val="80000"/>
              </a:lnSpc>
              <a:buFontTx/>
              <a:buNone/>
            </a:pPr>
            <a:r>
              <a:rPr lang="en-GB" altLang="es-AR" sz="1800" b="1" smtClean="0">
                <a:latin typeface="Courier New" pitchFamily="49" charset="0"/>
              </a:rPr>
              <a:t>Dependent Variable Encoding:</a:t>
            </a:r>
          </a:p>
          <a:p>
            <a:pPr>
              <a:lnSpc>
                <a:spcPct val="80000"/>
              </a:lnSpc>
            </a:pPr>
            <a:r>
              <a:rPr lang="en-GB" altLang="es-AR" sz="1800" b="1" smtClean="0">
                <a:latin typeface="Courier New" pitchFamily="49" charset="0"/>
              </a:rPr>
              <a:t>Original       Internal</a:t>
            </a:r>
          </a:p>
          <a:p>
            <a:pPr>
              <a:lnSpc>
                <a:spcPct val="80000"/>
              </a:lnSpc>
            </a:pPr>
            <a:r>
              <a:rPr lang="en-GB" altLang="es-AR" sz="1800" b="1" smtClean="0">
                <a:latin typeface="Courier New" pitchFamily="49" charset="0"/>
              </a:rPr>
              <a:t>Value          Value</a:t>
            </a:r>
          </a:p>
          <a:p>
            <a:pPr>
              <a:lnSpc>
                <a:spcPct val="80000"/>
              </a:lnSpc>
            </a:pPr>
            <a:r>
              <a:rPr lang="en-GB" altLang="es-AR" sz="2000" b="1" smtClean="0">
                <a:solidFill>
                  <a:srgbClr val="C00000"/>
                </a:solidFill>
                <a:latin typeface="Courier New" pitchFamily="49" charset="0"/>
              </a:rPr>
              <a:t>    0,00       0 (ACTIVOS)</a:t>
            </a:r>
          </a:p>
          <a:p>
            <a:pPr>
              <a:lnSpc>
                <a:spcPct val="80000"/>
              </a:lnSpc>
            </a:pPr>
            <a:r>
              <a:rPr lang="en-GB" altLang="es-AR" sz="2000" b="1" smtClean="0">
                <a:solidFill>
                  <a:srgbClr val="C00000"/>
                </a:solidFill>
                <a:latin typeface="Courier New" pitchFamily="49" charset="0"/>
              </a:rPr>
              <a:t>    1,00       1 (INACTIVOS)</a:t>
            </a:r>
          </a:p>
          <a:p>
            <a:pPr>
              <a:lnSpc>
                <a:spcPct val="80000"/>
              </a:lnSpc>
              <a:buFontTx/>
              <a:buNone/>
            </a:pPr>
            <a:r>
              <a:rPr lang="en-GB" altLang="es-AR" sz="1800" b="1" smtClean="0">
                <a:latin typeface="Courier New" pitchFamily="49" charset="0"/>
              </a:rPr>
              <a:t>                                           Parameter</a:t>
            </a:r>
          </a:p>
          <a:p>
            <a:pPr>
              <a:lnSpc>
                <a:spcPct val="80000"/>
              </a:lnSpc>
              <a:buFontTx/>
              <a:buNone/>
            </a:pPr>
            <a:r>
              <a:rPr lang="en-GB" altLang="es-AR" sz="1800" b="1" smtClean="0">
                <a:latin typeface="Courier New" pitchFamily="49" charset="0"/>
              </a:rPr>
              <a:t>                             Value   Freq  Coding</a:t>
            </a:r>
          </a:p>
          <a:p>
            <a:pPr>
              <a:lnSpc>
                <a:spcPct val="80000"/>
              </a:lnSpc>
              <a:buFontTx/>
              <a:buNone/>
            </a:pPr>
            <a:r>
              <a:rPr lang="en-GB" altLang="es-AR" sz="1800" b="1" smtClean="0">
                <a:latin typeface="Courier New" pitchFamily="49" charset="0"/>
              </a:rPr>
              <a:t>                                           (1)</a:t>
            </a:r>
          </a:p>
          <a:p>
            <a:pPr>
              <a:lnSpc>
                <a:spcPct val="80000"/>
              </a:lnSpc>
            </a:pPr>
            <a:r>
              <a:rPr lang="en-GB" altLang="es-AR" sz="1800" b="1" smtClean="0">
                <a:solidFill>
                  <a:schemeClr val="tx2"/>
                </a:solidFill>
                <a:latin typeface="Courier New" pitchFamily="49" charset="0"/>
              </a:rPr>
              <a:t>H13</a:t>
            </a:r>
          </a:p>
          <a:p>
            <a:pPr lvl="1">
              <a:lnSpc>
                <a:spcPct val="80000"/>
              </a:lnSpc>
            </a:pPr>
            <a:r>
              <a:rPr lang="en-GB" altLang="es-AR" sz="1800" b="1" smtClean="0">
                <a:solidFill>
                  <a:schemeClr val="tx2"/>
                </a:solidFill>
                <a:latin typeface="Courier New" pitchFamily="49" charset="0"/>
              </a:rPr>
              <a:t> Varón                         0   7232   ,000</a:t>
            </a:r>
          </a:p>
          <a:p>
            <a:pPr lvl="1">
              <a:lnSpc>
                <a:spcPct val="80000"/>
              </a:lnSpc>
            </a:pPr>
            <a:r>
              <a:rPr lang="en-GB" altLang="es-AR" sz="1800" b="1" smtClean="0">
                <a:solidFill>
                  <a:schemeClr val="tx2"/>
                </a:solidFill>
                <a:latin typeface="Courier New" pitchFamily="49" charset="0"/>
              </a:rPr>
              <a:t> Mujer                         1   8115  1,000</a:t>
            </a:r>
          </a:p>
          <a:p>
            <a:pPr>
              <a:lnSpc>
                <a:spcPct val="80000"/>
              </a:lnSpc>
            </a:pPr>
            <a:r>
              <a:rPr lang="en-GB" altLang="es-AR" sz="1800" b="1" smtClean="0">
                <a:solidFill>
                  <a:schemeClr val="tx2"/>
                </a:solidFill>
                <a:latin typeface="Courier New" pitchFamily="49" charset="0"/>
              </a:rPr>
              <a:t>XMEN5</a:t>
            </a:r>
          </a:p>
          <a:p>
            <a:pPr lvl="1">
              <a:lnSpc>
                <a:spcPct val="80000"/>
              </a:lnSpc>
            </a:pPr>
            <a:r>
              <a:rPr lang="en-GB" altLang="es-AR" sz="1800" b="1" smtClean="0">
                <a:solidFill>
                  <a:schemeClr val="tx2"/>
                </a:solidFill>
                <a:latin typeface="Courier New" pitchFamily="49" charset="0"/>
              </a:rPr>
              <a:t> Sin menores de 5 años       ,00   9487   ,000</a:t>
            </a:r>
          </a:p>
          <a:p>
            <a:pPr lvl="1">
              <a:lnSpc>
                <a:spcPct val="80000"/>
              </a:lnSpc>
            </a:pPr>
            <a:r>
              <a:rPr lang="en-GB" altLang="es-AR" sz="1800" b="1" smtClean="0">
                <a:solidFill>
                  <a:schemeClr val="tx2"/>
                </a:solidFill>
                <a:latin typeface="Courier New" pitchFamily="49" charset="0"/>
              </a:rPr>
              <a:t> al menos un menor          1,00   5860  1,000</a:t>
            </a:r>
          </a:p>
          <a:p>
            <a:pPr>
              <a:lnSpc>
                <a:spcPct val="80000"/>
              </a:lnSpc>
            </a:pPr>
            <a:endParaRPr lang="en-GB" altLang="es-AR" sz="1800" b="1" smtClean="0">
              <a:latin typeface="Courier New" pitchFamily="49" charset="0"/>
            </a:endParaRPr>
          </a:p>
          <a:p>
            <a:pPr>
              <a:lnSpc>
                <a:spcPct val="80000"/>
              </a:lnSpc>
            </a:pPr>
            <a:r>
              <a:rPr lang="en-US" altLang="es-AR" sz="1800" b="1" smtClean="0">
                <a:latin typeface="Courier New" pitchFamily="49" charset="0"/>
              </a:rPr>
              <a:t> Interactions:</a:t>
            </a:r>
          </a:p>
          <a:p>
            <a:pPr>
              <a:lnSpc>
                <a:spcPct val="80000"/>
              </a:lnSpc>
            </a:pPr>
            <a:r>
              <a:rPr lang="en-US" altLang="es-AR" sz="1800" b="1" smtClean="0">
                <a:solidFill>
                  <a:schemeClr val="tx2"/>
                </a:solidFill>
                <a:latin typeface="Courier New" pitchFamily="49" charset="0"/>
              </a:rPr>
              <a:t>INT_1    H13(1) by XMEN5(1)</a:t>
            </a:r>
            <a:endParaRPr lang="en-GB" altLang="es-AR" sz="1800" b="1" smtClean="0">
              <a:solidFill>
                <a:schemeClr val="tx2"/>
              </a:solidFill>
              <a:latin typeface="Courier New" pitchFamily="49" charset="0"/>
            </a:endParaRPr>
          </a:p>
        </p:txBody>
      </p:sp>
    </p:spTree>
    <p:extLst>
      <p:ext uri="{BB962C8B-B14F-4D97-AF65-F5344CB8AC3E}">
        <p14:creationId xmlns:p14="http://schemas.microsoft.com/office/powerpoint/2010/main" val="30616446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2227" name="Rectangle 3"/>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204871" name="Group 71"/>
          <p:cNvGraphicFramePr>
            <a:graphicFrameLocks noGrp="1"/>
          </p:cNvGraphicFramePr>
          <p:nvPr>
            <p:ph sz="quarter" idx="3"/>
          </p:nvPr>
        </p:nvGraphicFramePr>
        <p:xfrm>
          <a:off x="179388" y="3357563"/>
          <a:ext cx="8713787" cy="3022601"/>
        </p:xfrm>
        <a:graphic>
          <a:graphicData uri="http://schemas.openxmlformats.org/drawingml/2006/table">
            <a:tbl>
              <a:tblPr/>
              <a:tblGrid>
                <a:gridCol w="1089025"/>
                <a:gridCol w="1090612"/>
                <a:gridCol w="1087438"/>
                <a:gridCol w="1090612"/>
                <a:gridCol w="1089025"/>
                <a:gridCol w="1087438"/>
                <a:gridCol w="1090612"/>
                <a:gridCol w="1089025"/>
              </a:tblGrid>
              <a:tr h="6032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dirty="0" smtClean="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-1,7112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746,165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-,2301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,1806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48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XMEN5</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,8638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,1170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54,4647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,0611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2,3722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48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-1,3462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,1270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112,346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-,0890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,2602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smtClean="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2,4388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,0549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1974,89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52275" name="Rectangle 53"/>
          <p:cNvSpPr>
            <a:spLocks noChangeArrowheads="1"/>
          </p:cNvSpPr>
          <p:nvPr/>
        </p:nvSpPr>
        <p:spPr bwMode="auto">
          <a:xfrm>
            <a:off x="179388" y="2060575"/>
            <a:ext cx="8640762"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800" b="1">
                <a:latin typeface="Courier New" pitchFamily="49" charset="0"/>
              </a:rPr>
              <a:t>Beginning Block Number  2.  Method: Enter</a:t>
            </a:r>
          </a:p>
          <a:p>
            <a:pPr eaLnBrk="1" hangingPunct="1">
              <a:spcBef>
                <a:spcPct val="0"/>
              </a:spcBef>
              <a:buClrTx/>
              <a:buSzTx/>
              <a:buFontTx/>
              <a:buChar char="•"/>
            </a:pPr>
            <a:r>
              <a:rPr lang="es-ES" altLang="es-AR" sz="1800">
                <a:latin typeface="Courier New" pitchFamily="49" charset="0"/>
              </a:rPr>
              <a:t>Variable(s) Entered on Step Number</a:t>
            </a:r>
          </a:p>
          <a:p>
            <a:pPr eaLnBrk="1" hangingPunct="1">
              <a:spcBef>
                <a:spcPct val="0"/>
              </a:spcBef>
              <a:buClrTx/>
              <a:buSzTx/>
              <a:buFontTx/>
              <a:buChar char="•"/>
            </a:pPr>
            <a:r>
              <a:rPr lang="es-ES" altLang="es-AR" sz="1800">
                <a:latin typeface="Courier New" pitchFamily="49" charset="0"/>
              </a:rPr>
              <a:t>1..       H13 * XMEN5</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8371" name="Rectangle 3"/>
          <p:cNvSpPr>
            <a:spLocks noChangeArrowheads="1"/>
          </p:cNvSpPr>
          <p:nvPr/>
        </p:nvSpPr>
        <p:spPr bwMode="auto">
          <a:xfrm>
            <a:off x="2195513"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6148" name="Group 4"/>
          <p:cNvGraphicFramePr>
            <a:graphicFrameLocks noGrp="1"/>
          </p:cNvGraphicFramePr>
          <p:nvPr>
            <p:ph sz="quarter" idx="3"/>
          </p:nvPr>
        </p:nvGraphicFramePr>
        <p:xfrm>
          <a:off x="179388" y="3357563"/>
          <a:ext cx="8713787" cy="3022601"/>
        </p:xfrm>
        <a:graphic>
          <a:graphicData uri="http://schemas.openxmlformats.org/drawingml/2006/table">
            <a:tbl>
              <a:tblPr/>
              <a:tblGrid>
                <a:gridCol w="1089025"/>
                <a:gridCol w="1090612"/>
                <a:gridCol w="1087438"/>
                <a:gridCol w="1090612"/>
                <a:gridCol w="1089025"/>
                <a:gridCol w="1087438"/>
                <a:gridCol w="1090612"/>
                <a:gridCol w="1089025"/>
              </a:tblGrid>
              <a:tr h="6032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smtClean="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642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1,7112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746,165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,2301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5,5357</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48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XMEN5</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-,8638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,1170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54,4647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-,0611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,4216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48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1,3302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,1262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111,185     </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,0881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3,7818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32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smtClean="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-2,4388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,0549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1974,89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58419" name="Rectangle 53"/>
          <p:cNvSpPr>
            <a:spLocks noChangeArrowheads="1"/>
          </p:cNvSpPr>
          <p:nvPr/>
        </p:nvSpPr>
        <p:spPr bwMode="auto">
          <a:xfrm>
            <a:off x="179388" y="2060575"/>
            <a:ext cx="86407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2000" b="1">
                <a:latin typeface="Courier New" pitchFamily="49" charset="0"/>
              </a:rPr>
              <a:t>Beginning Block Number  2.  Method: Enter</a:t>
            </a:r>
          </a:p>
          <a:p>
            <a:pPr eaLnBrk="1" hangingPunct="1">
              <a:spcBef>
                <a:spcPct val="0"/>
              </a:spcBef>
              <a:buClrTx/>
              <a:buSzTx/>
              <a:buFontTx/>
              <a:buChar char="•"/>
            </a:pPr>
            <a:r>
              <a:rPr lang="es-ES" altLang="es-AR" sz="2000">
                <a:latin typeface="Courier New" pitchFamily="49" charset="0"/>
              </a:rPr>
              <a:t>Variable(s) Entered on Step Number</a:t>
            </a:r>
          </a:p>
          <a:p>
            <a:pPr eaLnBrk="1" hangingPunct="1">
              <a:spcBef>
                <a:spcPct val="0"/>
              </a:spcBef>
              <a:buClrTx/>
              <a:buSzTx/>
              <a:buFontTx/>
              <a:buChar char="•"/>
            </a:pPr>
            <a:r>
              <a:rPr lang="es-ES" altLang="es-AR" sz="2000">
                <a:latin typeface="Courier New" pitchFamily="49" charset="0"/>
              </a:rPr>
              <a:t>1..       H13 * XMEN5</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3251" name="Rectangle 3"/>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3252" name="Rectangle 4"/>
          <p:cNvSpPr>
            <a:spLocks noChangeArrowheads="1"/>
          </p:cNvSpPr>
          <p:nvPr/>
        </p:nvSpPr>
        <p:spPr bwMode="auto">
          <a:xfrm>
            <a:off x="179388" y="2276475"/>
            <a:ext cx="8640762" cy="372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600" b="1">
                <a:latin typeface="Courier New" pitchFamily="49" charset="0"/>
              </a:rPr>
              <a:t>Beginning Block Number  3.  Method: Enter</a:t>
            </a:r>
          </a:p>
          <a:p>
            <a:pPr eaLnBrk="1" hangingPunct="1">
              <a:spcBef>
                <a:spcPct val="0"/>
              </a:spcBef>
              <a:buClrTx/>
              <a:buSzTx/>
              <a:buFontTx/>
              <a:buNone/>
            </a:pPr>
            <a:r>
              <a:rPr lang="es-ES" altLang="es-AR" sz="1600" b="1">
                <a:latin typeface="Courier New" pitchFamily="49" charset="0"/>
              </a:rPr>
              <a:t>Variable(s) Entered on Step Number</a:t>
            </a:r>
          </a:p>
          <a:p>
            <a:pPr eaLnBrk="1" hangingPunct="1">
              <a:spcBef>
                <a:spcPct val="0"/>
              </a:spcBef>
              <a:buClrTx/>
              <a:buSzTx/>
              <a:buFontTx/>
              <a:buNone/>
            </a:pPr>
            <a:r>
              <a:rPr lang="es-ES" altLang="es-AR" sz="1800" b="1">
                <a:solidFill>
                  <a:schemeClr val="tx2"/>
                </a:solidFill>
                <a:latin typeface="Courier New" pitchFamily="49" charset="0"/>
              </a:rPr>
              <a:t>1..       XQUINTIL  Quintiles de ingreso familair per cápita</a:t>
            </a:r>
          </a:p>
          <a:p>
            <a:pPr eaLnBrk="1" hangingPunct="1">
              <a:spcBef>
                <a:spcPct val="0"/>
              </a:spcBef>
              <a:buClrTx/>
              <a:buSzTx/>
              <a:buFontTx/>
              <a:buNone/>
            </a:pPr>
            <a:r>
              <a:rPr lang="es-ES" altLang="es-AR" sz="1800" b="1">
                <a:solidFill>
                  <a:schemeClr val="tx2"/>
                </a:solidFill>
                <a:latin typeface="Courier New" pitchFamily="49" charset="0"/>
              </a:rPr>
              <a:t>          XH12      Edad</a:t>
            </a:r>
          </a:p>
          <a:p>
            <a:pPr eaLnBrk="1" hangingPunct="1">
              <a:spcBef>
                <a:spcPct val="0"/>
              </a:spcBef>
              <a:buClrTx/>
              <a:buSzTx/>
              <a:buFontTx/>
              <a:buNone/>
            </a:pPr>
            <a:r>
              <a:rPr lang="es-ES" altLang="es-AR" sz="1800" b="1">
                <a:solidFill>
                  <a:schemeClr val="tx2"/>
                </a:solidFill>
                <a:latin typeface="Courier New" pitchFamily="49" charset="0"/>
              </a:rPr>
              <a:t>          XEDAD2    Edad AL CUADRADO</a:t>
            </a:r>
          </a:p>
          <a:p>
            <a:pPr eaLnBrk="1" hangingPunct="1">
              <a:spcBef>
                <a:spcPct val="0"/>
              </a:spcBef>
              <a:buClrTx/>
              <a:buSzTx/>
              <a:buFontTx/>
              <a:buNone/>
            </a:pPr>
            <a:endParaRPr lang="es-ES" altLang="es-AR" sz="1800" b="1">
              <a:solidFill>
                <a:schemeClr val="tx2"/>
              </a:solidFill>
              <a:latin typeface="Courier New" pitchFamily="49" charset="0"/>
            </a:endParaRPr>
          </a:p>
          <a:p>
            <a:pPr eaLnBrk="1" hangingPunct="1">
              <a:spcBef>
                <a:spcPct val="0"/>
              </a:spcBef>
              <a:buClrTx/>
              <a:buSzTx/>
              <a:buFontTx/>
              <a:buNone/>
            </a:pPr>
            <a:r>
              <a:rPr lang="en-US" altLang="es-AR" sz="1800" b="1">
                <a:latin typeface="Courier New" pitchFamily="49" charset="0"/>
              </a:rPr>
              <a:t>Estimation terminated at iteration number 5 because</a:t>
            </a:r>
          </a:p>
          <a:p>
            <a:pPr eaLnBrk="1" hangingPunct="1">
              <a:spcBef>
                <a:spcPct val="0"/>
              </a:spcBef>
              <a:buClrTx/>
              <a:buSzTx/>
              <a:buFontTx/>
              <a:buNone/>
            </a:pPr>
            <a:r>
              <a:rPr lang="en-US" altLang="es-AR" sz="1800" b="1">
                <a:latin typeface="Courier New" pitchFamily="49" charset="0"/>
              </a:rPr>
              <a:t>Log Likelihood decreased by less than ,01 percent.</a:t>
            </a:r>
          </a:p>
          <a:p>
            <a:pPr eaLnBrk="1" hangingPunct="1">
              <a:spcBef>
                <a:spcPct val="0"/>
              </a:spcBef>
              <a:buClrTx/>
              <a:buSzTx/>
              <a:buFontTx/>
              <a:buNone/>
            </a:pPr>
            <a:endParaRPr lang="en-US" altLang="es-AR" sz="1800" b="1">
              <a:latin typeface="Courier New" pitchFamily="49" charset="0"/>
            </a:endParaRPr>
          </a:p>
          <a:p>
            <a:pPr eaLnBrk="1" hangingPunct="1">
              <a:spcBef>
                <a:spcPct val="0"/>
              </a:spcBef>
              <a:buClrTx/>
              <a:buSzTx/>
              <a:buFontTx/>
              <a:buNone/>
            </a:pPr>
            <a:r>
              <a:rPr lang="en-US" altLang="es-AR" sz="1800" b="1">
                <a:latin typeface="Courier New" pitchFamily="49" charset="0"/>
              </a:rPr>
              <a:t> </a:t>
            </a:r>
            <a:r>
              <a:rPr lang="en-US" altLang="es-AR" sz="2000" b="1">
                <a:latin typeface="Courier New" pitchFamily="49" charset="0"/>
              </a:rPr>
              <a:t>-2 Log Likelihood    13507,734    </a:t>
            </a:r>
            <a:r>
              <a:rPr lang="en-US" altLang="es-AR" sz="2000" b="1">
                <a:solidFill>
                  <a:schemeClr val="tx2"/>
                </a:solidFill>
                <a:latin typeface="Courier New" pitchFamily="49" charset="0"/>
              </a:rPr>
              <a:t>(14057,404)</a:t>
            </a:r>
          </a:p>
          <a:p>
            <a:pPr eaLnBrk="1" hangingPunct="1">
              <a:spcBef>
                <a:spcPct val="0"/>
              </a:spcBef>
              <a:buClrTx/>
              <a:buSzTx/>
              <a:buFontTx/>
              <a:buNone/>
            </a:pPr>
            <a:r>
              <a:rPr lang="en-US" altLang="es-AR" sz="2000" b="1">
                <a:latin typeface="Courier New" pitchFamily="49" charset="0"/>
              </a:rPr>
              <a:t> Goodness of Fit      15080,288    </a:t>
            </a:r>
            <a:r>
              <a:rPr lang="en-US" altLang="es-AR" sz="2000" b="1">
                <a:solidFill>
                  <a:schemeClr val="tx2"/>
                </a:solidFill>
                <a:latin typeface="Courier New" pitchFamily="49" charset="0"/>
              </a:rPr>
              <a:t>(15645,491)</a:t>
            </a:r>
          </a:p>
          <a:p>
            <a:pPr eaLnBrk="1" hangingPunct="1">
              <a:spcBef>
                <a:spcPct val="0"/>
              </a:spcBef>
              <a:buClrTx/>
              <a:buSzTx/>
              <a:buFontTx/>
              <a:buNone/>
            </a:pPr>
            <a:r>
              <a:rPr lang="en-US" altLang="es-AR" sz="2000" b="1">
                <a:latin typeface="Courier New" pitchFamily="49" charset="0"/>
              </a:rPr>
              <a:t> Cox &amp; Snell - R^2         ,169    </a:t>
            </a:r>
            <a:r>
              <a:rPr lang="en-US" altLang="es-AR" sz="2000" b="1">
                <a:solidFill>
                  <a:schemeClr val="tx2"/>
                </a:solidFill>
                <a:latin typeface="Courier New" pitchFamily="49" charset="0"/>
              </a:rPr>
              <a:t>(,138)</a:t>
            </a:r>
          </a:p>
          <a:p>
            <a:pPr eaLnBrk="1" hangingPunct="1">
              <a:spcBef>
                <a:spcPct val="0"/>
              </a:spcBef>
              <a:buClrTx/>
              <a:buSzTx/>
              <a:buFontTx/>
              <a:buNone/>
            </a:pPr>
            <a:r>
              <a:rPr lang="en-US" altLang="es-AR" sz="2000" b="1">
                <a:latin typeface="Courier New" pitchFamily="49" charset="0"/>
              </a:rPr>
              <a:t> Nagelkerke - R^2          ,257    </a:t>
            </a:r>
            <a:r>
              <a:rPr lang="en-US" altLang="es-AR" sz="2000" b="1">
                <a:solidFill>
                  <a:schemeClr val="tx2"/>
                </a:solidFill>
                <a:latin typeface="Courier New" pitchFamily="49" charset="0"/>
              </a:rPr>
              <a:t>(,211)</a:t>
            </a:r>
            <a:endParaRPr lang="es-ES" altLang="es-AR" sz="1800" b="1">
              <a:latin typeface="Courier New" pitchFamily="49" charset="0"/>
            </a:endParaRPr>
          </a:p>
        </p:txBody>
      </p:sp>
    </p:spTree>
    <p:extLst>
      <p:ext uri="{BB962C8B-B14F-4D97-AF65-F5344CB8AC3E}">
        <p14:creationId xmlns:p14="http://schemas.microsoft.com/office/powerpoint/2010/main" val="16953282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1619250" y="333375"/>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4275" name="Rectangle 3"/>
          <p:cNvSpPr>
            <a:spLocks noChangeArrowheads="1"/>
          </p:cNvSpPr>
          <p:nvPr/>
        </p:nvSpPr>
        <p:spPr bwMode="auto">
          <a:xfrm>
            <a:off x="2195513" y="981075"/>
            <a:ext cx="4924425" cy="4556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206852" name="Group 4"/>
          <p:cNvGraphicFramePr>
            <a:graphicFrameLocks noGrp="1"/>
          </p:cNvGraphicFramePr>
          <p:nvPr>
            <p:ph sz="quarter" idx="2"/>
          </p:nvPr>
        </p:nvGraphicFramePr>
        <p:xfrm>
          <a:off x="250825" y="1484313"/>
          <a:ext cx="8631238" cy="2033588"/>
        </p:xfrm>
        <a:graphic>
          <a:graphicData uri="http://schemas.openxmlformats.org/drawingml/2006/table">
            <a:tbl>
              <a:tblPr/>
              <a:tblGrid>
                <a:gridCol w="1725613"/>
                <a:gridCol w="1727200"/>
                <a:gridCol w="1725612"/>
                <a:gridCol w="1727200"/>
                <a:gridCol w="1725613"/>
              </a:tblGrid>
              <a:tr h="335280">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Observed</a:t>
                      </a:r>
                    </a:p>
                  </a:txBody>
                  <a:tcPr anchor="ctr" horzOverflow="overflow">
                    <a:lnL cap="flat">
                      <a:noFill/>
                    </a:lnL>
                    <a:lnR>
                      <a:noFill/>
                    </a:lnR>
                    <a:lnT cap="flat">
                      <a:noFill/>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smtClean="0">
                        <a:ln>
                          <a:noFill/>
                        </a:ln>
                        <a:solidFill>
                          <a:schemeClr val="tx1"/>
                        </a:solidFill>
                        <a:effectLst/>
                        <a:latin typeface="Courier New" pitchFamily="49"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Predicted</a:t>
                      </a:r>
                    </a:p>
                  </a:txBody>
                  <a:tcPr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smtClean="0">
                        <a:ln>
                          <a:noFill/>
                        </a:ln>
                        <a:solidFill>
                          <a:schemeClr val="tx1"/>
                        </a:solidFill>
                        <a:effectLst/>
                        <a:latin typeface="Courier New" pitchFamily="49" charset="0"/>
                      </a:endParaRPr>
                    </a:p>
                  </a:txBody>
                  <a:tcPr horzOverflow="overflow">
                    <a:lnL>
                      <a:noFill/>
                    </a:lnL>
                    <a:lnR cap="flat">
                      <a:noFill/>
                    </a:lnR>
                    <a:lnT cap="flat">
                      <a:noFill/>
                    </a:lnT>
                    <a:lnB>
                      <a:noFill/>
                    </a:lnB>
                    <a:lnTlToBr>
                      <a:noFill/>
                    </a:lnTlToBr>
                    <a:lnBlToTr>
                      <a:noFill/>
                    </a:lnBlToTr>
                    <a:noFill/>
                  </a:tcPr>
                </a:tc>
              </a:tr>
              <a:tr h="335280">
                <a:tc vMerge="1">
                  <a:txBody>
                    <a:bodyPr/>
                    <a:lstStyle/>
                    <a:p>
                      <a:endParaRPr lang="es-AR"/>
                    </a:p>
                  </a:txBody>
                  <a:tcPr/>
                </a:tc>
                <a:tc v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Inactivo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Activo</a:t>
                      </a: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Percent Correct</a:t>
                      </a:r>
                    </a:p>
                  </a:txBody>
                  <a:tcPr horzOverflow="overflow">
                    <a:lnL>
                      <a:noFill/>
                    </a:lnL>
                    <a:lnR cap="flat">
                      <a:noFill/>
                    </a:lnR>
                    <a:lnT>
                      <a:noFill/>
                    </a:lnT>
                    <a:lnB>
                      <a:noFill/>
                    </a:lnB>
                    <a:lnTlToBr>
                      <a:noFill/>
                    </a:lnTlToBr>
                    <a:lnBlToTr>
                      <a:noFill/>
                    </a:lnBlToTr>
                    <a:noFill/>
                  </a:tcPr>
                </a:tc>
              </a:tr>
              <a:tr h="335280">
                <a:tc vMerge="1">
                  <a:txBody>
                    <a:bodyPr/>
                    <a:lstStyle/>
                    <a:p>
                      <a:endParaRPr lang="es-AR"/>
                    </a:p>
                  </a:txBody>
                  <a:tcPr/>
                </a:tc>
                <a:tc vMerge="1">
                  <a:txBody>
                    <a:bodyPr/>
                    <a:lstStyle/>
                    <a:p>
                      <a:endParaRPr lang="es-AR"/>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I</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A</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tr>
              <a:tr h="3571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Inactivo</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I</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2.823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620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81,99%</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3528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Activo</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A</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4.347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smtClean="0">
                          <a:ln>
                            <a:noFill/>
                          </a:ln>
                          <a:solidFill>
                            <a:schemeClr val="tx1"/>
                          </a:solidFill>
                          <a:effectLst/>
                          <a:latin typeface="Courier New" pitchFamily="49" charset="0"/>
                        </a:rPr>
                        <a:t>7.557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63,48%</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35280">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smtClean="0">
                        <a:ln>
                          <a:noFill/>
                        </a:ln>
                        <a:solidFill>
                          <a:schemeClr val="tx1"/>
                        </a:solidFill>
                        <a:effectLst/>
                        <a:latin typeface="Courier New" pitchFamily="49" charset="0"/>
                      </a:endParaRPr>
                    </a:p>
                  </a:txBody>
                  <a:tcPr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Overall</a:t>
                      </a:r>
                    </a:p>
                  </a:txBody>
                  <a:tcPr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67,64%</a:t>
                      </a:r>
                    </a:p>
                  </a:txBody>
                  <a:tcPr horzOverflow="overflow">
                    <a:lnL>
                      <a:noFill/>
                    </a:lnL>
                    <a:lnR cap="flat">
                      <a:noFill/>
                    </a:lnR>
                    <a:lnT>
                      <a:noFill/>
                    </a:lnT>
                    <a:lnB cap="flat">
                      <a:noFill/>
                    </a:lnB>
                    <a:lnTlToBr>
                      <a:noFill/>
                    </a:lnTlToBr>
                    <a:lnBlToTr>
                      <a:noFill/>
                    </a:lnBlToTr>
                    <a:noFill/>
                  </a:tcPr>
                </a:tc>
              </a:tr>
            </a:tbl>
          </a:graphicData>
        </a:graphic>
      </p:graphicFrame>
      <p:graphicFrame>
        <p:nvGraphicFramePr>
          <p:cNvPr id="207045" name="Group 197"/>
          <p:cNvGraphicFramePr>
            <a:graphicFrameLocks noGrp="1"/>
          </p:cNvGraphicFramePr>
          <p:nvPr>
            <p:ph sz="quarter" idx="3"/>
          </p:nvPr>
        </p:nvGraphicFramePr>
        <p:xfrm>
          <a:off x="179388" y="3613150"/>
          <a:ext cx="8713787" cy="3271840"/>
        </p:xfrm>
        <a:graphic>
          <a:graphicData uri="http://schemas.openxmlformats.org/drawingml/2006/table">
            <a:tbl>
              <a:tblPr/>
              <a:tblGrid>
                <a:gridCol w="1096962"/>
                <a:gridCol w="1089025"/>
                <a:gridCol w="1087438"/>
                <a:gridCol w="1089025"/>
                <a:gridCol w="1087437"/>
                <a:gridCol w="1087438"/>
                <a:gridCol w="1089025"/>
                <a:gridCol w="1087437"/>
              </a:tblGrid>
              <a:tr h="431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dirty="0" smtClean="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-1,7161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,0634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732,350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-,2290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,1798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XMEN5</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1,0891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,1182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84,8889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,0771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2,9716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-1,3462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,1270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112,346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-,0890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,2602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XQUINTI</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-,3088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,0168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339,416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smtClean="0">
                          <a:ln>
                            <a:noFill/>
                          </a:ln>
                          <a:solidFill>
                            <a:schemeClr val="tx1"/>
                          </a:solidFill>
                          <a:effectLst/>
                          <a:latin typeface="Courier New" pitchFamily="49" charset="0"/>
                        </a:rPr>
                        <a:t>-,1556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,7343</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XH12 </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,2411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,0451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28,5608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,0437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1,2726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2"/>
                          </a:solidFill>
                          <a:effectLst/>
                          <a:latin typeface="Courier New" pitchFamily="49" charset="0"/>
                        </a:rPr>
                        <a:t>XEDAD2</a:t>
                      </a:r>
                      <a:endParaRPr kumimoji="0" lang="es-ES" sz="2800" b="0" i="0" u="none" strike="noStrike" cap="none" normalizeH="0" baseline="0" smtClean="0">
                        <a:ln>
                          <a:noFill/>
                        </a:ln>
                        <a:solidFill>
                          <a:schemeClr val="tx1"/>
                        </a:solidFill>
                        <a:effectLst/>
                        <a:latin typeface="Tahoma" pitchFamily="34" charset="0"/>
                      </a:endParaRP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smtClean="0">
                          <a:ln>
                            <a:noFill/>
                          </a:ln>
                          <a:solidFill>
                            <a:schemeClr val="tx1"/>
                          </a:solidFill>
                          <a:effectLst/>
                          <a:latin typeface="Courier New" pitchFamily="49" charset="0"/>
                        </a:rPr>
                        <a:t>-,0031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smtClean="0">
                          <a:ln>
                            <a:noFill/>
                          </a:ln>
                          <a:solidFill>
                            <a:schemeClr val="tx1"/>
                          </a:solidFill>
                          <a:effectLst/>
                          <a:latin typeface="Courier New" pitchFamily="49" charset="0"/>
                        </a:rPr>
                        <a:t>,0006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smtClean="0">
                          <a:ln>
                            <a:noFill/>
                          </a:ln>
                          <a:solidFill>
                            <a:schemeClr val="tx1"/>
                          </a:solidFill>
                          <a:effectLst/>
                          <a:latin typeface="Courier New" pitchFamily="49" charset="0"/>
                        </a:rPr>
                        <a:t>23,1655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Courier New" pitchFamily="49" charset="0"/>
                        </a:rPr>
                        <a:t>-,0390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Courier New" pitchFamily="49" charset="0"/>
                        </a:rPr>
                        <a:t>,</a:t>
                      </a:r>
                      <a:r>
                        <a:rPr kumimoji="0" lang="es-ES" sz="1600" b="1" i="0" u="none" strike="noStrike" cap="none" normalizeH="0" baseline="0" dirty="0" smtClean="0">
                          <a:ln>
                            <a:noFill/>
                          </a:ln>
                          <a:solidFill>
                            <a:schemeClr val="tx1"/>
                          </a:solidFill>
                          <a:effectLst/>
                          <a:latin typeface="Courier New" pitchFamily="49" charset="0"/>
                        </a:rPr>
                        <a:t>9969</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smtClean="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2,8649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,7656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14,0034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smtClean="0">
                          <a:ln>
                            <a:noFill/>
                          </a:ln>
                          <a:solidFill>
                            <a:schemeClr val="tx1"/>
                          </a:solidFill>
                          <a:effectLst/>
                          <a:latin typeface="Courier New" pitchFamily="49" charset="0"/>
                        </a:rPr>
                        <a:t>,0002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dirty="0" smtClean="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1619250" y="333375"/>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9395" name="Rectangle 3"/>
          <p:cNvSpPr>
            <a:spLocks noChangeArrowheads="1"/>
          </p:cNvSpPr>
          <p:nvPr/>
        </p:nvSpPr>
        <p:spPr bwMode="auto">
          <a:xfrm>
            <a:off x="2195513" y="981075"/>
            <a:ext cx="4924425" cy="4556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8196" name="Group 4"/>
          <p:cNvGraphicFramePr>
            <a:graphicFrameLocks noGrp="1"/>
          </p:cNvGraphicFramePr>
          <p:nvPr>
            <p:ph sz="quarter" idx="2"/>
          </p:nvPr>
        </p:nvGraphicFramePr>
        <p:xfrm>
          <a:off x="250825" y="1341438"/>
          <a:ext cx="8631238" cy="2033588"/>
        </p:xfrm>
        <a:graphic>
          <a:graphicData uri="http://schemas.openxmlformats.org/drawingml/2006/table">
            <a:tbl>
              <a:tblPr/>
              <a:tblGrid>
                <a:gridCol w="1725613"/>
                <a:gridCol w="1727200"/>
                <a:gridCol w="1725612"/>
                <a:gridCol w="1727200"/>
                <a:gridCol w="1725613"/>
              </a:tblGrid>
              <a:tr h="335280">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Observed</a:t>
                      </a:r>
                    </a:p>
                  </a:txBody>
                  <a:tcPr anchor="ctr" horzOverflow="overflow">
                    <a:lnL cap="flat">
                      <a:noFill/>
                    </a:lnL>
                    <a:lnR>
                      <a:noFill/>
                    </a:lnR>
                    <a:lnT cap="flat">
                      <a:noFill/>
                    </a:lnT>
                    <a:lnB>
                      <a:noFill/>
                    </a:lnB>
                    <a:lnTlToBr>
                      <a:noFill/>
                    </a:lnTlToBr>
                    <a:lnBlToTr>
                      <a:noFill/>
                    </a:lnBlToTr>
                    <a:noFill/>
                  </a:tcPr>
                </a:tc>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smtClean="0">
                        <a:ln>
                          <a:noFill/>
                        </a:ln>
                        <a:solidFill>
                          <a:schemeClr val="tx1"/>
                        </a:solidFill>
                        <a:effectLst/>
                        <a:latin typeface="Courier New" pitchFamily="49" charset="0"/>
                      </a:endParaRPr>
                    </a:p>
                  </a:txBody>
                  <a:tcPr horzOverflow="overflow">
                    <a:lnL>
                      <a:noFill/>
                    </a:lnL>
                    <a:lnR>
                      <a:noFill/>
                    </a:lnR>
                    <a:lnT cap="flat">
                      <a:noFill/>
                    </a:lnT>
                    <a:lnB>
                      <a:noFill/>
                    </a:lnB>
                    <a:lnTlToBr>
                      <a:noFill/>
                    </a:lnTlToBr>
                    <a:lnBlToTr>
                      <a:noFill/>
                    </a:lnBlToTr>
                    <a:noFill/>
                  </a:tcPr>
                </a:tc>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Predicted</a:t>
                      </a:r>
                    </a:p>
                  </a:txBody>
                  <a:tcPr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smtClean="0">
                        <a:ln>
                          <a:noFill/>
                        </a:ln>
                        <a:solidFill>
                          <a:schemeClr val="tx1"/>
                        </a:solidFill>
                        <a:effectLst/>
                        <a:latin typeface="Courier New" pitchFamily="49" charset="0"/>
                      </a:endParaRPr>
                    </a:p>
                  </a:txBody>
                  <a:tcPr horzOverflow="overflow">
                    <a:lnL>
                      <a:noFill/>
                    </a:lnL>
                    <a:lnR cap="flat">
                      <a:noFill/>
                    </a:lnR>
                    <a:lnT cap="flat">
                      <a:noFill/>
                    </a:lnT>
                    <a:lnB>
                      <a:noFill/>
                    </a:lnB>
                    <a:lnTlToBr>
                      <a:noFill/>
                    </a:lnTlToBr>
                    <a:lnBlToTr>
                      <a:noFill/>
                    </a:lnBlToTr>
                    <a:noFill/>
                  </a:tcPr>
                </a:tc>
              </a:tr>
              <a:tr h="335280">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Activo</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Inactivo</a:t>
                      </a:r>
                    </a:p>
                  </a:txBody>
                  <a:tcPr horzOverflow="overflow">
                    <a:lnL>
                      <a:noFill/>
                    </a:lnL>
                    <a:lnR>
                      <a:noFill/>
                    </a:lnR>
                    <a:lnT>
                      <a:noFill/>
                    </a:lnT>
                    <a:lnB>
                      <a:noFill/>
                    </a:lnB>
                    <a:lnTlToBr>
                      <a:noFill/>
                    </a:lnTlToBr>
                    <a:lnBlToTr>
                      <a:noFill/>
                    </a:lnBlToTr>
                    <a:noFill/>
                  </a:tcPr>
                </a:tc>
                <a:tc row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Percent Correct</a:t>
                      </a:r>
                    </a:p>
                  </a:txBody>
                  <a:tcPr horzOverflow="overflow">
                    <a:lnL>
                      <a:noFill/>
                    </a:lnL>
                    <a:lnR cap="flat">
                      <a:noFill/>
                    </a:lnR>
                    <a:lnT>
                      <a:noFill/>
                    </a:lnT>
                    <a:lnB>
                      <a:noFill/>
                    </a:lnB>
                    <a:lnTlToBr>
                      <a:noFill/>
                    </a:lnTlToBr>
                    <a:lnBlToTr>
                      <a:noFill/>
                    </a:lnBlToTr>
                    <a:noFill/>
                  </a:tcPr>
                </a:tc>
              </a:tr>
              <a:tr h="335280">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A</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I</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tr>
              <a:tr h="35718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Activo</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A</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7.557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4.347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63,48%</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3528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Inactivo</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I</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620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2.823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81,99%</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335280">
                <a:tc grid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smtClean="0">
                        <a:ln>
                          <a:noFill/>
                        </a:ln>
                        <a:solidFill>
                          <a:schemeClr val="tx1"/>
                        </a:solidFill>
                        <a:effectLst/>
                        <a:latin typeface="Courier New" pitchFamily="49" charset="0"/>
                      </a:endParaRPr>
                    </a:p>
                  </a:txBody>
                  <a:tcPr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Overall</a:t>
                      </a:r>
                    </a:p>
                  </a:txBody>
                  <a:tcPr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67,64%</a:t>
                      </a:r>
                    </a:p>
                  </a:txBody>
                  <a:tcPr horzOverflow="overflow">
                    <a:lnL>
                      <a:noFill/>
                    </a:lnL>
                    <a:lnR cap="flat">
                      <a:noFill/>
                    </a:lnR>
                    <a:lnT>
                      <a:noFill/>
                    </a:lnT>
                    <a:lnB cap="flat">
                      <a:noFill/>
                    </a:lnB>
                    <a:lnTlToBr>
                      <a:noFill/>
                    </a:lnTlToBr>
                    <a:lnBlToTr>
                      <a:noFill/>
                    </a:lnBlToTr>
                    <a:noFill/>
                  </a:tcPr>
                </a:tc>
              </a:tr>
            </a:tbl>
          </a:graphicData>
        </a:graphic>
      </p:graphicFrame>
      <p:graphicFrame>
        <p:nvGraphicFramePr>
          <p:cNvPr id="8386" name="Group 194"/>
          <p:cNvGraphicFramePr>
            <a:graphicFrameLocks noGrp="1"/>
          </p:cNvGraphicFramePr>
          <p:nvPr>
            <p:ph sz="quarter" idx="3"/>
          </p:nvPr>
        </p:nvGraphicFramePr>
        <p:xfrm>
          <a:off x="179388" y="3429000"/>
          <a:ext cx="8713787" cy="3271840"/>
        </p:xfrm>
        <a:graphic>
          <a:graphicData uri="http://schemas.openxmlformats.org/drawingml/2006/table">
            <a:tbl>
              <a:tblPr/>
              <a:tblGrid>
                <a:gridCol w="1096962"/>
                <a:gridCol w="1089025"/>
                <a:gridCol w="1087438"/>
                <a:gridCol w="1089025"/>
                <a:gridCol w="1087437"/>
                <a:gridCol w="1087438"/>
                <a:gridCol w="1089025"/>
                <a:gridCol w="1087437"/>
              </a:tblGrid>
              <a:tr h="43180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smtClean="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27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-1,7161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,0634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732,350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-,2290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,1798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XMEN5</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1,0891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,1182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84,8889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,0771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2,9716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-1,3462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,1270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112,346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-,0890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,2602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XQUINTI</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,3088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,0168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339,416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,1556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1,3618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14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XH12 </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,2411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,0451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28,5608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,0437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1,2726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2"/>
                          </a:solidFill>
                          <a:effectLst/>
                          <a:latin typeface="Courier New" pitchFamily="49" charset="0"/>
                        </a:rPr>
                        <a:t>XEDAD2</a:t>
                      </a:r>
                      <a:endParaRPr kumimoji="0" lang="es-ES" altLang="es-AR" sz="2800" b="0" i="0" u="none" strike="noStrike" cap="none" normalizeH="0" baseline="0" smtClean="0">
                        <a:ln>
                          <a:noFill/>
                        </a:ln>
                        <a:solidFill>
                          <a:schemeClr val="tx1"/>
                        </a:solidFill>
                        <a:effectLst/>
                        <a:latin typeface="Arial" pitchFamily="34" charset="0"/>
                      </a:endParaRP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-,0031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23,1655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-,0390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smtClean="0">
                          <a:ln>
                            <a:noFill/>
                          </a:ln>
                          <a:solidFill>
                            <a:schemeClr val="tx1"/>
                          </a:solidFill>
                          <a:effectLst/>
                          <a:latin typeface="Courier New" pitchFamily="49" charset="0"/>
                        </a:rPr>
                        <a:t>,</a:t>
                      </a:r>
                      <a:r>
                        <a:rPr kumimoji="0" lang="es-ES" altLang="es-AR" sz="1600" b="1" i="0" u="none" strike="noStrike" cap="none" normalizeH="0" baseline="0" smtClean="0">
                          <a:ln>
                            <a:noFill/>
                          </a:ln>
                          <a:solidFill>
                            <a:schemeClr val="tx1"/>
                          </a:solidFill>
                          <a:effectLst/>
                          <a:latin typeface="Courier New" pitchFamily="49" charset="0"/>
                        </a:rPr>
                        <a:t>9969</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smtClean="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-2,8649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,7656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14,0034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smtClean="0">
                          <a:ln>
                            <a:noFill/>
                          </a:ln>
                          <a:solidFill>
                            <a:schemeClr val="tx1"/>
                          </a:solidFill>
                          <a:effectLst/>
                          <a:latin typeface="Courier New" pitchFamily="49" charset="0"/>
                        </a:rPr>
                        <a:t>,0002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smtClean="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smtClean="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846138"/>
            <a:ext cx="6048375" cy="5175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387350" y="908050"/>
            <a:ext cx="8401050" cy="5202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
                <a:srgbClr val="F10FD1"/>
              </a:buClr>
              <a:buSzTx/>
              <a:buFont typeface="Wingdings" pitchFamily="2" charset="2"/>
              <a:buChar char="q"/>
            </a:pPr>
            <a:r>
              <a:rPr lang="es-MX" altLang="es-AR" sz="2400" b="1"/>
              <a:t> Permite examinar un MODELO EXPLICATIVO entre una o más variables independientes (COVARIABLES),  con o sin efectos de interacción, cualquiera sea su escala de medición, y una variable categórica nominal u ordinal:</a:t>
            </a:r>
          </a:p>
          <a:p>
            <a:pPr algn="just" eaLnBrk="1" hangingPunct="1">
              <a:spcBef>
                <a:spcPct val="0"/>
              </a:spcBef>
              <a:spcAft>
                <a:spcPts val="600"/>
              </a:spcAft>
              <a:buClr>
                <a:srgbClr val="F10FD1"/>
              </a:buClr>
              <a:buSzTx/>
              <a:buFont typeface="Wingdings" pitchFamily="2" charset="2"/>
              <a:buNone/>
            </a:pPr>
            <a:r>
              <a:rPr lang="es-MX" altLang="es-AR" sz="2400" b="1"/>
              <a:t>A) Sea una variable dummy de dos categorías (regresión binomial), o </a:t>
            </a:r>
          </a:p>
          <a:p>
            <a:pPr algn="just" eaLnBrk="1" hangingPunct="1">
              <a:spcBef>
                <a:spcPct val="0"/>
              </a:spcBef>
              <a:spcAft>
                <a:spcPts val="1200"/>
              </a:spcAft>
              <a:buClr>
                <a:srgbClr val="F10FD1"/>
              </a:buClr>
              <a:buSzTx/>
              <a:buFont typeface="Wingdings" pitchFamily="2" charset="2"/>
              <a:buNone/>
            </a:pPr>
            <a:r>
              <a:rPr lang="es-MX" altLang="es-AR" sz="2400" b="1"/>
              <a:t>B) Una variable nominal u ordinal con más de dos categorías (regresión multinomial).</a:t>
            </a:r>
          </a:p>
          <a:p>
            <a:pPr algn="just" eaLnBrk="1" hangingPunct="1">
              <a:spcBef>
                <a:spcPct val="0"/>
              </a:spcBef>
              <a:spcAft>
                <a:spcPts val="600"/>
              </a:spcAft>
              <a:buClr>
                <a:srgbClr val="F10FD1"/>
              </a:buClr>
              <a:buSzTx/>
              <a:buFont typeface="Wingdings" pitchFamily="2" charset="2"/>
              <a:buChar char="q"/>
            </a:pPr>
            <a:r>
              <a:rPr lang="es-MX" altLang="es-AR" sz="2400" b="1"/>
              <a:t> La técnica recoge dos tradiciones de análisis estadísticos: a) el análisis de tablas de contingencia y de probabilidades condicionales y b) el análisis de regresión por mínimos cuadrados.  </a:t>
            </a:r>
            <a:endParaRPr lang="es-MX" altLang="es-AR" sz="2800" b="1"/>
          </a:p>
        </p:txBody>
      </p:sp>
      <p:sp>
        <p:nvSpPr>
          <p:cNvPr id="18435" name="Rectangle 4"/>
          <p:cNvSpPr>
            <a:spLocks noChangeArrowheads="1"/>
          </p:cNvSpPr>
          <p:nvPr/>
        </p:nvSpPr>
        <p:spPr bwMode="auto">
          <a:xfrm>
            <a:off x="1063625" y="115888"/>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250825" y="260350"/>
            <a:ext cx="8464550" cy="60944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F10FD1"/>
              </a:buClr>
              <a:buSzTx/>
              <a:buFont typeface="Wingdings" pitchFamily="2" charset="2"/>
              <a:buChar char="q"/>
            </a:pPr>
            <a:r>
              <a:rPr lang="es-MX" altLang="es-AR" sz="2400" b="1"/>
              <a:t> </a:t>
            </a:r>
            <a:r>
              <a:rPr lang="es-MX" altLang="es-AR" sz="2600" b="1"/>
              <a:t>La regresión logística es un caso particular de regresión en donde la </a:t>
            </a:r>
            <a:r>
              <a:rPr lang="es-MX" altLang="es-AR" sz="2600" b="1">
                <a:solidFill>
                  <a:schemeClr val="tx2"/>
                </a:solidFill>
              </a:rPr>
              <a:t>variable dependiente</a:t>
            </a:r>
            <a:r>
              <a:rPr lang="es-MX" altLang="es-AR" sz="2600" b="1"/>
              <a:t> es </a:t>
            </a:r>
            <a:r>
              <a:rPr lang="es-MX" altLang="es-AR" sz="2600" b="1">
                <a:solidFill>
                  <a:schemeClr val="tx2"/>
                </a:solidFill>
              </a:rPr>
              <a:t>categórica.</a:t>
            </a:r>
            <a:r>
              <a:rPr lang="es-MX" altLang="es-AR" sz="2600" b="1">
                <a:solidFill>
                  <a:srgbClr val="F10FD1"/>
                </a:solidFill>
              </a:rPr>
              <a:t> </a:t>
            </a:r>
            <a:r>
              <a:rPr lang="es-MX" altLang="es-AR" sz="2600" b="1"/>
              <a:t>La técnica no impone restricciones tan fuertes sobre la distribución de los errores (probabilidades acotadas a 0-1). </a:t>
            </a:r>
          </a:p>
          <a:p>
            <a:pPr algn="just" eaLnBrk="1" hangingPunct="1">
              <a:spcBef>
                <a:spcPct val="50000"/>
              </a:spcBef>
              <a:buClr>
                <a:srgbClr val="F10FD1"/>
              </a:buClr>
              <a:buSzTx/>
              <a:buFont typeface="Wingdings" pitchFamily="2" charset="2"/>
              <a:buChar char="q"/>
            </a:pPr>
            <a:r>
              <a:rPr lang="es-MX" altLang="es-AR" sz="2600" b="1"/>
              <a:t>  La estimación de los coeficientes de regresión se hace a partir de los datos, pero no se aplica el método de mínimos cuadrados (distancia mínima) de  sino el de </a:t>
            </a:r>
            <a:r>
              <a:rPr lang="es-MX" altLang="es-AR" sz="2600" b="1">
                <a:solidFill>
                  <a:schemeClr val="tx2"/>
                </a:solidFill>
              </a:rPr>
              <a:t>máxima verosimilitud</a:t>
            </a:r>
            <a:r>
              <a:rPr lang="es-MX" altLang="es-AR" sz="2600" b="1"/>
              <a:t> (mejor ajuste a la probabilidad esperada).</a:t>
            </a:r>
          </a:p>
          <a:p>
            <a:pPr algn="just" eaLnBrk="1" hangingPunct="1">
              <a:spcBef>
                <a:spcPct val="50000"/>
              </a:spcBef>
              <a:buClr>
                <a:srgbClr val="F10FD1"/>
              </a:buClr>
              <a:buSzTx/>
              <a:buFont typeface="Wingdings" pitchFamily="2" charset="2"/>
              <a:buChar char="q"/>
            </a:pPr>
            <a:r>
              <a:rPr lang="es-MX" altLang="es-AR" sz="2600" b="1"/>
              <a:t> La regresión logística a) Evalúa Modelos Explicativos; b) Estima fuerza y sentido de las COVARIABLES; y c) Predice las probabilidades de que un determinado evento ocurra.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250825" y="260350"/>
            <a:ext cx="8464550" cy="60944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F10FD1"/>
              </a:buClr>
              <a:buSzTx/>
              <a:buFont typeface="Wingdings" pitchFamily="2" charset="2"/>
              <a:buChar char="q"/>
            </a:pPr>
            <a:r>
              <a:rPr lang="es-MX" altLang="es-AR" sz="2400" b="1" dirty="0"/>
              <a:t> </a:t>
            </a:r>
            <a:r>
              <a:rPr lang="es-MX" altLang="es-AR" sz="2600" b="1" dirty="0"/>
              <a:t>La regresión logística requiere un modelo teórico explicativo ajustable a los datos. Esto implica una adecuada selección de variables y de control de sesgos de interacción y/o confusión.</a:t>
            </a:r>
          </a:p>
          <a:p>
            <a:pPr algn="just" eaLnBrk="1" hangingPunct="1">
              <a:spcBef>
                <a:spcPct val="50000"/>
              </a:spcBef>
              <a:buClr>
                <a:srgbClr val="F10FD1"/>
              </a:buClr>
              <a:buSzTx/>
              <a:buFont typeface="Wingdings" pitchFamily="2" charset="2"/>
              <a:buChar char="q"/>
            </a:pPr>
            <a:r>
              <a:rPr lang="es-MX" altLang="es-AR" sz="2600" b="1" dirty="0"/>
              <a:t>  La regresión logística ofrece coeficientes explicativos </a:t>
            </a:r>
            <a:r>
              <a:rPr lang="es-MX" altLang="es-AR" sz="2600" b="1" dirty="0" err="1"/>
              <a:t>insesgados</a:t>
            </a:r>
            <a:r>
              <a:rPr lang="es-MX" altLang="es-AR" sz="2600" b="1" dirty="0"/>
              <a:t> y eficientes estimados a partir algoritmos iterativos de máxima verosimilitud (no estima promedio de distancias observadas sino bondad de ajuste esperado)</a:t>
            </a:r>
          </a:p>
          <a:p>
            <a:pPr algn="just" eaLnBrk="1" hangingPunct="1">
              <a:spcBef>
                <a:spcPct val="50000"/>
              </a:spcBef>
              <a:buClr>
                <a:srgbClr val="F10FD1"/>
              </a:buClr>
              <a:buSzTx/>
              <a:buFont typeface="Wingdings" pitchFamily="2" charset="2"/>
              <a:buChar char="q"/>
            </a:pPr>
            <a:r>
              <a:rPr lang="es-MX" altLang="es-AR" sz="2600" b="1" dirty="0"/>
              <a:t> La regresión logística permite estimar probabilidades, grado de acierto en las predicciones y evaluar la bondad de ajuste del modelo pero no la varianza no explicada por el modelo (un R2 más limitado y de otro tipo).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323850" y="476250"/>
            <a:ext cx="8391525" cy="6093976"/>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dirty="0"/>
              <a:t>Se dice que un proceso es</a:t>
            </a:r>
            <a:r>
              <a:rPr lang="es-ES" altLang="es-AR" sz="2600" b="1" i="1" dirty="0"/>
              <a:t> binomial</a:t>
            </a:r>
            <a:r>
              <a:rPr lang="es-ES" altLang="es-AR" sz="2600" b="1" dirty="0"/>
              <a:t> cuando sólo tiene dos posibles resultados: "éxito" y "fracaso“. Un proceso binomial está caracterizado por la probabilidad de éxito, representado por </a:t>
            </a:r>
            <a:r>
              <a:rPr lang="es-ES" altLang="es-AR" sz="2600" b="1" i="1" dirty="0"/>
              <a:t>p</a:t>
            </a:r>
            <a:r>
              <a:rPr lang="es-ES" altLang="es-AR" sz="2600" b="1" dirty="0"/>
              <a:t>, mientras que la probabilidad de fracaso se representa por </a:t>
            </a:r>
            <a:r>
              <a:rPr lang="es-ES" altLang="es-AR" sz="2600" b="1" i="1" dirty="0"/>
              <a:t>q</a:t>
            </a:r>
            <a:r>
              <a:rPr lang="es-ES" altLang="es-AR" sz="2600" b="1" dirty="0"/>
              <a:t>  y, evidentemente, ambas probabilidades están relacionadas por </a:t>
            </a:r>
            <a:r>
              <a:rPr lang="es-ES" altLang="es-AR" sz="2600" b="1" i="1" dirty="0" err="1"/>
              <a:t>p</a:t>
            </a:r>
            <a:r>
              <a:rPr lang="es-ES" altLang="es-AR" sz="2600" b="1" dirty="0" err="1"/>
              <a:t>+</a:t>
            </a:r>
            <a:r>
              <a:rPr lang="es-ES" altLang="es-AR" sz="2600" b="1" i="1" dirty="0" err="1"/>
              <a:t>q</a:t>
            </a:r>
            <a:r>
              <a:rPr lang="es-ES" altLang="es-AR" sz="2600" b="1" i="1" dirty="0"/>
              <a:t> </a:t>
            </a:r>
            <a:r>
              <a:rPr lang="es-ES" altLang="es-AR" sz="2600" b="1" dirty="0"/>
              <a:t>=1. </a:t>
            </a:r>
          </a:p>
          <a:p>
            <a:pPr algn="just" eaLnBrk="1" hangingPunct="1">
              <a:spcBef>
                <a:spcPct val="0"/>
              </a:spcBef>
              <a:buClrTx/>
              <a:buSzTx/>
              <a:buFontTx/>
              <a:buNone/>
            </a:pPr>
            <a:endParaRPr lang="es-ES" altLang="es-AR" sz="2600" b="1" dirty="0"/>
          </a:p>
          <a:p>
            <a:pPr algn="just" eaLnBrk="1" hangingPunct="1">
              <a:spcBef>
                <a:spcPct val="0"/>
              </a:spcBef>
              <a:buClrTx/>
              <a:buSzTx/>
              <a:buFontTx/>
              <a:buNone/>
            </a:pPr>
            <a:r>
              <a:rPr lang="es-ES" altLang="es-AR" sz="2600" b="1" dirty="0" smtClean="0"/>
              <a:t>Se usa </a:t>
            </a:r>
            <a:r>
              <a:rPr lang="es-ES" altLang="es-AR" sz="2600" b="1" dirty="0"/>
              <a:t>el cociente </a:t>
            </a:r>
            <a:r>
              <a:rPr lang="es-ES" altLang="es-AR" sz="2600" b="1" i="1" dirty="0"/>
              <a:t>p</a:t>
            </a:r>
            <a:r>
              <a:rPr lang="es-ES" altLang="es-AR" sz="2600" b="1" dirty="0"/>
              <a:t>/</a:t>
            </a:r>
            <a:r>
              <a:rPr lang="es-ES" altLang="es-AR" sz="2600" b="1" i="1" dirty="0"/>
              <a:t>q (tasa de riesgo relativo) para determinar los "</a:t>
            </a:r>
            <a:r>
              <a:rPr lang="es-ES" altLang="es-AR" sz="2600" b="1" i="1" dirty="0" err="1"/>
              <a:t>odds</a:t>
            </a:r>
            <a:r>
              <a:rPr lang="es-ES" altLang="es-AR" sz="2600" b="1" i="1" dirty="0"/>
              <a:t>“</a:t>
            </a:r>
            <a:r>
              <a:rPr lang="es-ES" altLang="es-AR" sz="2600" b="1" dirty="0"/>
              <a:t>  (razón de probabilidades o ventajas relativas) que indica cuánto más probable es que ocurra Y=1/Y=0 </a:t>
            </a:r>
            <a:r>
              <a:rPr lang="es-ES" altLang="es-AR" sz="2600" b="1" dirty="0" smtClean="0"/>
              <a:t>cuando X</a:t>
            </a:r>
            <a:r>
              <a:rPr lang="es-ES" altLang="es-AR" sz="2600" b="1" dirty="0" smtClean="0"/>
              <a:t>=1</a:t>
            </a:r>
            <a:r>
              <a:rPr lang="es-ES" altLang="es-AR" sz="2600" b="1" dirty="0"/>
              <a:t>, frente a que ocurra Y=1/Y=0 </a:t>
            </a:r>
            <a:r>
              <a:rPr lang="es-ES" altLang="es-AR" sz="2600" b="1" dirty="0" smtClean="0"/>
              <a:t>cuando X</a:t>
            </a:r>
            <a:r>
              <a:rPr lang="es-ES" altLang="es-AR" sz="2600" b="1" dirty="0" smtClean="0"/>
              <a:t>=0</a:t>
            </a:r>
            <a:r>
              <a:rPr lang="es-ES" altLang="es-AR" sz="2600" b="1"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Rectángulo"/>
          <p:cNvSpPr>
            <a:spLocks noChangeArrowheads="1"/>
          </p:cNvSpPr>
          <p:nvPr/>
        </p:nvSpPr>
        <p:spPr bwMode="auto">
          <a:xfrm>
            <a:off x="250825" y="260350"/>
            <a:ext cx="8424863" cy="19399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AR" altLang="es-AR" sz="2400" b="1"/>
              <a:t>La distribución binomial es una DISTRIBUCIÓN DE PROBABILIDAD que cuenta el NÚMERO DE ÉXITOS VERSUS FRACASOS en una secuencia de N ENSAYOS INDEPENDIENTES ENTRE SÍ, con una probabilidad fija P de ocurrencia del éxito entre los N ensayos. </a:t>
            </a:r>
          </a:p>
        </p:txBody>
      </p:sp>
      <p:pic>
        <p:nvPicPr>
          <p:cNvPr id="22531" name="Picture 7" descr="https://upload.wikimedia.org/wikipedia/commons/thumb/b/b7/Binomial_Distribution.svg/1008px-Binomial_Distributio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2708275"/>
            <a:ext cx="4216400"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5"/>
          <p:cNvSpPr>
            <a:spLocks noChangeArrowheads="1"/>
          </p:cNvSpPr>
          <p:nvPr/>
        </p:nvSpPr>
        <p:spPr bwMode="auto">
          <a:xfrm>
            <a:off x="395288" y="2492375"/>
            <a:ext cx="3240087" cy="3973513"/>
          </a:xfrm>
          <a:prstGeom prst="rect">
            <a:avLst/>
          </a:prstGeom>
          <a:solidFill>
            <a:srgbClr val="FF0000">
              <a:alpha val="34117"/>
            </a:srgbClr>
          </a:solidFill>
          <a:ln w="38100">
            <a:solidFill>
              <a:srgbClr val="FF0000"/>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1800">
                <a:cs typeface="Arial" charset="0"/>
              </a:rPr>
              <a:t>L</a:t>
            </a:r>
            <a:r>
              <a:rPr lang="es-ES_tradnl" altLang="es-AR" sz="1800">
                <a:cs typeface="Arial" charset="0"/>
              </a:rPr>
              <a:t>a variable </a:t>
            </a:r>
            <a:r>
              <a:rPr lang="es-ES_tradnl" altLang="es-AR" sz="1800" i="1">
                <a:cs typeface="Arial" charset="0"/>
              </a:rPr>
              <a:t>X,</a:t>
            </a:r>
            <a:r>
              <a:rPr lang="es-ES_tradnl" altLang="es-AR" sz="1800">
                <a:cs typeface="Arial" charset="0"/>
              </a:rPr>
              <a:t> que representa el número de éxitos obtenidos en </a:t>
            </a:r>
            <a:r>
              <a:rPr lang="es-ES_tradnl" altLang="es-AR" sz="1800" i="1">
                <a:cs typeface="Arial" charset="0"/>
              </a:rPr>
              <a:t>n</a:t>
            </a:r>
            <a:r>
              <a:rPr lang="es-ES_tradnl" altLang="es-AR" sz="1800">
                <a:cs typeface="Arial" charset="0"/>
              </a:rPr>
              <a:t> pruebas, se denomina variable aleatoria binomial.  Esta variable es discreta, ya que si se realizan </a:t>
            </a:r>
            <a:r>
              <a:rPr lang="es-ES_tradnl" altLang="es-AR" sz="1800" i="1">
                <a:cs typeface="Arial" charset="0"/>
              </a:rPr>
              <a:t>n</a:t>
            </a:r>
            <a:r>
              <a:rPr lang="es-ES_tradnl" altLang="es-AR" sz="1800">
                <a:cs typeface="Arial" charset="0"/>
              </a:rPr>
              <a:t> pruebas se podrán obtener 0, 1, 2, …, </a:t>
            </a:r>
            <a:r>
              <a:rPr lang="es-ES_tradnl" altLang="es-AR" sz="1800" i="1">
                <a:cs typeface="Arial" charset="0"/>
              </a:rPr>
              <a:t>n</a:t>
            </a:r>
            <a:r>
              <a:rPr lang="es-ES_tradnl" altLang="es-AR" sz="1800">
                <a:cs typeface="Arial" charset="0"/>
              </a:rPr>
              <a:t> éxitos. </a:t>
            </a:r>
            <a:r>
              <a:rPr lang="es-ES" altLang="es-AR" sz="1800">
                <a:cs typeface="Arial" charset="0"/>
              </a:rPr>
              <a:t>Una distribución binomial se caracteriza por los parámetros número de pruebas realizadas, </a:t>
            </a:r>
            <a:r>
              <a:rPr lang="es-ES" altLang="es-AR" sz="1800" i="1">
                <a:cs typeface="Arial" charset="0"/>
              </a:rPr>
              <a:t>n</a:t>
            </a:r>
            <a:r>
              <a:rPr lang="es-ES" altLang="es-AR" sz="1800">
                <a:cs typeface="Arial" charset="0"/>
              </a:rPr>
              <a:t>, y probabilidad del suceso “éxito”, </a:t>
            </a:r>
            <a:r>
              <a:rPr lang="es-ES" altLang="es-AR" sz="1800" i="1">
                <a:cs typeface="Arial" charset="0"/>
              </a:rPr>
              <a:t>p</a:t>
            </a:r>
            <a:r>
              <a:rPr lang="es-ES" altLang="es-AR" sz="1800">
                <a:cs typeface="Arial" charset="0"/>
              </a:rPr>
              <a:t>, y se representa por </a:t>
            </a:r>
            <a:r>
              <a:rPr lang="es-ES" altLang="es-AR" sz="1800" i="1">
                <a:cs typeface="Arial" charset="0"/>
              </a:rPr>
              <a:t>B</a:t>
            </a:r>
            <a:r>
              <a:rPr lang="es-ES" altLang="es-AR" sz="1800">
                <a:cs typeface="Arial" charset="0"/>
              </a:rPr>
              <a:t>(</a:t>
            </a:r>
            <a:r>
              <a:rPr lang="es-ES" altLang="es-AR" sz="1800" i="1">
                <a:cs typeface="Arial" charset="0"/>
              </a:rPr>
              <a:t>n</a:t>
            </a:r>
            <a:r>
              <a:rPr lang="es-ES" altLang="es-AR" sz="1800">
                <a:cs typeface="Arial" charset="0"/>
              </a:rPr>
              <a:t>, </a:t>
            </a:r>
            <a:r>
              <a:rPr lang="es-ES" altLang="es-AR" sz="1800" i="1">
                <a:cs typeface="Arial" charset="0"/>
              </a:rPr>
              <a:t>p</a:t>
            </a:r>
            <a:r>
              <a:rPr lang="es-ES" altLang="es-AR" sz="1800">
                <a:cs typeface="Arial" charset="0"/>
              </a:rPr>
              <a:t>).</a:t>
            </a:r>
            <a:endParaRPr lang="es-ES_tradnl" altLang="es-AR" sz="180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7575</TotalTime>
  <Words>3346</Words>
  <Application>Microsoft Office PowerPoint</Application>
  <PresentationFormat>Presentación en pantalla (4:3)</PresentationFormat>
  <Paragraphs>571</Paragraphs>
  <Slides>39</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39</vt:i4>
      </vt:variant>
    </vt:vector>
  </HeadingPairs>
  <TitlesOfParts>
    <vt:vector size="41" baseType="lpstr">
      <vt:lpstr>Mezclas</vt:lpstr>
      <vt:lpstr>Microsoft Editor de ecuaciones 3.0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Agustín</cp:lastModifiedBy>
  <cp:revision>292</cp:revision>
  <dcterms:created xsi:type="dcterms:W3CDTF">2006-07-27T19:02:59Z</dcterms:created>
  <dcterms:modified xsi:type="dcterms:W3CDTF">2019-05-06T01:18:06Z</dcterms:modified>
</cp:coreProperties>
</file>