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6" r:id="rId2"/>
    <p:sldId id="277" r:id="rId3"/>
    <p:sldId id="278" r:id="rId4"/>
    <p:sldId id="280" r:id="rId5"/>
    <p:sldId id="296" r:id="rId6"/>
    <p:sldId id="294" r:id="rId7"/>
    <p:sldId id="279" r:id="rId8"/>
    <p:sldId id="281" r:id="rId9"/>
    <p:sldId id="282" r:id="rId10"/>
    <p:sldId id="295" r:id="rId11"/>
    <p:sldId id="283" r:id="rId12"/>
    <p:sldId id="284" r:id="rId13"/>
    <p:sldId id="259" r:id="rId14"/>
    <p:sldId id="256" r:id="rId15"/>
    <p:sldId id="265" r:id="rId16"/>
    <p:sldId id="285" r:id="rId17"/>
    <p:sldId id="286" r:id="rId18"/>
    <p:sldId id="287" r:id="rId19"/>
    <p:sldId id="289" r:id="rId20"/>
    <p:sldId id="290" r:id="rId21"/>
    <p:sldId id="270" r:id="rId22"/>
    <p:sldId id="271" r:id="rId23"/>
    <p:sldId id="291" r:id="rId24"/>
    <p:sldId id="268" r:id="rId25"/>
    <p:sldId id="274" r:id="rId26"/>
    <p:sldId id="273" r:id="rId27"/>
    <p:sldId id="275" r:id="rId2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7263-F1D4-4E1E-A82C-7CA5D2B57FFA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FE8FB-C4B7-42D4-B566-CDF09F76F4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056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36" y="4342616"/>
            <a:ext cx="5031529" cy="41169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84824" y="8686726"/>
            <a:ext cx="2973176" cy="4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1304675-E20D-49FF-A30F-49E1FEB282B6}" type="slidenum">
              <a:rPr lang="en-GB" altLang="es-AR" sz="1200">
                <a:latin typeface="Arial" charset="0"/>
                <a:cs typeface="Arial" charset="0"/>
              </a:rPr>
              <a:pPr algn="r" eaLnBrk="1" hangingPunct="1"/>
              <a:t>4</a:t>
            </a:fld>
            <a:endParaRPr lang="en-GB" altLang="es-AR" sz="1200">
              <a:latin typeface="Arial" charset="0"/>
              <a:cs typeface="Arial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Log-</a:t>
            </a:r>
            <a:r>
              <a:rPr lang="en-US" altLang="es-AR" dirty="0" err="1" smtClean="0">
                <a:latin typeface="Arial" charset="0"/>
                <a:cs typeface="Arial" charset="0"/>
              </a:rPr>
              <a:t>nivel</a:t>
            </a:r>
            <a:r>
              <a:rPr lang="en-US" altLang="es-AR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Multiplicamos</a:t>
            </a:r>
            <a:r>
              <a:rPr lang="en-US" altLang="es-AR" dirty="0" smtClean="0">
                <a:latin typeface="Arial" charset="0"/>
                <a:cs typeface="Arial" charset="0"/>
              </a:rPr>
              <a:t> beta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de forma a saber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cambio</a:t>
            </a:r>
            <a:r>
              <a:rPr lang="en-US" altLang="es-AR" dirty="0" smtClean="0">
                <a:latin typeface="Arial" charset="0"/>
                <a:cs typeface="Arial" charset="0"/>
              </a:rPr>
              <a:t>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porcentaje</a:t>
            </a:r>
            <a:r>
              <a:rPr lang="en-US" altLang="es-AR" dirty="0" smtClean="0">
                <a:latin typeface="Arial" charset="0"/>
                <a:cs typeface="Arial" charset="0"/>
              </a:rPr>
              <a:t> de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unidad</a:t>
            </a:r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Log-log: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Beta </a:t>
            </a:r>
            <a:r>
              <a:rPr lang="en-US" altLang="es-AR" dirty="0" err="1" smtClean="0">
                <a:latin typeface="Arial" charset="0"/>
                <a:cs typeface="Arial" charset="0"/>
              </a:rPr>
              <a:t>nos</a:t>
            </a:r>
            <a:r>
              <a:rPr lang="en-US" altLang="es-AR" dirty="0" smtClean="0">
                <a:latin typeface="Arial" charset="0"/>
                <a:cs typeface="Arial" charset="0"/>
              </a:rPr>
              <a:t> da la </a:t>
            </a:r>
            <a:r>
              <a:rPr lang="en-US" altLang="es-AR" dirty="0" err="1" smtClean="0">
                <a:latin typeface="Arial" charset="0"/>
                <a:cs typeface="Arial" charset="0"/>
              </a:rPr>
              <a:t>elasticidad</a:t>
            </a:r>
            <a:r>
              <a:rPr lang="en-US" altLang="es-AR" dirty="0" smtClean="0">
                <a:latin typeface="Arial" charset="0"/>
                <a:cs typeface="Arial" charset="0"/>
              </a:rPr>
              <a:t>: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como</a:t>
            </a:r>
            <a:r>
              <a:rPr lang="en-US" altLang="es-AR" dirty="0" smtClean="0">
                <a:latin typeface="Arial" charset="0"/>
                <a:cs typeface="Arial" charset="0"/>
              </a:rPr>
              <a:t> cambia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procentaje</a:t>
            </a:r>
            <a:r>
              <a:rPr lang="en-US" altLang="es-AR" dirty="0" smtClean="0">
                <a:latin typeface="Arial" charset="0"/>
                <a:cs typeface="Arial" charset="0"/>
              </a:rPr>
              <a:t>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1%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/>
            </a:r>
            <a:br>
              <a:rPr lang="en-US" altLang="es-AR" dirty="0" smtClean="0">
                <a:latin typeface="Arial" charset="0"/>
                <a:cs typeface="Arial" charset="0"/>
              </a:rPr>
            </a:br>
            <a:r>
              <a:rPr lang="en-US" altLang="es-AR" dirty="0" err="1" smtClean="0">
                <a:latin typeface="Arial" charset="0"/>
                <a:cs typeface="Arial" charset="0"/>
              </a:rPr>
              <a:t>Nivel</a:t>
            </a:r>
            <a:r>
              <a:rPr lang="en-US" altLang="es-AR" dirty="0" smtClean="0">
                <a:latin typeface="Arial" charset="0"/>
                <a:cs typeface="Arial" charset="0"/>
              </a:rPr>
              <a:t>-log (USADO MAS RARAMENTE!):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Dividimos</a:t>
            </a:r>
            <a:r>
              <a:rPr lang="en-US" altLang="es-AR" dirty="0" smtClean="0">
                <a:latin typeface="Arial" charset="0"/>
                <a:cs typeface="Arial" charset="0"/>
              </a:rPr>
              <a:t> beta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para saber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cambio</a:t>
            </a:r>
            <a:r>
              <a:rPr lang="en-US" altLang="es-AR" dirty="0" smtClean="0">
                <a:latin typeface="Arial" charset="0"/>
                <a:cs typeface="Arial" charset="0"/>
              </a:rPr>
              <a:t> en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1%</a:t>
            </a: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R-squared: 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Si lo </a:t>
            </a:r>
            <a:r>
              <a:rPr lang="en-US" altLang="es-AR" dirty="0" err="1" smtClean="0">
                <a:latin typeface="Arial" charset="0"/>
                <a:cs typeface="Arial" charset="0"/>
              </a:rPr>
              <a:t>multiplicamos</a:t>
            </a:r>
            <a:r>
              <a:rPr lang="en-US" altLang="es-AR" dirty="0" smtClean="0">
                <a:latin typeface="Arial" charset="0"/>
                <a:cs typeface="Arial" charset="0"/>
              </a:rPr>
              <a:t>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(100*R-squared)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de mas </a:t>
            </a:r>
            <a:r>
              <a:rPr lang="en-US" altLang="es-AR" dirty="0" err="1" smtClean="0">
                <a:latin typeface="Arial" charset="0"/>
                <a:cs typeface="Arial" charset="0"/>
              </a:rPr>
              <a:t>facil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interpretacion</a:t>
            </a:r>
            <a:r>
              <a:rPr lang="en-US" altLang="es-AR" dirty="0" smtClean="0">
                <a:latin typeface="Arial" charset="0"/>
                <a:cs typeface="Arial" charset="0"/>
              </a:rPr>
              <a:t>: </a:t>
            </a:r>
            <a:r>
              <a:rPr lang="en-US" altLang="es-AR" dirty="0" err="1" smtClean="0">
                <a:latin typeface="Arial" charset="0"/>
                <a:cs typeface="Arial" charset="0"/>
              </a:rPr>
              <a:t>porcentaje</a:t>
            </a:r>
            <a:r>
              <a:rPr lang="en-US" altLang="es-AR" dirty="0" smtClean="0">
                <a:latin typeface="Arial" charset="0"/>
                <a:cs typeface="Arial" charset="0"/>
              </a:rPr>
              <a:t> de la </a:t>
            </a:r>
            <a:r>
              <a:rPr lang="en-US" altLang="es-AR" dirty="0" err="1" smtClean="0">
                <a:latin typeface="Arial" charset="0"/>
                <a:cs typeface="Arial" charset="0"/>
              </a:rPr>
              <a:t>variacion</a:t>
            </a:r>
            <a:r>
              <a:rPr lang="en-US" altLang="es-AR" dirty="0" smtClean="0">
                <a:latin typeface="Arial" charset="0"/>
                <a:cs typeface="Arial" charset="0"/>
              </a:rPr>
              <a:t> muestral in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explicada</a:t>
            </a:r>
            <a:r>
              <a:rPr lang="en-US" altLang="es-AR" dirty="0" smtClean="0">
                <a:latin typeface="Arial" charset="0"/>
                <a:cs typeface="Arial" charset="0"/>
              </a:rPr>
              <a:t> por X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R-squared: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igual</a:t>
            </a:r>
            <a:r>
              <a:rPr lang="en-US" altLang="es-AR" dirty="0" smtClean="0">
                <a:latin typeface="Arial" charset="0"/>
                <a:cs typeface="Arial" charset="0"/>
              </a:rPr>
              <a:t> al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coeficiente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correlacion</a:t>
            </a:r>
            <a:r>
              <a:rPr lang="en-US" altLang="es-AR" dirty="0" smtClean="0">
                <a:latin typeface="Arial" charset="0"/>
                <a:cs typeface="Arial" charset="0"/>
              </a:rPr>
              <a:t> entre Y and Y-hat (o sea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bien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nuestras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predicciones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siguen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los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valores</a:t>
            </a:r>
            <a:r>
              <a:rPr lang="en-US" altLang="es-AR" dirty="0" smtClean="0">
                <a:latin typeface="Arial" charset="0"/>
                <a:cs typeface="Arial" charset="0"/>
              </a:rPr>
              <a:t> muestrales de Y)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CUIDADO A COMO SE INTERPRETA: NO ES LA COSA MAS IMPORTANTE – TIENE VALOR ESTADISTICO NO ECONOMICO EN SI!!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ADJUSTED-R-squared (</a:t>
            </a:r>
            <a:r>
              <a:rPr lang="en-US" altLang="es-AR" dirty="0" err="1" smtClean="0">
                <a:latin typeface="Arial" charset="0"/>
                <a:cs typeface="Arial" charset="0"/>
              </a:rPr>
              <a:t>correcion</a:t>
            </a:r>
            <a:r>
              <a:rPr lang="en-US" altLang="es-AR" dirty="0" smtClean="0">
                <a:latin typeface="Arial" charset="0"/>
                <a:cs typeface="Arial" charset="0"/>
              </a:rPr>
              <a:t> del R-Square </a:t>
            </a:r>
            <a:r>
              <a:rPr lang="en-US" altLang="es-AR" dirty="0" err="1" smtClean="0">
                <a:latin typeface="Arial" charset="0"/>
                <a:cs typeface="Arial" charset="0"/>
              </a:rPr>
              <a:t>tomando</a:t>
            </a:r>
            <a:r>
              <a:rPr lang="en-US" altLang="es-AR" dirty="0" smtClean="0">
                <a:latin typeface="Arial" charset="0"/>
                <a:cs typeface="Arial" charset="0"/>
              </a:rPr>
              <a:t>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cuenta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numero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regressores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tambien</a:t>
            </a:r>
            <a:r>
              <a:rPr lang="en-US" altLang="es-AR" dirty="0" smtClean="0">
                <a:latin typeface="Arial" charset="0"/>
                <a:cs typeface="Arial" charset="0"/>
              </a:rPr>
              <a:t>) 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Principalmente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implica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penalidad</a:t>
            </a:r>
            <a:r>
              <a:rPr lang="en-US" altLang="es-AR" dirty="0" smtClean="0">
                <a:latin typeface="Arial" charset="0"/>
                <a:cs typeface="Arial" charset="0"/>
              </a:rPr>
              <a:t>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anadir</a:t>
            </a:r>
            <a:r>
              <a:rPr lang="en-US" altLang="es-AR" dirty="0" smtClean="0">
                <a:latin typeface="Arial" charset="0"/>
                <a:cs typeface="Arial" charset="0"/>
              </a:rPr>
              <a:t> mas </a:t>
            </a:r>
            <a:r>
              <a:rPr lang="en-US" altLang="es-AR" dirty="0" err="1" smtClean="0">
                <a:latin typeface="Arial" charset="0"/>
                <a:cs typeface="Arial" charset="0"/>
              </a:rPr>
              <a:t>regressores</a:t>
            </a:r>
            <a:r>
              <a:rPr lang="en-US" altLang="es-AR" dirty="0" smtClean="0">
                <a:latin typeface="Arial" charset="0"/>
                <a:cs typeface="Arial" charset="0"/>
              </a:rPr>
              <a:t> que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teoria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siempre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hace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aumentar</a:t>
            </a:r>
            <a:r>
              <a:rPr lang="en-US" altLang="es-AR" dirty="0" smtClean="0">
                <a:latin typeface="Arial" charset="0"/>
                <a:cs typeface="Arial" charset="0"/>
              </a:rPr>
              <a:t> el R-square (</a:t>
            </a:r>
            <a:r>
              <a:rPr lang="en-US" altLang="es-AR" dirty="0" err="1" smtClean="0">
                <a:latin typeface="Arial" charset="0"/>
                <a:cs typeface="Arial" charset="0"/>
              </a:rPr>
              <a:t>pero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hace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perder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grados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libertad</a:t>
            </a:r>
            <a:r>
              <a:rPr lang="en-US" altLang="es-AR" dirty="0" smtClean="0">
                <a:latin typeface="Arial" charset="0"/>
                <a:cs typeface="Arial" charset="0"/>
              </a:rPr>
              <a:t>!): se </a:t>
            </a:r>
            <a:r>
              <a:rPr lang="en-US" altLang="es-AR" dirty="0" err="1" smtClean="0">
                <a:latin typeface="Arial" charset="0"/>
                <a:cs typeface="Arial" charset="0"/>
              </a:rPr>
              <a:t>puede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usar</a:t>
            </a:r>
            <a:r>
              <a:rPr lang="en-US" altLang="es-AR" dirty="0" smtClean="0">
                <a:latin typeface="Arial" charset="0"/>
                <a:cs typeface="Arial" charset="0"/>
              </a:rPr>
              <a:t> el adjusted R-squared para </a:t>
            </a:r>
            <a:r>
              <a:rPr lang="en-US" altLang="es-AR" dirty="0" err="1" smtClean="0">
                <a:latin typeface="Arial" charset="0"/>
                <a:cs typeface="Arial" charset="0"/>
              </a:rPr>
              <a:t>decidir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incluir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una</a:t>
            </a:r>
            <a:r>
              <a:rPr lang="en-US" altLang="es-AR" dirty="0" smtClean="0">
                <a:latin typeface="Arial" charset="0"/>
                <a:cs typeface="Arial" charset="0"/>
              </a:rPr>
              <a:t> variable mas o no!</a:t>
            </a: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GB" altLang="es-A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4824" y="8686726"/>
            <a:ext cx="2973176" cy="4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8AF4CE1-73F2-4781-90B4-B2EEB0AF4C07}" type="slidenum">
              <a:rPr lang="en-GB" altLang="es-AR" sz="1200">
                <a:latin typeface="Arial" charset="0"/>
                <a:cs typeface="Arial" charset="0"/>
              </a:rPr>
              <a:pPr algn="r" eaLnBrk="1" hangingPunct="1"/>
              <a:t>11</a:t>
            </a:fld>
            <a:endParaRPr lang="en-GB" altLang="es-AR" sz="1200">
              <a:latin typeface="Arial" charset="0"/>
              <a:cs typeface="Arial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Log-</a:t>
            </a:r>
            <a:r>
              <a:rPr lang="en-US" altLang="es-AR" dirty="0" err="1" smtClean="0">
                <a:latin typeface="Arial" charset="0"/>
                <a:cs typeface="Arial" charset="0"/>
              </a:rPr>
              <a:t>nivel</a:t>
            </a:r>
            <a:r>
              <a:rPr lang="en-US" altLang="es-AR" dirty="0" smtClean="0">
                <a:latin typeface="Arial" charset="0"/>
                <a:cs typeface="Arial" charset="0"/>
              </a:rPr>
              <a:t>: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Multiplicamos</a:t>
            </a:r>
            <a:r>
              <a:rPr lang="en-US" altLang="es-AR" dirty="0" smtClean="0">
                <a:latin typeface="Arial" charset="0"/>
                <a:cs typeface="Arial" charset="0"/>
              </a:rPr>
              <a:t> beta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de forma a saber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cambio</a:t>
            </a:r>
            <a:r>
              <a:rPr lang="en-US" altLang="es-AR" dirty="0" smtClean="0">
                <a:latin typeface="Arial" charset="0"/>
                <a:cs typeface="Arial" charset="0"/>
              </a:rPr>
              <a:t>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porcentaje</a:t>
            </a:r>
            <a:r>
              <a:rPr lang="en-US" altLang="es-AR" dirty="0" smtClean="0">
                <a:latin typeface="Arial" charset="0"/>
                <a:cs typeface="Arial" charset="0"/>
              </a:rPr>
              <a:t> de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unidad</a:t>
            </a:r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Log-log: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Beta </a:t>
            </a:r>
            <a:r>
              <a:rPr lang="en-US" altLang="es-AR" dirty="0" err="1" smtClean="0">
                <a:latin typeface="Arial" charset="0"/>
                <a:cs typeface="Arial" charset="0"/>
              </a:rPr>
              <a:t>nos</a:t>
            </a:r>
            <a:r>
              <a:rPr lang="en-US" altLang="es-AR" dirty="0" smtClean="0">
                <a:latin typeface="Arial" charset="0"/>
                <a:cs typeface="Arial" charset="0"/>
              </a:rPr>
              <a:t> da la </a:t>
            </a:r>
            <a:r>
              <a:rPr lang="en-US" altLang="es-AR" dirty="0" err="1" smtClean="0">
                <a:latin typeface="Arial" charset="0"/>
                <a:cs typeface="Arial" charset="0"/>
              </a:rPr>
              <a:t>elasticidad</a:t>
            </a:r>
            <a:r>
              <a:rPr lang="en-US" altLang="es-AR" dirty="0" smtClean="0">
                <a:latin typeface="Arial" charset="0"/>
                <a:cs typeface="Arial" charset="0"/>
              </a:rPr>
              <a:t>: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como</a:t>
            </a:r>
            <a:r>
              <a:rPr lang="en-US" altLang="es-AR" dirty="0" smtClean="0">
                <a:latin typeface="Arial" charset="0"/>
                <a:cs typeface="Arial" charset="0"/>
              </a:rPr>
              <a:t> cambia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procentaje</a:t>
            </a:r>
            <a:r>
              <a:rPr lang="en-US" altLang="es-AR" dirty="0" smtClean="0">
                <a:latin typeface="Arial" charset="0"/>
                <a:cs typeface="Arial" charset="0"/>
              </a:rPr>
              <a:t>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1%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/>
            </a:r>
            <a:br>
              <a:rPr lang="en-US" altLang="es-AR" dirty="0" smtClean="0">
                <a:latin typeface="Arial" charset="0"/>
                <a:cs typeface="Arial" charset="0"/>
              </a:rPr>
            </a:br>
            <a:r>
              <a:rPr lang="en-US" altLang="es-AR" dirty="0" err="1" smtClean="0">
                <a:latin typeface="Arial" charset="0"/>
                <a:cs typeface="Arial" charset="0"/>
              </a:rPr>
              <a:t>Nivel</a:t>
            </a:r>
            <a:r>
              <a:rPr lang="en-US" altLang="es-AR" dirty="0" smtClean="0">
                <a:latin typeface="Arial" charset="0"/>
                <a:cs typeface="Arial" charset="0"/>
              </a:rPr>
              <a:t>-log (USADO MAS RARAMENTE!):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Dividimos</a:t>
            </a:r>
            <a:r>
              <a:rPr lang="en-US" altLang="es-AR" dirty="0" smtClean="0">
                <a:latin typeface="Arial" charset="0"/>
                <a:cs typeface="Arial" charset="0"/>
              </a:rPr>
              <a:t> beta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para saber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cambio</a:t>
            </a:r>
            <a:r>
              <a:rPr lang="en-US" altLang="es-AR" dirty="0" smtClean="0">
                <a:latin typeface="Arial" charset="0"/>
                <a:cs typeface="Arial" charset="0"/>
              </a:rPr>
              <a:t> en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cuando</a:t>
            </a:r>
            <a:r>
              <a:rPr lang="en-US" altLang="es-AR" dirty="0" smtClean="0">
                <a:latin typeface="Arial" charset="0"/>
                <a:cs typeface="Arial" charset="0"/>
              </a:rPr>
              <a:t> x cambia de 1%</a:t>
            </a: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R-squared: 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Si lo </a:t>
            </a:r>
            <a:r>
              <a:rPr lang="en-US" altLang="es-AR" dirty="0" err="1" smtClean="0">
                <a:latin typeface="Arial" charset="0"/>
                <a:cs typeface="Arial" charset="0"/>
              </a:rPr>
              <a:t>multiplicamos</a:t>
            </a:r>
            <a:r>
              <a:rPr lang="en-US" altLang="es-AR" dirty="0" smtClean="0">
                <a:latin typeface="Arial" charset="0"/>
                <a:cs typeface="Arial" charset="0"/>
              </a:rPr>
              <a:t>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cien</a:t>
            </a:r>
            <a:r>
              <a:rPr lang="en-US" altLang="es-AR" dirty="0" smtClean="0">
                <a:latin typeface="Arial" charset="0"/>
                <a:cs typeface="Arial" charset="0"/>
              </a:rPr>
              <a:t> (100*R-squared)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de mas </a:t>
            </a:r>
            <a:r>
              <a:rPr lang="en-US" altLang="es-AR" dirty="0" err="1" smtClean="0">
                <a:latin typeface="Arial" charset="0"/>
                <a:cs typeface="Arial" charset="0"/>
              </a:rPr>
              <a:t>facil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interpretacion</a:t>
            </a:r>
            <a:r>
              <a:rPr lang="en-US" altLang="es-AR" dirty="0" smtClean="0">
                <a:latin typeface="Arial" charset="0"/>
                <a:cs typeface="Arial" charset="0"/>
              </a:rPr>
              <a:t>: </a:t>
            </a:r>
            <a:r>
              <a:rPr lang="en-US" altLang="es-AR" dirty="0" err="1" smtClean="0">
                <a:latin typeface="Arial" charset="0"/>
                <a:cs typeface="Arial" charset="0"/>
              </a:rPr>
              <a:t>porcentaje</a:t>
            </a:r>
            <a:r>
              <a:rPr lang="en-US" altLang="es-AR" dirty="0" smtClean="0">
                <a:latin typeface="Arial" charset="0"/>
                <a:cs typeface="Arial" charset="0"/>
              </a:rPr>
              <a:t> de la </a:t>
            </a:r>
            <a:r>
              <a:rPr lang="en-US" altLang="es-AR" dirty="0" err="1" smtClean="0">
                <a:latin typeface="Arial" charset="0"/>
                <a:cs typeface="Arial" charset="0"/>
              </a:rPr>
              <a:t>variacion</a:t>
            </a:r>
            <a:r>
              <a:rPr lang="en-US" altLang="es-AR" dirty="0" smtClean="0">
                <a:latin typeface="Arial" charset="0"/>
                <a:cs typeface="Arial" charset="0"/>
              </a:rPr>
              <a:t> muestral in Y </a:t>
            </a:r>
            <a:r>
              <a:rPr lang="en-US" altLang="es-AR" dirty="0" err="1" smtClean="0">
                <a:latin typeface="Arial" charset="0"/>
                <a:cs typeface="Arial" charset="0"/>
              </a:rPr>
              <a:t>explicada</a:t>
            </a:r>
            <a:r>
              <a:rPr lang="en-US" altLang="es-AR" dirty="0" smtClean="0">
                <a:latin typeface="Arial" charset="0"/>
                <a:cs typeface="Arial" charset="0"/>
              </a:rPr>
              <a:t> por X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R-squared: </a:t>
            </a:r>
            <a:r>
              <a:rPr lang="en-US" altLang="es-AR" dirty="0" err="1" smtClean="0">
                <a:latin typeface="Arial" charset="0"/>
                <a:cs typeface="Arial" charset="0"/>
              </a:rPr>
              <a:t>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igual</a:t>
            </a:r>
            <a:r>
              <a:rPr lang="en-US" altLang="es-AR" dirty="0" smtClean="0">
                <a:latin typeface="Arial" charset="0"/>
                <a:cs typeface="Arial" charset="0"/>
              </a:rPr>
              <a:t> al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coeficiente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correlacion</a:t>
            </a:r>
            <a:r>
              <a:rPr lang="en-US" altLang="es-AR" dirty="0" smtClean="0">
                <a:latin typeface="Arial" charset="0"/>
                <a:cs typeface="Arial" charset="0"/>
              </a:rPr>
              <a:t> entre Y and Y-hat (o sea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cuan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bien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nuestras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predicciones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siguen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los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valores</a:t>
            </a:r>
            <a:r>
              <a:rPr lang="en-US" altLang="es-AR" dirty="0" smtClean="0">
                <a:latin typeface="Arial" charset="0"/>
                <a:cs typeface="Arial" charset="0"/>
              </a:rPr>
              <a:t> muestrales de Y)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CUIDADO A COMO SE INTERPRETA: NO ES LA COSA MAS IMPORTANTE – TIENE VALOR ESTADISTICO NO ECONOMICO EN SI!!</a:t>
            </a:r>
          </a:p>
          <a:p>
            <a:pPr eaLnBrk="1" hangingPunct="1"/>
            <a:r>
              <a:rPr lang="en-US" altLang="es-AR" dirty="0" smtClean="0">
                <a:latin typeface="Arial" charset="0"/>
                <a:cs typeface="Arial" charset="0"/>
              </a:rPr>
              <a:t>ADJUSTED-R-squared (</a:t>
            </a:r>
            <a:r>
              <a:rPr lang="en-US" altLang="es-AR" dirty="0" err="1" smtClean="0">
                <a:latin typeface="Arial" charset="0"/>
                <a:cs typeface="Arial" charset="0"/>
              </a:rPr>
              <a:t>correcion</a:t>
            </a:r>
            <a:r>
              <a:rPr lang="en-US" altLang="es-AR" dirty="0" smtClean="0">
                <a:latin typeface="Arial" charset="0"/>
                <a:cs typeface="Arial" charset="0"/>
              </a:rPr>
              <a:t> del R-Square </a:t>
            </a:r>
            <a:r>
              <a:rPr lang="en-US" altLang="es-AR" dirty="0" err="1" smtClean="0">
                <a:latin typeface="Arial" charset="0"/>
                <a:cs typeface="Arial" charset="0"/>
              </a:rPr>
              <a:t>tomando</a:t>
            </a:r>
            <a:r>
              <a:rPr lang="en-US" altLang="es-AR" dirty="0" smtClean="0">
                <a:latin typeface="Arial" charset="0"/>
                <a:cs typeface="Arial" charset="0"/>
              </a:rPr>
              <a:t>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cuenta</a:t>
            </a:r>
            <a:r>
              <a:rPr lang="en-US" altLang="es-AR" dirty="0" smtClean="0">
                <a:latin typeface="Arial" charset="0"/>
                <a:cs typeface="Arial" charset="0"/>
              </a:rPr>
              <a:t> el </a:t>
            </a:r>
            <a:r>
              <a:rPr lang="en-US" altLang="es-AR" dirty="0" err="1" smtClean="0">
                <a:latin typeface="Arial" charset="0"/>
                <a:cs typeface="Arial" charset="0"/>
              </a:rPr>
              <a:t>numero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regressores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tambien</a:t>
            </a:r>
            <a:r>
              <a:rPr lang="en-US" altLang="es-AR" dirty="0" smtClean="0">
                <a:latin typeface="Arial" charset="0"/>
                <a:cs typeface="Arial" charset="0"/>
              </a:rPr>
              <a:t>) </a:t>
            </a:r>
          </a:p>
          <a:p>
            <a:pPr eaLnBrk="1" hangingPunct="1"/>
            <a:r>
              <a:rPr lang="en-US" altLang="es-AR" dirty="0" err="1" smtClean="0">
                <a:latin typeface="Arial" charset="0"/>
                <a:cs typeface="Arial" charset="0"/>
              </a:rPr>
              <a:t>Principalmente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implica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penalidad</a:t>
            </a:r>
            <a:r>
              <a:rPr lang="en-US" altLang="es-AR" dirty="0" smtClean="0">
                <a:latin typeface="Arial" charset="0"/>
                <a:cs typeface="Arial" charset="0"/>
              </a:rPr>
              <a:t> por </a:t>
            </a:r>
            <a:r>
              <a:rPr lang="en-US" altLang="es-AR" dirty="0" err="1" smtClean="0">
                <a:latin typeface="Arial" charset="0"/>
                <a:cs typeface="Arial" charset="0"/>
              </a:rPr>
              <a:t>anadir</a:t>
            </a:r>
            <a:r>
              <a:rPr lang="en-US" altLang="es-AR" dirty="0" smtClean="0">
                <a:latin typeface="Arial" charset="0"/>
                <a:cs typeface="Arial" charset="0"/>
              </a:rPr>
              <a:t> mas </a:t>
            </a:r>
            <a:r>
              <a:rPr lang="en-US" altLang="es-AR" dirty="0" err="1" smtClean="0">
                <a:latin typeface="Arial" charset="0"/>
                <a:cs typeface="Arial" charset="0"/>
              </a:rPr>
              <a:t>regressores</a:t>
            </a:r>
            <a:r>
              <a:rPr lang="en-US" altLang="es-AR" dirty="0" smtClean="0">
                <a:latin typeface="Arial" charset="0"/>
                <a:cs typeface="Arial" charset="0"/>
              </a:rPr>
              <a:t> que en </a:t>
            </a:r>
            <a:r>
              <a:rPr lang="en-US" altLang="es-AR" dirty="0" err="1" smtClean="0">
                <a:latin typeface="Arial" charset="0"/>
                <a:cs typeface="Arial" charset="0"/>
              </a:rPr>
              <a:t>teoria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siempre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hace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aumentar</a:t>
            </a:r>
            <a:r>
              <a:rPr lang="en-US" altLang="es-AR" dirty="0" smtClean="0">
                <a:latin typeface="Arial" charset="0"/>
                <a:cs typeface="Arial" charset="0"/>
              </a:rPr>
              <a:t> el R-square (</a:t>
            </a:r>
            <a:r>
              <a:rPr lang="en-US" altLang="es-AR" dirty="0" err="1" smtClean="0">
                <a:latin typeface="Arial" charset="0"/>
                <a:cs typeface="Arial" charset="0"/>
              </a:rPr>
              <a:t>pero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hace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perder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grados</a:t>
            </a:r>
            <a:r>
              <a:rPr lang="en-US" altLang="es-AR" dirty="0" smtClean="0">
                <a:latin typeface="Arial" charset="0"/>
                <a:cs typeface="Arial" charset="0"/>
              </a:rPr>
              <a:t> de </a:t>
            </a:r>
            <a:r>
              <a:rPr lang="en-US" altLang="es-AR" dirty="0" err="1" smtClean="0">
                <a:latin typeface="Arial" charset="0"/>
                <a:cs typeface="Arial" charset="0"/>
              </a:rPr>
              <a:t>libertad</a:t>
            </a:r>
            <a:r>
              <a:rPr lang="en-US" altLang="es-AR" dirty="0" smtClean="0">
                <a:latin typeface="Arial" charset="0"/>
                <a:cs typeface="Arial" charset="0"/>
              </a:rPr>
              <a:t>!): se </a:t>
            </a:r>
            <a:r>
              <a:rPr lang="en-US" altLang="es-AR" dirty="0" err="1" smtClean="0">
                <a:latin typeface="Arial" charset="0"/>
                <a:cs typeface="Arial" charset="0"/>
              </a:rPr>
              <a:t>puede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usar</a:t>
            </a:r>
            <a:r>
              <a:rPr lang="en-US" altLang="es-AR" dirty="0" smtClean="0">
                <a:latin typeface="Arial" charset="0"/>
                <a:cs typeface="Arial" charset="0"/>
              </a:rPr>
              <a:t> el adjusted R-squared para </a:t>
            </a:r>
            <a:r>
              <a:rPr lang="en-US" altLang="es-AR" dirty="0" err="1" smtClean="0">
                <a:latin typeface="Arial" charset="0"/>
                <a:cs typeface="Arial" charset="0"/>
              </a:rPr>
              <a:t>decidir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si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incluir</a:t>
            </a:r>
            <a:r>
              <a:rPr lang="en-US" altLang="es-AR" dirty="0" smtClean="0">
                <a:latin typeface="Arial" charset="0"/>
                <a:cs typeface="Arial" charset="0"/>
              </a:rPr>
              <a:t> </a:t>
            </a:r>
            <a:r>
              <a:rPr lang="en-US" altLang="es-AR" dirty="0" err="1" smtClean="0">
                <a:latin typeface="Arial" charset="0"/>
                <a:cs typeface="Arial" charset="0"/>
              </a:rPr>
              <a:t>una</a:t>
            </a:r>
            <a:r>
              <a:rPr lang="en-US" altLang="es-AR" dirty="0" smtClean="0">
                <a:latin typeface="Arial" charset="0"/>
                <a:cs typeface="Arial" charset="0"/>
              </a:rPr>
              <a:t> variable mas o no!</a:t>
            </a: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altLang="es-AR" dirty="0" smtClean="0">
              <a:latin typeface="Arial" charset="0"/>
              <a:cs typeface="Arial" charset="0"/>
            </a:endParaRPr>
          </a:p>
          <a:p>
            <a:pPr eaLnBrk="1" hangingPunct="1"/>
            <a:endParaRPr lang="en-GB" altLang="es-A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36" y="4342616"/>
            <a:ext cx="5031529" cy="41169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630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99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03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323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733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90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67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295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880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742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549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04D76-343A-463D-8E9E-1110B95339A7}" type="datetimeFigureOut">
              <a:rPr lang="es-AR" smtClean="0"/>
              <a:t>28/4/2019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DE38-F92E-461A-91A5-2DCBBAC75F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465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eumed.net/cursecon/4/elasticidad-demanda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med.net/cursecon/4/elasticidad-demanda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071563" y="2349500"/>
            <a:ext cx="7821612" cy="338554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s-MX" altLang="es-AR" sz="2800" b="1" dirty="0"/>
              <a:t>TÉCNICAS AVANZADAS DE INVESTIGACIÓN SOCIAL</a:t>
            </a:r>
          </a:p>
          <a:p>
            <a:pPr algn="ctr" eaLnBrk="1" hangingPunct="1"/>
            <a:endParaRPr lang="es-AR" altLang="es-AR" sz="2800" b="1" dirty="0"/>
          </a:p>
          <a:p>
            <a:pPr algn="ctr" eaLnBrk="1" hangingPunct="1"/>
            <a:r>
              <a:rPr lang="es-AR" altLang="es-AR" sz="2600" b="1" dirty="0"/>
              <a:t>MODELOS DE REGRESIÓN </a:t>
            </a:r>
            <a:endParaRPr lang="es-AR" altLang="es-AR" sz="2600" b="1" dirty="0" smtClean="0"/>
          </a:p>
          <a:p>
            <a:pPr algn="ctr" eaLnBrk="1" hangingPunct="1"/>
            <a:r>
              <a:rPr lang="es-AR" altLang="es-AR" sz="2600" b="1" dirty="0" smtClean="0"/>
              <a:t>MODELOS NO LINEALES </a:t>
            </a:r>
          </a:p>
          <a:p>
            <a:pPr algn="ctr" eaLnBrk="1" hangingPunct="1"/>
            <a:r>
              <a:rPr lang="es-AR" altLang="es-AR" sz="2600" b="1" dirty="0" smtClean="0"/>
              <a:t>INTEPRETACIÓN DE INTERACCIONES</a:t>
            </a:r>
          </a:p>
          <a:p>
            <a:pPr algn="ctr" eaLnBrk="1" hangingPunct="1"/>
            <a:endParaRPr lang="es-MX" altLang="es-AR" sz="2600" b="1" dirty="0" smtClean="0"/>
          </a:p>
          <a:p>
            <a:pPr algn="ctr" eaLnBrk="1" hangingPunct="1"/>
            <a:r>
              <a:rPr lang="es-MX" altLang="es-AR" sz="2600" b="1" dirty="0" smtClean="0"/>
              <a:t>Módulo </a:t>
            </a:r>
            <a:r>
              <a:rPr lang="es-MX" altLang="es-AR" sz="2600" b="1" dirty="0" smtClean="0"/>
              <a:t>3 B</a:t>
            </a:r>
            <a:endParaRPr lang="es-AR" altLang="es-AR" sz="2600" dirty="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1908175" y="981075"/>
            <a:ext cx="5832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es-MX" altLang="es-AR" sz="2800" b="1"/>
              <a:t>SEMINARIO DE DOCTORADO</a:t>
            </a:r>
          </a:p>
        </p:txBody>
      </p:sp>
    </p:spTree>
    <p:extLst>
      <p:ext uri="{BB962C8B-B14F-4D97-AF65-F5344CB8AC3E}">
        <p14:creationId xmlns:p14="http://schemas.microsoft.com/office/powerpoint/2010/main" val="326511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331913" y="476250"/>
            <a:ext cx="668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s-MX" altLang="es-AR" sz="3200" b="1">
                <a:solidFill>
                  <a:schemeClr val="tx2"/>
                </a:solidFill>
              </a:rPr>
              <a:t>Modelos de Regresión No Lineal</a:t>
            </a:r>
            <a:endParaRPr lang="es-ES" altLang="es-AR" sz="3200" b="1">
              <a:solidFill>
                <a:schemeClr val="tx2"/>
              </a:solidFill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547813" y="1109663"/>
            <a:ext cx="5822950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s-MX" altLang="es-AR" sz="2800" b="1">
                <a:solidFill>
                  <a:srgbClr val="336699"/>
                </a:solidFill>
              </a:rPr>
              <a:t>Ajustes Estadísticos del Método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427038" y="3573015"/>
            <a:ext cx="8064500" cy="292387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s-ES" altLang="es-AR" sz="2300" b="1" i="1" dirty="0"/>
              <a:t>Si aplicamos logaritmos, esta función también puede ser expresada como: log(Y) = a + </a:t>
            </a:r>
            <a:r>
              <a:rPr lang="es-ES" altLang="es-AR" sz="2300" b="1" i="1" dirty="0" smtClean="0"/>
              <a:t>b * log(X</a:t>
            </a:r>
            <a:r>
              <a:rPr lang="es-ES" altLang="es-AR" sz="2300" b="1" i="1" dirty="0"/>
              <a:t>).  </a:t>
            </a:r>
            <a:endParaRPr lang="es-ES" altLang="es-AR" sz="2300" b="1" i="1" dirty="0" smtClean="0"/>
          </a:p>
          <a:p>
            <a:pPr algn="just" eaLnBrk="1" hangingPunct="1"/>
            <a:endParaRPr lang="es-ES" altLang="es-AR" sz="2300" b="1" i="1" dirty="0"/>
          </a:p>
          <a:p>
            <a:pPr algn="just" eaLnBrk="1" hangingPunct="1"/>
            <a:r>
              <a:rPr lang="es-ES" altLang="es-AR" sz="2300" b="1" dirty="0" smtClean="0"/>
              <a:t>En </a:t>
            </a:r>
            <a:r>
              <a:rPr lang="es-ES" altLang="es-AR" sz="2300" b="1" dirty="0"/>
              <a:t>lugar de calcular la regresión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contra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, calculamos la regresión del </a:t>
            </a:r>
            <a:r>
              <a:rPr lang="es-ES" altLang="es-AR" sz="2300" b="1" i="1" dirty="0"/>
              <a:t>logaritmo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contra el </a:t>
            </a:r>
            <a:r>
              <a:rPr lang="es-ES" altLang="es-AR" sz="2300" b="1" i="1" dirty="0"/>
              <a:t>logaritmo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.  Este  modelo es interesante, porque el exponente </a:t>
            </a:r>
            <a:r>
              <a:rPr lang="es-ES" altLang="es-AR" sz="2300" b="1" i="1" dirty="0"/>
              <a:t>b</a:t>
            </a:r>
            <a:r>
              <a:rPr lang="es-ES" altLang="es-AR" sz="2300" b="1" dirty="0"/>
              <a:t> en una función exponencial mide la </a:t>
            </a:r>
            <a:r>
              <a:rPr lang="es-ES" altLang="es-AR" sz="2300" b="1" dirty="0">
                <a:hlinkClick r:id="rId2"/>
              </a:rPr>
              <a:t>elasticidad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respecto de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.</a:t>
            </a:r>
            <a:endParaRPr lang="es-MX" altLang="es-AR" sz="23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75" y="1772816"/>
            <a:ext cx="30194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012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7 Marcador de número de diapositiva"/>
          <p:cNvSpPr txBox="1">
            <a:spLocks noGrp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CEA58CA-4604-4783-816B-C95673C6BB83}" type="slidenum">
              <a:rPr lang="en-GB" altLang="es-AR" sz="1400">
                <a:latin typeface="Arial" charset="0"/>
                <a:cs typeface="Arial" charset="0"/>
              </a:rPr>
              <a:pPr algn="r" eaLnBrk="1" hangingPunct="1"/>
              <a:t>11</a:t>
            </a:fld>
            <a:endParaRPr lang="en-GB" altLang="es-AR" sz="1400">
              <a:latin typeface="Arial" charset="0"/>
              <a:cs typeface="Arial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625" y="285750"/>
            <a:ext cx="8501063" cy="6456363"/>
          </a:xfrm>
          <a:solidFill>
            <a:srgbClr val="CCFFFF"/>
          </a:solidFill>
        </p:spPr>
        <p:txBody>
          <a:bodyPr/>
          <a:lstStyle/>
          <a:p>
            <a:pPr marL="0" lvl="1" indent="0" algn="just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Transformación logarítmica  / </a:t>
            </a:r>
            <a:r>
              <a:rPr lang="es-A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“calcular el cambio en Y para un cambio dado en X.”</a:t>
            </a:r>
          </a:p>
          <a:p>
            <a:pPr marL="0" lvl="2" indent="0" algn="just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s-ES" b="1" dirty="0" smtClean="0"/>
          </a:p>
          <a:p>
            <a:pPr marL="0" lvl="2" indent="0" algn="ctr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s-ES" b="1" dirty="0" smtClean="0"/>
              <a:t>Log-nivel: log(y)= α + </a:t>
            </a:r>
            <a:r>
              <a:rPr lang="es-ES" b="1" dirty="0" err="1" smtClean="0"/>
              <a:t>bx</a:t>
            </a:r>
            <a:endParaRPr lang="es-ES" b="1" dirty="0" smtClean="0"/>
          </a:p>
          <a:p>
            <a:pPr marL="0" lvl="3" indent="0" algn="just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s-ES" sz="2400" b="1" dirty="0" smtClean="0">
                <a:solidFill>
                  <a:srgbClr val="C00000"/>
                </a:solidFill>
              </a:rPr>
              <a:t>Variación % de y(*100) </a:t>
            </a:r>
            <a:r>
              <a:rPr lang="es-ES" sz="2400" b="1" dirty="0" smtClean="0">
                <a:sym typeface="Wingdings" panose="05000000000000000000" pitchFamily="2" charset="2"/>
              </a:rPr>
              <a:t></a:t>
            </a:r>
            <a:r>
              <a:rPr lang="es-ES" sz="2400" b="1" dirty="0" smtClean="0"/>
              <a:t> Cambio % en </a:t>
            </a:r>
            <a:r>
              <a:rPr lang="es-ES" sz="2400" b="1" dirty="0" smtClean="0"/>
              <a:t>Y </a:t>
            </a:r>
            <a:r>
              <a:rPr lang="es-ES" sz="2400" b="1" dirty="0" smtClean="0"/>
              <a:t>por cada variación en 1 unidad de </a:t>
            </a:r>
            <a:r>
              <a:rPr lang="es-ES" sz="2400" b="1" dirty="0" smtClean="0"/>
              <a:t>X.</a:t>
            </a:r>
            <a:endParaRPr lang="es-ES" sz="2400" b="1" dirty="0" smtClean="0"/>
          </a:p>
          <a:p>
            <a:pPr marL="0" lvl="3" indent="0" algn="just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s-ES" dirty="0"/>
          </a:p>
          <a:p>
            <a:pPr marL="0" lvl="2" indent="0" algn="ctr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s-ES" b="1" dirty="0" smtClean="0"/>
              <a:t> Log-Log: log(y)= α + b log(x)</a:t>
            </a:r>
          </a:p>
          <a:p>
            <a:pPr marL="0" lvl="3" indent="0" algn="just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ES" sz="2400" b="1" dirty="0">
                <a:solidFill>
                  <a:srgbClr val="C00000"/>
                </a:solidFill>
              </a:rPr>
              <a:t>Variación </a:t>
            </a:r>
            <a:r>
              <a:rPr lang="es-ES" sz="2400" b="1" dirty="0" smtClean="0">
                <a:solidFill>
                  <a:srgbClr val="C00000"/>
                </a:solidFill>
              </a:rPr>
              <a:t>% de y(*100)</a:t>
            </a:r>
            <a:r>
              <a:rPr lang="es-ES" sz="2400" b="1" dirty="0" smtClean="0"/>
              <a:t> </a:t>
            </a:r>
            <a:r>
              <a:rPr lang="es-ES" sz="2400" b="1" dirty="0" smtClean="0">
                <a:sym typeface="Wingdings" panose="05000000000000000000" pitchFamily="2" charset="2"/>
              </a:rPr>
              <a:t> </a:t>
            </a:r>
            <a:r>
              <a:rPr lang="es-ES" sz="2400" b="1" dirty="0" smtClean="0"/>
              <a:t>Cambio % en </a:t>
            </a:r>
            <a:r>
              <a:rPr lang="es-ES" sz="2400" b="1" dirty="0" smtClean="0"/>
              <a:t>Y </a:t>
            </a:r>
            <a:r>
              <a:rPr lang="es-ES" sz="2400" b="1" dirty="0" smtClean="0"/>
              <a:t>por cada 1% de variación en </a:t>
            </a:r>
            <a:r>
              <a:rPr lang="es-ES" sz="2400" b="1" dirty="0" smtClean="0"/>
              <a:t>X</a:t>
            </a:r>
            <a:endParaRPr lang="es-ES" sz="2400" b="1" dirty="0" smtClean="0"/>
          </a:p>
          <a:p>
            <a:pPr marL="0" lvl="3" indent="0" algn="just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s-ES" sz="2400" dirty="0" smtClean="0"/>
          </a:p>
          <a:p>
            <a:pPr marL="0" lvl="3" indent="0" algn="ctr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s-ES" sz="2400" b="1" dirty="0" smtClean="0"/>
              <a:t>Nivel-log: y = α + b log(x) 	</a:t>
            </a:r>
          </a:p>
          <a:p>
            <a:pPr marL="0" lvl="3" indent="0" algn="just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s-ES" sz="2400" b="1" dirty="0" smtClean="0">
                <a:solidFill>
                  <a:srgbClr val="C00000"/>
                </a:solidFill>
              </a:rPr>
              <a:t>Variación real de y</a:t>
            </a:r>
            <a:r>
              <a:rPr lang="es-ES" sz="2400" b="1" dirty="0" smtClean="0"/>
              <a:t> </a:t>
            </a:r>
            <a:r>
              <a:rPr lang="es-ES" sz="2400" b="1" dirty="0">
                <a:sym typeface="Wingdings" panose="05000000000000000000" pitchFamily="2" charset="2"/>
              </a:rPr>
              <a:t> </a:t>
            </a:r>
            <a:r>
              <a:rPr lang="es-ES" sz="2400" b="1" dirty="0"/>
              <a:t>Cambio en </a:t>
            </a:r>
            <a:r>
              <a:rPr lang="es-ES" sz="2400" b="1" dirty="0" smtClean="0"/>
              <a:t>Y </a:t>
            </a:r>
            <a:r>
              <a:rPr lang="es-ES" sz="2400" b="1" dirty="0" smtClean="0"/>
              <a:t>por cada 1% de variación en </a:t>
            </a:r>
            <a:r>
              <a:rPr lang="es-ES" sz="2400" b="1" dirty="0" smtClean="0"/>
              <a:t>X)</a:t>
            </a:r>
            <a:endParaRPr lang="es-ES" sz="2400" b="1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650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914400"/>
            <a:ext cx="7772400" cy="60960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cs typeface="Times New Roman" pitchFamily="18" charset="0"/>
              </a:rPr>
              <a:t/>
            </a:r>
            <a:br>
              <a:rPr lang="es-ES" altLang="es-AR" b="1" smtClean="0">
                <a:cs typeface="Times New Roman" pitchFamily="18" charset="0"/>
              </a:rPr>
            </a:br>
            <a:endParaRPr lang="es-ES" altLang="es-AR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793305"/>
            <a:ext cx="8159750" cy="143941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s-ES" altLang="es-AR" b="1" dirty="0" smtClean="0">
              <a:latin typeface="Arial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b="1" dirty="0" smtClean="0">
                <a:latin typeface="Arial" charset="0"/>
                <a:cs typeface="Times New Roman" pitchFamily="18" charset="0"/>
              </a:rPr>
              <a:t>AJUSTES DE MODELOS CON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b="1" dirty="0" smtClean="0">
                <a:latin typeface="Arial" charset="0"/>
                <a:cs typeface="Times New Roman" pitchFamily="18" charset="0"/>
              </a:rPr>
              <a:t> INTERACCIÓN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950913" y="25130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567488" y="785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20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EFECTO DE INTERACCIÓN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4047" y="1268760"/>
            <a:ext cx="3855343" cy="51330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Z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Y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X = Años de escolaridad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Y = Ingreso laboral horario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Z = Sexo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XZ= Interacción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Ecuación de Regresión</a:t>
            </a: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400" dirty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_tradnl" sz="2400" dirty="0">
                <a:latin typeface="Arial Narrow" pitchFamily="34" charset="0"/>
              </a:rPr>
              <a:t>  </a:t>
            </a:r>
            <a:r>
              <a:rPr lang="pl-PL" sz="2400" dirty="0">
                <a:latin typeface="Arial Narrow" pitchFamily="34" charset="0"/>
              </a:rPr>
              <a:t>Y= b0 + b1X + b2Z + b3XZ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                                                      </a:t>
            </a:r>
            <a:endParaRPr lang="es-ES_tradnl" sz="4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7092280" y="2060848"/>
            <a:ext cx="0" cy="576064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 eaLnBrk="0" hangingPunct="0">
              <a:defRPr/>
            </a:pPr>
            <a:endParaRPr lang="es-AR">
              <a:cs typeface="+mn-cs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6588224" y="2708920"/>
            <a:ext cx="1152128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 eaLnBrk="0" hangingPunct="0">
              <a:defRPr/>
            </a:pPr>
            <a:endParaRPr lang="es-AR">
              <a:cs typeface="+mn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1340768"/>
            <a:ext cx="39604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200" b="1" dirty="0"/>
              <a:t>Si ocurriera que el efecto de la educación sobre el ingreso horario fuera diferente según el sexo estaríamos hablando de un efecto de interacción entre educación y sexo de tal manera que la relación entre educación y el ingreso estaría modulado (interferido/condicionado) por la variable sexo. Por ejemplo, en el caso que ocurriera que para valores altos/bajos de ingresos el sexo se mostrara muy relevante pero no para valores altos/bajos de la misma</a:t>
            </a:r>
          </a:p>
        </p:txBody>
      </p:sp>
    </p:spTree>
    <p:extLst>
      <p:ext uri="{BB962C8B-B14F-4D97-AF65-F5344CB8AC3E}">
        <p14:creationId xmlns:p14="http://schemas.microsoft.com/office/powerpoint/2010/main" val="401929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8232" y="908720"/>
            <a:ext cx="8208912" cy="6077671"/>
          </a:xfrm>
        </p:spPr>
        <p:txBody>
          <a:bodyPr>
            <a:noAutofit/>
          </a:bodyPr>
          <a:lstStyle/>
          <a:p>
            <a:pPr algn="just"/>
            <a:r>
              <a:rPr lang="es-AR" sz="2200" b="1" dirty="0">
                <a:solidFill>
                  <a:schemeClr val="tx1"/>
                </a:solidFill>
              </a:rPr>
              <a:t>SI </a:t>
            </a:r>
            <a:r>
              <a:rPr lang="es-AR" sz="2200" b="1" dirty="0" smtClean="0">
                <a:solidFill>
                  <a:schemeClr val="tx1"/>
                </a:solidFill>
              </a:rPr>
              <a:t>ASUMIMOS POR LOS TEST DE TOLERANCIA Y ANÁLISIS DE CORRELACIÓN PARCIAL QUE </a:t>
            </a:r>
            <a:r>
              <a:rPr lang="es-AR" sz="2200" b="1" dirty="0">
                <a:solidFill>
                  <a:schemeClr val="tx1"/>
                </a:solidFill>
              </a:rPr>
              <a:t>LA RELACIÓN XY ESTÁ MODULADA/CONDICIONADA POR Z, ESTO ES, EL EFECTO DE X SOBRE Y NO ES EL MISMO DEPENDIENDO DE LOS VALORES DE Z, SINO QUE TAL EFECTO DEPENDE DEL VALOR O NIVEL DE Z, DEBEMOS CONTROLAR  EL EFECTO INTERACCIÓN XZ</a:t>
            </a:r>
          </a:p>
          <a:p>
            <a:pPr algn="just"/>
            <a:endParaRPr lang="es-AR" sz="2200" b="1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es-AR" sz="2200" b="1" dirty="0" smtClean="0">
                <a:solidFill>
                  <a:schemeClr val="tx1"/>
                </a:solidFill>
              </a:rPr>
              <a:t>CREAR </a:t>
            </a:r>
            <a:r>
              <a:rPr lang="es-AR" sz="2200" b="1" dirty="0">
                <a:solidFill>
                  <a:schemeClr val="tx1"/>
                </a:solidFill>
              </a:rPr>
              <a:t>LA VARIABLE INTERACCIÓN COMO PRODUCTO XZ (</a:t>
            </a:r>
            <a:r>
              <a:rPr lang="es-AR" sz="2200" b="1" dirty="0" smtClean="0">
                <a:solidFill>
                  <a:schemeClr val="tx1"/>
                </a:solidFill>
              </a:rPr>
              <a:t>ASEGURARSE </a:t>
            </a:r>
            <a:r>
              <a:rPr lang="es-AR" sz="2200" b="1" dirty="0">
                <a:solidFill>
                  <a:schemeClr val="tx1"/>
                </a:solidFill>
              </a:rPr>
              <a:t>DE QUE LA VARIABLE ES MÉTRICA O DUMMY). </a:t>
            </a:r>
          </a:p>
          <a:p>
            <a:pPr marL="457200" indent="-457200" algn="just">
              <a:buAutoNum type="arabicParenR"/>
            </a:pPr>
            <a:r>
              <a:rPr lang="es-AR" sz="2200" b="1" dirty="0">
                <a:solidFill>
                  <a:schemeClr val="tx1"/>
                </a:solidFill>
              </a:rPr>
              <a:t>EVALUAR EL CAMBIO EN LA BONDAD DE AJUSTE / ANOVA DE LOS  MODELOS (R2) CON Y SIN EFECTO INTERACCIÓN.</a:t>
            </a:r>
          </a:p>
          <a:p>
            <a:pPr marL="457200" indent="-457200" algn="just">
              <a:buAutoNum type="arabicParenR"/>
            </a:pPr>
            <a:r>
              <a:rPr lang="es-AR" sz="2200" b="1" dirty="0">
                <a:solidFill>
                  <a:schemeClr val="tx1"/>
                </a:solidFill>
              </a:rPr>
              <a:t>EVALUACIÓN EL PESO/SIGNIFICANCIA DE LOS CAMBIOS EN LOS COEFICIENTES PRINCIPALES Y EL COEFICIENTE INTERACCIÓN.</a:t>
            </a:r>
          </a:p>
          <a:p>
            <a:pPr marL="457200" indent="-457200" algn="just">
              <a:buAutoNum type="arabicParenR"/>
            </a:pPr>
            <a:r>
              <a:rPr lang="es-MX" sz="2200" b="1" dirty="0">
                <a:solidFill>
                  <a:schemeClr val="tx1"/>
                </a:solidFill>
              </a:rPr>
              <a:t>LECTURA / INTERPRETACIÓN DE  LOS EFECTOS DEPENDIENDO DEL DISEÑO</a:t>
            </a:r>
            <a:r>
              <a:rPr lang="es-MX" sz="2200" b="1" dirty="0" smtClean="0">
                <a:solidFill>
                  <a:schemeClr val="tx1"/>
                </a:solidFill>
              </a:rPr>
              <a:t>.</a:t>
            </a:r>
            <a:endParaRPr lang="es-AR" sz="180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188640"/>
            <a:ext cx="82296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ES_tradnl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REGRESIONES </a:t>
            </a:r>
            <a:r>
              <a:rPr lang="es-ES_tradnl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EFECTOS DE INTERACCIÓN</a:t>
            </a:r>
            <a:endParaRPr lang="es-AR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664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88640"/>
            <a:ext cx="8208912" cy="6912768"/>
          </a:xfrm>
        </p:spPr>
        <p:txBody>
          <a:bodyPr>
            <a:noAutofit/>
          </a:bodyPr>
          <a:lstStyle/>
          <a:p>
            <a:pPr algn="just"/>
            <a:r>
              <a:rPr lang="es-AR" sz="2800" b="1" dirty="0" smtClean="0">
                <a:solidFill>
                  <a:schemeClr val="tx1"/>
                </a:solidFill>
              </a:rPr>
              <a:t>En caso de COLINEALIDAD, </a:t>
            </a:r>
            <a:r>
              <a:rPr lang="es-AR" sz="2800" b="1" dirty="0">
                <a:solidFill>
                  <a:schemeClr val="tx1"/>
                </a:solidFill>
              </a:rPr>
              <a:t>debe evaluarse el efecto diferencial que la variable Z ejerce en la relación de X con Y. A este respecto, podemos calcular el efecto de X sobre Y para los distintos valores de Z. Para ello, reestructuramos la ecuación de regresión de la siguiente forma:</a:t>
            </a:r>
          </a:p>
          <a:p>
            <a:pPr algn="just"/>
            <a:endParaRPr lang="es-MX" sz="1800" b="1" dirty="0">
              <a:solidFill>
                <a:schemeClr val="tx1"/>
              </a:solidFill>
            </a:endParaRPr>
          </a:p>
          <a:p>
            <a:pPr marR="28260"/>
            <a:r>
              <a:rPr lang="pl-PL" sz="3000" b="1" dirty="0">
                <a:solidFill>
                  <a:srgbClr val="C00000"/>
                </a:solidFill>
              </a:rPr>
              <a:t>Y</a:t>
            </a:r>
            <a:r>
              <a:rPr lang="es-MX" sz="3000" b="1" dirty="0">
                <a:solidFill>
                  <a:srgbClr val="C00000"/>
                </a:solidFill>
              </a:rPr>
              <a:t> </a:t>
            </a:r>
            <a:r>
              <a:rPr lang="pl-PL" sz="3000" b="1" dirty="0">
                <a:solidFill>
                  <a:srgbClr val="C00000"/>
                </a:solidFill>
              </a:rPr>
              <a:t>=(b0 </a:t>
            </a:r>
            <a:r>
              <a:rPr lang="es-AR" sz="3000" b="1" dirty="0">
                <a:solidFill>
                  <a:srgbClr val="C00000"/>
                </a:solidFill>
              </a:rPr>
              <a:t>) </a:t>
            </a:r>
            <a:r>
              <a:rPr lang="pl-PL" sz="3000" b="1" dirty="0">
                <a:solidFill>
                  <a:srgbClr val="C00000"/>
                </a:solidFill>
              </a:rPr>
              <a:t>+</a:t>
            </a:r>
            <a:r>
              <a:rPr lang="es-AR" sz="3000" b="1" dirty="0">
                <a:solidFill>
                  <a:srgbClr val="C00000"/>
                </a:solidFill>
              </a:rPr>
              <a:t> (</a:t>
            </a:r>
            <a:r>
              <a:rPr lang="pl-PL" sz="3000" b="1" dirty="0">
                <a:solidFill>
                  <a:srgbClr val="C00000"/>
                </a:solidFill>
              </a:rPr>
              <a:t>b1</a:t>
            </a:r>
            <a:r>
              <a:rPr lang="es-AR" sz="3000" b="1" dirty="0">
                <a:solidFill>
                  <a:srgbClr val="C00000"/>
                </a:solidFill>
              </a:rPr>
              <a:t>x) +</a:t>
            </a:r>
            <a:r>
              <a:rPr lang="pl-PL" sz="3000" b="1" dirty="0">
                <a:solidFill>
                  <a:srgbClr val="C00000"/>
                </a:solidFill>
              </a:rPr>
              <a:t> </a:t>
            </a:r>
            <a:r>
              <a:rPr lang="es-AR" sz="3000" b="1" dirty="0">
                <a:solidFill>
                  <a:srgbClr val="C00000"/>
                </a:solidFill>
              </a:rPr>
              <a:t>(b</a:t>
            </a:r>
            <a:r>
              <a:rPr lang="pl-PL" sz="3000" b="1" dirty="0">
                <a:solidFill>
                  <a:srgbClr val="C00000"/>
                </a:solidFill>
              </a:rPr>
              <a:t>2z</a:t>
            </a:r>
            <a:r>
              <a:rPr lang="es-AR" sz="3000" b="1" dirty="0">
                <a:solidFill>
                  <a:srgbClr val="C00000"/>
                </a:solidFill>
              </a:rPr>
              <a:t>)+ (b</a:t>
            </a:r>
            <a:r>
              <a:rPr lang="pl-PL" sz="3000" b="1" dirty="0">
                <a:solidFill>
                  <a:srgbClr val="C00000"/>
                </a:solidFill>
              </a:rPr>
              <a:t>3z</a:t>
            </a:r>
            <a:r>
              <a:rPr lang="es-AR" sz="3000" b="1" dirty="0">
                <a:solidFill>
                  <a:srgbClr val="C00000"/>
                </a:solidFill>
              </a:rPr>
              <a:t>x)</a:t>
            </a:r>
          </a:p>
          <a:p>
            <a:pPr marR="28260"/>
            <a:r>
              <a:rPr lang="pl-PL" sz="3000" dirty="0" smtClean="0">
                <a:solidFill>
                  <a:srgbClr val="C00000"/>
                </a:solidFill>
              </a:rPr>
              <a:t>Y</a:t>
            </a:r>
            <a:r>
              <a:rPr lang="pl-PL" sz="3000" dirty="0">
                <a:solidFill>
                  <a:srgbClr val="C00000"/>
                </a:solidFill>
              </a:rPr>
              <a:t>=(b0</a:t>
            </a:r>
            <a:r>
              <a:rPr lang="es-AR" sz="3000" dirty="0">
                <a:solidFill>
                  <a:srgbClr val="C00000"/>
                </a:solidFill>
              </a:rPr>
              <a:t>)</a:t>
            </a:r>
            <a:r>
              <a:rPr lang="pl-PL" sz="3000" dirty="0">
                <a:solidFill>
                  <a:srgbClr val="C00000"/>
                </a:solidFill>
              </a:rPr>
              <a:t> + (b1</a:t>
            </a:r>
            <a:r>
              <a:rPr lang="es-AR" sz="3000" dirty="0">
                <a:solidFill>
                  <a:srgbClr val="C00000"/>
                </a:solidFill>
              </a:rPr>
              <a:t>*X)</a:t>
            </a:r>
            <a:r>
              <a:rPr lang="pl-PL" sz="3000" dirty="0">
                <a:solidFill>
                  <a:srgbClr val="C00000"/>
                </a:solidFill>
              </a:rPr>
              <a:t> </a:t>
            </a:r>
            <a:r>
              <a:rPr lang="es-AR" sz="3000" dirty="0">
                <a:solidFill>
                  <a:srgbClr val="C00000"/>
                </a:solidFill>
              </a:rPr>
              <a:t>+ (</a:t>
            </a:r>
            <a:r>
              <a:rPr lang="pl-PL" sz="3000" dirty="0">
                <a:solidFill>
                  <a:srgbClr val="C00000"/>
                </a:solidFill>
              </a:rPr>
              <a:t>b2*</a:t>
            </a:r>
            <a:r>
              <a:rPr lang="es-AR" sz="3000" dirty="0">
                <a:solidFill>
                  <a:srgbClr val="C00000"/>
                </a:solidFill>
              </a:rPr>
              <a:t>Z</a:t>
            </a:r>
            <a:r>
              <a:rPr lang="pl-PL" sz="3000" dirty="0">
                <a:solidFill>
                  <a:srgbClr val="C00000"/>
                </a:solidFill>
              </a:rPr>
              <a:t>)</a:t>
            </a:r>
            <a:r>
              <a:rPr lang="es-AR" sz="3000" dirty="0">
                <a:solidFill>
                  <a:srgbClr val="C00000"/>
                </a:solidFill>
              </a:rPr>
              <a:t> </a:t>
            </a:r>
            <a:r>
              <a:rPr lang="pl-PL" sz="3000" dirty="0">
                <a:solidFill>
                  <a:srgbClr val="C00000"/>
                </a:solidFill>
              </a:rPr>
              <a:t>+ </a:t>
            </a:r>
            <a:r>
              <a:rPr lang="es-AR" sz="3000" dirty="0">
                <a:solidFill>
                  <a:srgbClr val="C00000"/>
                </a:solidFill>
              </a:rPr>
              <a:t>(</a:t>
            </a:r>
            <a:r>
              <a:rPr lang="pl-PL" sz="3000" dirty="0">
                <a:solidFill>
                  <a:srgbClr val="C00000"/>
                </a:solidFill>
              </a:rPr>
              <a:t>b</a:t>
            </a:r>
            <a:r>
              <a:rPr lang="es-AR" sz="3000" dirty="0">
                <a:solidFill>
                  <a:srgbClr val="C00000"/>
                </a:solidFill>
              </a:rPr>
              <a:t>1*X)</a:t>
            </a:r>
            <a:r>
              <a:rPr lang="pl-PL" sz="3000" dirty="0">
                <a:solidFill>
                  <a:srgbClr val="C00000"/>
                </a:solidFill>
              </a:rPr>
              <a:t> </a:t>
            </a:r>
            <a:r>
              <a:rPr lang="es-AR" sz="3000" dirty="0">
                <a:solidFill>
                  <a:srgbClr val="C00000"/>
                </a:solidFill>
              </a:rPr>
              <a:t>(b2</a:t>
            </a:r>
            <a:r>
              <a:rPr lang="pl-PL" sz="3000" dirty="0">
                <a:solidFill>
                  <a:srgbClr val="C00000"/>
                </a:solidFill>
              </a:rPr>
              <a:t>*</a:t>
            </a:r>
            <a:r>
              <a:rPr lang="es-AR" sz="3000" dirty="0">
                <a:solidFill>
                  <a:srgbClr val="C00000"/>
                </a:solidFill>
              </a:rPr>
              <a:t>Z</a:t>
            </a:r>
            <a:r>
              <a:rPr lang="es-AR" sz="3000" dirty="0" smtClean="0">
                <a:solidFill>
                  <a:srgbClr val="C00000"/>
                </a:solidFill>
              </a:rPr>
              <a:t>)</a:t>
            </a:r>
          </a:p>
          <a:p>
            <a:pPr marR="28260"/>
            <a:endParaRPr lang="es-MX" sz="3000" dirty="0">
              <a:solidFill>
                <a:srgbClr val="C00000"/>
              </a:solidFill>
            </a:endParaRPr>
          </a:p>
          <a:p>
            <a:r>
              <a:rPr lang="es-MX" sz="2800" b="1" dirty="0">
                <a:solidFill>
                  <a:srgbClr val="C00000"/>
                </a:solidFill>
              </a:rPr>
              <a:t>DIFERENTES MODELOS: 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Y Z AMBAS SON DUMMY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 ES METRICA Y Z ES DUMMY</a:t>
            </a:r>
          </a:p>
          <a:p>
            <a:r>
              <a:rPr lang="es-MX" sz="2800" dirty="0">
                <a:solidFill>
                  <a:srgbClr val="C00000"/>
                </a:solidFill>
              </a:rPr>
              <a:t>X Y Z AMBAS SON MÉTRICAS</a:t>
            </a:r>
          </a:p>
          <a:p>
            <a:pPr marR="28260"/>
            <a:endParaRPr lang="es-AR" sz="3000" dirty="0">
              <a:solidFill>
                <a:srgbClr val="C00000"/>
              </a:solidFill>
            </a:endParaRPr>
          </a:p>
          <a:p>
            <a:pPr marR="28260"/>
            <a:endParaRPr lang="es-AR" sz="2800" b="1" baseline="30000" dirty="0">
              <a:solidFill>
                <a:schemeClr val="tx1"/>
              </a:solidFill>
              <a:latin typeface="Courier New"/>
            </a:endParaRPr>
          </a:p>
          <a:p>
            <a:pPr marR="28260"/>
            <a:endParaRPr lang="pl-PL" sz="2800" b="1" baseline="30000" dirty="0">
              <a:solidFill>
                <a:schemeClr val="tx1"/>
              </a:solidFill>
              <a:latin typeface="Courier New"/>
            </a:endParaRPr>
          </a:p>
          <a:p>
            <a:endParaRPr lang="es-MX" sz="2000" b="1" dirty="0">
              <a:solidFill>
                <a:srgbClr val="C00000"/>
              </a:solidFill>
            </a:endParaRPr>
          </a:p>
          <a:p>
            <a:pPr algn="just"/>
            <a:endParaRPr lang="es-MX" sz="2000" b="1" dirty="0">
              <a:solidFill>
                <a:schemeClr val="tx1"/>
              </a:solidFill>
            </a:endParaRPr>
          </a:p>
          <a:p>
            <a:pPr algn="just"/>
            <a:endParaRPr lang="es-A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69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1C5DBF3-58D1-43E2-9490-019AFB10E329}"/>
              </a:ext>
            </a:extLst>
          </p:cNvPr>
          <p:cNvSpPr txBox="1"/>
          <p:nvPr/>
        </p:nvSpPr>
        <p:spPr>
          <a:xfrm>
            <a:off x="1475656" y="357301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CORRELACIÓN PARCIAL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EA77DED-2581-4254-BDD5-207D5828CE60}"/>
              </a:ext>
            </a:extLst>
          </p:cNvPr>
          <p:cNvSpPr txBox="1"/>
          <p:nvPr/>
        </p:nvSpPr>
        <p:spPr>
          <a:xfrm>
            <a:off x="5076056" y="362864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FA41277D-B846-4BFD-9B60-4A524D50B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414" y="446820"/>
            <a:ext cx="5446012" cy="2959789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5A5FE1C1-C52C-4EB5-BB0C-BA056CA42085}"/>
              </a:ext>
            </a:extLst>
          </p:cNvPr>
          <p:cNvSpPr/>
          <p:nvPr/>
        </p:nvSpPr>
        <p:spPr>
          <a:xfrm>
            <a:off x="5554880" y="242088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002D9D2D-B433-4777-9D70-7AAF13B79BE5}"/>
              </a:ext>
            </a:extLst>
          </p:cNvPr>
          <p:cNvSpPr/>
          <p:nvPr/>
        </p:nvSpPr>
        <p:spPr>
          <a:xfrm>
            <a:off x="4651412" y="1628800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7CE5747A-9B8C-414A-AA8F-1CDC9D7B6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523" y="4262641"/>
            <a:ext cx="6000622" cy="2284806"/>
          </a:xfrm>
          <a:prstGeom prst="rect">
            <a:avLst/>
          </a:prstGeom>
        </p:spPr>
      </p:pic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9FA48976-6097-46D5-8E0B-D763B7289F96}"/>
              </a:ext>
            </a:extLst>
          </p:cNvPr>
          <p:cNvSpPr/>
          <p:nvPr/>
        </p:nvSpPr>
        <p:spPr>
          <a:xfrm>
            <a:off x="5554880" y="5633047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DD13D21D-26F8-4130-BE9D-D761DA80700E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xmlns="" id="{7C8ECC7C-A7A5-4D9C-A9DC-361EB1464155}"/>
              </a:ext>
            </a:extLst>
          </p:cNvPr>
          <p:cNvSpPr/>
          <p:nvPr/>
        </p:nvSpPr>
        <p:spPr>
          <a:xfrm>
            <a:off x="4635956" y="2493335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8175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431B212B-D2AA-49EA-86BD-330284D94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83" y="764704"/>
            <a:ext cx="8034893" cy="208823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3DC24BFA-8635-4FB1-A3A5-8FD5DCF43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19" y="2996952"/>
            <a:ext cx="8130130" cy="359129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6AEB2AB6-D257-423A-850A-737A8CDB36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0548" y="1519527"/>
            <a:ext cx="938865" cy="938865"/>
          </a:xfrm>
          <a:prstGeom prst="rect">
            <a:avLst/>
          </a:prstGeom>
        </p:spPr>
      </p:pic>
      <p:sp>
        <p:nvSpPr>
          <p:cNvPr id="12" name="Elipse 11">
            <a:extLst>
              <a:ext uri="{FF2B5EF4-FFF2-40B4-BE49-F238E27FC236}">
                <a16:creationId xmlns:a16="http://schemas.microsoft.com/office/drawing/2014/main" xmlns="" id="{07B7EAB4-3FC9-4402-B75A-47ED5A1D7B29}"/>
              </a:ext>
            </a:extLst>
          </p:cNvPr>
          <p:cNvSpPr/>
          <p:nvPr/>
        </p:nvSpPr>
        <p:spPr>
          <a:xfrm>
            <a:off x="2800044" y="1519527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061C7D23-CC55-46CC-A00E-BDACB3107578}"/>
              </a:ext>
            </a:extLst>
          </p:cNvPr>
          <p:cNvSpPr/>
          <p:nvPr/>
        </p:nvSpPr>
        <p:spPr>
          <a:xfrm>
            <a:off x="7884368" y="5301208"/>
            <a:ext cx="1008112" cy="9864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xmlns="" id="{2CD6556D-DE22-4B04-A5F1-9FC6B05BE86B}"/>
              </a:ext>
            </a:extLst>
          </p:cNvPr>
          <p:cNvSpPr/>
          <p:nvPr/>
        </p:nvSpPr>
        <p:spPr>
          <a:xfrm>
            <a:off x="6156176" y="5301208"/>
            <a:ext cx="944095" cy="98640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58AE1437-FB6D-4AD7-8A0B-2172517365B1}"/>
              </a:ext>
            </a:extLst>
          </p:cNvPr>
          <p:cNvSpPr/>
          <p:nvPr/>
        </p:nvSpPr>
        <p:spPr>
          <a:xfrm>
            <a:off x="3726784" y="5301208"/>
            <a:ext cx="989232" cy="101266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2017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E0481DA5-5FF9-4CC9-A835-1CD1C308D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38832"/>
            <a:ext cx="8132476" cy="19882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6159539C-F4E6-4E09-AE18-1E993BCBB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321" y="-8254"/>
            <a:ext cx="3133725" cy="16573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7C9BB99-7FD7-4BF4-B8DB-7D19E3C8D6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637366"/>
            <a:ext cx="7772436" cy="311880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D1380492-CC03-4F14-BDE7-696C935464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8317" y="5702681"/>
            <a:ext cx="938865" cy="93886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B1EB7825-2F5E-48E9-8B50-92160DEDFE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952" y="5702680"/>
            <a:ext cx="989232" cy="98923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F2AF53AD-4AF6-4786-B284-026378290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4418" y="2362044"/>
            <a:ext cx="938865" cy="9388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EF017906-8378-4762-A89B-F0D866A23B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4" y="2362044"/>
            <a:ext cx="938865" cy="938865"/>
          </a:xfrm>
          <a:prstGeom prst="rect">
            <a:avLst/>
          </a:prstGeom>
        </p:spPr>
      </p:pic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F52AB363-FC05-4F27-BDA1-EA579C162877}"/>
              </a:ext>
            </a:extLst>
          </p:cNvPr>
          <p:cNvSpPr/>
          <p:nvPr/>
        </p:nvSpPr>
        <p:spPr>
          <a:xfrm>
            <a:off x="3651951" y="4726437"/>
            <a:ext cx="989232" cy="94065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xmlns="" id="{F42DAAE6-33C0-4EEB-80A6-431BAE45578A}"/>
              </a:ext>
            </a:extLst>
          </p:cNvPr>
          <p:cNvSpPr/>
          <p:nvPr/>
        </p:nvSpPr>
        <p:spPr>
          <a:xfrm>
            <a:off x="6121552" y="5702681"/>
            <a:ext cx="989232" cy="94065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075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6912768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Y Z SON DUMMY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variables X y Z son cualitativas con dos categorías (0 y 1), la ecuación de regresión para determinar los valores de Y (INGRESOS) con un efecto interacción para X=1 o X=0 (EDUCACIÓN ALTA / BAJA) y Z=1 o Z=0 (SEXO VARON / MUJER)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endParaRPr lang="es-AR" sz="20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 (MB) + b1x (MA) + b2z (VB) + INTb3xz (VA)</a:t>
            </a:r>
            <a:endParaRPr lang="pl-PL" sz="2400" b="1" dirty="0">
              <a:solidFill>
                <a:srgbClr val="C00000"/>
              </a:solidFill>
            </a:endParaRPr>
          </a:p>
          <a:p>
            <a:r>
              <a:rPr lang="pl-PL" sz="2000" b="1" dirty="0">
                <a:solidFill>
                  <a:srgbClr val="C00000"/>
                </a:solidFill>
              </a:rPr>
              <a:t>Y</a:t>
            </a:r>
            <a:r>
              <a:rPr lang="es-AR" sz="2000" b="1" dirty="0">
                <a:solidFill>
                  <a:srgbClr val="C00000"/>
                </a:solidFill>
              </a:rPr>
              <a:t> VARON ALTA</a:t>
            </a:r>
            <a:r>
              <a:rPr lang="es-MX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=(b0 + </a:t>
            </a:r>
            <a:r>
              <a:rPr lang="es-AR" sz="2000" b="1" dirty="0">
                <a:solidFill>
                  <a:srgbClr val="C00000"/>
                </a:solidFill>
              </a:rPr>
              <a:t>b1*1 </a:t>
            </a:r>
            <a:r>
              <a:rPr lang="pl-PL" sz="2000" b="1" dirty="0">
                <a:solidFill>
                  <a:srgbClr val="C00000"/>
                </a:solidFill>
              </a:rPr>
              <a:t>+</a:t>
            </a:r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b</a:t>
            </a:r>
            <a:r>
              <a:rPr lang="es-AR" sz="2000" b="1" dirty="0">
                <a:solidFill>
                  <a:srgbClr val="C00000"/>
                </a:solidFill>
              </a:rPr>
              <a:t>2*1 +</a:t>
            </a:r>
            <a:r>
              <a:rPr lang="pl-PL" sz="2000" b="1" dirty="0">
                <a:solidFill>
                  <a:srgbClr val="C00000"/>
                </a:solidFill>
              </a:rPr>
              <a:t> b</a:t>
            </a:r>
            <a:r>
              <a:rPr lang="es-AR" sz="2000" b="1" dirty="0">
                <a:solidFill>
                  <a:srgbClr val="C00000"/>
                </a:solidFill>
              </a:rPr>
              <a:t>3*1*1)</a:t>
            </a:r>
          </a:p>
          <a:p>
            <a:r>
              <a:rPr lang="pl-PL" sz="2000" b="1" dirty="0">
                <a:solidFill>
                  <a:srgbClr val="C00000"/>
                </a:solidFill>
              </a:rPr>
              <a:t>Y</a:t>
            </a:r>
            <a:r>
              <a:rPr lang="es-AR" sz="2000" b="1" dirty="0">
                <a:solidFill>
                  <a:srgbClr val="C00000"/>
                </a:solidFill>
              </a:rPr>
              <a:t> VARON BAJA</a:t>
            </a:r>
            <a:r>
              <a:rPr lang="es-MX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=(b0 + </a:t>
            </a:r>
            <a:r>
              <a:rPr lang="es-AR" sz="2000" b="1" dirty="0">
                <a:solidFill>
                  <a:srgbClr val="C00000"/>
                </a:solidFill>
              </a:rPr>
              <a:t>b1*0 </a:t>
            </a:r>
            <a:r>
              <a:rPr lang="pl-PL" sz="2000" b="1" dirty="0">
                <a:solidFill>
                  <a:srgbClr val="C00000"/>
                </a:solidFill>
              </a:rPr>
              <a:t>+</a:t>
            </a:r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b</a:t>
            </a:r>
            <a:r>
              <a:rPr lang="es-AR" sz="2000" b="1" dirty="0">
                <a:solidFill>
                  <a:srgbClr val="C00000"/>
                </a:solidFill>
              </a:rPr>
              <a:t>2*1 +</a:t>
            </a:r>
            <a:r>
              <a:rPr lang="pl-PL" sz="2000" b="1" dirty="0">
                <a:solidFill>
                  <a:srgbClr val="C00000"/>
                </a:solidFill>
              </a:rPr>
              <a:t> b</a:t>
            </a:r>
            <a:r>
              <a:rPr lang="es-AR" sz="2000" b="1" dirty="0">
                <a:solidFill>
                  <a:srgbClr val="C00000"/>
                </a:solidFill>
              </a:rPr>
              <a:t>3*0*1)</a:t>
            </a:r>
          </a:p>
          <a:p>
            <a:r>
              <a:rPr lang="pl-PL" sz="2000" b="1" dirty="0">
                <a:solidFill>
                  <a:srgbClr val="C00000"/>
                </a:solidFill>
              </a:rPr>
              <a:t>Y</a:t>
            </a:r>
            <a:r>
              <a:rPr lang="es-AR" sz="2000" b="1" dirty="0">
                <a:solidFill>
                  <a:srgbClr val="C00000"/>
                </a:solidFill>
              </a:rPr>
              <a:t> MUJER ALTA</a:t>
            </a:r>
            <a:r>
              <a:rPr lang="es-MX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=(b0 + </a:t>
            </a:r>
            <a:r>
              <a:rPr lang="es-AR" sz="2000" b="1" dirty="0" smtClean="0">
                <a:solidFill>
                  <a:srgbClr val="C00000"/>
                </a:solidFill>
              </a:rPr>
              <a:t>b1*1 </a:t>
            </a:r>
            <a:r>
              <a:rPr lang="pl-PL" sz="2000" b="1" dirty="0">
                <a:solidFill>
                  <a:srgbClr val="C00000"/>
                </a:solidFill>
              </a:rPr>
              <a:t>+</a:t>
            </a:r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b</a:t>
            </a:r>
            <a:r>
              <a:rPr lang="es-AR" sz="2000" b="1" dirty="0" smtClean="0">
                <a:solidFill>
                  <a:srgbClr val="C00000"/>
                </a:solidFill>
              </a:rPr>
              <a:t>2*0 </a:t>
            </a:r>
            <a:r>
              <a:rPr lang="es-AR" sz="2000" b="1" dirty="0">
                <a:solidFill>
                  <a:srgbClr val="C00000"/>
                </a:solidFill>
              </a:rPr>
              <a:t>+</a:t>
            </a:r>
            <a:r>
              <a:rPr lang="pl-PL" sz="2000" b="1" dirty="0">
                <a:solidFill>
                  <a:srgbClr val="C00000"/>
                </a:solidFill>
              </a:rPr>
              <a:t> b</a:t>
            </a:r>
            <a:r>
              <a:rPr lang="es-AR" sz="2000" b="1" dirty="0">
                <a:solidFill>
                  <a:srgbClr val="C00000"/>
                </a:solidFill>
              </a:rPr>
              <a:t>3*1*0)</a:t>
            </a:r>
          </a:p>
          <a:p>
            <a:r>
              <a:rPr lang="pl-PL" sz="2000" b="1" dirty="0">
                <a:solidFill>
                  <a:srgbClr val="C00000"/>
                </a:solidFill>
              </a:rPr>
              <a:t>Y</a:t>
            </a:r>
            <a:r>
              <a:rPr lang="es-AR" sz="2000" b="1" dirty="0">
                <a:solidFill>
                  <a:srgbClr val="C00000"/>
                </a:solidFill>
              </a:rPr>
              <a:t> MUJER BAJA</a:t>
            </a:r>
            <a:r>
              <a:rPr lang="es-MX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=(b0 + </a:t>
            </a:r>
            <a:r>
              <a:rPr lang="es-AR" sz="2000" b="1" dirty="0">
                <a:solidFill>
                  <a:srgbClr val="C00000"/>
                </a:solidFill>
              </a:rPr>
              <a:t>b1*0 </a:t>
            </a:r>
            <a:r>
              <a:rPr lang="pl-PL" sz="2000" b="1" dirty="0">
                <a:solidFill>
                  <a:srgbClr val="C00000"/>
                </a:solidFill>
              </a:rPr>
              <a:t>+</a:t>
            </a:r>
            <a:r>
              <a:rPr lang="es-AR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>
                <a:solidFill>
                  <a:srgbClr val="C00000"/>
                </a:solidFill>
              </a:rPr>
              <a:t>b</a:t>
            </a:r>
            <a:r>
              <a:rPr lang="es-AR" sz="2000" b="1" dirty="0">
                <a:solidFill>
                  <a:srgbClr val="C00000"/>
                </a:solidFill>
              </a:rPr>
              <a:t>2*0 +</a:t>
            </a:r>
            <a:r>
              <a:rPr lang="pl-PL" sz="2000" b="1" dirty="0">
                <a:solidFill>
                  <a:srgbClr val="C00000"/>
                </a:solidFill>
              </a:rPr>
              <a:t> b</a:t>
            </a:r>
            <a:r>
              <a:rPr lang="es-AR" sz="2000" b="1" dirty="0">
                <a:solidFill>
                  <a:srgbClr val="C00000"/>
                </a:solidFill>
              </a:rPr>
              <a:t>3*0*0)</a:t>
            </a:r>
          </a:p>
          <a:p>
            <a:endParaRPr lang="es-AR" sz="2400" b="1" dirty="0">
              <a:solidFill>
                <a:srgbClr val="C00000"/>
              </a:solidFill>
            </a:endParaRPr>
          </a:p>
          <a:p>
            <a:endParaRPr lang="pl-PL" sz="2400" b="1" dirty="0">
              <a:solidFill>
                <a:srgbClr val="C00000"/>
              </a:solidFill>
            </a:endParaRPr>
          </a:p>
          <a:p>
            <a:pPr algn="just"/>
            <a:endParaRPr lang="es-AR" sz="2000" b="1" dirty="0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D32D0FB6-BB9D-4D93-A1A2-E0011A9EA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492896"/>
            <a:ext cx="5736833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0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914400"/>
            <a:ext cx="7772400" cy="60960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 Narrow" pitchFamily="34" charset="0"/>
                <a:cs typeface="Times New Roman" pitchFamily="18" charset="0"/>
              </a:rPr>
            </a:br>
            <a:r>
              <a:rPr lang="es-ES" altLang="es-AR" b="1" smtClean="0">
                <a:cs typeface="Times New Roman" pitchFamily="18" charset="0"/>
              </a:rPr>
              <a:t/>
            </a:r>
            <a:br>
              <a:rPr lang="es-ES" altLang="es-AR" b="1" smtClean="0">
                <a:cs typeface="Times New Roman" pitchFamily="18" charset="0"/>
              </a:rPr>
            </a:br>
            <a:endParaRPr lang="es-ES" altLang="es-AR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2133600"/>
            <a:ext cx="8159750" cy="15843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b="1" smtClean="0">
                <a:latin typeface="Arial" charset="0"/>
                <a:cs typeface="Times New Roman" pitchFamily="18" charset="0"/>
              </a:rPr>
              <a:t/>
            </a:r>
            <a:br>
              <a:rPr lang="es-ES" altLang="es-AR" b="1" smtClean="0">
                <a:latin typeface="Arial" charset="0"/>
                <a:cs typeface="Times New Roman" pitchFamily="18" charset="0"/>
              </a:rPr>
            </a:br>
            <a:endParaRPr lang="es-ES" altLang="es-AR" b="1" smtClean="0">
              <a:latin typeface="Arial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b="1" smtClean="0">
                <a:latin typeface="Arial" charset="0"/>
                <a:cs typeface="Times New Roman" pitchFamily="18" charset="0"/>
              </a:rPr>
              <a:t>MODELOS DE REGRESIÓN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altLang="es-AR" b="1" smtClean="0">
                <a:latin typeface="Arial" charset="0"/>
                <a:cs typeface="Times New Roman" pitchFamily="18" charset="0"/>
              </a:rPr>
              <a:t>NO LINEAL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950913" y="25130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567488" y="785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s-AR" altLang="es-A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22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280920" cy="5760640"/>
          </a:xfrm>
        </p:spPr>
        <p:txBody>
          <a:bodyPr>
            <a:noAutofit/>
          </a:bodyPr>
          <a:lstStyle/>
          <a:p>
            <a:pPr algn="just"/>
            <a:r>
              <a:rPr lang="es-AR" sz="2800" b="1" dirty="0">
                <a:solidFill>
                  <a:schemeClr val="tx1"/>
                </a:solidFill>
              </a:rPr>
              <a:t>¿Cómo interpretar los distintos coeficientes de regresión de la ecuación cuando se introduce XZ siendo ambas VARIABLES DUMMY?</a:t>
            </a:r>
          </a:p>
          <a:p>
            <a:pPr algn="just"/>
            <a:endParaRPr lang="es-AR" sz="28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b1X es el efecto en Y dado b0 cuando X=1 y Z=0) (en ausencia de Z).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b2Z es el efecto en Y dado b0 cuando X=0 y Z=1 (en ausencia de X).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chemeClr val="tx1"/>
                </a:solidFill>
              </a:rPr>
              <a:t>El COEF. b3XZ es el efecto NETO sobre Y que agrega XY, dado b0+b1+b2 cuando X=1 y Z=1</a:t>
            </a:r>
          </a:p>
        </p:txBody>
      </p:sp>
    </p:spTree>
    <p:extLst>
      <p:ext uri="{BB962C8B-B14F-4D97-AF65-F5344CB8AC3E}">
        <p14:creationId xmlns:p14="http://schemas.microsoft.com/office/powerpoint/2010/main" val="394765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855A661-7463-4C8F-9E90-59687C98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197" y="161755"/>
            <a:ext cx="6338013" cy="338437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EFA1CD4-F633-4705-A985-E869AF24D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346" y="4005064"/>
            <a:ext cx="6481716" cy="2496272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xmlns="" id="{EC420E19-AD3F-45E2-9494-8D6C1DB219C7}"/>
              </a:ext>
            </a:extLst>
          </p:cNvPr>
          <p:cNvSpPr/>
          <p:nvPr/>
        </p:nvSpPr>
        <p:spPr>
          <a:xfrm>
            <a:off x="6012160" y="2403998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xmlns="" id="{0B990410-27CF-4DC3-898C-C2C310FA71CD}"/>
              </a:ext>
            </a:extLst>
          </p:cNvPr>
          <p:cNvSpPr/>
          <p:nvPr/>
        </p:nvSpPr>
        <p:spPr>
          <a:xfrm>
            <a:off x="5796136" y="54778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xmlns="" id="{8FF5FDFD-A2D5-429C-9A6A-E7583256981B}"/>
              </a:ext>
            </a:extLst>
          </p:cNvPr>
          <p:cNvSpPr/>
          <p:nvPr/>
        </p:nvSpPr>
        <p:spPr>
          <a:xfrm>
            <a:off x="4762872" y="157722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41E0B3D6-A867-4594-B037-EB73ED11266D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E4F57891-E732-41D1-B561-E04ED2EE05A1}"/>
              </a:ext>
            </a:extLst>
          </p:cNvPr>
          <p:cNvSpPr txBox="1"/>
          <p:nvPr/>
        </p:nvSpPr>
        <p:spPr>
          <a:xfrm>
            <a:off x="5580112" y="3575925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602EFE7E-9327-407B-82DE-F7C376DA0A6A}"/>
              </a:ext>
            </a:extLst>
          </p:cNvPr>
          <p:cNvSpPr/>
          <p:nvPr/>
        </p:nvSpPr>
        <p:spPr>
          <a:xfrm>
            <a:off x="4951442" y="2398433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876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3534E203-5E40-4E78-B49C-FF2960F3F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48680"/>
            <a:ext cx="8389883" cy="2232248"/>
          </a:xfrm>
          <a:prstGeom prst="rect">
            <a:avLst/>
          </a:prstGeom>
        </p:spPr>
      </p:pic>
      <p:sp>
        <p:nvSpPr>
          <p:cNvPr id="11" name="Elipse 10">
            <a:extLst>
              <a:ext uri="{FF2B5EF4-FFF2-40B4-BE49-F238E27FC236}">
                <a16:creationId xmlns:a16="http://schemas.microsoft.com/office/drawing/2014/main" xmlns="" id="{318A2AC0-D5E6-440A-9FA3-9819562A7D31}"/>
              </a:ext>
            </a:extLst>
          </p:cNvPr>
          <p:cNvSpPr/>
          <p:nvPr/>
        </p:nvSpPr>
        <p:spPr>
          <a:xfrm>
            <a:off x="2755238" y="1359024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xmlns="" id="{0E6D7155-5132-46A5-8E6C-AEC9280CEF69}"/>
              </a:ext>
            </a:extLst>
          </p:cNvPr>
          <p:cNvSpPr/>
          <p:nvPr/>
        </p:nvSpPr>
        <p:spPr>
          <a:xfrm>
            <a:off x="7884368" y="1359024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D553AB62-E069-49E7-A213-243F03F44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926956"/>
            <a:ext cx="7056784" cy="3540272"/>
          </a:xfrm>
          <a:prstGeom prst="rect">
            <a:avLst/>
          </a:prstGeom>
        </p:spPr>
      </p:pic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6F2D6A3C-66F2-4E81-BFA6-028E38503021}"/>
              </a:ext>
            </a:extLst>
          </p:cNvPr>
          <p:cNvSpPr/>
          <p:nvPr/>
        </p:nvSpPr>
        <p:spPr>
          <a:xfrm>
            <a:off x="7308304" y="5373216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xmlns="" id="{10EF7D75-0D6F-4657-8B06-76B6F5A7CCD8}"/>
              </a:ext>
            </a:extLst>
          </p:cNvPr>
          <p:cNvSpPr/>
          <p:nvPr/>
        </p:nvSpPr>
        <p:spPr>
          <a:xfrm>
            <a:off x="3419872" y="5373216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0D22467B-B598-4673-B2F5-D2822A03CB13}"/>
              </a:ext>
            </a:extLst>
          </p:cNvPr>
          <p:cNvSpPr/>
          <p:nvPr/>
        </p:nvSpPr>
        <p:spPr>
          <a:xfrm>
            <a:off x="5652120" y="5301208"/>
            <a:ext cx="944095" cy="98640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4247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2952328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ES MÉTRICA Y Z ES DUMMY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 X es métrica con N valores y Z es cualitativa con dos categorías (0 y 1), la ecuación de regresión para determinar los valores de Y (INGRESOS) con un efecto de interacción entre X (AÑOS DE ESCOLARIDAD) y Z (VARON / MUJER)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 (M/AE=0) + b1x (M*AE) + b2z (V/AE=0) + b3xz (V*AE)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xmlns="" id="{03873AE5-2868-4DA1-9B08-14C2647FB934}"/>
              </a:ext>
            </a:extLst>
          </p:cNvPr>
          <p:cNvSpPr txBox="1">
            <a:spLocks/>
          </p:cNvSpPr>
          <p:nvPr/>
        </p:nvSpPr>
        <p:spPr>
          <a:xfrm>
            <a:off x="431540" y="3573016"/>
            <a:ext cx="8280920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b1X es el efecto en Y por cada unidad de X, dado b0 cuando Z=0 y X≠0 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b2Z es el efecto sobre Y que agrega Z, dado b0 cuando X=0 y Z≠0.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b3XZ es el efecto NETO en Y que agrega Z por cada unidad de X,  dado b0+b1+b2 cuando X≠0 y Z=1</a:t>
            </a:r>
          </a:p>
        </p:txBody>
      </p:sp>
    </p:spTree>
    <p:extLst>
      <p:ext uri="{BB962C8B-B14F-4D97-AF65-F5344CB8AC3E}">
        <p14:creationId xmlns:p14="http://schemas.microsoft.com/office/powerpoint/2010/main" val="123451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3240360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rgbClr val="C00000"/>
                </a:solidFill>
              </a:rPr>
              <a:t>MODELO DONDE X ES MÉTRICA Y Z ES METRICA</a:t>
            </a:r>
          </a:p>
          <a:p>
            <a:pPr algn="just"/>
            <a:r>
              <a:rPr lang="es-AR" sz="2200" b="1" dirty="0">
                <a:solidFill>
                  <a:schemeClr val="tx1"/>
                </a:solidFill>
              </a:rPr>
              <a:t>Si la variable X y Z son variables métricas con N valores, la ecuación de regresión para determinar los valores de Y (INGRESOS) con un efecto de interacción entre X (AÑOS DE ESCOLARIDAD) y Z (GRUPOS DE EDAD) será:</a:t>
            </a:r>
          </a:p>
          <a:p>
            <a:r>
              <a:rPr lang="es-AR" sz="2600" b="1" dirty="0">
                <a:solidFill>
                  <a:srgbClr val="C00000"/>
                </a:solidFill>
              </a:rPr>
              <a:t>Y= b0 + b1x + b2z + b3xz </a:t>
            </a:r>
            <a:endParaRPr lang="pl-PL" sz="2600" b="1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sz="2400" b="1" dirty="0">
                <a:solidFill>
                  <a:srgbClr val="C00000"/>
                </a:solidFill>
              </a:rPr>
              <a:t>Y= b0(GE=0/AE=0) + b1x(AE/GE=0) + b2z(GE/AE=0) + b3xz(GE*AE)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xmlns="" id="{03873AE5-2868-4DA1-9B08-14C2647FB934}"/>
              </a:ext>
            </a:extLst>
          </p:cNvPr>
          <p:cNvSpPr txBox="1">
            <a:spLocks/>
          </p:cNvSpPr>
          <p:nvPr/>
        </p:nvSpPr>
        <p:spPr>
          <a:xfrm>
            <a:off x="467544" y="3573016"/>
            <a:ext cx="8280920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b0 es el efecto en Y cuando X=0 y Z=0 (Constante).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b1X es el efecto en Y por cada unidad de X, dado b0 cuando Z=0 y X≠0.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b2Z es el efecto sobre Y que agrega cada cambio en la unidad de Z, dado b0 cuando X=0 y Z≠0.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1"/>
                </a:solidFill>
              </a:rPr>
              <a:t>El COEF. b3XZ es el efecto NETO en Y que agrega cada unidad de Z por cada unidad de X,  dado b0+b1+b2 cuando X≠0 y Z≠0</a:t>
            </a:r>
          </a:p>
        </p:txBody>
      </p:sp>
    </p:spTree>
    <p:extLst>
      <p:ext uri="{BB962C8B-B14F-4D97-AF65-F5344CB8AC3E}">
        <p14:creationId xmlns:p14="http://schemas.microsoft.com/office/powerpoint/2010/main" val="4156429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41E0B3D6-A867-4594-B037-EB73ED11266D}"/>
              </a:ext>
            </a:extLst>
          </p:cNvPr>
          <p:cNvSpPr txBox="1"/>
          <p:nvPr/>
        </p:nvSpPr>
        <p:spPr>
          <a:xfrm>
            <a:off x="5220072" y="12928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XY, ZY y XZ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71C9B936-CCA7-4C67-A0BD-D8E4AF7E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35568"/>
            <a:ext cx="7471101" cy="3119161"/>
          </a:xfrm>
          <a:prstGeom prst="rect">
            <a:avLst/>
          </a:prstGeom>
        </p:spPr>
      </p:pic>
      <p:sp>
        <p:nvSpPr>
          <p:cNvPr id="22" name="Elipse 21">
            <a:extLst>
              <a:ext uri="{FF2B5EF4-FFF2-40B4-BE49-F238E27FC236}">
                <a16:creationId xmlns:a16="http://schemas.microsoft.com/office/drawing/2014/main" xmlns="" id="{4984B6A4-8B0E-4CF0-8E89-BA3C9D4C6142}"/>
              </a:ext>
            </a:extLst>
          </p:cNvPr>
          <p:cNvSpPr/>
          <p:nvPr/>
        </p:nvSpPr>
        <p:spPr>
          <a:xfrm>
            <a:off x="6275040" y="2638510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xmlns="" id="{9117C97D-E78F-4819-9FEC-B9BC5BCC5297}"/>
              </a:ext>
            </a:extLst>
          </p:cNvPr>
          <p:cNvSpPr/>
          <p:nvPr/>
        </p:nvSpPr>
        <p:spPr>
          <a:xfrm>
            <a:off x="5122912" y="2595933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xmlns="" id="{833FC38B-97FF-4FF5-9E3E-77FC6C361DB8}"/>
              </a:ext>
            </a:extLst>
          </p:cNvPr>
          <p:cNvSpPr/>
          <p:nvPr/>
        </p:nvSpPr>
        <p:spPr>
          <a:xfrm flipV="1">
            <a:off x="5122912" y="1761088"/>
            <a:ext cx="914400" cy="928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8B8C98A-E0FF-48A7-B365-C2A4C67A8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21" y="4048670"/>
            <a:ext cx="8174346" cy="2584236"/>
          </a:xfrm>
          <a:prstGeom prst="rect">
            <a:avLst/>
          </a:prstGeom>
        </p:spPr>
      </p:pic>
      <p:sp>
        <p:nvSpPr>
          <p:cNvPr id="27" name="Elipse 26">
            <a:extLst>
              <a:ext uri="{FF2B5EF4-FFF2-40B4-BE49-F238E27FC236}">
                <a16:creationId xmlns:a16="http://schemas.microsoft.com/office/drawing/2014/main" xmlns="" id="{0443C4CE-743A-4464-A459-358C94F9506E}"/>
              </a:ext>
            </a:extLst>
          </p:cNvPr>
          <p:cNvSpPr/>
          <p:nvPr/>
        </p:nvSpPr>
        <p:spPr>
          <a:xfrm flipV="1">
            <a:off x="6732240" y="5683146"/>
            <a:ext cx="986408" cy="99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4EF71080-6D11-4CFE-A40B-53507F9D3112}"/>
              </a:ext>
            </a:extLst>
          </p:cNvPr>
          <p:cNvSpPr txBox="1"/>
          <p:nvPr/>
        </p:nvSpPr>
        <p:spPr>
          <a:xfrm>
            <a:off x="5580112" y="3601337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Correlación XY controlada por la variable Z</a:t>
            </a:r>
          </a:p>
        </p:txBody>
      </p:sp>
    </p:spTree>
    <p:extLst>
      <p:ext uri="{BB962C8B-B14F-4D97-AF65-F5344CB8AC3E}">
        <p14:creationId xmlns:p14="http://schemas.microsoft.com/office/powerpoint/2010/main" val="3035253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30274DD-D43B-4867-BC48-2534AFC6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90" y="548680"/>
            <a:ext cx="8496944" cy="2304256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70C97E55-5217-4017-8082-4D94FEDA5F16}"/>
              </a:ext>
            </a:extLst>
          </p:cNvPr>
          <p:cNvSpPr/>
          <p:nvPr/>
        </p:nvSpPr>
        <p:spPr>
          <a:xfrm>
            <a:off x="8219256" y="1395701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xmlns="" id="{3A641FBC-AA38-4E2B-98D0-D22B5AF3A66C}"/>
              </a:ext>
            </a:extLst>
          </p:cNvPr>
          <p:cNvSpPr/>
          <p:nvPr/>
        </p:nvSpPr>
        <p:spPr>
          <a:xfrm>
            <a:off x="2905562" y="1395701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48A8669-9E4B-46A9-A6A5-14443A6D2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852936"/>
            <a:ext cx="7984896" cy="3733650"/>
          </a:xfrm>
          <a:prstGeom prst="rect">
            <a:avLst/>
          </a:prstGeom>
        </p:spPr>
      </p:pic>
      <p:sp>
        <p:nvSpPr>
          <p:cNvPr id="18" name="Elipse 17">
            <a:extLst>
              <a:ext uri="{FF2B5EF4-FFF2-40B4-BE49-F238E27FC236}">
                <a16:creationId xmlns:a16="http://schemas.microsoft.com/office/drawing/2014/main" xmlns="" id="{454BB3CD-DFBE-481B-A20C-D020AEACBBEC}"/>
              </a:ext>
            </a:extLst>
          </p:cNvPr>
          <p:cNvSpPr/>
          <p:nvPr/>
        </p:nvSpPr>
        <p:spPr>
          <a:xfrm>
            <a:off x="6235334" y="5496272"/>
            <a:ext cx="914400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xmlns="" id="{ABFEF2DE-850A-4C5A-93C6-A5F378CD9B8B}"/>
              </a:ext>
            </a:extLst>
          </p:cNvPr>
          <p:cNvSpPr/>
          <p:nvPr/>
        </p:nvSpPr>
        <p:spPr>
          <a:xfrm>
            <a:off x="7947253" y="548405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D1EB36C7-8D63-42D2-9A1E-11B9DFEEF138}"/>
              </a:ext>
            </a:extLst>
          </p:cNvPr>
          <p:cNvSpPr/>
          <p:nvPr/>
        </p:nvSpPr>
        <p:spPr>
          <a:xfrm>
            <a:off x="3833624" y="546116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906C84F7-882C-4E6C-86D1-7A37DF2C8A7E}"/>
              </a:ext>
            </a:extLst>
          </p:cNvPr>
          <p:cNvSpPr txBox="1"/>
          <p:nvPr/>
        </p:nvSpPr>
        <p:spPr>
          <a:xfrm>
            <a:off x="2020555" y="171430"/>
            <a:ext cx="548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Regresión de X, Z y XZ sobre el Log de los Ingresos</a:t>
            </a:r>
          </a:p>
        </p:txBody>
      </p:sp>
    </p:spTree>
    <p:extLst>
      <p:ext uri="{BB962C8B-B14F-4D97-AF65-F5344CB8AC3E}">
        <p14:creationId xmlns:p14="http://schemas.microsoft.com/office/powerpoint/2010/main" val="3888853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6451F785-E2AA-4877-A3B8-C40EE9A8F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879" y="3040360"/>
            <a:ext cx="8241983" cy="37890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83ECBCF2-8547-4ADD-A566-652E6354F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30" y="685800"/>
            <a:ext cx="8496944" cy="2160240"/>
          </a:xfrm>
          <a:prstGeom prst="rect">
            <a:avLst/>
          </a:prstGeom>
        </p:spPr>
      </p:pic>
      <p:sp>
        <p:nvSpPr>
          <p:cNvPr id="12" name="Elipse 11">
            <a:extLst>
              <a:ext uri="{FF2B5EF4-FFF2-40B4-BE49-F238E27FC236}">
                <a16:creationId xmlns:a16="http://schemas.microsoft.com/office/drawing/2014/main" xmlns="" id="{1A8BC621-2BFC-4998-834D-B9C95605FF5E}"/>
              </a:ext>
            </a:extLst>
          </p:cNvPr>
          <p:cNvSpPr/>
          <p:nvPr/>
        </p:nvSpPr>
        <p:spPr>
          <a:xfrm>
            <a:off x="3809002" y="558924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xmlns="" id="{B328A816-2DEF-4730-90E5-66E22A81269C}"/>
              </a:ext>
            </a:extLst>
          </p:cNvPr>
          <p:cNvSpPr/>
          <p:nvPr/>
        </p:nvSpPr>
        <p:spPr>
          <a:xfrm>
            <a:off x="8235260" y="1484784"/>
            <a:ext cx="914400" cy="877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xmlns="" id="{BE8A20BC-3C32-4BFC-B595-CFE2B4B1B51F}"/>
              </a:ext>
            </a:extLst>
          </p:cNvPr>
          <p:cNvSpPr/>
          <p:nvPr/>
        </p:nvSpPr>
        <p:spPr>
          <a:xfrm>
            <a:off x="2894602" y="130872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AF1CDF3C-9EDD-45DE-A96B-7FE83388EBF6}"/>
              </a:ext>
            </a:extLst>
          </p:cNvPr>
          <p:cNvSpPr/>
          <p:nvPr/>
        </p:nvSpPr>
        <p:spPr>
          <a:xfrm>
            <a:off x="8004943" y="558924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3B4287D3-B642-4702-B888-DF17B02A1DA0}"/>
              </a:ext>
            </a:extLst>
          </p:cNvPr>
          <p:cNvSpPr txBox="1"/>
          <p:nvPr/>
        </p:nvSpPr>
        <p:spPr>
          <a:xfrm>
            <a:off x="2771800" y="188530"/>
            <a:ext cx="4711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Regresión de X, Z y XZ sobre los Ingresos</a:t>
            </a:r>
          </a:p>
        </p:txBody>
      </p:sp>
    </p:spTree>
    <p:extLst>
      <p:ext uri="{BB962C8B-B14F-4D97-AF65-F5344CB8AC3E}">
        <p14:creationId xmlns:p14="http://schemas.microsoft.com/office/powerpoint/2010/main" val="418212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143000" y="428625"/>
            <a:ext cx="7208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s-MX" altLang="es-AR" sz="3200" b="1" dirty="0">
                <a:solidFill>
                  <a:schemeClr val="tx2"/>
                </a:solidFill>
              </a:rPr>
              <a:t>Modelos de Regresión No Lineales</a:t>
            </a:r>
            <a:endParaRPr lang="es-ES" altLang="es-AR" sz="3200" b="1" dirty="0">
              <a:solidFill>
                <a:schemeClr val="tx2"/>
              </a:solidFill>
            </a:endParaRPr>
          </a:p>
        </p:txBody>
      </p:sp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1547813" y="1109663"/>
            <a:ext cx="5822950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s-MX" altLang="es-AR" sz="2800" b="1">
                <a:solidFill>
                  <a:srgbClr val="336699"/>
                </a:solidFill>
              </a:rPr>
              <a:t>Ajustes Estadísticos del Método</a:t>
            </a:r>
          </a:p>
        </p:txBody>
      </p:sp>
      <p:sp>
        <p:nvSpPr>
          <p:cNvPr id="83972" name="Text Box 5"/>
          <p:cNvSpPr txBox="1">
            <a:spLocks noChangeArrowheads="1"/>
          </p:cNvSpPr>
          <p:nvPr/>
        </p:nvSpPr>
        <p:spPr bwMode="auto">
          <a:xfrm>
            <a:off x="468313" y="3429000"/>
            <a:ext cx="8064500" cy="30130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s-ES" altLang="es-AR" sz="2400" b="1"/>
              <a:t>La regresión lineal no siempre da buenos resultados, porque a veces la relación entre </a:t>
            </a:r>
            <a:r>
              <a:rPr lang="es-ES" altLang="es-AR" sz="2400" b="1" i="1"/>
              <a:t>Y</a:t>
            </a:r>
            <a:r>
              <a:rPr lang="es-ES" altLang="es-AR" sz="2400" b="1"/>
              <a:t> y </a:t>
            </a:r>
            <a:r>
              <a:rPr lang="es-ES" altLang="es-AR" sz="2400" b="1" i="1"/>
              <a:t>X</a:t>
            </a:r>
            <a:r>
              <a:rPr lang="es-ES" altLang="es-AR" sz="2400" b="1"/>
              <a:t> no es lineal sino que exhibe algún grado de curvatura. La estimación directa de los parámetros de funciones no-lineales es un proceso complicado. No obstante, a veces se pueden aplicar las técnicas de regresión lineal por medio de transformaciones de las variables originales. </a:t>
            </a:r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323850" y="2174875"/>
            <a:ext cx="8353425" cy="822325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s-ES" altLang="es-AR" sz="2400" b="1"/>
              <a:t>¿Cómo ajustar modelos de regresión lineal cuando la función no es lineal? </a:t>
            </a:r>
          </a:p>
        </p:txBody>
      </p:sp>
    </p:spTree>
    <p:extLst>
      <p:ext uri="{BB962C8B-B14F-4D97-AF65-F5344CB8AC3E}">
        <p14:creationId xmlns:p14="http://schemas.microsoft.com/office/powerpoint/2010/main" val="115568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7 Marcador de número de diapositiva"/>
          <p:cNvSpPr txBox="1">
            <a:spLocks noGrp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D5C6DC6C-3437-4841-9279-EF9D562E52EF}" type="slidenum">
              <a:rPr lang="en-GB" altLang="es-AR" sz="1400">
                <a:latin typeface="Arial" charset="0"/>
                <a:cs typeface="Arial" charset="0"/>
              </a:rPr>
              <a:pPr algn="r" eaLnBrk="1" hangingPunct="1"/>
              <a:t>4</a:t>
            </a:fld>
            <a:endParaRPr lang="en-GB" altLang="es-AR" sz="1400">
              <a:latin typeface="Arial" charset="0"/>
              <a:cs typeface="Arial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709" y="620688"/>
            <a:ext cx="84969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200" dirty="0" smtClean="0"/>
              <a:t>Muchas </a:t>
            </a:r>
            <a:r>
              <a:rPr lang="es-AR" sz="2200" dirty="0"/>
              <a:t>de las relaciones entre variables que estudiamos </a:t>
            </a:r>
            <a:r>
              <a:rPr lang="es-AR" sz="2200" dirty="0" smtClean="0"/>
              <a:t>no </a:t>
            </a:r>
            <a:r>
              <a:rPr lang="es-AR" sz="2200" dirty="0"/>
              <a:t>son lineales. Se pueden destacar las funciones logarítmica, inversa, cuadrática, cúbica, potencia,  exponencial, etc. En la siguiente tabla se definen las funciones mas utilizadas:</a:t>
            </a:r>
          </a:p>
          <a:p>
            <a:endParaRPr lang="es-AR" sz="2200" dirty="0"/>
          </a:p>
          <a:p>
            <a:pPr marL="342900" indent="-342900">
              <a:buFontTx/>
              <a:buChar char="-"/>
            </a:pPr>
            <a:r>
              <a:rPr lang="es-AR" sz="2200" dirty="0" smtClean="0"/>
              <a:t>Lineal f(x) </a:t>
            </a:r>
            <a:r>
              <a:rPr lang="es-AR" sz="2200" dirty="0" smtClean="0"/>
              <a:t>	Y </a:t>
            </a:r>
            <a:r>
              <a:rPr lang="es-AR" sz="2200" dirty="0"/>
              <a:t>= b0 + (b1 * </a:t>
            </a:r>
            <a:r>
              <a:rPr lang="es-AR" sz="2200" dirty="0" smtClean="0"/>
              <a:t>x</a:t>
            </a:r>
            <a:r>
              <a:rPr lang="es-AR" sz="2200" dirty="0" smtClean="0"/>
              <a:t>) </a:t>
            </a:r>
            <a:endParaRPr lang="es-AR" sz="2200" dirty="0" smtClean="0"/>
          </a:p>
          <a:p>
            <a:pPr marL="342900" indent="-342900">
              <a:buFontTx/>
              <a:buChar char="-"/>
            </a:pPr>
            <a:r>
              <a:rPr lang="es-AR" sz="2200" dirty="0" smtClean="0"/>
              <a:t>Inversa f(x) </a:t>
            </a:r>
            <a:r>
              <a:rPr lang="es-AR" sz="2200" dirty="0" smtClean="0"/>
              <a:t>	Y </a:t>
            </a:r>
            <a:r>
              <a:rPr lang="es-AR" sz="2200" dirty="0"/>
              <a:t>= b0 + </a:t>
            </a:r>
            <a:r>
              <a:rPr lang="es-AR" sz="2200" dirty="0" smtClean="0"/>
              <a:t>( 1/ b1 * x)</a:t>
            </a:r>
            <a:endParaRPr lang="es-AR" sz="2200" dirty="0"/>
          </a:p>
          <a:p>
            <a:pPr marL="342900" indent="-342900">
              <a:buFontTx/>
              <a:buChar char="-"/>
            </a:pPr>
            <a:r>
              <a:rPr lang="es-AR" sz="2200" dirty="0" smtClean="0"/>
              <a:t>Logarítmica   Y </a:t>
            </a:r>
            <a:r>
              <a:rPr lang="es-AR" sz="2200" dirty="0"/>
              <a:t>= </a:t>
            </a:r>
            <a:r>
              <a:rPr lang="es-AR" sz="2200" dirty="0" smtClean="0"/>
              <a:t>b0 + </a:t>
            </a:r>
            <a:r>
              <a:rPr lang="es-AR" sz="2200" dirty="0" smtClean="0"/>
              <a:t>(x</a:t>
            </a:r>
            <a:r>
              <a:rPr lang="es-AR" sz="2200" baseline="30000" dirty="0" smtClean="0"/>
              <a:t>b1</a:t>
            </a:r>
            <a:r>
              <a:rPr lang="es-AR" sz="2200" dirty="0" smtClean="0"/>
              <a:t>)  (</a:t>
            </a:r>
            <a:r>
              <a:rPr lang="es-AR" sz="2200" dirty="0" err="1" smtClean="0"/>
              <a:t>lnY</a:t>
            </a:r>
            <a:r>
              <a:rPr lang="es-AR" sz="2200" dirty="0" smtClean="0"/>
              <a:t> = b0 + b1 </a:t>
            </a:r>
            <a:r>
              <a:rPr lang="es-AR" sz="2200" dirty="0"/>
              <a:t>* </a:t>
            </a:r>
            <a:r>
              <a:rPr lang="es-AR" sz="2200" dirty="0" err="1" smtClean="0"/>
              <a:t>ln</a:t>
            </a:r>
            <a:r>
              <a:rPr lang="es-AR" sz="2200" dirty="0" smtClean="0"/>
              <a:t>(x</a:t>
            </a:r>
            <a:r>
              <a:rPr lang="es-AR" sz="2200" dirty="0" smtClean="0"/>
              <a:t>))</a:t>
            </a:r>
            <a:endParaRPr lang="es-AR" sz="2200" dirty="0" smtClean="0"/>
          </a:p>
          <a:p>
            <a:r>
              <a:rPr lang="es-AR" sz="2200" dirty="0" smtClean="0"/>
              <a:t>-   </a:t>
            </a:r>
            <a:r>
              <a:rPr lang="es-AR" sz="2200" dirty="0" smtClean="0"/>
              <a:t>Exponencial   </a:t>
            </a:r>
            <a:r>
              <a:rPr lang="es-AR" sz="2200" dirty="0" smtClean="0"/>
              <a:t>Y </a:t>
            </a:r>
            <a:r>
              <a:rPr lang="es-AR" sz="2200" dirty="0"/>
              <a:t>= </a:t>
            </a:r>
            <a:r>
              <a:rPr lang="es-AR" sz="2200" dirty="0" smtClean="0"/>
              <a:t>b0 </a:t>
            </a:r>
            <a:r>
              <a:rPr lang="es-AR" sz="2200" dirty="0"/>
              <a:t>+ (</a:t>
            </a:r>
            <a:r>
              <a:rPr lang="es-AR" sz="2200" dirty="0" smtClean="0"/>
              <a:t>b1</a:t>
            </a:r>
            <a:r>
              <a:rPr lang="es-AR" sz="2200" baseline="30000" dirty="0" smtClean="0"/>
              <a:t>x</a:t>
            </a:r>
            <a:r>
              <a:rPr lang="es-AR" sz="2200" dirty="0" smtClean="0"/>
              <a:t>).</a:t>
            </a:r>
            <a:endParaRPr lang="es-AR" sz="2200" dirty="0"/>
          </a:p>
          <a:p>
            <a:r>
              <a:rPr lang="es-AR" sz="2200" dirty="0"/>
              <a:t>-   </a:t>
            </a:r>
            <a:r>
              <a:rPr lang="es-AR" sz="2200" dirty="0" smtClean="0"/>
              <a:t>Cuadrático </a:t>
            </a:r>
            <a:r>
              <a:rPr lang="es-AR" sz="2200" dirty="0"/>
              <a:t>	Y = b0 + (b1 * x) + (b2 * x</a:t>
            </a:r>
            <a:r>
              <a:rPr lang="es-AR" sz="2200" baseline="30000" dirty="0"/>
              <a:t>2</a:t>
            </a:r>
            <a:r>
              <a:rPr lang="es-AR" sz="2200" dirty="0"/>
              <a:t>).</a:t>
            </a:r>
          </a:p>
          <a:p>
            <a:endParaRPr lang="es-AR" sz="2200" dirty="0"/>
          </a:p>
          <a:p>
            <a:pPr algn="just"/>
            <a:r>
              <a:rPr lang="es-AR" sz="2200" dirty="0"/>
              <a:t>En general, para determinar qué modelo utilizar se representan los datos y se ajustan al modelo más adecuado teniendo en cuenta la bondad del ajuste dentro del rango de datos medidos experimentalmente </a:t>
            </a:r>
            <a:r>
              <a:rPr lang="es-AR" sz="2200" dirty="0" smtClean="0"/>
              <a:t>(</a:t>
            </a:r>
            <a:r>
              <a:rPr lang="es-AR" sz="2200" dirty="0"/>
              <a:t>debido al carácter predictivo de las funciones).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771800" y="116632"/>
            <a:ext cx="3600450" cy="36671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AR" sz="1800" b="1"/>
              <a:t>FUNCIONES NO LINEALES</a:t>
            </a:r>
          </a:p>
        </p:txBody>
      </p:sp>
    </p:spTree>
    <p:extLst>
      <p:ext uri="{BB962C8B-B14F-4D97-AF65-F5344CB8AC3E}">
        <p14:creationId xmlns:p14="http://schemas.microsoft.com/office/powerpoint/2010/main" val="307964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971550" y="590550"/>
            <a:ext cx="763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</a:pPr>
            <a:r>
              <a:rPr lang="es-ES" altLang="es-AR" sz="2400" b="1"/>
              <a:t>FUNCIONES NO LINEALES</a:t>
            </a:r>
            <a:endParaRPr lang="es-MX" altLang="es-AR" sz="2400"/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692275" y="6056313"/>
            <a:ext cx="2232025" cy="396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AR" b="1" dirty="0" smtClean="0"/>
              <a:t>Cuadráticas</a:t>
            </a:r>
            <a:endParaRPr lang="es-ES" altLang="es-AR" b="1" dirty="0"/>
          </a:p>
        </p:txBody>
      </p:sp>
      <p:sp>
        <p:nvSpPr>
          <p:cNvPr id="84996" name="Text Box 6"/>
          <p:cNvSpPr txBox="1">
            <a:spLocks noChangeArrowheads="1"/>
          </p:cNvSpPr>
          <p:nvPr/>
        </p:nvSpPr>
        <p:spPr bwMode="auto">
          <a:xfrm>
            <a:off x="5539254" y="6056313"/>
            <a:ext cx="2447925" cy="40011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AR" b="1" dirty="0" smtClean="0"/>
              <a:t>Radicales</a:t>
            </a:r>
            <a:endParaRPr lang="es-ES" altLang="es-AR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3238"/>
            <a:ext cx="3696396" cy="360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776"/>
            <a:ext cx="3073524" cy="409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4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971550" y="590550"/>
            <a:ext cx="763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</a:pPr>
            <a:r>
              <a:rPr lang="es-ES" altLang="es-AR" sz="2400" b="1"/>
              <a:t>FUNCIONES NO LINEALES</a:t>
            </a:r>
            <a:endParaRPr lang="es-MX" altLang="es-AR" sz="2400"/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692275" y="6056313"/>
            <a:ext cx="2232025" cy="396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AR" b="1"/>
              <a:t>Exponenciales</a:t>
            </a:r>
          </a:p>
        </p:txBody>
      </p:sp>
      <p:sp>
        <p:nvSpPr>
          <p:cNvPr id="84996" name="Text Box 6"/>
          <p:cNvSpPr txBox="1">
            <a:spLocks noChangeArrowheads="1"/>
          </p:cNvSpPr>
          <p:nvPr/>
        </p:nvSpPr>
        <p:spPr bwMode="auto">
          <a:xfrm>
            <a:off x="5508625" y="6056313"/>
            <a:ext cx="2447925" cy="396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AR" b="1" dirty="0" smtClean="0"/>
              <a:t>Inversas</a:t>
            </a:r>
            <a:r>
              <a:rPr lang="es-ES" altLang="es-AR" dirty="0" smtClean="0"/>
              <a:t> </a:t>
            </a:r>
            <a:endParaRPr lang="es-ES" altLang="es-AR" b="1" dirty="0"/>
          </a:p>
        </p:txBody>
      </p:sp>
      <p:pic>
        <p:nvPicPr>
          <p:cNvPr id="1026" name="Picture 2" descr="Exponential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4" y="1547812"/>
            <a:ext cx="4256088" cy="425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694" y="1785867"/>
            <a:ext cx="3593306" cy="3557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1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971550" y="590550"/>
            <a:ext cx="763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</a:pPr>
            <a:r>
              <a:rPr lang="es-ES" altLang="es-AR" sz="2400" b="1"/>
              <a:t>FUNCIONES NO LINEALES</a:t>
            </a:r>
            <a:endParaRPr lang="es-MX" altLang="es-AR" sz="2400"/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692275" y="6056313"/>
            <a:ext cx="2232025" cy="396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AR" b="1" dirty="0" smtClean="0"/>
              <a:t>Logarítmicas</a:t>
            </a:r>
            <a:endParaRPr lang="es-ES" altLang="es-AR" b="1" dirty="0"/>
          </a:p>
        </p:txBody>
      </p:sp>
      <p:sp>
        <p:nvSpPr>
          <p:cNvPr id="84996" name="Text Box 6"/>
          <p:cNvSpPr txBox="1">
            <a:spLocks noChangeArrowheads="1"/>
          </p:cNvSpPr>
          <p:nvPr/>
        </p:nvSpPr>
        <p:spPr bwMode="auto">
          <a:xfrm>
            <a:off x="5539254" y="6056313"/>
            <a:ext cx="2447925" cy="40011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AR" b="1" dirty="0" smtClean="0"/>
              <a:t>Logarítmicas</a:t>
            </a:r>
            <a:endParaRPr lang="es-ES" altLang="es-AR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144" y="1773238"/>
            <a:ext cx="301465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3443101" cy="289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58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928813" y="285750"/>
            <a:ext cx="5500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</a:pPr>
            <a:r>
              <a:rPr lang="es-ES" altLang="es-AR" sz="2400" b="1"/>
              <a:t>AJUSTE DE VARIABLES A FUNCIONES NO LINEALES</a:t>
            </a:r>
            <a:endParaRPr lang="es-MX" altLang="es-AR" sz="2400"/>
          </a:p>
        </p:txBody>
      </p:sp>
      <p:sp>
        <p:nvSpPr>
          <p:cNvPr id="86019" name="Text Box 4"/>
          <p:cNvSpPr txBox="1">
            <a:spLocks noChangeArrowheads="1"/>
          </p:cNvSpPr>
          <p:nvPr/>
        </p:nvSpPr>
        <p:spPr bwMode="auto">
          <a:xfrm>
            <a:off x="357188" y="1214438"/>
            <a:ext cx="8353425" cy="452431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es-ES" altLang="es-AR" sz="1800" b="1" dirty="0"/>
              <a:t> </a:t>
            </a:r>
            <a:r>
              <a:rPr lang="es-ES" altLang="es-AR" sz="2400" b="1" dirty="0"/>
              <a:t>Hacer el diagrama de dispersión de las dos variables y evaluar si el patrón resultante sigue la forma lineal o alguna otra función.</a:t>
            </a:r>
            <a:r>
              <a:rPr lang="es-ES" altLang="es-AR" sz="2400" dirty="0"/>
              <a:t> </a:t>
            </a:r>
          </a:p>
          <a:p>
            <a:pPr algn="just" eaLnBrk="1" hangingPunct="1">
              <a:buFontTx/>
              <a:buChar char="•"/>
            </a:pPr>
            <a:endParaRPr lang="es-ES" altLang="es-AR" sz="2400" dirty="0"/>
          </a:p>
          <a:p>
            <a:pPr algn="just" eaLnBrk="1" hangingPunct="1">
              <a:buFontTx/>
              <a:buChar char="•"/>
            </a:pPr>
            <a:r>
              <a:rPr lang="es-ES" altLang="es-AR" sz="2400" b="1" dirty="0"/>
              <a:t> Identificada dicha función, substituir los valores de una variable con sus valores cuadrados, </a:t>
            </a:r>
            <a:r>
              <a:rPr lang="es-ES" altLang="es-AR" sz="2400" b="1" dirty="0" smtClean="0"/>
              <a:t>logarítmicos </a:t>
            </a:r>
            <a:r>
              <a:rPr lang="es-ES" altLang="es-AR" sz="2400" b="1" dirty="0"/>
              <a:t>o con alguna otra modificación, y hacer de nuevo la matriz de correlación. </a:t>
            </a:r>
          </a:p>
          <a:p>
            <a:pPr algn="just" eaLnBrk="1" hangingPunct="1">
              <a:buFontTx/>
              <a:buChar char="•"/>
            </a:pPr>
            <a:endParaRPr lang="es-ES" altLang="es-AR" sz="2400" b="1" dirty="0"/>
          </a:p>
          <a:p>
            <a:pPr algn="just" eaLnBrk="1" hangingPunct="1">
              <a:buFontTx/>
              <a:buChar char="•"/>
            </a:pPr>
            <a:r>
              <a:rPr lang="es-ES" altLang="es-AR" sz="2400" b="1" dirty="0"/>
              <a:t> Identificar la función que mejor ajuste por medio de un paquete estadístico y determinar los coeficientes para la construcción de esa ecuación.</a:t>
            </a:r>
            <a:r>
              <a:rPr lang="es-ES" altLang="es-A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561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331913" y="476250"/>
            <a:ext cx="668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s-MX" altLang="es-AR" sz="3200" b="1">
                <a:solidFill>
                  <a:schemeClr val="tx2"/>
                </a:solidFill>
              </a:rPr>
              <a:t>Modelos de Regresión No Lineal</a:t>
            </a:r>
            <a:endParaRPr lang="es-ES" altLang="es-AR" sz="3200" b="1">
              <a:solidFill>
                <a:schemeClr val="tx2"/>
              </a:solidFill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547813" y="1109663"/>
            <a:ext cx="5822950" cy="45561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s-MX" altLang="es-AR" sz="2800" b="1">
                <a:solidFill>
                  <a:srgbClr val="336699"/>
                </a:solidFill>
              </a:rPr>
              <a:t>Ajustes Estadísticos del Método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427038" y="3573016"/>
            <a:ext cx="8064500" cy="292387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s-ES" altLang="es-AR" sz="2300" b="1" i="1" dirty="0"/>
              <a:t>Si aplicamos logaritmos, esta función también puede ser expresada como: log(Y) = a + </a:t>
            </a:r>
            <a:r>
              <a:rPr lang="es-ES" altLang="es-AR" sz="2300" b="1" i="1" dirty="0" smtClean="0"/>
              <a:t>b * log(X</a:t>
            </a:r>
            <a:r>
              <a:rPr lang="es-ES" altLang="es-AR" sz="2300" b="1" i="1" dirty="0"/>
              <a:t>).  </a:t>
            </a:r>
            <a:endParaRPr lang="es-ES" altLang="es-AR" sz="2300" b="1" i="1" dirty="0" smtClean="0"/>
          </a:p>
          <a:p>
            <a:pPr algn="just" eaLnBrk="1" hangingPunct="1"/>
            <a:endParaRPr lang="es-ES" altLang="es-AR" sz="2300" b="1" i="1" dirty="0"/>
          </a:p>
          <a:p>
            <a:pPr algn="just" eaLnBrk="1" hangingPunct="1"/>
            <a:r>
              <a:rPr lang="es-ES" altLang="es-AR" sz="2300" b="1" dirty="0" smtClean="0"/>
              <a:t>En </a:t>
            </a:r>
            <a:r>
              <a:rPr lang="es-ES" altLang="es-AR" sz="2300" b="1" dirty="0"/>
              <a:t>lugar de calcular la regresión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contra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, calculamos la regresión del </a:t>
            </a:r>
            <a:r>
              <a:rPr lang="es-ES" altLang="es-AR" sz="2300" b="1" i="1" dirty="0"/>
              <a:t>logaritmo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contra el </a:t>
            </a:r>
            <a:r>
              <a:rPr lang="es-ES" altLang="es-AR" sz="2300" b="1" i="1" dirty="0"/>
              <a:t>logaritmo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.  Este  modelo es interesante, porque el exponente </a:t>
            </a:r>
            <a:r>
              <a:rPr lang="es-ES" altLang="es-AR" sz="2300" b="1" i="1" dirty="0"/>
              <a:t>b</a:t>
            </a:r>
            <a:r>
              <a:rPr lang="es-ES" altLang="es-AR" sz="2300" b="1" dirty="0"/>
              <a:t> en una función exponencial mide la </a:t>
            </a:r>
            <a:r>
              <a:rPr lang="es-ES" altLang="es-AR" sz="2300" b="1" dirty="0">
                <a:hlinkClick r:id="rId2"/>
              </a:rPr>
              <a:t>elasticidad</a:t>
            </a:r>
            <a:r>
              <a:rPr lang="es-ES" altLang="es-AR" sz="2300" b="1" dirty="0"/>
              <a:t> de </a:t>
            </a:r>
            <a:r>
              <a:rPr lang="es-ES" altLang="es-AR" sz="2300" b="1" i="1" dirty="0"/>
              <a:t>Y</a:t>
            </a:r>
            <a:r>
              <a:rPr lang="es-ES" altLang="es-AR" sz="2300" b="1" dirty="0"/>
              <a:t> respecto de </a:t>
            </a:r>
            <a:r>
              <a:rPr lang="es-ES" altLang="es-AR" sz="2300" b="1" i="1" dirty="0"/>
              <a:t>X</a:t>
            </a:r>
            <a:r>
              <a:rPr lang="es-ES" altLang="es-AR" sz="2300" b="1" dirty="0"/>
              <a:t>.</a:t>
            </a:r>
            <a:endParaRPr lang="es-MX" altLang="es-AR" sz="2300" b="1" dirty="0"/>
          </a:p>
        </p:txBody>
      </p:sp>
      <p:sp>
        <p:nvSpPr>
          <p:cNvPr id="87045" name="Rectangle 6"/>
          <p:cNvSpPr>
            <a:spLocks noChangeArrowheads="1"/>
          </p:cNvSpPr>
          <p:nvPr/>
        </p:nvSpPr>
        <p:spPr bwMode="auto">
          <a:xfrm>
            <a:off x="468313" y="2205038"/>
            <a:ext cx="8064500" cy="12001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s-ES" altLang="es-AR" sz="2400" b="1" dirty="0"/>
              <a:t>Una función no-lineal con otras aplicaciones es la </a:t>
            </a:r>
            <a:r>
              <a:rPr lang="es-ES" altLang="es-AR" sz="2400" b="1" i="1" dirty="0"/>
              <a:t>función </a:t>
            </a:r>
            <a:r>
              <a:rPr lang="es-ES" altLang="es-AR" sz="2400" b="1" i="1" dirty="0" smtClean="0"/>
              <a:t>LOGARÍTMICA</a:t>
            </a:r>
            <a:r>
              <a:rPr lang="es-ES" altLang="es-AR" sz="2400" b="1" dirty="0" smtClean="0"/>
              <a:t>: </a:t>
            </a:r>
            <a:endParaRPr lang="es-ES" altLang="es-AR" sz="2400" b="1" dirty="0"/>
          </a:p>
          <a:p>
            <a:pPr algn="ctr" eaLnBrk="1" hangingPunct="1"/>
            <a:r>
              <a:rPr lang="es-ES" altLang="es-AR" sz="2400" b="1" i="1" dirty="0">
                <a:solidFill>
                  <a:srgbClr val="336699"/>
                </a:solidFill>
              </a:rPr>
              <a:t>Y = a + </a:t>
            </a:r>
            <a:r>
              <a:rPr lang="es-ES" altLang="es-AR" sz="2400" b="1" i="1" dirty="0" err="1">
                <a:solidFill>
                  <a:srgbClr val="336699"/>
                </a:solidFill>
              </a:rPr>
              <a:t>X</a:t>
            </a:r>
            <a:r>
              <a:rPr lang="es-ES" altLang="es-AR" sz="2400" b="1" i="1" baseline="30000" dirty="0" err="1">
                <a:solidFill>
                  <a:srgbClr val="336699"/>
                </a:solidFill>
              </a:rPr>
              <a:t>b</a:t>
            </a:r>
            <a:r>
              <a:rPr lang="es-ES" altLang="es-AR" sz="2400" b="1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40900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1599</Words>
  <Application>Microsoft Office PowerPoint</Application>
  <PresentationFormat>Presentación en pantalla (4:3)</PresentationFormat>
  <Paragraphs>184</Paragraphs>
  <Slides>27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Presentación de PowerPoint</vt:lpstr>
      <vt:lpstr>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</vt:lpstr>
      <vt:lpstr>EFECTO DE INTERACCIÓN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Agustín</dc:creator>
  <cp:lastModifiedBy>Agustín</cp:lastModifiedBy>
  <cp:revision>59</cp:revision>
  <dcterms:created xsi:type="dcterms:W3CDTF">2017-06-19T10:46:15Z</dcterms:created>
  <dcterms:modified xsi:type="dcterms:W3CDTF">2019-04-28T18:19:43Z</dcterms:modified>
</cp:coreProperties>
</file>