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3"/>
  </p:notesMasterIdLst>
  <p:handoutMasterIdLst>
    <p:handoutMasterId r:id="rId104"/>
  </p:handoutMasterIdLst>
  <p:sldIdLst>
    <p:sldId id="265" r:id="rId2"/>
    <p:sldId id="407" r:id="rId3"/>
    <p:sldId id="408" r:id="rId4"/>
    <p:sldId id="453" r:id="rId5"/>
    <p:sldId id="470" r:id="rId6"/>
    <p:sldId id="409" r:id="rId7"/>
    <p:sldId id="454" r:id="rId8"/>
    <p:sldId id="455" r:id="rId9"/>
    <p:sldId id="456" r:id="rId10"/>
    <p:sldId id="532" r:id="rId11"/>
    <p:sldId id="457" r:id="rId12"/>
    <p:sldId id="458" r:id="rId13"/>
    <p:sldId id="459" r:id="rId14"/>
    <p:sldId id="483" r:id="rId15"/>
    <p:sldId id="484" r:id="rId16"/>
    <p:sldId id="485" r:id="rId17"/>
    <p:sldId id="486" r:id="rId18"/>
    <p:sldId id="467" r:id="rId19"/>
    <p:sldId id="461" r:id="rId20"/>
    <p:sldId id="471" r:id="rId21"/>
    <p:sldId id="462" r:id="rId22"/>
    <p:sldId id="463" r:id="rId23"/>
    <p:sldId id="469" r:id="rId24"/>
    <p:sldId id="464" r:id="rId25"/>
    <p:sldId id="465" r:id="rId26"/>
    <p:sldId id="410" r:id="rId27"/>
    <p:sldId id="403" r:id="rId28"/>
    <p:sldId id="378" r:id="rId29"/>
    <p:sldId id="379" r:id="rId30"/>
    <p:sldId id="380" r:id="rId31"/>
    <p:sldId id="381" r:id="rId32"/>
    <p:sldId id="382" r:id="rId33"/>
    <p:sldId id="383" r:id="rId34"/>
    <p:sldId id="384" r:id="rId35"/>
    <p:sldId id="385" r:id="rId36"/>
    <p:sldId id="387" r:id="rId37"/>
    <p:sldId id="404" r:id="rId38"/>
    <p:sldId id="388" r:id="rId39"/>
    <p:sldId id="400" r:id="rId40"/>
    <p:sldId id="389" r:id="rId41"/>
    <p:sldId id="401" r:id="rId42"/>
    <p:sldId id="402" r:id="rId43"/>
    <p:sldId id="411" r:id="rId44"/>
    <p:sldId id="365" r:id="rId45"/>
    <p:sldId id="468" r:id="rId46"/>
    <p:sldId id="481" r:id="rId47"/>
    <p:sldId id="482" r:id="rId48"/>
    <p:sldId id="390" r:id="rId49"/>
    <p:sldId id="376" r:id="rId50"/>
    <p:sldId id="480" r:id="rId51"/>
    <p:sldId id="393" r:id="rId52"/>
    <p:sldId id="394" r:id="rId53"/>
    <p:sldId id="395" r:id="rId54"/>
    <p:sldId id="414" r:id="rId55"/>
    <p:sldId id="534" r:id="rId56"/>
    <p:sldId id="477" r:id="rId57"/>
    <p:sldId id="533" r:id="rId58"/>
    <p:sldId id="415" r:id="rId59"/>
    <p:sldId id="536" r:id="rId60"/>
    <p:sldId id="416" r:id="rId61"/>
    <p:sldId id="417" r:id="rId62"/>
    <p:sldId id="418" r:id="rId63"/>
    <p:sldId id="419" r:id="rId64"/>
    <p:sldId id="421" r:id="rId65"/>
    <p:sldId id="422" r:id="rId66"/>
    <p:sldId id="423" r:id="rId67"/>
    <p:sldId id="425" r:id="rId68"/>
    <p:sldId id="426" r:id="rId69"/>
    <p:sldId id="427" r:id="rId70"/>
    <p:sldId id="428" r:id="rId71"/>
    <p:sldId id="429" r:id="rId72"/>
    <p:sldId id="430" r:id="rId73"/>
    <p:sldId id="431" r:id="rId74"/>
    <p:sldId id="432" r:id="rId75"/>
    <p:sldId id="433" r:id="rId76"/>
    <p:sldId id="522" r:id="rId77"/>
    <p:sldId id="508" r:id="rId78"/>
    <p:sldId id="509" r:id="rId79"/>
    <p:sldId id="511" r:id="rId80"/>
    <p:sldId id="512" r:id="rId81"/>
    <p:sldId id="526" r:id="rId82"/>
    <p:sldId id="527" r:id="rId83"/>
    <p:sldId id="518" r:id="rId84"/>
    <p:sldId id="528" r:id="rId85"/>
    <p:sldId id="529" r:id="rId86"/>
    <p:sldId id="514" r:id="rId87"/>
    <p:sldId id="520" r:id="rId88"/>
    <p:sldId id="521" r:id="rId89"/>
    <p:sldId id="530" r:id="rId90"/>
    <p:sldId id="531" r:id="rId91"/>
    <p:sldId id="523" r:id="rId92"/>
    <p:sldId id="524" r:id="rId93"/>
    <p:sldId id="525" r:id="rId94"/>
    <p:sldId id="487" r:id="rId95"/>
    <p:sldId id="489" r:id="rId96"/>
    <p:sldId id="490" r:id="rId97"/>
    <p:sldId id="492" r:id="rId98"/>
    <p:sldId id="494" r:id="rId99"/>
    <p:sldId id="495" r:id="rId100"/>
    <p:sldId id="497" r:id="rId101"/>
    <p:sldId id="499" r:id="rId102"/>
  </p:sldIdLst>
  <p:sldSz cx="9144000" cy="6858000" type="screen4x3"/>
  <p:notesSz cx="6854825" cy="9713913"/>
  <p:defaultTextStyle>
    <a:defPPr>
      <a:defRPr lang="es-E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47B952"/>
    <a:srgbClr val="79FFDC"/>
    <a:srgbClr val="F10FD1"/>
    <a:srgbClr val="00CC99"/>
    <a:srgbClr val="FF99FF"/>
    <a:srgbClr val="FF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72" autoAdjust="0"/>
    <p:restoredTop sz="90889" autoAdjust="0"/>
  </p:normalViewPr>
  <p:slideViewPr>
    <p:cSldViewPr>
      <p:cViewPr varScale="1">
        <p:scale>
          <a:sx n="106" d="100"/>
          <a:sy n="106" d="100"/>
        </p:scale>
        <p:origin x="-17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s-ES"/>
          </a:p>
        </p:txBody>
      </p:sp>
      <p:sp>
        <p:nvSpPr>
          <p:cNvPr id="92163" name="Rectangle 3"/>
          <p:cNvSpPr>
            <a:spLocks noGrp="1" noChangeArrowheads="1"/>
          </p:cNvSpPr>
          <p:nvPr>
            <p:ph type="dt" sz="quarter" idx="1"/>
          </p:nvPr>
        </p:nvSpPr>
        <p:spPr bwMode="auto">
          <a:xfrm>
            <a:off x="3883025" y="0"/>
            <a:ext cx="2971800" cy="4857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s-ES"/>
          </a:p>
        </p:txBody>
      </p:sp>
      <p:sp>
        <p:nvSpPr>
          <p:cNvPr id="92164" name="Rectangle 4"/>
          <p:cNvSpPr>
            <a:spLocks noGrp="1" noChangeArrowheads="1"/>
          </p:cNvSpPr>
          <p:nvPr>
            <p:ph type="ftr" sz="quarter" idx="2"/>
          </p:nvPr>
        </p:nvSpPr>
        <p:spPr bwMode="auto">
          <a:xfrm>
            <a:off x="0" y="9228138"/>
            <a:ext cx="2971800" cy="4857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s-ES"/>
          </a:p>
        </p:txBody>
      </p:sp>
      <p:sp>
        <p:nvSpPr>
          <p:cNvPr id="92165" name="Rectangle 5"/>
          <p:cNvSpPr>
            <a:spLocks noGrp="1" noChangeArrowheads="1"/>
          </p:cNvSpPr>
          <p:nvPr>
            <p:ph type="sldNum" sz="quarter" idx="3"/>
          </p:nvPr>
        </p:nvSpPr>
        <p:spPr bwMode="auto">
          <a:xfrm>
            <a:off x="3883025" y="9228138"/>
            <a:ext cx="2971800" cy="4857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BA70194-6DA2-48A1-A2E6-047B40E3BAD2}" type="slidenum">
              <a:rPr lang="es-ES"/>
              <a:pPr>
                <a:defRPr/>
              </a:pPr>
              <a:t>‹Nº›</a:t>
            </a:fld>
            <a:endParaRPr lang="es-ES"/>
          </a:p>
        </p:txBody>
      </p:sp>
    </p:spTree>
    <p:extLst>
      <p:ext uri="{BB962C8B-B14F-4D97-AF65-F5344CB8AC3E}">
        <p14:creationId xmlns:p14="http://schemas.microsoft.com/office/powerpoint/2010/main" val="390798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s-ES"/>
          </a:p>
        </p:txBody>
      </p:sp>
      <p:sp>
        <p:nvSpPr>
          <p:cNvPr id="4099" name="Rectangle 3"/>
          <p:cNvSpPr>
            <a:spLocks noGrp="1" noChangeArrowheads="1"/>
          </p:cNvSpPr>
          <p:nvPr>
            <p:ph type="dt" idx="1"/>
          </p:nvPr>
        </p:nvSpPr>
        <p:spPr bwMode="auto">
          <a:xfrm>
            <a:off x="3883025" y="0"/>
            <a:ext cx="2971800" cy="4857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s-ES"/>
          </a:p>
        </p:txBody>
      </p:sp>
      <p:sp>
        <p:nvSpPr>
          <p:cNvPr id="99332" name="Rectangle 4"/>
          <p:cNvSpPr>
            <a:spLocks noGrp="1" noRot="1" noChangeAspect="1" noChangeArrowheads="1" noTextEdit="1"/>
          </p:cNvSpPr>
          <p:nvPr>
            <p:ph type="sldImg" idx="2"/>
          </p:nvPr>
        </p:nvSpPr>
        <p:spPr bwMode="auto">
          <a:xfrm>
            <a:off x="998538" y="728663"/>
            <a:ext cx="4857750"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614863"/>
            <a:ext cx="5026025" cy="437038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9228138"/>
            <a:ext cx="2971800" cy="4857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s-ES"/>
          </a:p>
        </p:txBody>
      </p:sp>
      <p:sp>
        <p:nvSpPr>
          <p:cNvPr id="4103" name="Rectangle 7"/>
          <p:cNvSpPr>
            <a:spLocks noGrp="1" noChangeArrowheads="1"/>
          </p:cNvSpPr>
          <p:nvPr>
            <p:ph type="sldNum" sz="quarter" idx="5"/>
          </p:nvPr>
        </p:nvSpPr>
        <p:spPr bwMode="auto">
          <a:xfrm>
            <a:off x="3883025" y="9228138"/>
            <a:ext cx="2971800" cy="4857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pPr>
              <a:defRPr/>
            </a:pPr>
            <a:fld id="{ECD80273-CD86-4935-9AC3-2B205FBE0252}" type="slidenum">
              <a:rPr lang="es-ES"/>
              <a:pPr>
                <a:defRPr/>
              </a:pPr>
              <a:t>‹Nº›</a:t>
            </a:fld>
            <a:endParaRPr lang="es-ES"/>
          </a:p>
        </p:txBody>
      </p:sp>
    </p:spTree>
    <p:extLst>
      <p:ext uri="{BB962C8B-B14F-4D97-AF65-F5344CB8AC3E}">
        <p14:creationId xmlns:p14="http://schemas.microsoft.com/office/powerpoint/2010/main" val="2920652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98538" y="728663"/>
            <a:ext cx="4857750" cy="3643312"/>
          </a:xfrm>
          <a:ln/>
        </p:spPr>
      </p:sp>
      <p:sp>
        <p:nvSpPr>
          <p:cNvPr id="100355"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98538" y="728663"/>
            <a:ext cx="4857750" cy="3643312"/>
          </a:xfrm>
          <a:ln/>
        </p:spPr>
      </p:sp>
      <p:sp>
        <p:nvSpPr>
          <p:cNvPr id="105475"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98538" y="728663"/>
            <a:ext cx="4857750" cy="3643312"/>
          </a:xfrm>
          <a:ln/>
        </p:spPr>
      </p:sp>
      <p:sp>
        <p:nvSpPr>
          <p:cNvPr id="106499"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998538" y="728663"/>
            <a:ext cx="4857750" cy="3643312"/>
          </a:xfrm>
          <a:ln/>
        </p:spPr>
      </p:sp>
      <p:sp>
        <p:nvSpPr>
          <p:cNvPr id="107523"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998538" y="728663"/>
            <a:ext cx="4857750" cy="3643312"/>
          </a:xfrm>
          <a:ln/>
        </p:spPr>
      </p:sp>
      <p:sp>
        <p:nvSpPr>
          <p:cNvPr id="108547"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998538" y="728663"/>
            <a:ext cx="4857750" cy="3643312"/>
          </a:xfrm>
          <a:ln/>
        </p:spPr>
      </p:sp>
      <p:sp>
        <p:nvSpPr>
          <p:cNvPr id="109571"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98538" y="728663"/>
            <a:ext cx="4857750" cy="3643312"/>
          </a:xfrm>
          <a:ln/>
        </p:spPr>
      </p:sp>
      <p:sp>
        <p:nvSpPr>
          <p:cNvPr id="110595"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998538" y="728663"/>
            <a:ext cx="4857750" cy="3643312"/>
          </a:xfrm>
          <a:ln/>
        </p:spPr>
      </p:sp>
      <p:sp>
        <p:nvSpPr>
          <p:cNvPr id="111619"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998538" y="727075"/>
            <a:ext cx="4859337" cy="3644900"/>
          </a:xfrm>
          <a:ln/>
        </p:spPr>
      </p:sp>
      <p:sp>
        <p:nvSpPr>
          <p:cNvPr id="114691" name="Rectangle 3"/>
          <p:cNvSpPr>
            <a:spLocks noGrp="1" noChangeArrowheads="1"/>
          </p:cNvSpPr>
          <p:nvPr>
            <p:ph type="body" idx="1"/>
          </p:nvPr>
        </p:nvSpPr>
        <p:spPr>
          <a:xfrm>
            <a:off x="912813" y="4613275"/>
            <a:ext cx="5029200" cy="4373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998538" y="727075"/>
            <a:ext cx="4859337" cy="3644900"/>
          </a:xfrm>
          <a:ln/>
        </p:spPr>
      </p:sp>
      <p:sp>
        <p:nvSpPr>
          <p:cNvPr id="115715" name="Rectangle 3"/>
          <p:cNvSpPr>
            <a:spLocks noGrp="1" noChangeArrowheads="1"/>
          </p:cNvSpPr>
          <p:nvPr>
            <p:ph type="body" idx="1"/>
          </p:nvPr>
        </p:nvSpPr>
        <p:spPr>
          <a:xfrm>
            <a:off x="912813" y="4613275"/>
            <a:ext cx="5029200" cy="4373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98538" y="727075"/>
            <a:ext cx="4859337" cy="3644900"/>
          </a:xfrm>
          <a:ln/>
        </p:spPr>
      </p:sp>
      <p:sp>
        <p:nvSpPr>
          <p:cNvPr id="116739" name="Rectangle 3"/>
          <p:cNvSpPr>
            <a:spLocks noGrp="1" noChangeArrowheads="1"/>
          </p:cNvSpPr>
          <p:nvPr>
            <p:ph type="body" idx="1"/>
          </p:nvPr>
        </p:nvSpPr>
        <p:spPr>
          <a:xfrm>
            <a:off x="912813" y="4613275"/>
            <a:ext cx="5029200" cy="4373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998538" y="727075"/>
            <a:ext cx="4859337" cy="3644900"/>
          </a:xfrm>
          <a:ln/>
        </p:spPr>
      </p:sp>
      <p:sp>
        <p:nvSpPr>
          <p:cNvPr id="125955" name="Rectangle 3"/>
          <p:cNvSpPr>
            <a:spLocks noGrp="1" noChangeArrowheads="1"/>
          </p:cNvSpPr>
          <p:nvPr>
            <p:ph type="body" idx="1"/>
          </p:nvPr>
        </p:nvSpPr>
        <p:spPr>
          <a:xfrm>
            <a:off x="912813" y="4613275"/>
            <a:ext cx="5029200" cy="4373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just" eaLnBrk="0" fontAlgn="base" hangingPunct="0">
              <a:spcBef>
                <a:spcPct val="20000"/>
              </a:spcBef>
              <a:spcAft>
                <a:spcPct val="0"/>
              </a:spcAft>
              <a:buFont typeface="Wingdings" pitchFamily="2" charset="2"/>
              <a:defRPr sz="3200">
                <a:solidFill>
                  <a:schemeClr val="tx1"/>
                </a:solidFill>
                <a:latin typeface="Arial" charset="0"/>
              </a:defRPr>
            </a:lvl6pPr>
            <a:lvl7pPr marL="2971800" indent="-228600" algn="just" eaLnBrk="0" fontAlgn="base" hangingPunct="0">
              <a:spcBef>
                <a:spcPct val="20000"/>
              </a:spcBef>
              <a:spcAft>
                <a:spcPct val="0"/>
              </a:spcAft>
              <a:buFont typeface="Wingdings" pitchFamily="2" charset="2"/>
              <a:defRPr sz="3200">
                <a:solidFill>
                  <a:schemeClr val="tx1"/>
                </a:solidFill>
                <a:latin typeface="Arial" charset="0"/>
              </a:defRPr>
            </a:lvl7pPr>
            <a:lvl8pPr marL="3429000" indent="-228600" algn="just" eaLnBrk="0" fontAlgn="base" hangingPunct="0">
              <a:spcBef>
                <a:spcPct val="20000"/>
              </a:spcBef>
              <a:spcAft>
                <a:spcPct val="0"/>
              </a:spcAft>
              <a:buFont typeface="Wingdings" pitchFamily="2" charset="2"/>
              <a:defRPr sz="3200">
                <a:solidFill>
                  <a:schemeClr val="tx1"/>
                </a:solidFill>
                <a:latin typeface="Arial" charset="0"/>
              </a:defRPr>
            </a:lvl8pPr>
            <a:lvl9pPr marL="3886200" indent="-228600" algn="just" eaLnBrk="0" fontAlgn="base" hangingPunct="0">
              <a:spcBef>
                <a:spcPct val="20000"/>
              </a:spcBef>
              <a:spcAft>
                <a:spcPct val="0"/>
              </a:spcAft>
              <a:buFont typeface="Wingdings" pitchFamily="2" charset="2"/>
              <a:defRPr sz="3200">
                <a:solidFill>
                  <a:schemeClr val="tx1"/>
                </a:solidFill>
                <a:latin typeface="Arial" charset="0"/>
              </a:defRPr>
            </a:lvl9pPr>
          </a:lstStyle>
          <a:p>
            <a:pPr eaLnBrk="1" hangingPunct="1"/>
            <a:fld id="{9823B8EE-F775-41EC-9887-96F4C9ED4229}" type="slidenum">
              <a:rPr lang="es-ES" altLang="es-AR" sz="1200"/>
              <a:pPr eaLnBrk="1" hangingPunct="1"/>
              <a:t>91</a:t>
            </a:fld>
            <a:endParaRPr lang="es-ES" altLang="es-AR" sz="1200"/>
          </a:p>
        </p:txBody>
      </p:sp>
      <p:sp>
        <p:nvSpPr>
          <p:cNvPr id="400387" name="Rectangle 2"/>
          <p:cNvSpPr>
            <a:spLocks noGrp="1" noRot="1" noChangeAspect="1" noChangeArrowheads="1" noTextEdit="1"/>
          </p:cNvSpPr>
          <p:nvPr>
            <p:ph type="sldImg"/>
          </p:nvPr>
        </p:nvSpPr>
        <p:spPr>
          <a:xfrm>
            <a:off x="1000125" y="728663"/>
            <a:ext cx="4854575" cy="3641725"/>
          </a:xfrm>
          <a:ln/>
        </p:spPr>
      </p:sp>
      <p:sp>
        <p:nvSpPr>
          <p:cNvPr id="400388" name="Rectangle 3"/>
          <p:cNvSpPr>
            <a:spLocks noGrp="1" noChangeArrowheads="1"/>
          </p:cNvSpPr>
          <p:nvPr>
            <p:ph type="body" idx="1"/>
          </p:nvPr>
        </p:nvSpPr>
        <p:spPr>
          <a:noFill/>
        </p:spPr>
        <p:txBody>
          <a:bodyPr/>
          <a:lstStyle/>
          <a:p>
            <a:pPr eaLnBrk="1" hangingPunct="1"/>
            <a:endParaRPr lang="es-AR" altLang="es-A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just" eaLnBrk="0" fontAlgn="base" hangingPunct="0">
              <a:spcBef>
                <a:spcPct val="20000"/>
              </a:spcBef>
              <a:spcAft>
                <a:spcPct val="0"/>
              </a:spcAft>
              <a:buFont typeface="Wingdings" pitchFamily="2" charset="2"/>
              <a:defRPr sz="3200">
                <a:solidFill>
                  <a:schemeClr val="tx1"/>
                </a:solidFill>
                <a:latin typeface="Arial" charset="0"/>
              </a:defRPr>
            </a:lvl6pPr>
            <a:lvl7pPr marL="2971800" indent="-228600" algn="just" eaLnBrk="0" fontAlgn="base" hangingPunct="0">
              <a:spcBef>
                <a:spcPct val="20000"/>
              </a:spcBef>
              <a:spcAft>
                <a:spcPct val="0"/>
              </a:spcAft>
              <a:buFont typeface="Wingdings" pitchFamily="2" charset="2"/>
              <a:defRPr sz="3200">
                <a:solidFill>
                  <a:schemeClr val="tx1"/>
                </a:solidFill>
                <a:latin typeface="Arial" charset="0"/>
              </a:defRPr>
            </a:lvl7pPr>
            <a:lvl8pPr marL="3429000" indent="-228600" algn="just" eaLnBrk="0" fontAlgn="base" hangingPunct="0">
              <a:spcBef>
                <a:spcPct val="20000"/>
              </a:spcBef>
              <a:spcAft>
                <a:spcPct val="0"/>
              </a:spcAft>
              <a:buFont typeface="Wingdings" pitchFamily="2" charset="2"/>
              <a:defRPr sz="3200">
                <a:solidFill>
                  <a:schemeClr val="tx1"/>
                </a:solidFill>
                <a:latin typeface="Arial" charset="0"/>
              </a:defRPr>
            </a:lvl8pPr>
            <a:lvl9pPr marL="3886200" indent="-228600" algn="just" eaLnBrk="0" fontAlgn="base" hangingPunct="0">
              <a:spcBef>
                <a:spcPct val="20000"/>
              </a:spcBef>
              <a:spcAft>
                <a:spcPct val="0"/>
              </a:spcAft>
              <a:buFont typeface="Wingdings" pitchFamily="2" charset="2"/>
              <a:defRPr sz="3200">
                <a:solidFill>
                  <a:schemeClr val="tx1"/>
                </a:solidFill>
                <a:latin typeface="Arial" charset="0"/>
              </a:defRPr>
            </a:lvl9pPr>
          </a:lstStyle>
          <a:p>
            <a:pPr eaLnBrk="1" hangingPunct="1"/>
            <a:fld id="{4D52C3AE-9E15-4FDB-B013-874F09A62C55}" type="slidenum">
              <a:rPr lang="es-ES" altLang="es-AR" sz="1200"/>
              <a:pPr eaLnBrk="1" hangingPunct="1"/>
              <a:t>94</a:t>
            </a:fld>
            <a:endParaRPr lang="es-ES" altLang="es-AR" sz="1200"/>
          </a:p>
        </p:txBody>
      </p:sp>
      <p:sp>
        <p:nvSpPr>
          <p:cNvPr id="394243" name="Rectangle 2"/>
          <p:cNvSpPr>
            <a:spLocks noGrp="1" noRot="1" noChangeAspect="1" noChangeArrowheads="1" noTextEdit="1"/>
          </p:cNvSpPr>
          <p:nvPr>
            <p:ph type="sldImg"/>
          </p:nvPr>
        </p:nvSpPr>
        <p:spPr>
          <a:xfrm>
            <a:off x="1000125" y="728663"/>
            <a:ext cx="4854575" cy="3641725"/>
          </a:xfrm>
          <a:ln/>
        </p:spPr>
      </p:sp>
      <p:sp>
        <p:nvSpPr>
          <p:cNvPr id="394244" name="Rectangle 3"/>
          <p:cNvSpPr>
            <a:spLocks noGrp="1" noChangeArrowheads="1"/>
          </p:cNvSpPr>
          <p:nvPr>
            <p:ph type="body" idx="1"/>
          </p:nvPr>
        </p:nvSpPr>
        <p:spPr>
          <a:noFill/>
        </p:spPr>
        <p:txBody>
          <a:bodyPr/>
          <a:lstStyle/>
          <a:p>
            <a:pPr eaLnBrk="1" hangingPunct="1"/>
            <a:endParaRPr lang="es-AR" altLang="es-A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just" eaLnBrk="0" fontAlgn="base" hangingPunct="0">
              <a:spcBef>
                <a:spcPct val="20000"/>
              </a:spcBef>
              <a:spcAft>
                <a:spcPct val="0"/>
              </a:spcAft>
              <a:buFont typeface="Wingdings" pitchFamily="2" charset="2"/>
              <a:defRPr sz="3200">
                <a:solidFill>
                  <a:schemeClr val="tx1"/>
                </a:solidFill>
                <a:latin typeface="Arial" charset="0"/>
              </a:defRPr>
            </a:lvl6pPr>
            <a:lvl7pPr marL="2971800" indent="-228600" algn="just" eaLnBrk="0" fontAlgn="base" hangingPunct="0">
              <a:spcBef>
                <a:spcPct val="20000"/>
              </a:spcBef>
              <a:spcAft>
                <a:spcPct val="0"/>
              </a:spcAft>
              <a:buFont typeface="Wingdings" pitchFamily="2" charset="2"/>
              <a:defRPr sz="3200">
                <a:solidFill>
                  <a:schemeClr val="tx1"/>
                </a:solidFill>
                <a:latin typeface="Arial" charset="0"/>
              </a:defRPr>
            </a:lvl7pPr>
            <a:lvl8pPr marL="3429000" indent="-228600" algn="just" eaLnBrk="0" fontAlgn="base" hangingPunct="0">
              <a:spcBef>
                <a:spcPct val="20000"/>
              </a:spcBef>
              <a:spcAft>
                <a:spcPct val="0"/>
              </a:spcAft>
              <a:buFont typeface="Wingdings" pitchFamily="2" charset="2"/>
              <a:defRPr sz="3200">
                <a:solidFill>
                  <a:schemeClr val="tx1"/>
                </a:solidFill>
                <a:latin typeface="Arial" charset="0"/>
              </a:defRPr>
            </a:lvl8pPr>
            <a:lvl9pPr marL="3886200" indent="-228600" algn="just" eaLnBrk="0" fontAlgn="base" hangingPunct="0">
              <a:spcBef>
                <a:spcPct val="20000"/>
              </a:spcBef>
              <a:spcAft>
                <a:spcPct val="0"/>
              </a:spcAft>
              <a:buFont typeface="Wingdings" pitchFamily="2" charset="2"/>
              <a:defRPr sz="3200">
                <a:solidFill>
                  <a:schemeClr val="tx1"/>
                </a:solidFill>
                <a:latin typeface="Arial" charset="0"/>
              </a:defRPr>
            </a:lvl9pPr>
          </a:lstStyle>
          <a:p>
            <a:pPr eaLnBrk="1" hangingPunct="1"/>
            <a:fld id="{EA250E2E-7575-49FB-A7D1-85E02C725473}" type="slidenum">
              <a:rPr lang="es-ES" altLang="es-AR" sz="1200"/>
              <a:pPr eaLnBrk="1" hangingPunct="1"/>
              <a:t>95</a:t>
            </a:fld>
            <a:endParaRPr lang="es-ES" altLang="es-AR" sz="1200"/>
          </a:p>
        </p:txBody>
      </p:sp>
      <p:sp>
        <p:nvSpPr>
          <p:cNvPr id="396291" name="Rectangle 2"/>
          <p:cNvSpPr>
            <a:spLocks noGrp="1" noRot="1" noChangeAspect="1" noChangeArrowheads="1" noTextEdit="1"/>
          </p:cNvSpPr>
          <p:nvPr>
            <p:ph type="sldImg"/>
          </p:nvPr>
        </p:nvSpPr>
        <p:spPr>
          <a:xfrm>
            <a:off x="1000125" y="728663"/>
            <a:ext cx="4854575" cy="3641725"/>
          </a:xfrm>
          <a:ln/>
        </p:spPr>
      </p:sp>
      <p:sp>
        <p:nvSpPr>
          <p:cNvPr id="396292" name="Rectangle 3"/>
          <p:cNvSpPr>
            <a:spLocks noGrp="1" noChangeArrowheads="1"/>
          </p:cNvSpPr>
          <p:nvPr>
            <p:ph type="body" idx="1"/>
          </p:nvPr>
        </p:nvSpPr>
        <p:spPr>
          <a:noFill/>
        </p:spPr>
        <p:txBody>
          <a:bodyPr/>
          <a:lstStyle/>
          <a:p>
            <a:pPr eaLnBrk="1" hangingPunct="1"/>
            <a:endParaRPr lang="es-AR" altLang="es-A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just" eaLnBrk="0" fontAlgn="base" hangingPunct="0">
              <a:spcBef>
                <a:spcPct val="20000"/>
              </a:spcBef>
              <a:spcAft>
                <a:spcPct val="0"/>
              </a:spcAft>
              <a:buFont typeface="Wingdings" pitchFamily="2" charset="2"/>
              <a:defRPr sz="3200">
                <a:solidFill>
                  <a:schemeClr val="tx1"/>
                </a:solidFill>
                <a:latin typeface="Arial" charset="0"/>
              </a:defRPr>
            </a:lvl6pPr>
            <a:lvl7pPr marL="2971800" indent="-228600" algn="just" eaLnBrk="0" fontAlgn="base" hangingPunct="0">
              <a:spcBef>
                <a:spcPct val="20000"/>
              </a:spcBef>
              <a:spcAft>
                <a:spcPct val="0"/>
              </a:spcAft>
              <a:buFont typeface="Wingdings" pitchFamily="2" charset="2"/>
              <a:defRPr sz="3200">
                <a:solidFill>
                  <a:schemeClr val="tx1"/>
                </a:solidFill>
                <a:latin typeface="Arial" charset="0"/>
              </a:defRPr>
            </a:lvl7pPr>
            <a:lvl8pPr marL="3429000" indent="-228600" algn="just" eaLnBrk="0" fontAlgn="base" hangingPunct="0">
              <a:spcBef>
                <a:spcPct val="20000"/>
              </a:spcBef>
              <a:spcAft>
                <a:spcPct val="0"/>
              </a:spcAft>
              <a:buFont typeface="Wingdings" pitchFamily="2" charset="2"/>
              <a:defRPr sz="3200">
                <a:solidFill>
                  <a:schemeClr val="tx1"/>
                </a:solidFill>
                <a:latin typeface="Arial" charset="0"/>
              </a:defRPr>
            </a:lvl8pPr>
            <a:lvl9pPr marL="3886200" indent="-228600" algn="just" eaLnBrk="0" fontAlgn="base" hangingPunct="0">
              <a:spcBef>
                <a:spcPct val="20000"/>
              </a:spcBef>
              <a:spcAft>
                <a:spcPct val="0"/>
              </a:spcAft>
              <a:buFont typeface="Wingdings" pitchFamily="2" charset="2"/>
              <a:defRPr sz="3200">
                <a:solidFill>
                  <a:schemeClr val="tx1"/>
                </a:solidFill>
                <a:latin typeface="Arial" charset="0"/>
              </a:defRPr>
            </a:lvl9pPr>
          </a:lstStyle>
          <a:p>
            <a:pPr eaLnBrk="1" hangingPunct="1"/>
            <a:fld id="{A985F6B7-7FCF-494B-A135-169AE709F2F7}" type="slidenum">
              <a:rPr lang="es-ES" altLang="es-AR" sz="1200"/>
              <a:pPr eaLnBrk="1" hangingPunct="1"/>
              <a:t>96</a:t>
            </a:fld>
            <a:endParaRPr lang="es-ES" altLang="es-AR" sz="1200"/>
          </a:p>
        </p:txBody>
      </p:sp>
      <p:sp>
        <p:nvSpPr>
          <p:cNvPr id="397315" name="Rectangle 2"/>
          <p:cNvSpPr>
            <a:spLocks noGrp="1" noRot="1" noChangeAspect="1" noChangeArrowheads="1" noTextEdit="1"/>
          </p:cNvSpPr>
          <p:nvPr>
            <p:ph type="sldImg"/>
          </p:nvPr>
        </p:nvSpPr>
        <p:spPr>
          <a:xfrm>
            <a:off x="1000125" y="728663"/>
            <a:ext cx="4854575" cy="3641725"/>
          </a:xfrm>
          <a:ln/>
        </p:spPr>
      </p:sp>
      <p:sp>
        <p:nvSpPr>
          <p:cNvPr id="397316" name="Rectangle 3"/>
          <p:cNvSpPr>
            <a:spLocks noGrp="1" noChangeArrowheads="1"/>
          </p:cNvSpPr>
          <p:nvPr>
            <p:ph type="body" idx="1"/>
          </p:nvPr>
        </p:nvSpPr>
        <p:spPr>
          <a:noFill/>
        </p:spPr>
        <p:txBody>
          <a:bodyPr/>
          <a:lstStyle/>
          <a:p>
            <a:pPr eaLnBrk="1" hangingPunct="1"/>
            <a:endParaRPr lang="es-AR" alt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98538" y="727075"/>
            <a:ext cx="4859337" cy="3644900"/>
          </a:xfrm>
          <a:ln/>
        </p:spPr>
      </p:sp>
      <p:sp>
        <p:nvSpPr>
          <p:cNvPr id="126979" name="Rectangle 3"/>
          <p:cNvSpPr>
            <a:spLocks noGrp="1" noChangeArrowheads="1"/>
          </p:cNvSpPr>
          <p:nvPr>
            <p:ph type="body" idx="1"/>
          </p:nvPr>
        </p:nvSpPr>
        <p:spPr>
          <a:xfrm>
            <a:off x="912813" y="4613275"/>
            <a:ext cx="5029200" cy="4373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98538" y="728663"/>
            <a:ext cx="4857750" cy="3643312"/>
          </a:xfrm>
          <a:ln/>
        </p:spPr>
      </p:sp>
      <p:sp>
        <p:nvSpPr>
          <p:cNvPr id="100355"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98538" y="728663"/>
            <a:ext cx="4857750" cy="3643312"/>
          </a:xfrm>
          <a:ln/>
        </p:spPr>
      </p:sp>
      <p:sp>
        <p:nvSpPr>
          <p:cNvPr id="100355"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998538" y="728663"/>
            <a:ext cx="4857750" cy="3643312"/>
          </a:xfrm>
          <a:ln/>
        </p:spPr>
      </p:sp>
      <p:sp>
        <p:nvSpPr>
          <p:cNvPr id="101379"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998538" y="728663"/>
            <a:ext cx="4857750" cy="3643312"/>
          </a:xfrm>
          <a:ln/>
        </p:spPr>
      </p:sp>
      <p:sp>
        <p:nvSpPr>
          <p:cNvPr id="102403"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998538" y="728663"/>
            <a:ext cx="4857750" cy="3643312"/>
          </a:xfrm>
          <a:ln/>
        </p:spPr>
      </p:sp>
      <p:sp>
        <p:nvSpPr>
          <p:cNvPr id="103427"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998538" y="728663"/>
            <a:ext cx="4857750" cy="3643312"/>
          </a:xfrm>
          <a:ln/>
        </p:spPr>
      </p:sp>
      <p:sp>
        <p:nvSpPr>
          <p:cNvPr id="104451" name="Rectangle 3"/>
          <p:cNvSpPr>
            <a:spLocks noGrp="1" noChangeArrowheads="1"/>
          </p:cNvSpPr>
          <p:nvPr>
            <p:ph type="body" idx="1"/>
          </p:nvPr>
        </p:nvSpPr>
        <p:spPr>
          <a:xfrm>
            <a:off x="914400" y="4613275"/>
            <a:ext cx="502602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s-A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s-A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s-A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s-A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s-A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s-A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s-AR"/>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647B45E2-17BD-4DA6-832F-933D88D82875}" type="slidenum">
              <a:rPr lang="es-ES"/>
              <a:pPr>
                <a:defRPr/>
              </a:pPr>
              <a:t>‹Nº›</a:t>
            </a:fld>
            <a:endParaRPr lang="es-ES"/>
          </a:p>
        </p:txBody>
      </p:sp>
    </p:spTree>
    <p:extLst>
      <p:ext uri="{BB962C8B-B14F-4D97-AF65-F5344CB8AC3E}">
        <p14:creationId xmlns:p14="http://schemas.microsoft.com/office/powerpoint/2010/main" val="1993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11"/>
          <p:cNvSpPr>
            <a:spLocks noGrp="1" noChangeArrowheads="1"/>
          </p:cNvSpPr>
          <p:nvPr>
            <p:ph type="dt" sz="half" idx="10"/>
          </p:nvPr>
        </p:nvSpPr>
        <p:spPr/>
        <p:txBody>
          <a:bodyPr/>
          <a:lstStyle>
            <a:lvl1pPr>
              <a:defRPr/>
            </a:lvl1pPr>
          </a:lstStyle>
          <a:p>
            <a:pPr>
              <a:defRPr/>
            </a:pPr>
            <a:endParaRPr lang="es-ES"/>
          </a:p>
        </p:txBody>
      </p:sp>
      <p:sp>
        <p:nvSpPr>
          <p:cNvPr id="5" name="Rectangle 12"/>
          <p:cNvSpPr>
            <a:spLocks noGrp="1" noChangeArrowheads="1"/>
          </p:cNvSpPr>
          <p:nvPr>
            <p:ph type="ftr" sz="quarter" idx="11"/>
          </p:nvPr>
        </p:nvSpPr>
        <p:spPr/>
        <p:txBody>
          <a:bodyPr/>
          <a:lstStyle>
            <a:lvl1pPr>
              <a:defRPr/>
            </a:lvl1pPr>
          </a:lstStyle>
          <a:p>
            <a:pPr>
              <a:defRPr/>
            </a:pPr>
            <a:endParaRPr lang="es-ES"/>
          </a:p>
        </p:txBody>
      </p:sp>
      <p:sp>
        <p:nvSpPr>
          <p:cNvPr id="6" name="Rectangle 13"/>
          <p:cNvSpPr>
            <a:spLocks noGrp="1" noChangeArrowheads="1"/>
          </p:cNvSpPr>
          <p:nvPr>
            <p:ph type="sldNum" sz="quarter" idx="12"/>
          </p:nvPr>
        </p:nvSpPr>
        <p:spPr/>
        <p:txBody>
          <a:bodyPr/>
          <a:lstStyle>
            <a:lvl1pPr>
              <a:defRPr/>
            </a:lvl1pPr>
          </a:lstStyle>
          <a:p>
            <a:pPr>
              <a:defRPr/>
            </a:pPr>
            <a:fld id="{0148449C-C680-42B8-8421-D246512CA56F}" type="slidenum">
              <a:rPr lang="es-ES"/>
              <a:pPr>
                <a:defRPr/>
              </a:pPr>
              <a:t>‹Nº›</a:t>
            </a:fld>
            <a:endParaRPr lang="es-ES"/>
          </a:p>
        </p:txBody>
      </p:sp>
    </p:spTree>
    <p:extLst>
      <p:ext uri="{BB962C8B-B14F-4D97-AF65-F5344CB8AC3E}">
        <p14:creationId xmlns:p14="http://schemas.microsoft.com/office/powerpoint/2010/main" val="273630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A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AR"/>
          </a:p>
        </p:txBody>
      </p:sp>
      <p:sp>
        <p:nvSpPr>
          <p:cNvPr id="6" name="Rectangle 6"/>
          <p:cNvSpPr>
            <a:spLocks noGrp="1" noChangeArrowheads="1"/>
          </p:cNvSpPr>
          <p:nvPr>
            <p:ph type="sldNum" sz="quarter" idx="12"/>
          </p:nvPr>
        </p:nvSpPr>
        <p:spPr>
          <a:ln/>
        </p:spPr>
        <p:txBody>
          <a:bodyPr/>
          <a:lstStyle>
            <a:lvl1pPr>
              <a:defRPr/>
            </a:lvl1pPr>
          </a:lstStyle>
          <a:p>
            <a:pPr>
              <a:defRPr/>
            </a:pPr>
            <a:fld id="{A5B8043B-C735-4896-BDBD-E9155775FFE6}" type="slidenum">
              <a:rPr lang="es-ES" altLang="es-AR"/>
              <a:pPr>
                <a:defRPr/>
              </a:pPr>
              <a:t>‹Nº›</a:t>
            </a:fld>
            <a:endParaRPr lang="es-ES" altLang="es-AR"/>
          </a:p>
        </p:txBody>
      </p:sp>
    </p:spTree>
    <p:extLst>
      <p:ext uri="{BB962C8B-B14F-4D97-AF65-F5344CB8AC3E}">
        <p14:creationId xmlns:p14="http://schemas.microsoft.com/office/powerpoint/2010/main" val="259417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A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AR"/>
          </a:p>
        </p:txBody>
      </p:sp>
      <p:sp>
        <p:nvSpPr>
          <p:cNvPr id="7" name="Rectangle 6"/>
          <p:cNvSpPr>
            <a:spLocks noGrp="1" noChangeArrowheads="1"/>
          </p:cNvSpPr>
          <p:nvPr>
            <p:ph type="sldNum" sz="quarter" idx="12"/>
          </p:nvPr>
        </p:nvSpPr>
        <p:spPr>
          <a:ln/>
        </p:spPr>
        <p:txBody>
          <a:bodyPr/>
          <a:lstStyle>
            <a:lvl1pPr>
              <a:defRPr/>
            </a:lvl1pPr>
          </a:lstStyle>
          <a:p>
            <a:pPr>
              <a:defRPr/>
            </a:pPr>
            <a:fld id="{03430D1B-CA64-42CB-A83C-ED25568EBD4A}" type="slidenum">
              <a:rPr lang="es-ES" altLang="es-AR"/>
              <a:pPr>
                <a:defRPr/>
              </a:pPr>
              <a:t>‹Nº›</a:t>
            </a:fld>
            <a:endParaRPr lang="es-ES" altLang="es-AR"/>
          </a:p>
        </p:txBody>
      </p:sp>
    </p:spTree>
    <p:extLst>
      <p:ext uri="{BB962C8B-B14F-4D97-AF65-F5344CB8AC3E}">
        <p14:creationId xmlns:p14="http://schemas.microsoft.com/office/powerpoint/2010/main" val="258915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p:txBody>
          <a:bodyPr/>
          <a:lstStyle>
            <a:lvl1pPr>
              <a:defRPr/>
            </a:lvl1pPr>
          </a:lstStyle>
          <a:p>
            <a:pPr>
              <a:defRPr/>
            </a:pPr>
            <a:endParaRPr lang="es-ES"/>
          </a:p>
        </p:txBody>
      </p:sp>
      <p:sp>
        <p:nvSpPr>
          <p:cNvPr id="5" name="Rectangle 12"/>
          <p:cNvSpPr>
            <a:spLocks noGrp="1" noChangeArrowheads="1"/>
          </p:cNvSpPr>
          <p:nvPr>
            <p:ph type="ftr" sz="quarter" idx="11"/>
          </p:nvPr>
        </p:nvSpPr>
        <p:spPr/>
        <p:txBody>
          <a:bodyPr/>
          <a:lstStyle>
            <a:lvl1pPr>
              <a:defRPr/>
            </a:lvl1pPr>
          </a:lstStyle>
          <a:p>
            <a:pPr>
              <a:defRPr/>
            </a:pPr>
            <a:endParaRPr lang="es-ES"/>
          </a:p>
        </p:txBody>
      </p:sp>
      <p:sp>
        <p:nvSpPr>
          <p:cNvPr id="6" name="Rectangle 13"/>
          <p:cNvSpPr>
            <a:spLocks noGrp="1" noChangeArrowheads="1"/>
          </p:cNvSpPr>
          <p:nvPr>
            <p:ph type="sldNum" sz="quarter" idx="12"/>
          </p:nvPr>
        </p:nvSpPr>
        <p:spPr/>
        <p:txBody>
          <a:bodyPr/>
          <a:lstStyle>
            <a:lvl1pPr>
              <a:defRPr/>
            </a:lvl1pPr>
          </a:lstStyle>
          <a:p>
            <a:pPr>
              <a:defRPr/>
            </a:pPr>
            <a:fld id="{DB7CF49E-E66A-495D-85E3-FB62195E8683}" type="slidenum">
              <a:rPr lang="es-ES"/>
              <a:pPr>
                <a:defRPr/>
              </a:pPr>
              <a:t>‹Nº›</a:t>
            </a:fld>
            <a:endParaRPr lang="es-ES"/>
          </a:p>
        </p:txBody>
      </p:sp>
    </p:spTree>
    <p:extLst>
      <p:ext uri="{BB962C8B-B14F-4D97-AF65-F5344CB8AC3E}">
        <p14:creationId xmlns:p14="http://schemas.microsoft.com/office/powerpoint/2010/main" val="323228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11"/>
          <p:cNvSpPr>
            <a:spLocks noGrp="1" noChangeArrowheads="1"/>
          </p:cNvSpPr>
          <p:nvPr>
            <p:ph type="dt" sz="half" idx="10"/>
          </p:nvPr>
        </p:nvSpPr>
        <p:spPr/>
        <p:txBody>
          <a:bodyPr/>
          <a:lstStyle>
            <a:lvl1pPr>
              <a:defRPr/>
            </a:lvl1pPr>
          </a:lstStyle>
          <a:p>
            <a:pPr>
              <a:defRPr/>
            </a:pPr>
            <a:endParaRPr lang="es-ES"/>
          </a:p>
        </p:txBody>
      </p:sp>
      <p:sp>
        <p:nvSpPr>
          <p:cNvPr id="6" name="Rectangle 12"/>
          <p:cNvSpPr>
            <a:spLocks noGrp="1" noChangeArrowheads="1"/>
          </p:cNvSpPr>
          <p:nvPr>
            <p:ph type="ftr" sz="quarter" idx="11"/>
          </p:nvPr>
        </p:nvSpPr>
        <p:spPr/>
        <p:txBody>
          <a:bodyPr/>
          <a:lstStyle>
            <a:lvl1pPr>
              <a:defRPr/>
            </a:lvl1pPr>
          </a:lstStyle>
          <a:p>
            <a:pPr>
              <a:defRPr/>
            </a:pPr>
            <a:endParaRPr lang="es-ES"/>
          </a:p>
        </p:txBody>
      </p:sp>
      <p:sp>
        <p:nvSpPr>
          <p:cNvPr id="7" name="Rectangle 13"/>
          <p:cNvSpPr>
            <a:spLocks noGrp="1" noChangeArrowheads="1"/>
          </p:cNvSpPr>
          <p:nvPr>
            <p:ph type="sldNum" sz="quarter" idx="12"/>
          </p:nvPr>
        </p:nvSpPr>
        <p:spPr/>
        <p:txBody>
          <a:bodyPr/>
          <a:lstStyle>
            <a:lvl1pPr>
              <a:defRPr/>
            </a:lvl1pPr>
          </a:lstStyle>
          <a:p>
            <a:pPr>
              <a:defRPr/>
            </a:pPr>
            <a:fld id="{62E8CFFC-4199-45DC-A8B6-DB06CCE1E174}" type="slidenum">
              <a:rPr lang="es-ES"/>
              <a:pPr>
                <a:defRPr/>
              </a:pPr>
              <a:t>‹Nº›</a:t>
            </a:fld>
            <a:endParaRPr lang="es-ES"/>
          </a:p>
        </p:txBody>
      </p:sp>
    </p:spTree>
    <p:extLst>
      <p:ext uri="{BB962C8B-B14F-4D97-AF65-F5344CB8AC3E}">
        <p14:creationId xmlns:p14="http://schemas.microsoft.com/office/powerpoint/2010/main" val="23831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11"/>
          <p:cNvSpPr>
            <a:spLocks noGrp="1" noChangeArrowheads="1"/>
          </p:cNvSpPr>
          <p:nvPr>
            <p:ph type="dt" sz="half" idx="10"/>
          </p:nvPr>
        </p:nvSpPr>
        <p:spPr/>
        <p:txBody>
          <a:bodyPr/>
          <a:lstStyle>
            <a:lvl1pPr>
              <a:defRPr/>
            </a:lvl1pPr>
          </a:lstStyle>
          <a:p>
            <a:pPr>
              <a:defRPr/>
            </a:pPr>
            <a:endParaRPr lang="es-ES"/>
          </a:p>
        </p:txBody>
      </p:sp>
      <p:sp>
        <p:nvSpPr>
          <p:cNvPr id="8" name="Rectangle 12"/>
          <p:cNvSpPr>
            <a:spLocks noGrp="1" noChangeArrowheads="1"/>
          </p:cNvSpPr>
          <p:nvPr>
            <p:ph type="ftr" sz="quarter" idx="11"/>
          </p:nvPr>
        </p:nvSpPr>
        <p:spPr/>
        <p:txBody>
          <a:bodyPr/>
          <a:lstStyle>
            <a:lvl1pPr>
              <a:defRPr/>
            </a:lvl1pPr>
          </a:lstStyle>
          <a:p>
            <a:pPr>
              <a:defRPr/>
            </a:pPr>
            <a:endParaRPr lang="es-ES"/>
          </a:p>
        </p:txBody>
      </p:sp>
      <p:sp>
        <p:nvSpPr>
          <p:cNvPr id="9" name="Rectangle 13"/>
          <p:cNvSpPr>
            <a:spLocks noGrp="1" noChangeArrowheads="1"/>
          </p:cNvSpPr>
          <p:nvPr>
            <p:ph type="sldNum" sz="quarter" idx="12"/>
          </p:nvPr>
        </p:nvSpPr>
        <p:spPr/>
        <p:txBody>
          <a:bodyPr/>
          <a:lstStyle>
            <a:lvl1pPr>
              <a:defRPr/>
            </a:lvl1pPr>
          </a:lstStyle>
          <a:p>
            <a:pPr>
              <a:defRPr/>
            </a:pPr>
            <a:fld id="{ADA679C2-061C-47DE-B8E4-895BFCFE8211}" type="slidenum">
              <a:rPr lang="es-ES"/>
              <a:pPr>
                <a:defRPr/>
              </a:pPr>
              <a:t>‹Nº›</a:t>
            </a:fld>
            <a:endParaRPr lang="es-ES"/>
          </a:p>
        </p:txBody>
      </p:sp>
    </p:spTree>
    <p:extLst>
      <p:ext uri="{BB962C8B-B14F-4D97-AF65-F5344CB8AC3E}">
        <p14:creationId xmlns:p14="http://schemas.microsoft.com/office/powerpoint/2010/main" val="36684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11"/>
          <p:cNvSpPr>
            <a:spLocks noGrp="1" noChangeArrowheads="1"/>
          </p:cNvSpPr>
          <p:nvPr>
            <p:ph type="dt" sz="half" idx="10"/>
          </p:nvPr>
        </p:nvSpPr>
        <p:spPr/>
        <p:txBody>
          <a:bodyPr/>
          <a:lstStyle>
            <a:lvl1pPr>
              <a:defRPr/>
            </a:lvl1pPr>
          </a:lstStyle>
          <a:p>
            <a:pPr>
              <a:defRPr/>
            </a:pPr>
            <a:endParaRPr lang="es-ES"/>
          </a:p>
        </p:txBody>
      </p:sp>
      <p:sp>
        <p:nvSpPr>
          <p:cNvPr id="4" name="Rectangle 12"/>
          <p:cNvSpPr>
            <a:spLocks noGrp="1" noChangeArrowheads="1"/>
          </p:cNvSpPr>
          <p:nvPr>
            <p:ph type="ftr" sz="quarter" idx="11"/>
          </p:nvPr>
        </p:nvSpPr>
        <p:spPr/>
        <p:txBody>
          <a:bodyPr/>
          <a:lstStyle>
            <a:lvl1pPr>
              <a:defRPr/>
            </a:lvl1pPr>
          </a:lstStyle>
          <a:p>
            <a:pPr>
              <a:defRPr/>
            </a:pPr>
            <a:endParaRPr lang="es-ES"/>
          </a:p>
        </p:txBody>
      </p:sp>
      <p:sp>
        <p:nvSpPr>
          <p:cNvPr id="5" name="Rectangle 13"/>
          <p:cNvSpPr>
            <a:spLocks noGrp="1" noChangeArrowheads="1"/>
          </p:cNvSpPr>
          <p:nvPr>
            <p:ph type="sldNum" sz="quarter" idx="12"/>
          </p:nvPr>
        </p:nvSpPr>
        <p:spPr/>
        <p:txBody>
          <a:bodyPr/>
          <a:lstStyle>
            <a:lvl1pPr>
              <a:defRPr/>
            </a:lvl1pPr>
          </a:lstStyle>
          <a:p>
            <a:pPr>
              <a:defRPr/>
            </a:pPr>
            <a:fld id="{238C745E-5C8B-4485-A2C7-06231A87BC28}" type="slidenum">
              <a:rPr lang="es-ES"/>
              <a:pPr>
                <a:defRPr/>
              </a:pPr>
              <a:t>‹Nº›</a:t>
            </a:fld>
            <a:endParaRPr lang="es-ES"/>
          </a:p>
        </p:txBody>
      </p:sp>
    </p:spTree>
    <p:extLst>
      <p:ext uri="{BB962C8B-B14F-4D97-AF65-F5344CB8AC3E}">
        <p14:creationId xmlns:p14="http://schemas.microsoft.com/office/powerpoint/2010/main" val="269411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es-ES"/>
          </a:p>
        </p:txBody>
      </p:sp>
      <p:sp>
        <p:nvSpPr>
          <p:cNvPr id="3" name="Rectangle 12"/>
          <p:cNvSpPr>
            <a:spLocks noGrp="1" noChangeArrowheads="1"/>
          </p:cNvSpPr>
          <p:nvPr>
            <p:ph type="ftr" sz="quarter" idx="11"/>
          </p:nvPr>
        </p:nvSpPr>
        <p:spPr/>
        <p:txBody>
          <a:bodyPr/>
          <a:lstStyle>
            <a:lvl1pPr>
              <a:defRPr/>
            </a:lvl1pPr>
          </a:lstStyle>
          <a:p>
            <a:pPr>
              <a:defRPr/>
            </a:pPr>
            <a:endParaRPr lang="es-ES"/>
          </a:p>
        </p:txBody>
      </p:sp>
      <p:sp>
        <p:nvSpPr>
          <p:cNvPr id="4" name="Rectangle 13"/>
          <p:cNvSpPr>
            <a:spLocks noGrp="1" noChangeArrowheads="1"/>
          </p:cNvSpPr>
          <p:nvPr>
            <p:ph type="sldNum" sz="quarter" idx="12"/>
          </p:nvPr>
        </p:nvSpPr>
        <p:spPr/>
        <p:txBody>
          <a:bodyPr/>
          <a:lstStyle>
            <a:lvl1pPr>
              <a:defRPr/>
            </a:lvl1pPr>
          </a:lstStyle>
          <a:p>
            <a:pPr>
              <a:defRPr/>
            </a:pPr>
            <a:fld id="{C4D3B15F-FCFD-47E9-A70C-FEF50E50F7C8}" type="slidenum">
              <a:rPr lang="es-ES"/>
              <a:pPr>
                <a:defRPr/>
              </a:pPr>
              <a:t>‹Nº›</a:t>
            </a:fld>
            <a:endParaRPr lang="es-ES"/>
          </a:p>
        </p:txBody>
      </p:sp>
    </p:spTree>
    <p:extLst>
      <p:ext uri="{BB962C8B-B14F-4D97-AF65-F5344CB8AC3E}">
        <p14:creationId xmlns:p14="http://schemas.microsoft.com/office/powerpoint/2010/main" val="274432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p:txBody>
          <a:bodyPr/>
          <a:lstStyle>
            <a:lvl1pPr>
              <a:defRPr/>
            </a:lvl1pPr>
          </a:lstStyle>
          <a:p>
            <a:pPr>
              <a:defRPr/>
            </a:pPr>
            <a:endParaRPr lang="es-ES"/>
          </a:p>
        </p:txBody>
      </p:sp>
      <p:sp>
        <p:nvSpPr>
          <p:cNvPr id="6" name="Rectangle 12"/>
          <p:cNvSpPr>
            <a:spLocks noGrp="1" noChangeArrowheads="1"/>
          </p:cNvSpPr>
          <p:nvPr>
            <p:ph type="ftr" sz="quarter" idx="11"/>
          </p:nvPr>
        </p:nvSpPr>
        <p:spPr/>
        <p:txBody>
          <a:bodyPr/>
          <a:lstStyle>
            <a:lvl1pPr>
              <a:defRPr/>
            </a:lvl1pPr>
          </a:lstStyle>
          <a:p>
            <a:pPr>
              <a:defRPr/>
            </a:pPr>
            <a:endParaRPr lang="es-ES"/>
          </a:p>
        </p:txBody>
      </p:sp>
      <p:sp>
        <p:nvSpPr>
          <p:cNvPr id="7" name="Rectangle 13"/>
          <p:cNvSpPr>
            <a:spLocks noGrp="1" noChangeArrowheads="1"/>
          </p:cNvSpPr>
          <p:nvPr>
            <p:ph type="sldNum" sz="quarter" idx="12"/>
          </p:nvPr>
        </p:nvSpPr>
        <p:spPr/>
        <p:txBody>
          <a:bodyPr/>
          <a:lstStyle>
            <a:lvl1pPr>
              <a:defRPr/>
            </a:lvl1pPr>
          </a:lstStyle>
          <a:p>
            <a:pPr>
              <a:defRPr/>
            </a:pPr>
            <a:fld id="{0F9D087E-4EBA-48D5-8E69-55F2CA20EBC0}" type="slidenum">
              <a:rPr lang="es-ES"/>
              <a:pPr>
                <a:defRPr/>
              </a:pPr>
              <a:t>‹Nº›</a:t>
            </a:fld>
            <a:endParaRPr lang="es-ES"/>
          </a:p>
        </p:txBody>
      </p:sp>
    </p:spTree>
    <p:extLst>
      <p:ext uri="{BB962C8B-B14F-4D97-AF65-F5344CB8AC3E}">
        <p14:creationId xmlns:p14="http://schemas.microsoft.com/office/powerpoint/2010/main" val="238211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p:txBody>
          <a:bodyPr/>
          <a:lstStyle>
            <a:lvl1pPr>
              <a:defRPr/>
            </a:lvl1pPr>
          </a:lstStyle>
          <a:p>
            <a:pPr>
              <a:defRPr/>
            </a:pPr>
            <a:endParaRPr lang="es-ES"/>
          </a:p>
        </p:txBody>
      </p:sp>
      <p:sp>
        <p:nvSpPr>
          <p:cNvPr id="6" name="Rectangle 12"/>
          <p:cNvSpPr>
            <a:spLocks noGrp="1" noChangeArrowheads="1"/>
          </p:cNvSpPr>
          <p:nvPr>
            <p:ph type="ftr" sz="quarter" idx="11"/>
          </p:nvPr>
        </p:nvSpPr>
        <p:spPr/>
        <p:txBody>
          <a:bodyPr/>
          <a:lstStyle>
            <a:lvl1pPr>
              <a:defRPr/>
            </a:lvl1pPr>
          </a:lstStyle>
          <a:p>
            <a:pPr>
              <a:defRPr/>
            </a:pPr>
            <a:endParaRPr lang="es-ES"/>
          </a:p>
        </p:txBody>
      </p:sp>
      <p:sp>
        <p:nvSpPr>
          <p:cNvPr id="7" name="Rectangle 13"/>
          <p:cNvSpPr>
            <a:spLocks noGrp="1" noChangeArrowheads="1"/>
          </p:cNvSpPr>
          <p:nvPr>
            <p:ph type="sldNum" sz="quarter" idx="12"/>
          </p:nvPr>
        </p:nvSpPr>
        <p:spPr/>
        <p:txBody>
          <a:bodyPr/>
          <a:lstStyle>
            <a:lvl1pPr>
              <a:defRPr/>
            </a:lvl1pPr>
          </a:lstStyle>
          <a:p>
            <a:pPr>
              <a:defRPr/>
            </a:pPr>
            <a:fld id="{0AB33A52-D2B1-49E2-9B88-ACA3A9CD3E31}" type="slidenum">
              <a:rPr lang="es-ES"/>
              <a:pPr>
                <a:defRPr/>
              </a:pPr>
              <a:t>‹Nº›</a:t>
            </a:fld>
            <a:endParaRPr lang="es-ES"/>
          </a:p>
        </p:txBody>
      </p:sp>
    </p:spTree>
    <p:extLst>
      <p:ext uri="{BB962C8B-B14F-4D97-AF65-F5344CB8AC3E}">
        <p14:creationId xmlns:p14="http://schemas.microsoft.com/office/powerpoint/2010/main" val="69385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11"/>
          <p:cNvSpPr>
            <a:spLocks noGrp="1" noChangeArrowheads="1"/>
          </p:cNvSpPr>
          <p:nvPr>
            <p:ph type="dt" sz="half" idx="10"/>
          </p:nvPr>
        </p:nvSpPr>
        <p:spPr/>
        <p:txBody>
          <a:bodyPr/>
          <a:lstStyle>
            <a:lvl1pPr>
              <a:defRPr/>
            </a:lvl1pPr>
          </a:lstStyle>
          <a:p>
            <a:pPr>
              <a:defRPr/>
            </a:pPr>
            <a:endParaRPr lang="es-ES"/>
          </a:p>
        </p:txBody>
      </p:sp>
      <p:sp>
        <p:nvSpPr>
          <p:cNvPr id="5" name="Rectangle 12"/>
          <p:cNvSpPr>
            <a:spLocks noGrp="1" noChangeArrowheads="1"/>
          </p:cNvSpPr>
          <p:nvPr>
            <p:ph type="ftr" sz="quarter" idx="11"/>
          </p:nvPr>
        </p:nvSpPr>
        <p:spPr/>
        <p:txBody>
          <a:bodyPr/>
          <a:lstStyle>
            <a:lvl1pPr>
              <a:defRPr/>
            </a:lvl1pPr>
          </a:lstStyle>
          <a:p>
            <a:pPr>
              <a:defRPr/>
            </a:pPr>
            <a:endParaRPr lang="es-ES"/>
          </a:p>
        </p:txBody>
      </p:sp>
      <p:sp>
        <p:nvSpPr>
          <p:cNvPr id="6" name="Rectangle 13"/>
          <p:cNvSpPr>
            <a:spLocks noGrp="1" noChangeArrowheads="1"/>
          </p:cNvSpPr>
          <p:nvPr>
            <p:ph type="sldNum" sz="quarter" idx="12"/>
          </p:nvPr>
        </p:nvSpPr>
        <p:spPr/>
        <p:txBody>
          <a:bodyPr/>
          <a:lstStyle>
            <a:lvl1pPr>
              <a:defRPr/>
            </a:lvl1pPr>
          </a:lstStyle>
          <a:p>
            <a:pPr>
              <a:defRPr/>
            </a:pPr>
            <a:fld id="{C55FEA43-E37F-49E0-84A2-E57682A0D1B2}" type="slidenum">
              <a:rPr lang="es-ES"/>
              <a:pPr>
                <a:defRPr/>
              </a:pPr>
              <a:t>‹Nº›</a:t>
            </a:fld>
            <a:endParaRPr lang="es-ES"/>
          </a:p>
        </p:txBody>
      </p:sp>
    </p:spTree>
    <p:extLst>
      <p:ext uri="{BB962C8B-B14F-4D97-AF65-F5344CB8AC3E}">
        <p14:creationId xmlns:p14="http://schemas.microsoft.com/office/powerpoint/2010/main" val="306790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s-AR" sz="2400"/>
          </a:p>
        </p:txBody>
      </p:sp>
      <p:sp>
        <p:nvSpPr>
          <p:cNvPr id="61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s-AR" sz="2400"/>
          </a:p>
        </p:txBody>
      </p:sp>
      <p:sp>
        <p:nvSpPr>
          <p:cNvPr id="6148" name="Rectangle 4"/>
          <p:cNvSpPr>
            <a:spLocks noChangeArrowheads="1"/>
          </p:cNvSpPr>
          <p:nvPr/>
        </p:nvSpPr>
        <p:spPr bwMode="ltGray">
          <a:xfrm>
            <a:off x="533400" y="1524000"/>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s-AR" sz="2400"/>
          </a:p>
        </p:txBody>
      </p:sp>
      <p:sp>
        <p:nvSpPr>
          <p:cNvPr id="61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s-AR" sz="2400"/>
          </a:p>
        </p:txBody>
      </p:sp>
      <p:sp>
        <p:nvSpPr>
          <p:cNvPr id="61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s-AR" sz="2400"/>
          </a:p>
        </p:txBody>
      </p:sp>
      <p:sp>
        <p:nvSpPr>
          <p:cNvPr id="615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s-AR" sz="2400"/>
          </a:p>
        </p:txBody>
      </p:sp>
      <p:sp>
        <p:nvSpPr>
          <p:cNvPr id="6152" name="Rectangle 8"/>
          <p:cNvSpPr>
            <a:spLocks noChangeArrowheads="1"/>
          </p:cNvSpPr>
          <p:nvPr/>
        </p:nvSpPr>
        <p:spPr bwMode="gray">
          <a:xfrm>
            <a:off x="457200" y="17526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s-AR" sz="2400"/>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AR" smtClean="0"/>
              <a:t>Haga clic para modificar el estilo de título del patrón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s-ES"/>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s-ES"/>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19B56A28-44FC-4B6D-A127-69BA18712AD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0.wmf"/><Relationship Id="rId4" Type="http://schemas.openxmlformats.org/officeDocument/2006/relationships/image" Target="../media/image19.wmf"/></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1071563" y="2349500"/>
            <a:ext cx="7821612" cy="298543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s-MX" altLang="es-AR" sz="2800" b="1" dirty="0"/>
              <a:t>TÉCNICAS AVANZADAS DE INVESTIGACIÓN SOCIAL</a:t>
            </a:r>
          </a:p>
          <a:p>
            <a:pPr algn="ctr" eaLnBrk="1" hangingPunct="1"/>
            <a:endParaRPr lang="es-AR" altLang="es-AR" sz="2800" b="1" dirty="0"/>
          </a:p>
          <a:p>
            <a:pPr algn="ctr" eaLnBrk="1" hangingPunct="1"/>
            <a:r>
              <a:rPr lang="es-AR" altLang="es-AR" sz="2600" b="1" dirty="0"/>
              <a:t>MODELOS DE REGRESIÓN Y</a:t>
            </a:r>
          </a:p>
          <a:p>
            <a:pPr algn="ctr" eaLnBrk="1" hangingPunct="1"/>
            <a:r>
              <a:rPr lang="es-AR" altLang="es-AR" sz="2600" b="1" dirty="0" smtClean="0"/>
              <a:t>CORRELACIÓN</a:t>
            </a:r>
          </a:p>
          <a:p>
            <a:pPr algn="ctr" eaLnBrk="1" hangingPunct="1"/>
            <a:endParaRPr lang="es-MX" altLang="es-AR" sz="2600" b="1" dirty="0" smtClean="0"/>
          </a:p>
          <a:p>
            <a:pPr algn="ctr" eaLnBrk="1" hangingPunct="1"/>
            <a:r>
              <a:rPr lang="es-MX" altLang="es-AR" sz="2600" b="1" dirty="0" smtClean="0"/>
              <a:t>Módulo 3 A</a:t>
            </a:r>
            <a:endParaRPr lang="es-AR" altLang="es-AR" sz="2600" dirty="0"/>
          </a:p>
        </p:txBody>
      </p:sp>
      <p:sp>
        <p:nvSpPr>
          <p:cNvPr id="12291" name="Rectangle 7"/>
          <p:cNvSpPr>
            <a:spLocks noChangeArrowheads="1"/>
          </p:cNvSpPr>
          <p:nvPr/>
        </p:nvSpPr>
        <p:spPr bwMode="auto">
          <a:xfrm>
            <a:off x="1908175" y="981075"/>
            <a:ext cx="5832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spcBef>
                <a:spcPct val="100000"/>
              </a:spcBef>
            </a:pPr>
            <a:r>
              <a:rPr lang="es-MX" altLang="es-AR" sz="2800" b="1"/>
              <a:t>SEMINARIO DE DOCTORADO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04850"/>
            <a:ext cx="882015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12"/>
          <p:cNvSpPr txBox="1">
            <a:spLocks noChangeArrowheads="1"/>
          </p:cNvSpPr>
          <p:nvPr/>
        </p:nvSpPr>
        <p:spPr bwMode="auto">
          <a:xfrm>
            <a:off x="250825" y="188913"/>
            <a:ext cx="8642350" cy="4270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spcBef>
                <a:spcPct val="50000"/>
              </a:spcBef>
            </a:pPr>
            <a:r>
              <a:rPr lang="es-ES" altLang="es-AR" sz="2200" b="1"/>
              <a:t>CURVA MONOTÓNICA	              CURVA NO MONOTÓNICA</a:t>
            </a:r>
          </a:p>
        </p:txBody>
      </p:sp>
      <p:sp>
        <p:nvSpPr>
          <p:cNvPr id="51204" name="Text Box 14"/>
          <p:cNvSpPr txBox="1">
            <a:spLocks noChangeArrowheads="1"/>
          </p:cNvSpPr>
          <p:nvPr/>
        </p:nvSpPr>
        <p:spPr bwMode="auto">
          <a:xfrm>
            <a:off x="144463" y="3644900"/>
            <a:ext cx="8820150" cy="31702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buFontTx/>
              <a:buChar char="•"/>
            </a:pPr>
            <a:r>
              <a:rPr lang="es-ES" altLang="es-AR" b="1" dirty="0"/>
              <a:t> En el caso de una relación bajo la forma de una curva </a:t>
            </a:r>
            <a:r>
              <a:rPr lang="es-ES" altLang="es-AR" b="1" u="sng" dirty="0" err="1"/>
              <a:t>monotónica</a:t>
            </a:r>
            <a:r>
              <a:rPr lang="es-ES" altLang="es-AR" b="1" dirty="0"/>
              <a:t>, </a:t>
            </a:r>
            <a:r>
              <a:rPr lang="es-ES" altLang="es-AR" b="1" dirty="0" smtClean="0"/>
              <a:t>la relación entre </a:t>
            </a:r>
            <a:r>
              <a:rPr lang="es-ES" altLang="es-AR" b="1" dirty="0"/>
              <a:t>las dos variables no es constante a lo largo de toda la recta, y por lo tanto la pendiente de la misma es variable en su recorrido. Se dice que la línea de ajuste es no lineal puesto que es una curva. </a:t>
            </a:r>
            <a:endParaRPr lang="es-ES" altLang="es-AR" b="1" baseline="30000" dirty="0">
              <a:solidFill>
                <a:schemeClr val="hlink"/>
              </a:solidFill>
            </a:endParaRPr>
          </a:p>
          <a:p>
            <a:pPr algn="just" eaLnBrk="1" hangingPunct="1"/>
            <a:endParaRPr lang="es-ES" altLang="es-AR" b="1" dirty="0">
              <a:solidFill>
                <a:schemeClr val="hlink"/>
              </a:solidFill>
            </a:endParaRPr>
          </a:p>
          <a:p>
            <a:pPr algn="just" eaLnBrk="1" hangingPunct="1">
              <a:buFontTx/>
              <a:buChar char="•"/>
            </a:pPr>
            <a:r>
              <a:rPr lang="es-ES" altLang="es-AR" b="1" dirty="0"/>
              <a:t> En el caso de una relación representada por una curva </a:t>
            </a:r>
            <a:r>
              <a:rPr lang="es-ES" altLang="es-AR" b="1" u="sng" dirty="0"/>
              <a:t>no </a:t>
            </a:r>
            <a:r>
              <a:rPr lang="es-ES" altLang="es-AR" b="1" u="sng" dirty="0" err="1"/>
              <a:t>monotónica</a:t>
            </a:r>
            <a:r>
              <a:rPr lang="es-ES" altLang="es-AR" b="1" dirty="0"/>
              <a:t> varía tanto la pendiente de la curva como el sentido de la relación, que en unos sectores puede ser positiva (ascendente) y en otros negativa (descendente).  </a:t>
            </a:r>
            <a:endParaRPr lang="es-ES" altLang="es-AR" b="1" baseline="30000" dirty="0">
              <a:solidFill>
                <a:schemeClr val="hlink"/>
              </a:solidFill>
            </a:endParaRPr>
          </a:p>
        </p:txBody>
      </p:sp>
      <p:sp>
        <p:nvSpPr>
          <p:cNvPr id="51205" name="Text Box 6"/>
          <p:cNvSpPr txBox="1">
            <a:spLocks noChangeArrowheads="1"/>
          </p:cNvSpPr>
          <p:nvPr/>
        </p:nvSpPr>
        <p:spPr bwMode="auto">
          <a:xfrm>
            <a:off x="3348038" y="0"/>
            <a:ext cx="1700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extLst>
      <p:ext uri="{BB962C8B-B14F-4D97-AF65-F5344CB8AC3E}">
        <p14:creationId xmlns:p14="http://schemas.microsoft.com/office/powerpoint/2010/main" val="34730982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95536" y="260648"/>
            <a:ext cx="8208912" cy="1143000"/>
          </a:xfrm>
          <a:solidFill>
            <a:srgbClr val="47B952"/>
          </a:solidFill>
          <a:ln>
            <a:solidFill>
              <a:schemeClr val="tx1"/>
            </a:solidFill>
            <a:miter lim="800000"/>
            <a:headEnd/>
            <a:tailEnd/>
          </a:ln>
        </p:spPr>
        <p:txBody>
          <a:bodyPr/>
          <a:lstStyle/>
          <a:p>
            <a:pPr algn="ctr" eaLnBrk="1" hangingPunct="1"/>
            <a:r>
              <a:rPr lang="es-ES" altLang="es-AR" b="1" dirty="0" err="1" smtClean="0">
                <a:solidFill>
                  <a:schemeClr val="tx1"/>
                </a:solidFill>
              </a:rPr>
              <a:t>Backward</a:t>
            </a:r>
            <a:r>
              <a:rPr lang="es-ES" altLang="es-AR" b="1" dirty="0" smtClean="0">
                <a:solidFill>
                  <a:schemeClr val="tx1"/>
                </a:solidFill>
              </a:rPr>
              <a:t> </a:t>
            </a:r>
            <a:r>
              <a:rPr lang="es-ES" altLang="es-AR" b="1" dirty="0" err="1" smtClean="0">
                <a:solidFill>
                  <a:schemeClr val="tx1"/>
                </a:solidFill>
              </a:rPr>
              <a:t>selection</a:t>
            </a:r>
            <a:endParaRPr lang="es-ES" altLang="es-AR" b="1" dirty="0" smtClean="0">
              <a:solidFill>
                <a:schemeClr val="tx1"/>
              </a:solidFill>
            </a:endParaRPr>
          </a:p>
        </p:txBody>
      </p:sp>
      <p:sp>
        <p:nvSpPr>
          <p:cNvPr id="186371" name="Rectangle 3"/>
          <p:cNvSpPr>
            <a:spLocks noGrp="1" noChangeArrowheads="1"/>
          </p:cNvSpPr>
          <p:nvPr>
            <p:ph type="body" idx="1"/>
          </p:nvPr>
        </p:nvSpPr>
        <p:spPr>
          <a:xfrm>
            <a:off x="395536" y="1484784"/>
            <a:ext cx="8229600" cy="5256584"/>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3000" dirty="0" smtClean="0"/>
              <a:t>Se empieza con todas las variables del modelo y se elimina la menos útil a un tiempo. Una variable, cuyo valor </a:t>
            </a:r>
            <a:r>
              <a:rPr lang="es-ES" altLang="es-AR" sz="3000" i="1" dirty="0" smtClean="0"/>
              <a:t>p</a:t>
            </a:r>
            <a:r>
              <a:rPr lang="es-ES" altLang="es-AR" sz="3000" dirty="0" smtClean="0"/>
              <a:t> asociado a la </a:t>
            </a:r>
            <a:r>
              <a:rPr lang="es-ES" altLang="es-AR" sz="3000" i="1" dirty="0" smtClean="0"/>
              <a:t>F</a:t>
            </a:r>
            <a:r>
              <a:rPr lang="es-ES" altLang="es-AR" sz="3000" dirty="0" smtClean="0"/>
              <a:t> parcial es mayor que un valor prescrito, PMIN, es la menos útil y ha de ser eliminada del modelo. El proceso continúa hasta que no puede eliminarse ninguna otra variable de acuerdo con el criterio propuesto.</a:t>
            </a:r>
          </a:p>
          <a:p>
            <a:pPr algn="just" eaLnBrk="1" hangingPunct="1">
              <a:buClr>
                <a:schemeClr val="tx1"/>
              </a:buClr>
              <a:buFont typeface="Wingdings" pitchFamily="2" charset="2"/>
              <a:buChar char="Ø"/>
            </a:pPr>
            <a:r>
              <a:rPr lang="es-ES" altLang="es-AR" sz="3000" dirty="0"/>
              <a:t>Una vez eliminada la variable del modelo, no puede ser entrada de nuevo en un paso posterior</a:t>
            </a:r>
            <a:endParaRPr lang="es-ES" altLang="es-AR" sz="3000" dirty="0" smtClean="0"/>
          </a:p>
        </p:txBody>
      </p:sp>
    </p:spTree>
    <p:extLst>
      <p:ext uri="{BB962C8B-B14F-4D97-AF65-F5344CB8AC3E}">
        <p14:creationId xmlns:p14="http://schemas.microsoft.com/office/powerpoint/2010/main" val="17572333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67545" y="617538"/>
            <a:ext cx="8208912" cy="1143000"/>
          </a:xfrm>
          <a:solidFill>
            <a:srgbClr val="47B952"/>
          </a:solidFill>
          <a:ln>
            <a:solidFill>
              <a:schemeClr val="tx1"/>
            </a:solidFill>
            <a:miter lim="800000"/>
            <a:headEnd/>
            <a:tailEnd/>
          </a:ln>
        </p:spPr>
        <p:txBody>
          <a:bodyPr/>
          <a:lstStyle/>
          <a:p>
            <a:pPr algn="ctr" eaLnBrk="1" hangingPunct="1"/>
            <a:r>
              <a:rPr lang="es-ES" altLang="es-AR" b="1" dirty="0" err="1" smtClean="0">
                <a:solidFill>
                  <a:schemeClr val="tx1"/>
                </a:solidFill>
              </a:rPr>
              <a:t>Remove</a:t>
            </a:r>
            <a:endParaRPr lang="es-ES" altLang="es-AR" b="1" dirty="0" smtClean="0">
              <a:solidFill>
                <a:schemeClr val="tx1"/>
              </a:solidFill>
            </a:endParaRPr>
          </a:p>
        </p:txBody>
      </p:sp>
      <p:sp>
        <p:nvSpPr>
          <p:cNvPr id="188419" name="Rectangle 3"/>
          <p:cNvSpPr>
            <a:spLocks noGrp="1" noChangeArrowheads="1"/>
          </p:cNvSpPr>
          <p:nvPr>
            <p:ph type="body" idx="1"/>
          </p:nvPr>
        </p:nvSpPr>
        <p:spPr>
          <a:xfrm>
            <a:off x="468313" y="2133600"/>
            <a:ext cx="8229600" cy="1800225"/>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mtClean="0"/>
              <a:t>Es un procedimiento de selección de variables en que se eliminan todas las variables de un bloque en un solo paso. </a:t>
            </a:r>
          </a:p>
        </p:txBody>
      </p:sp>
    </p:spTree>
    <p:extLst>
      <p:ext uri="{BB962C8B-B14F-4D97-AF65-F5344CB8AC3E}">
        <p14:creationId xmlns:p14="http://schemas.microsoft.com/office/powerpoint/2010/main" val="3497305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971550" y="590550"/>
            <a:ext cx="763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EJEMPLO CORRELACIÓN</a:t>
            </a:r>
            <a:endParaRPr lang="es-MX" altLang="es-AR" sz="2400"/>
          </a:p>
        </p:txBody>
      </p:sp>
      <p:sp>
        <p:nvSpPr>
          <p:cNvPr id="43011" name="Rectangle 3"/>
          <p:cNvSpPr>
            <a:spLocks noChangeArrowheads="1"/>
          </p:cNvSpPr>
          <p:nvPr/>
        </p:nvSpPr>
        <p:spPr bwMode="auto">
          <a:xfrm>
            <a:off x="900113" y="1700213"/>
            <a:ext cx="7272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1800" b="1"/>
              <a:t>Total Ocupados entre 25 y 45 años (con ingresos)</a:t>
            </a:r>
            <a:endParaRPr lang="es-MX" altLang="es-AR" sz="180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365375"/>
            <a:ext cx="8177212"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riángulo rectángulo"/>
          <p:cNvSpPr/>
          <p:nvPr/>
        </p:nvSpPr>
        <p:spPr bwMode="auto">
          <a:xfrm rot="10800000">
            <a:off x="4211960" y="3814937"/>
            <a:ext cx="3888432" cy="1800204"/>
          </a:xfrm>
          <a:prstGeom prst="rtTriangle">
            <a:avLst/>
          </a:prstGeom>
          <a:solidFill>
            <a:schemeClr val="accent1">
              <a:alpha val="33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es-AR" sz="20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56274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971550" y="590550"/>
            <a:ext cx="763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EJEMPLO CORRELACIÓN</a:t>
            </a:r>
            <a:endParaRPr lang="es-MX" altLang="es-AR" sz="2400"/>
          </a:p>
        </p:txBody>
      </p:sp>
      <p:sp>
        <p:nvSpPr>
          <p:cNvPr id="44035" name="Rectangle 3"/>
          <p:cNvSpPr>
            <a:spLocks noChangeArrowheads="1"/>
          </p:cNvSpPr>
          <p:nvPr/>
        </p:nvSpPr>
        <p:spPr bwMode="auto">
          <a:xfrm>
            <a:off x="900113" y="1700213"/>
            <a:ext cx="7272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1800" b="1"/>
              <a:t>Total Ocupados entre 25 y 45 años (con ingresos)</a:t>
            </a:r>
            <a:endParaRPr lang="es-MX" altLang="es-AR" sz="1800"/>
          </a:p>
        </p:txBody>
      </p:sp>
      <p:sp>
        <p:nvSpPr>
          <p:cNvPr id="44036" name="Rectangle 4"/>
          <p:cNvSpPr>
            <a:spLocks noChangeArrowheads="1"/>
          </p:cNvSpPr>
          <p:nvPr/>
        </p:nvSpPr>
        <p:spPr bwMode="auto">
          <a:xfrm>
            <a:off x="2482850" y="2060575"/>
            <a:ext cx="417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1800" b="1"/>
              <a:t>Varones</a:t>
            </a:r>
            <a:endParaRPr lang="es-MX" altLang="es-AR" sz="1800"/>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501900"/>
            <a:ext cx="81915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Triángulo rectángulo"/>
          <p:cNvSpPr/>
          <p:nvPr/>
        </p:nvSpPr>
        <p:spPr bwMode="auto">
          <a:xfrm rot="10800000">
            <a:off x="4245822" y="3967337"/>
            <a:ext cx="3888432" cy="1800204"/>
          </a:xfrm>
          <a:prstGeom prst="rtTriangle">
            <a:avLst/>
          </a:prstGeom>
          <a:solidFill>
            <a:schemeClr val="accent1">
              <a:alpha val="33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es-AR" sz="20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951002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971550" y="590550"/>
            <a:ext cx="763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EJEMPLO CORRELACIÓN</a:t>
            </a:r>
            <a:endParaRPr lang="es-MX" altLang="es-AR" sz="2400"/>
          </a:p>
        </p:txBody>
      </p:sp>
      <p:sp>
        <p:nvSpPr>
          <p:cNvPr id="45059" name="Rectangle 3"/>
          <p:cNvSpPr>
            <a:spLocks noChangeArrowheads="1"/>
          </p:cNvSpPr>
          <p:nvPr/>
        </p:nvSpPr>
        <p:spPr bwMode="auto">
          <a:xfrm>
            <a:off x="900113" y="1700213"/>
            <a:ext cx="7272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1800" b="1"/>
              <a:t>Total Ocupados entre 25 y 45 años (con ingresos)</a:t>
            </a:r>
            <a:endParaRPr lang="es-MX" altLang="es-AR" sz="1800"/>
          </a:p>
        </p:txBody>
      </p:sp>
      <p:sp>
        <p:nvSpPr>
          <p:cNvPr id="45060" name="Rectangle 4"/>
          <p:cNvSpPr>
            <a:spLocks noChangeArrowheads="1"/>
          </p:cNvSpPr>
          <p:nvPr/>
        </p:nvSpPr>
        <p:spPr bwMode="auto">
          <a:xfrm>
            <a:off x="2482850" y="2133600"/>
            <a:ext cx="417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1800" b="1"/>
              <a:t>Mujeres</a:t>
            </a:r>
            <a:endParaRPr lang="es-MX" altLang="es-AR" sz="1800"/>
          </a:p>
        </p:txBody>
      </p:sp>
      <p:pic>
        <p:nvPicPr>
          <p:cNvPr id="45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2492375"/>
            <a:ext cx="819467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Triángulo rectángulo"/>
          <p:cNvSpPr/>
          <p:nvPr/>
        </p:nvSpPr>
        <p:spPr bwMode="auto">
          <a:xfrm rot="10800000">
            <a:off x="4236022" y="3949116"/>
            <a:ext cx="3936428" cy="1800205"/>
          </a:xfrm>
          <a:prstGeom prst="rtTriangle">
            <a:avLst/>
          </a:prstGeom>
          <a:solidFill>
            <a:schemeClr val="accent1">
              <a:alpha val="33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es-AR" sz="20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997942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ctrTitle" idx="4294967295"/>
          </p:nvPr>
        </p:nvSpPr>
        <p:spPr>
          <a:xfrm>
            <a:off x="1371600" y="914400"/>
            <a:ext cx="7772400" cy="609600"/>
          </a:xfrm>
        </p:spPr>
        <p:txBody>
          <a:bodyPr/>
          <a:lstStyle/>
          <a:p>
            <a:pPr marL="838200" indent="-838200"/>
            <a:r>
              <a:rPr lang="es-ES" altLang="es-AR" b="1" smtClean="0">
                <a:latin typeface="Arial Narrow" pitchFamily="34" charset="0"/>
                <a:cs typeface="Times New Roman" pitchFamily="18" charset="0"/>
              </a:rPr>
              <a:t/>
            </a:r>
            <a:br>
              <a:rPr lang="es-ES" altLang="es-AR" b="1" smtClean="0">
                <a:latin typeface="Arial Narrow" pitchFamily="34" charset="0"/>
                <a:cs typeface="Times New Roman" pitchFamily="18" charset="0"/>
              </a:rPr>
            </a:br>
            <a:r>
              <a:rPr lang="es-ES" altLang="es-AR" b="1" smtClean="0">
                <a:latin typeface="Arial Narrow" pitchFamily="34" charset="0"/>
                <a:cs typeface="Times New Roman" pitchFamily="18" charset="0"/>
              </a:rPr>
              <a:t/>
            </a:r>
            <a:br>
              <a:rPr lang="es-ES" altLang="es-AR" b="1" smtClean="0">
                <a:latin typeface="Arial Narrow" pitchFamily="34" charset="0"/>
                <a:cs typeface="Times New Roman" pitchFamily="18" charset="0"/>
              </a:rPr>
            </a:br>
            <a:r>
              <a:rPr lang="es-ES" altLang="es-AR" b="1" smtClean="0">
                <a:latin typeface="Arial Narrow" pitchFamily="34" charset="0"/>
                <a:cs typeface="Times New Roman" pitchFamily="18" charset="0"/>
              </a:rPr>
              <a:t/>
            </a:r>
            <a:br>
              <a:rPr lang="es-ES" altLang="es-AR" b="1" smtClean="0">
                <a:latin typeface="Arial Narrow" pitchFamily="34" charset="0"/>
                <a:cs typeface="Times New Roman" pitchFamily="18" charset="0"/>
              </a:rPr>
            </a:br>
            <a:r>
              <a:rPr lang="es-ES" altLang="es-AR" b="1" smtClean="0">
                <a:cs typeface="Times New Roman" pitchFamily="18" charset="0"/>
              </a:rPr>
              <a:t/>
            </a:r>
            <a:br>
              <a:rPr lang="es-ES" altLang="es-AR" b="1" smtClean="0">
                <a:cs typeface="Times New Roman" pitchFamily="18" charset="0"/>
              </a:rPr>
            </a:br>
            <a:endParaRPr lang="es-ES" altLang="es-AR" smtClean="0"/>
          </a:p>
        </p:txBody>
      </p:sp>
      <p:sp>
        <p:nvSpPr>
          <p:cNvPr id="95235" name="Rectangle 3"/>
          <p:cNvSpPr>
            <a:spLocks noGrp="1" noChangeArrowheads="1"/>
          </p:cNvSpPr>
          <p:nvPr>
            <p:ph type="subTitle" idx="4294967295"/>
          </p:nvPr>
        </p:nvSpPr>
        <p:spPr>
          <a:xfrm>
            <a:off x="468313" y="2205038"/>
            <a:ext cx="8159750" cy="2592387"/>
          </a:xfrm>
        </p:spPr>
        <p:txBody>
          <a:bodyPr/>
          <a:lstStyle/>
          <a:p>
            <a:pPr marL="0" indent="0" algn="ctr">
              <a:buFont typeface="Wingdings" pitchFamily="2" charset="2"/>
              <a:buNone/>
            </a:pPr>
            <a:r>
              <a:rPr lang="es-ES" altLang="es-AR" sz="2000" b="1" smtClean="0">
                <a:latin typeface="Arial" charset="0"/>
                <a:cs typeface="Times New Roman" pitchFamily="18" charset="0"/>
              </a:rPr>
              <a:t/>
            </a:r>
            <a:br>
              <a:rPr lang="es-ES" altLang="es-AR" sz="2000" b="1" smtClean="0">
                <a:latin typeface="Arial" charset="0"/>
                <a:cs typeface="Times New Roman" pitchFamily="18" charset="0"/>
              </a:rPr>
            </a:br>
            <a:endParaRPr lang="es-ES" altLang="es-AR" sz="2000" b="1" smtClean="0">
              <a:latin typeface="Arial" charset="0"/>
              <a:cs typeface="Times New Roman" pitchFamily="18" charset="0"/>
            </a:endParaRPr>
          </a:p>
          <a:p>
            <a:pPr marL="0" indent="0" algn="ctr">
              <a:buFont typeface="Wingdings" pitchFamily="2" charset="2"/>
              <a:buNone/>
            </a:pPr>
            <a:r>
              <a:rPr lang="es-ES_tradnl" altLang="es-AR" b="1" smtClean="0">
                <a:latin typeface="Arial" charset="0"/>
                <a:cs typeface="Times New Roman" pitchFamily="18" charset="0"/>
              </a:rPr>
              <a:t>Correlación parcial.</a:t>
            </a:r>
          </a:p>
          <a:p>
            <a:pPr marL="0" indent="0" algn="ctr">
              <a:buFont typeface="Wingdings" pitchFamily="2" charset="2"/>
              <a:buNone/>
            </a:pPr>
            <a:r>
              <a:rPr lang="es-ES_tradnl" altLang="es-AR" b="1" smtClean="0">
                <a:latin typeface="Arial" charset="0"/>
                <a:cs typeface="Times New Roman" pitchFamily="18" charset="0"/>
              </a:rPr>
              <a:t>Para identificar interpretaciones espureas</a:t>
            </a:r>
          </a:p>
        </p:txBody>
      </p:sp>
      <p:sp>
        <p:nvSpPr>
          <p:cNvPr id="95236" name="Text Box 4"/>
          <p:cNvSpPr txBox="1">
            <a:spLocks noChangeArrowheads="1"/>
          </p:cNvSpPr>
          <p:nvPr/>
        </p:nvSpPr>
        <p:spPr bwMode="auto">
          <a:xfrm>
            <a:off x="950913" y="2513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kumimoji="1" lang="es-AR" altLang="es-AR" sz="2400">
              <a:latin typeface="Times New Roman" pitchFamily="18" charset="0"/>
            </a:endParaRPr>
          </a:p>
        </p:txBody>
      </p:sp>
      <p:sp>
        <p:nvSpPr>
          <p:cNvPr id="95237" name="Text Box 5"/>
          <p:cNvSpPr txBox="1">
            <a:spLocks noChangeArrowheads="1"/>
          </p:cNvSpPr>
          <p:nvPr/>
        </p:nvSpPr>
        <p:spPr bwMode="auto">
          <a:xfrm>
            <a:off x="6567488" y="785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kumimoji="1" lang="es-AR" altLang="es-AR" sz="2400">
              <a:latin typeface="Times New Roman" pitchFamily="18" charset="0"/>
            </a:endParaRPr>
          </a:p>
        </p:txBody>
      </p:sp>
    </p:spTree>
    <p:extLst>
      <p:ext uri="{BB962C8B-B14F-4D97-AF65-F5344CB8AC3E}">
        <p14:creationId xmlns:p14="http://schemas.microsoft.com/office/powerpoint/2010/main" val="2839068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611188" y="188913"/>
            <a:ext cx="8080375" cy="1143000"/>
          </a:xfrm>
        </p:spPr>
        <p:txBody>
          <a:bodyPr/>
          <a:lstStyle/>
          <a:p>
            <a:pPr algn="ctr"/>
            <a:r>
              <a:rPr lang="es-ES" altLang="es-AR" b="1" dirty="0" smtClean="0">
                <a:latin typeface="Arial Narrow" panose="020B0606020202030204" pitchFamily="34" charset="0"/>
                <a:cs typeface="Times New Roman" pitchFamily="18" charset="0"/>
              </a:rPr>
              <a:t>Modelo de correlación parcial</a:t>
            </a:r>
            <a:endParaRPr lang="es-ES" altLang="es-AR" dirty="0" smtClean="0">
              <a:latin typeface="Arial Narrow" panose="020B0606020202030204" pitchFamily="34" charset="0"/>
            </a:endParaRPr>
          </a:p>
        </p:txBody>
      </p:sp>
      <p:sp>
        <p:nvSpPr>
          <p:cNvPr id="96259" name="Text Box 3"/>
          <p:cNvSpPr txBox="1">
            <a:spLocks noChangeArrowheads="1"/>
          </p:cNvSpPr>
          <p:nvPr/>
        </p:nvSpPr>
        <p:spPr bwMode="auto">
          <a:xfrm>
            <a:off x="2124075" y="206057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3200">
                <a:latin typeface="Times New Roman" pitchFamily="18" charset="0"/>
              </a:rPr>
              <a:t>x</a:t>
            </a:r>
            <a:endParaRPr kumimoji="1" lang="es-ES" altLang="es-AR" sz="3200">
              <a:latin typeface="Times New Roman" pitchFamily="18" charset="0"/>
            </a:endParaRPr>
          </a:p>
        </p:txBody>
      </p:sp>
      <p:sp>
        <p:nvSpPr>
          <p:cNvPr id="96260" name="Text Box 4"/>
          <p:cNvSpPr txBox="1">
            <a:spLocks noChangeArrowheads="1"/>
          </p:cNvSpPr>
          <p:nvPr/>
        </p:nvSpPr>
        <p:spPr bwMode="auto">
          <a:xfrm>
            <a:off x="4067175" y="2060575"/>
            <a:ext cx="336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3200">
                <a:latin typeface="Times New Roman" pitchFamily="18" charset="0"/>
              </a:rPr>
              <a:t>y</a:t>
            </a:r>
            <a:endParaRPr kumimoji="1" lang="es-ES" altLang="es-AR" sz="3200">
              <a:latin typeface="Times New Roman" pitchFamily="18" charset="0"/>
            </a:endParaRPr>
          </a:p>
        </p:txBody>
      </p:sp>
      <p:sp>
        <p:nvSpPr>
          <p:cNvPr id="96261" name="Line 5"/>
          <p:cNvSpPr>
            <a:spLocks noChangeShapeType="1"/>
          </p:cNvSpPr>
          <p:nvPr/>
        </p:nvSpPr>
        <p:spPr bwMode="auto">
          <a:xfrm>
            <a:off x="2555875" y="2420938"/>
            <a:ext cx="1368425"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96262" name="Text Box 6"/>
          <p:cNvSpPr txBox="1">
            <a:spLocks noChangeArrowheads="1"/>
          </p:cNvSpPr>
          <p:nvPr/>
        </p:nvSpPr>
        <p:spPr bwMode="auto">
          <a:xfrm>
            <a:off x="5775325" y="2081213"/>
            <a:ext cx="228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Relación original</a:t>
            </a:r>
            <a:endParaRPr kumimoji="1" lang="es-ES" altLang="es-AR" sz="2400">
              <a:latin typeface="Times New Roman" pitchFamily="18" charset="0"/>
            </a:endParaRPr>
          </a:p>
        </p:txBody>
      </p:sp>
      <p:sp>
        <p:nvSpPr>
          <p:cNvPr id="96263" name="Text Box 7"/>
          <p:cNvSpPr txBox="1">
            <a:spLocks noChangeArrowheads="1"/>
          </p:cNvSpPr>
          <p:nvPr/>
        </p:nvSpPr>
        <p:spPr bwMode="auto">
          <a:xfrm>
            <a:off x="323850" y="3357563"/>
            <a:ext cx="8528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600" b="1">
                <a:solidFill>
                  <a:schemeClr val="tx2"/>
                </a:solidFill>
                <a:latin typeface="Times New Roman" pitchFamily="18" charset="0"/>
              </a:rPr>
              <a:t>La </a:t>
            </a:r>
            <a:r>
              <a:rPr kumimoji="1" lang="es-ES_tradnl" altLang="es-AR" sz="2600" b="1" u="sng">
                <a:solidFill>
                  <a:schemeClr val="tx2"/>
                </a:solidFill>
                <a:latin typeface="Times New Roman" pitchFamily="18" charset="0"/>
              </a:rPr>
              <a:t>covariación</a:t>
            </a:r>
            <a:r>
              <a:rPr kumimoji="1" lang="es-ES_tradnl" altLang="es-AR" sz="2600" b="1">
                <a:solidFill>
                  <a:schemeClr val="tx2"/>
                </a:solidFill>
                <a:latin typeface="Times New Roman" pitchFamily="18" charset="0"/>
              </a:rPr>
              <a:t> observada no necesariamente es </a:t>
            </a:r>
            <a:r>
              <a:rPr kumimoji="1" lang="es-ES_tradnl" altLang="es-AR" sz="2600" b="1" u="sng">
                <a:solidFill>
                  <a:schemeClr val="tx2"/>
                </a:solidFill>
                <a:latin typeface="Times New Roman" pitchFamily="18" charset="0"/>
              </a:rPr>
              <a:t>explicación</a:t>
            </a:r>
            <a:endParaRPr kumimoji="1" lang="es-ES" altLang="es-AR" sz="2600" b="1" u="sng">
              <a:solidFill>
                <a:schemeClr val="tx2"/>
              </a:solidFill>
              <a:latin typeface="Times New Roman" pitchFamily="18" charset="0"/>
            </a:endParaRPr>
          </a:p>
        </p:txBody>
      </p:sp>
      <p:sp>
        <p:nvSpPr>
          <p:cNvPr id="96264" name="Text Box 8"/>
          <p:cNvSpPr txBox="1">
            <a:spLocks noChangeArrowheads="1"/>
          </p:cNvSpPr>
          <p:nvPr/>
        </p:nvSpPr>
        <p:spPr bwMode="auto">
          <a:xfrm>
            <a:off x="2195513" y="5445125"/>
            <a:ext cx="34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600">
                <a:latin typeface="Times New Roman" pitchFamily="18" charset="0"/>
              </a:rPr>
              <a:t>x</a:t>
            </a:r>
            <a:endParaRPr kumimoji="1" lang="es-ES" altLang="es-AR" sz="2600">
              <a:latin typeface="Times New Roman" pitchFamily="18" charset="0"/>
            </a:endParaRPr>
          </a:p>
        </p:txBody>
      </p:sp>
      <p:sp>
        <p:nvSpPr>
          <p:cNvPr id="96265" name="Text Box 9"/>
          <p:cNvSpPr txBox="1">
            <a:spLocks noChangeArrowheads="1"/>
          </p:cNvSpPr>
          <p:nvPr/>
        </p:nvSpPr>
        <p:spPr bwMode="auto">
          <a:xfrm>
            <a:off x="3203575" y="4005263"/>
            <a:ext cx="2762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600">
                <a:latin typeface="Times New Roman" pitchFamily="18" charset="0"/>
              </a:rPr>
              <a:t>t</a:t>
            </a:r>
            <a:endParaRPr kumimoji="1" lang="es-ES" altLang="es-AR" sz="2600">
              <a:latin typeface="Times New Roman" pitchFamily="18" charset="0"/>
            </a:endParaRPr>
          </a:p>
        </p:txBody>
      </p:sp>
      <p:sp>
        <p:nvSpPr>
          <p:cNvPr id="96266" name="Text Box 10"/>
          <p:cNvSpPr txBox="1">
            <a:spLocks noChangeArrowheads="1"/>
          </p:cNvSpPr>
          <p:nvPr/>
        </p:nvSpPr>
        <p:spPr bwMode="auto">
          <a:xfrm>
            <a:off x="4140200" y="5373688"/>
            <a:ext cx="34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600">
                <a:latin typeface="Times New Roman" pitchFamily="18" charset="0"/>
              </a:rPr>
              <a:t>y</a:t>
            </a:r>
            <a:endParaRPr kumimoji="1" lang="es-ES" altLang="es-AR" sz="2600">
              <a:latin typeface="Times New Roman" pitchFamily="18" charset="0"/>
            </a:endParaRPr>
          </a:p>
        </p:txBody>
      </p:sp>
      <p:sp>
        <p:nvSpPr>
          <p:cNvPr id="96267" name="Line 11"/>
          <p:cNvSpPr>
            <a:spLocks noChangeShapeType="1"/>
          </p:cNvSpPr>
          <p:nvPr/>
        </p:nvSpPr>
        <p:spPr bwMode="auto">
          <a:xfrm>
            <a:off x="3563938" y="4437063"/>
            <a:ext cx="720725" cy="1079500"/>
          </a:xfrm>
          <a:prstGeom prst="line">
            <a:avLst/>
          </a:prstGeom>
          <a:noFill/>
          <a:ln w="38100">
            <a:solidFill>
              <a:schemeClr val="tx1"/>
            </a:solidFill>
            <a:round/>
            <a:headEnd type="none" w="sm" len="sm"/>
            <a:tailEnd/>
          </a:ln>
          <a:extLst>
            <a:ext uri="{909E8E84-426E-40DD-AFC4-6F175D3DCCD1}">
              <a14:hiddenFill xmlns:a14="http://schemas.microsoft.com/office/drawing/2010/main">
                <a:noFill/>
              </a14:hiddenFill>
            </a:ext>
          </a:extLst>
        </p:spPr>
        <p:txBody>
          <a:bodyPr/>
          <a:lstStyle/>
          <a:p>
            <a:endParaRPr lang="es-AR"/>
          </a:p>
        </p:txBody>
      </p:sp>
      <p:sp>
        <p:nvSpPr>
          <p:cNvPr id="96268" name="Line 12"/>
          <p:cNvSpPr>
            <a:spLocks noChangeShapeType="1"/>
          </p:cNvSpPr>
          <p:nvPr/>
        </p:nvSpPr>
        <p:spPr bwMode="auto">
          <a:xfrm flipH="1">
            <a:off x="2484438" y="4508500"/>
            <a:ext cx="647700" cy="1008063"/>
          </a:xfrm>
          <a:prstGeom prst="line">
            <a:avLst/>
          </a:prstGeom>
          <a:noFill/>
          <a:ln w="38100">
            <a:solidFill>
              <a:schemeClr val="tx1"/>
            </a:solidFill>
            <a:round/>
            <a:headEnd type="none" w="sm" len="sm"/>
            <a:tailEnd/>
          </a:ln>
          <a:extLst>
            <a:ext uri="{909E8E84-426E-40DD-AFC4-6F175D3DCCD1}">
              <a14:hiddenFill xmlns:a14="http://schemas.microsoft.com/office/drawing/2010/main">
                <a:noFill/>
              </a14:hiddenFill>
            </a:ext>
          </a:extLst>
        </p:spPr>
        <p:txBody>
          <a:bodyPr/>
          <a:lstStyle/>
          <a:p>
            <a:endParaRPr lang="es-AR"/>
          </a:p>
        </p:txBody>
      </p:sp>
      <p:sp>
        <p:nvSpPr>
          <p:cNvPr id="96269" name="Line 13"/>
          <p:cNvSpPr>
            <a:spLocks noChangeShapeType="1"/>
          </p:cNvSpPr>
          <p:nvPr/>
        </p:nvSpPr>
        <p:spPr bwMode="auto">
          <a:xfrm>
            <a:off x="2700338" y="5661025"/>
            <a:ext cx="1368425" cy="0"/>
          </a:xfrm>
          <a:prstGeom prst="line">
            <a:avLst/>
          </a:prstGeom>
          <a:noFill/>
          <a:ln w="38100" cap="rnd">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96270" name="Text Box 14"/>
          <p:cNvSpPr txBox="1">
            <a:spLocks noChangeArrowheads="1"/>
          </p:cNvSpPr>
          <p:nvPr/>
        </p:nvSpPr>
        <p:spPr bwMode="auto">
          <a:xfrm>
            <a:off x="250825" y="5157788"/>
            <a:ext cx="176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Relación original</a:t>
            </a:r>
            <a:endParaRPr kumimoji="1" lang="es-ES" altLang="es-AR" sz="2400">
              <a:latin typeface="Times New Roman" pitchFamily="18" charset="0"/>
            </a:endParaRPr>
          </a:p>
        </p:txBody>
      </p:sp>
      <p:sp>
        <p:nvSpPr>
          <p:cNvPr id="96271" name="Text Box 15"/>
          <p:cNvSpPr txBox="1">
            <a:spLocks noChangeArrowheads="1"/>
          </p:cNvSpPr>
          <p:nvPr/>
        </p:nvSpPr>
        <p:spPr bwMode="auto">
          <a:xfrm>
            <a:off x="3924300" y="3933825"/>
            <a:ext cx="253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Variable de control</a:t>
            </a:r>
            <a:endParaRPr kumimoji="1" lang="es-ES" altLang="es-AR" sz="2400">
              <a:latin typeface="Times New Roman" pitchFamily="18" charset="0"/>
            </a:endParaRPr>
          </a:p>
        </p:txBody>
      </p:sp>
      <p:sp>
        <p:nvSpPr>
          <p:cNvPr id="96272" name="Text Box 16"/>
          <p:cNvSpPr txBox="1">
            <a:spLocks noChangeArrowheads="1"/>
          </p:cNvSpPr>
          <p:nvPr/>
        </p:nvSpPr>
        <p:spPr bwMode="auto">
          <a:xfrm>
            <a:off x="323850" y="2636838"/>
            <a:ext cx="3786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800" b="1" dirty="0" err="1">
                <a:solidFill>
                  <a:schemeClr val="hlink"/>
                </a:solidFill>
                <a:latin typeface="Times New Roman" pitchFamily="18" charset="0"/>
              </a:rPr>
              <a:t>r</a:t>
            </a:r>
            <a:r>
              <a:rPr kumimoji="1" lang="es-ES_tradnl" altLang="es-AR" sz="2800" b="1" baseline="-25000" dirty="0" err="1">
                <a:solidFill>
                  <a:schemeClr val="hlink"/>
                </a:solidFill>
                <a:latin typeface="Times New Roman" pitchFamily="18" charset="0"/>
              </a:rPr>
              <a:t>xy</a:t>
            </a:r>
            <a:r>
              <a:rPr kumimoji="1" lang="es-ES_tradnl" altLang="es-AR" sz="2800" b="1" baseline="-25000" dirty="0">
                <a:solidFill>
                  <a:schemeClr val="hlink"/>
                </a:solidFill>
                <a:latin typeface="Times New Roman" pitchFamily="18" charset="0"/>
              </a:rPr>
              <a:t> </a:t>
            </a:r>
            <a:r>
              <a:rPr kumimoji="1" lang="es-ES_tradnl" altLang="es-AR" sz="2800" b="1" dirty="0">
                <a:solidFill>
                  <a:schemeClr val="hlink"/>
                </a:solidFill>
                <a:latin typeface="Times New Roman" pitchFamily="18" charset="0"/>
              </a:rPr>
              <a:t>= correlación simple</a:t>
            </a:r>
            <a:r>
              <a:rPr kumimoji="1" lang="es-ES_tradnl" altLang="es-AR" sz="2800" b="1" baseline="-25000" dirty="0">
                <a:solidFill>
                  <a:schemeClr val="hlink"/>
                </a:solidFill>
                <a:latin typeface="Times New Roman" pitchFamily="18" charset="0"/>
              </a:rPr>
              <a:t> </a:t>
            </a:r>
            <a:endParaRPr kumimoji="1" lang="es-ES" altLang="es-AR" sz="2800" b="1" baseline="-25000" dirty="0">
              <a:solidFill>
                <a:schemeClr val="hlink"/>
              </a:solidFill>
              <a:latin typeface="Times New Roman" pitchFamily="18" charset="0"/>
            </a:endParaRPr>
          </a:p>
        </p:txBody>
      </p:sp>
      <p:sp>
        <p:nvSpPr>
          <p:cNvPr id="96273" name="Text Box 17"/>
          <p:cNvSpPr txBox="1">
            <a:spLocks noChangeArrowheads="1"/>
          </p:cNvSpPr>
          <p:nvPr/>
        </p:nvSpPr>
        <p:spPr bwMode="auto">
          <a:xfrm>
            <a:off x="179388" y="6092825"/>
            <a:ext cx="39449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800" b="1">
                <a:solidFill>
                  <a:schemeClr val="hlink"/>
                </a:solidFill>
                <a:latin typeface="Times New Roman" pitchFamily="18" charset="0"/>
              </a:rPr>
              <a:t>r</a:t>
            </a:r>
            <a:r>
              <a:rPr kumimoji="1" lang="es-ES_tradnl" altLang="es-AR" sz="2800" b="1" baseline="-25000">
                <a:solidFill>
                  <a:schemeClr val="hlink"/>
                </a:solidFill>
                <a:latin typeface="Times New Roman" pitchFamily="18" charset="0"/>
              </a:rPr>
              <a:t>xy.t </a:t>
            </a:r>
            <a:r>
              <a:rPr kumimoji="1" lang="es-ES_tradnl" altLang="es-AR" sz="2800" b="1">
                <a:solidFill>
                  <a:schemeClr val="hlink"/>
                </a:solidFill>
                <a:latin typeface="Times New Roman" pitchFamily="18" charset="0"/>
              </a:rPr>
              <a:t>= correlación parcial</a:t>
            </a:r>
            <a:endParaRPr kumimoji="1" lang="es-ES" altLang="es-AR" sz="2800" b="1" baseline="-25000">
              <a:solidFill>
                <a:schemeClr val="hlink"/>
              </a:solidFill>
              <a:latin typeface="Times New Roman" pitchFamily="18" charset="0"/>
            </a:endParaRPr>
          </a:p>
        </p:txBody>
      </p:sp>
      <p:sp>
        <p:nvSpPr>
          <p:cNvPr id="96274" name="Text Box 18"/>
          <p:cNvSpPr txBox="1">
            <a:spLocks noChangeArrowheads="1"/>
          </p:cNvSpPr>
          <p:nvPr/>
        </p:nvSpPr>
        <p:spPr bwMode="auto">
          <a:xfrm>
            <a:off x="4500563" y="5305425"/>
            <a:ext cx="46434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b="1" dirty="0">
                <a:solidFill>
                  <a:srgbClr val="C00000"/>
                </a:solidFill>
                <a:latin typeface="Times New Roman" pitchFamily="18" charset="0"/>
              </a:rPr>
              <a:t>Correlación parcial es “lo que queda” de la relación original después de quitarle la incidencia de la variable de control. </a:t>
            </a:r>
            <a:endParaRPr kumimoji="1" lang="es-ES" altLang="es-AR" sz="2400" b="1" dirty="0">
              <a:solidFill>
                <a:srgbClr val="C00000"/>
              </a:solidFill>
              <a:latin typeface="Times New Roman" pitchFamily="18" charset="0"/>
            </a:endParaRPr>
          </a:p>
        </p:txBody>
      </p:sp>
    </p:spTree>
    <p:extLst>
      <p:ext uri="{BB962C8B-B14F-4D97-AF65-F5344CB8AC3E}">
        <p14:creationId xmlns:p14="http://schemas.microsoft.com/office/powerpoint/2010/main" val="25069515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350" y="333375"/>
            <a:ext cx="9150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Matriz de coeficientes de correlación parcial</a:t>
            </a:r>
            <a:endParaRPr lang="es-ES" altLang="es-AR" sz="3200" b="1">
              <a:solidFill>
                <a:schemeClr val="tx2"/>
              </a:solidFill>
            </a:endParaRPr>
          </a:p>
        </p:txBody>
      </p:sp>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5538"/>
            <a:ext cx="8748712"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Oval 4"/>
          <p:cNvSpPr>
            <a:spLocks noChangeArrowheads="1"/>
          </p:cNvSpPr>
          <p:nvPr/>
        </p:nvSpPr>
        <p:spPr bwMode="auto">
          <a:xfrm>
            <a:off x="250825" y="4292600"/>
            <a:ext cx="1512888" cy="576263"/>
          </a:xfrm>
          <a:prstGeom prst="ellipse">
            <a:avLst/>
          </a:pr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97285" name="Oval 5"/>
          <p:cNvSpPr>
            <a:spLocks noChangeArrowheads="1"/>
          </p:cNvSpPr>
          <p:nvPr/>
        </p:nvSpPr>
        <p:spPr bwMode="auto">
          <a:xfrm>
            <a:off x="6659563" y="4365625"/>
            <a:ext cx="649287" cy="287338"/>
          </a:xfrm>
          <a:prstGeom prst="ellipse">
            <a:avLst/>
          </a:pr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97286" name="Oval 6"/>
          <p:cNvSpPr>
            <a:spLocks noChangeArrowheads="1"/>
          </p:cNvSpPr>
          <p:nvPr/>
        </p:nvSpPr>
        <p:spPr bwMode="auto">
          <a:xfrm>
            <a:off x="6588125" y="2133600"/>
            <a:ext cx="649288" cy="287338"/>
          </a:xfrm>
          <a:prstGeom prst="ellipse">
            <a:avLst/>
          </a:pr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97287" name="Rectangle 7"/>
          <p:cNvSpPr>
            <a:spLocks noChangeArrowheads="1"/>
          </p:cNvSpPr>
          <p:nvPr/>
        </p:nvSpPr>
        <p:spPr bwMode="auto">
          <a:xfrm>
            <a:off x="7308850" y="2205038"/>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b="1">
                <a:solidFill>
                  <a:schemeClr val="hlink"/>
                </a:solidFill>
                <a:latin typeface="Times New Roman" pitchFamily="18" charset="0"/>
              </a:rPr>
              <a:t>r</a:t>
            </a:r>
            <a:r>
              <a:rPr kumimoji="1" lang="es-ES_tradnl" altLang="es-AR" sz="2400" b="1" baseline="-25000">
                <a:solidFill>
                  <a:schemeClr val="hlink"/>
                </a:solidFill>
                <a:latin typeface="Times New Roman" pitchFamily="18" charset="0"/>
              </a:rPr>
              <a:t>xy</a:t>
            </a:r>
            <a:endParaRPr kumimoji="1" lang="es-ES" altLang="es-AR" sz="2400" b="1" baseline="-25000">
              <a:solidFill>
                <a:schemeClr val="hlink"/>
              </a:solidFill>
              <a:latin typeface="Times New Roman" pitchFamily="18" charset="0"/>
            </a:endParaRPr>
          </a:p>
        </p:txBody>
      </p:sp>
      <p:sp>
        <p:nvSpPr>
          <p:cNvPr id="97288" name="Rectangle 8"/>
          <p:cNvSpPr>
            <a:spLocks noChangeArrowheads="1"/>
          </p:cNvSpPr>
          <p:nvPr/>
        </p:nvSpPr>
        <p:spPr bwMode="auto">
          <a:xfrm>
            <a:off x="7380288" y="45085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b="1">
                <a:solidFill>
                  <a:schemeClr val="hlink"/>
                </a:solidFill>
                <a:latin typeface="Times New Roman" pitchFamily="18" charset="0"/>
              </a:rPr>
              <a:t>r</a:t>
            </a:r>
            <a:r>
              <a:rPr kumimoji="1" lang="es-ES_tradnl" altLang="es-AR" sz="2400" b="1" baseline="-25000">
                <a:solidFill>
                  <a:schemeClr val="hlink"/>
                </a:solidFill>
                <a:latin typeface="Times New Roman" pitchFamily="18" charset="0"/>
              </a:rPr>
              <a:t>xy.t</a:t>
            </a:r>
            <a:endParaRPr kumimoji="1" lang="es-ES" altLang="es-AR" sz="2400" b="1" baseline="-25000">
              <a:solidFill>
                <a:schemeClr val="hlink"/>
              </a:solidFill>
              <a:latin typeface="Times New Roman" pitchFamily="18" charset="0"/>
            </a:endParaRPr>
          </a:p>
        </p:txBody>
      </p:sp>
      <p:sp>
        <p:nvSpPr>
          <p:cNvPr id="97289" name="Text Box 9"/>
          <p:cNvSpPr txBox="1">
            <a:spLocks noChangeArrowheads="1"/>
          </p:cNvSpPr>
          <p:nvPr/>
        </p:nvSpPr>
        <p:spPr bwMode="auto">
          <a:xfrm>
            <a:off x="376238" y="4889500"/>
            <a:ext cx="1387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b="1" dirty="0">
                <a:solidFill>
                  <a:srgbClr val="C00000"/>
                </a:solidFill>
                <a:latin typeface="Times New Roman" pitchFamily="18" charset="0"/>
              </a:rPr>
              <a:t>Variable de control</a:t>
            </a:r>
            <a:endParaRPr kumimoji="1" lang="es-ES" altLang="es-AR" b="1" dirty="0">
              <a:solidFill>
                <a:srgbClr val="C00000"/>
              </a:solidFill>
              <a:latin typeface="Times New Roman" pitchFamily="18" charset="0"/>
            </a:endParaRPr>
          </a:p>
        </p:txBody>
      </p:sp>
      <p:sp>
        <p:nvSpPr>
          <p:cNvPr id="97290" name="Text Box 10"/>
          <p:cNvSpPr txBox="1">
            <a:spLocks noChangeArrowheads="1"/>
          </p:cNvSpPr>
          <p:nvPr/>
        </p:nvSpPr>
        <p:spPr bwMode="auto">
          <a:xfrm>
            <a:off x="250825" y="6165850"/>
            <a:ext cx="1735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800" b="1">
                <a:solidFill>
                  <a:schemeClr val="hlink"/>
                </a:solidFill>
                <a:latin typeface="Times New Roman" pitchFamily="18" charset="0"/>
              </a:rPr>
              <a:t>r</a:t>
            </a:r>
            <a:r>
              <a:rPr kumimoji="1" lang="es-ES_tradnl" altLang="es-AR" sz="2800" b="1" baseline="-25000">
                <a:solidFill>
                  <a:schemeClr val="hlink"/>
                </a:solidFill>
                <a:latin typeface="Times New Roman" pitchFamily="18" charset="0"/>
              </a:rPr>
              <a:t>xy </a:t>
            </a:r>
            <a:r>
              <a:rPr kumimoji="1" lang="es-ES_tradnl" altLang="es-AR" sz="2800" b="1">
                <a:solidFill>
                  <a:schemeClr val="hlink"/>
                </a:solidFill>
                <a:latin typeface="Times New Roman" pitchFamily="18" charset="0"/>
              </a:rPr>
              <a:t>= 0,665</a:t>
            </a:r>
            <a:endParaRPr kumimoji="1" lang="es-ES" altLang="es-AR" sz="2800" b="1" baseline="-25000">
              <a:solidFill>
                <a:schemeClr val="hlink"/>
              </a:solidFill>
              <a:latin typeface="Times New Roman" pitchFamily="18" charset="0"/>
            </a:endParaRPr>
          </a:p>
        </p:txBody>
      </p:sp>
      <p:sp>
        <p:nvSpPr>
          <p:cNvPr id="97291" name="Text Box 11"/>
          <p:cNvSpPr txBox="1">
            <a:spLocks noChangeArrowheads="1"/>
          </p:cNvSpPr>
          <p:nvPr/>
        </p:nvSpPr>
        <p:spPr bwMode="auto">
          <a:xfrm>
            <a:off x="2195513" y="6165850"/>
            <a:ext cx="1876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800" b="1">
                <a:solidFill>
                  <a:schemeClr val="hlink"/>
                </a:solidFill>
                <a:latin typeface="Times New Roman" pitchFamily="18" charset="0"/>
              </a:rPr>
              <a:t>r</a:t>
            </a:r>
            <a:r>
              <a:rPr kumimoji="1" lang="es-ES_tradnl" altLang="es-AR" sz="2800" b="1" baseline="-25000">
                <a:solidFill>
                  <a:schemeClr val="hlink"/>
                </a:solidFill>
                <a:latin typeface="Times New Roman" pitchFamily="18" charset="0"/>
              </a:rPr>
              <a:t>xy.t </a:t>
            </a:r>
            <a:r>
              <a:rPr kumimoji="1" lang="es-ES_tradnl" altLang="es-AR" sz="2800" b="1">
                <a:solidFill>
                  <a:schemeClr val="hlink"/>
                </a:solidFill>
                <a:latin typeface="Times New Roman" pitchFamily="18" charset="0"/>
              </a:rPr>
              <a:t>= 0,639</a:t>
            </a:r>
            <a:endParaRPr kumimoji="1" lang="es-ES" altLang="es-AR" sz="2800" b="1" baseline="-25000">
              <a:solidFill>
                <a:schemeClr val="hlink"/>
              </a:solidFill>
              <a:latin typeface="Times New Roman" pitchFamily="18" charset="0"/>
            </a:endParaRPr>
          </a:p>
        </p:txBody>
      </p:sp>
      <p:sp>
        <p:nvSpPr>
          <p:cNvPr id="12" name="11 Triángulo rectángulo"/>
          <p:cNvSpPr/>
          <p:nvPr/>
        </p:nvSpPr>
        <p:spPr bwMode="auto">
          <a:xfrm rot="10800000">
            <a:off x="4812676" y="2205038"/>
            <a:ext cx="3647756" cy="1757528"/>
          </a:xfrm>
          <a:prstGeom prst="rtTriangle">
            <a:avLst/>
          </a:prstGeom>
          <a:solidFill>
            <a:schemeClr val="accent1">
              <a:alpha val="33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es-AR" sz="2000" b="0" i="0" u="none" strike="noStrike" cap="none" normalizeH="0" baseline="0" dirty="0" smtClean="0">
              <a:ln>
                <a:noFill/>
              </a:ln>
              <a:solidFill>
                <a:schemeClr val="tx1"/>
              </a:solidFill>
              <a:effectLst/>
              <a:latin typeface="Tahoma" pitchFamily="34" charset="0"/>
            </a:endParaRPr>
          </a:p>
        </p:txBody>
      </p:sp>
      <p:sp>
        <p:nvSpPr>
          <p:cNvPr id="13" name="12 Triángulo rectángulo"/>
          <p:cNvSpPr/>
          <p:nvPr/>
        </p:nvSpPr>
        <p:spPr bwMode="auto">
          <a:xfrm rot="10800000">
            <a:off x="4835684" y="4408320"/>
            <a:ext cx="3624748" cy="1976603"/>
          </a:xfrm>
          <a:prstGeom prst="rtTriangle">
            <a:avLst/>
          </a:prstGeom>
          <a:solidFill>
            <a:schemeClr val="accent1">
              <a:alpha val="33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es-AR" sz="20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800608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468313" y="333375"/>
            <a:ext cx="8394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s-MX" altLang="es-AR" sz="3200" b="1">
                <a:solidFill>
                  <a:schemeClr val="tx2"/>
                </a:solidFill>
              </a:rPr>
              <a:t>Resultados de coeficientes de correlación parcial</a:t>
            </a:r>
            <a:endParaRPr lang="es-ES" altLang="es-AR" sz="3200" b="1">
              <a:solidFill>
                <a:schemeClr val="tx2"/>
              </a:solidFill>
            </a:endParaRPr>
          </a:p>
        </p:txBody>
      </p:sp>
      <p:sp>
        <p:nvSpPr>
          <p:cNvPr id="98307" name="Text Box 3"/>
          <p:cNvSpPr txBox="1">
            <a:spLocks noChangeArrowheads="1"/>
          </p:cNvSpPr>
          <p:nvPr/>
        </p:nvSpPr>
        <p:spPr bwMode="auto">
          <a:xfrm>
            <a:off x="684213" y="2420938"/>
            <a:ext cx="1735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800" b="1">
                <a:latin typeface="Times New Roman" pitchFamily="18" charset="0"/>
              </a:rPr>
              <a:t>r</a:t>
            </a:r>
            <a:r>
              <a:rPr kumimoji="1" lang="es-ES_tradnl" altLang="es-AR" sz="2800" b="1" baseline="-25000">
                <a:latin typeface="Times New Roman" pitchFamily="18" charset="0"/>
              </a:rPr>
              <a:t>xy </a:t>
            </a:r>
            <a:r>
              <a:rPr kumimoji="1" lang="es-ES_tradnl" altLang="es-AR" sz="2800" b="1">
                <a:latin typeface="Times New Roman" pitchFamily="18" charset="0"/>
              </a:rPr>
              <a:t>= 0,665</a:t>
            </a:r>
            <a:endParaRPr kumimoji="1" lang="es-ES" altLang="es-AR" sz="2800" b="1" baseline="-25000">
              <a:latin typeface="Times New Roman" pitchFamily="18" charset="0"/>
            </a:endParaRPr>
          </a:p>
        </p:txBody>
      </p:sp>
      <p:sp>
        <p:nvSpPr>
          <p:cNvPr id="98308" name="Text Box 4"/>
          <p:cNvSpPr txBox="1">
            <a:spLocks noChangeArrowheads="1"/>
          </p:cNvSpPr>
          <p:nvPr/>
        </p:nvSpPr>
        <p:spPr bwMode="auto">
          <a:xfrm>
            <a:off x="684213" y="3789363"/>
            <a:ext cx="1876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800" b="1">
                <a:latin typeface="Times New Roman" pitchFamily="18" charset="0"/>
              </a:rPr>
              <a:t>r</a:t>
            </a:r>
            <a:r>
              <a:rPr kumimoji="1" lang="es-ES_tradnl" altLang="es-AR" sz="2800" b="1" baseline="-25000">
                <a:latin typeface="Times New Roman" pitchFamily="18" charset="0"/>
              </a:rPr>
              <a:t>xy.t </a:t>
            </a:r>
            <a:r>
              <a:rPr kumimoji="1" lang="es-ES_tradnl" altLang="es-AR" sz="2800" b="1">
                <a:latin typeface="Times New Roman" pitchFamily="18" charset="0"/>
              </a:rPr>
              <a:t>= 0,639</a:t>
            </a:r>
            <a:endParaRPr kumimoji="1" lang="es-ES" altLang="es-AR" sz="2800" b="1" baseline="-25000">
              <a:latin typeface="Times New Roman" pitchFamily="18" charset="0"/>
            </a:endParaRPr>
          </a:p>
        </p:txBody>
      </p:sp>
      <p:sp>
        <p:nvSpPr>
          <p:cNvPr id="98309" name="Line 5"/>
          <p:cNvSpPr>
            <a:spLocks noChangeShapeType="1"/>
          </p:cNvSpPr>
          <p:nvPr/>
        </p:nvSpPr>
        <p:spPr bwMode="auto">
          <a:xfrm>
            <a:off x="2916238" y="3284538"/>
            <a:ext cx="1079500" cy="0"/>
          </a:xfrm>
          <a:prstGeom prst="line">
            <a:avLst/>
          </a:prstGeom>
          <a:noFill/>
          <a:ln w="38100" cmpd="dbl">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s-AR"/>
          </a:p>
        </p:txBody>
      </p:sp>
      <p:sp>
        <p:nvSpPr>
          <p:cNvPr id="98310" name="Text Box 6"/>
          <p:cNvSpPr txBox="1">
            <a:spLocks noChangeArrowheads="1"/>
          </p:cNvSpPr>
          <p:nvPr/>
        </p:nvSpPr>
        <p:spPr bwMode="auto">
          <a:xfrm>
            <a:off x="4594226" y="1988840"/>
            <a:ext cx="42687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b="1" dirty="0">
                <a:latin typeface="Times New Roman" pitchFamily="18" charset="0"/>
              </a:rPr>
              <a:t>La variable de control presenta  incidencia casi nula en la relación </a:t>
            </a:r>
            <a:r>
              <a:rPr kumimoji="1" lang="es-ES_tradnl" altLang="es-AR" sz="2400" b="1" dirty="0" smtClean="0">
                <a:latin typeface="Times New Roman" pitchFamily="18" charset="0"/>
              </a:rPr>
              <a:t>original: El </a:t>
            </a:r>
            <a:r>
              <a:rPr kumimoji="1" lang="es-ES_tradnl" altLang="es-AR" sz="2400" b="1" dirty="0">
                <a:latin typeface="Times New Roman" pitchFamily="18" charset="0"/>
              </a:rPr>
              <a:t>nivel de asistencia escolar de los niños se relaciona con el nivel de privación material del hogar al que pertenecen, </a:t>
            </a:r>
            <a:r>
              <a:rPr kumimoji="1" lang="es-ES_tradnl" altLang="es-AR" sz="2400" b="1" dirty="0" smtClean="0">
                <a:latin typeface="Times New Roman" pitchFamily="18" charset="0"/>
              </a:rPr>
              <a:t>de manera casi independientemente </a:t>
            </a:r>
            <a:r>
              <a:rPr kumimoji="1" lang="es-ES_tradnl" altLang="es-AR" sz="2400" b="1" dirty="0">
                <a:latin typeface="Times New Roman" pitchFamily="18" charset="0"/>
              </a:rPr>
              <a:t>de la desocupación del jefe de hogar.</a:t>
            </a:r>
            <a:endParaRPr kumimoji="1" lang="es-ES" altLang="es-AR" sz="2400" b="1" dirty="0">
              <a:latin typeface="Times New Roman" pitchFamily="18" charset="0"/>
            </a:endParaRPr>
          </a:p>
        </p:txBody>
      </p:sp>
    </p:spTree>
    <p:extLst>
      <p:ext uri="{BB962C8B-B14F-4D97-AF65-F5344CB8AC3E}">
        <p14:creationId xmlns:p14="http://schemas.microsoft.com/office/powerpoint/2010/main" val="1738885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1331913" y="2636838"/>
            <a:ext cx="6551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MX" altLang="es-AR" sz="3400" b="1" dirty="0" smtClean="0"/>
              <a:t>REGRESIÓN LINEAL</a:t>
            </a:r>
            <a:endParaRPr lang="es-MX" altLang="es-AR" sz="3400" b="1" dirty="0"/>
          </a:p>
        </p:txBody>
      </p:sp>
    </p:spTree>
    <p:extLst>
      <p:ext uri="{BB962C8B-B14F-4D97-AF65-F5344CB8AC3E}">
        <p14:creationId xmlns:p14="http://schemas.microsoft.com/office/powerpoint/2010/main" val="3404294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016125" y="1268413"/>
            <a:ext cx="5435600" cy="6477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130000"/>
              </a:lnSpc>
              <a:spcBef>
                <a:spcPct val="65000"/>
              </a:spcBef>
            </a:pPr>
            <a:r>
              <a:rPr lang="es-MX" altLang="es-AR" sz="2800" b="1">
                <a:solidFill>
                  <a:schemeClr val="tx2"/>
                </a:solidFill>
              </a:rPr>
              <a:t>Problemas de determinación</a:t>
            </a:r>
            <a:endParaRPr lang="es-AR" altLang="es-AR" sz="2800" b="1">
              <a:solidFill>
                <a:schemeClr val="tx2"/>
              </a:solidFill>
            </a:endParaRPr>
          </a:p>
        </p:txBody>
      </p:sp>
      <p:sp>
        <p:nvSpPr>
          <p:cNvPr id="46083" name="Text Box 3"/>
          <p:cNvSpPr txBox="1">
            <a:spLocks noChangeArrowheads="1"/>
          </p:cNvSpPr>
          <p:nvPr/>
        </p:nvSpPr>
        <p:spPr bwMode="auto">
          <a:xfrm>
            <a:off x="517525" y="2652713"/>
            <a:ext cx="8231188" cy="35607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Tahoma" pitchFamily="34" charset="0"/>
              </a:defRPr>
            </a:lvl1pPr>
            <a:lvl2pPr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lvl="1" algn="just" eaLnBrk="1" hangingPunct="1">
              <a:spcBef>
                <a:spcPct val="50000"/>
              </a:spcBef>
              <a:buClr>
                <a:schemeClr val="hlink"/>
              </a:buClr>
              <a:buFont typeface="Wingdings" pitchFamily="2" charset="2"/>
              <a:buChar char="q"/>
            </a:pPr>
            <a:r>
              <a:rPr lang="es-MX" altLang="es-AR" sz="2400" b="1"/>
              <a:t> </a:t>
            </a:r>
            <a:r>
              <a:rPr lang="es-ES" altLang="es-AR" sz="2400" b="1"/>
              <a:t>El investigador suele tener razones teóricas o prácticas para creer que una determinada variable es dependiente de una o más variables distintas. </a:t>
            </a:r>
          </a:p>
          <a:p>
            <a:pPr lvl="1" algn="just" eaLnBrk="1" hangingPunct="1">
              <a:spcBef>
                <a:spcPct val="50000"/>
              </a:spcBef>
              <a:buClr>
                <a:schemeClr val="hlink"/>
              </a:buClr>
              <a:buFont typeface="Wingdings" pitchFamily="2" charset="2"/>
              <a:buChar char="q"/>
            </a:pPr>
            <a:r>
              <a:rPr lang="es-ES" altLang="es-AR" sz="2400" b="1"/>
              <a:t> Si hay suficientes observaciones empíricas sobre estas variables, el análisis de regresión es un método apropiado para describir la estructura, fuerza y sentido exacto de esta asociación.</a:t>
            </a:r>
            <a:endParaRPr lang="es-AR" altLang="es-AR" sz="2400" b="1"/>
          </a:p>
        </p:txBody>
      </p:sp>
      <p:sp>
        <p:nvSpPr>
          <p:cNvPr id="46084" name="Rectangle 4"/>
          <p:cNvSpPr>
            <a:spLocks noChangeArrowheads="1"/>
          </p:cNvSpPr>
          <p:nvPr/>
        </p:nvSpPr>
        <p:spPr bwMode="auto">
          <a:xfrm>
            <a:off x="1547813"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46085" name="Text Box 6"/>
          <p:cNvSpPr txBox="1">
            <a:spLocks noChangeArrowheads="1"/>
          </p:cNvSpPr>
          <p:nvPr/>
        </p:nvSpPr>
        <p:spPr bwMode="auto">
          <a:xfrm>
            <a:off x="6927850" y="106363"/>
            <a:ext cx="170021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extLst>
      <p:ext uri="{BB962C8B-B14F-4D97-AF65-F5344CB8AC3E}">
        <p14:creationId xmlns:p14="http://schemas.microsoft.com/office/powerpoint/2010/main" val="419851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95288" y="2060575"/>
            <a:ext cx="8569325" cy="82232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sz="2400" b="1"/>
              <a:t>Los atributos fundamentales de una relación entre dos variables cuantitativas son:</a:t>
            </a:r>
          </a:p>
        </p:txBody>
      </p:sp>
      <p:sp>
        <p:nvSpPr>
          <p:cNvPr id="14339" name="Text Box 3"/>
          <p:cNvSpPr txBox="1">
            <a:spLocks noChangeArrowheads="1"/>
          </p:cNvSpPr>
          <p:nvPr/>
        </p:nvSpPr>
        <p:spPr bwMode="auto">
          <a:xfrm>
            <a:off x="3635375" y="3357563"/>
            <a:ext cx="2520950" cy="30813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spcBef>
                <a:spcPct val="100000"/>
              </a:spcBef>
              <a:buFontTx/>
              <a:buChar char="•"/>
            </a:pPr>
            <a:r>
              <a:rPr lang="es-ES" altLang="es-AR" sz="2800" b="1" dirty="0"/>
              <a:t> </a:t>
            </a:r>
            <a:r>
              <a:rPr lang="es-ES" altLang="es-AR" sz="2800" b="1" dirty="0" smtClean="0"/>
              <a:t>Ajuste</a:t>
            </a:r>
            <a:endParaRPr lang="es-ES" altLang="es-AR" sz="2800" b="1" dirty="0"/>
          </a:p>
          <a:p>
            <a:pPr eaLnBrk="1" hangingPunct="1">
              <a:spcBef>
                <a:spcPct val="100000"/>
              </a:spcBef>
              <a:buFontTx/>
              <a:buChar char="•"/>
            </a:pPr>
            <a:r>
              <a:rPr lang="es-ES" altLang="es-AR" sz="2800" b="1" dirty="0"/>
              <a:t> Sentido    </a:t>
            </a:r>
          </a:p>
          <a:p>
            <a:pPr eaLnBrk="1" hangingPunct="1">
              <a:spcBef>
                <a:spcPct val="100000"/>
              </a:spcBef>
              <a:buFontTx/>
              <a:buChar char="•"/>
            </a:pPr>
            <a:r>
              <a:rPr lang="es-ES" altLang="es-AR" sz="2800" b="1" dirty="0"/>
              <a:t> Forma</a:t>
            </a:r>
          </a:p>
          <a:p>
            <a:pPr eaLnBrk="1" hangingPunct="1">
              <a:spcBef>
                <a:spcPct val="100000"/>
              </a:spcBef>
              <a:buFontTx/>
              <a:buChar char="•"/>
            </a:pPr>
            <a:r>
              <a:rPr lang="es-ES" altLang="es-AR" sz="2800" b="1" dirty="0"/>
              <a:t> </a:t>
            </a:r>
            <a:r>
              <a:rPr lang="es-ES" altLang="es-AR" sz="2800" b="1" dirty="0" smtClean="0"/>
              <a:t>Fuerza</a:t>
            </a:r>
            <a:endParaRPr lang="es-ES" altLang="es-AR" sz="2800" b="1" dirty="0"/>
          </a:p>
        </p:txBody>
      </p:sp>
      <p:sp>
        <p:nvSpPr>
          <p:cNvPr id="14340" name="Rectangle 4"/>
          <p:cNvSpPr>
            <a:spLocks noChangeArrowheads="1"/>
          </p:cNvSpPr>
          <p:nvPr/>
        </p:nvSpPr>
        <p:spPr bwMode="auto">
          <a:xfrm>
            <a:off x="1258888" y="590550"/>
            <a:ext cx="7273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CORRELACIÓN ENTRE VARIABLES CUANTITATIVAS</a:t>
            </a:r>
            <a:r>
              <a:rPr lang="es-ES" altLang="es-AR" sz="2400"/>
              <a:t> </a:t>
            </a:r>
            <a:endParaRPr lang="es-MX" altLang="es-AR"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537" y="333375"/>
            <a:ext cx="8369052" cy="1143000"/>
          </a:xfrm>
        </p:spPr>
        <p:txBody>
          <a:bodyPr/>
          <a:lstStyle/>
          <a:p>
            <a:pPr algn="ctr"/>
            <a:r>
              <a:rPr lang="es-ES" altLang="es-AR" sz="3600" b="1" dirty="0" smtClean="0">
                <a:latin typeface="Arial Narrow" panose="020B0606020202030204" pitchFamily="34" charset="0"/>
                <a:cs typeface="Times New Roman" pitchFamily="18" charset="0"/>
              </a:rPr>
              <a:t>¿Los años de estudio e ingresos determinan el valor de los ingresos laborales?</a:t>
            </a:r>
            <a:endParaRPr lang="es-ES" altLang="es-AR" sz="3600" dirty="0" smtClean="0">
              <a:latin typeface="Arial Narrow" panose="020B0606020202030204" pitchFamily="34" charset="0"/>
            </a:endParaRPr>
          </a:p>
        </p:txBody>
      </p:sp>
      <p:graphicFrame>
        <p:nvGraphicFramePr>
          <p:cNvPr id="53251" name="Group 3"/>
          <p:cNvGraphicFramePr>
            <a:graphicFrameLocks noGrp="1"/>
          </p:cNvGraphicFramePr>
          <p:nvPr>
            <p:ph idx="4294967295"/>
          </p:nvPr>
        </p:nvGraphicFramePr>
        <p:xfrm>
          <a:off x="2627313" y="1700213"/>
          <a:ext cx="3090862" cy="4846638"/>
        </p:xfrm>
        <a:graphic>
          <a:graphicData uri="http://schemas.openxmlformats.org/drawingml/2006/table">
            <a:tbl>
              <a:tblPr/>
              <a:tblGrid>
                <a:gridCol w="1546225"/>
                <a:gridCol w="1544637"/>
              </a:tblGrid>
              <a:tr h="82301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600" b="1" i="0" u="none" strike="noStrike" cap="none" normalizeH="0" baseline="0" smtClean="0">
                          <a:ln>
                            <a:noFill/>
                          </a:ln>
                          <a:solidFill>
                            <a:schemeClr val="tx1"/>
                          </a:solidFill>
                          <a:effectLst/>
                          <a:latin typeface="Tahoma" pitchFamily="34" charset="0"/>
                          <a:cs typeface="Times New Roman" pitchFamily="18" charset="0"/>
                        </a:rPr>
                        <a:t>Años de estudio (años)</a:t>
                      </a:r>
                      <a:endParaRPr kumimoji="1" lang="en-US" sz="1600" b="0"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600" b="1" i="0" u="none" strike="noStrike" cap="none" normalizeH="0" baseline="0" smtClean="0">
                          <a:ln>
                            <a:noFill/>
                          </a:ln>
                          <a:solidFill>
                            <a:schemeClr val="tx1"/>
                          </a:solidFill>
                          <a:effectLst/>
                          <a:latin typeface="Tahoma" pitchFamily="34" charset="0"/>
                          <a:cs typeface="Times New Roman" pitchFamily="18" charset="0"/>
                        </a:rPr>
                        <a:t>Ingresos    ($)</a:t>
                      </a:r>
                      <a:endParaRPr kumimoji="1" lang="en-US" sz="1600" b="0"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6</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2.000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7</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2.300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8</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2.600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9</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2.900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3.200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11</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3.500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12</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3.800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13</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4.100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14</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4.400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16</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5.000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5.300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0336181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016125" y="1196975"/>
            <a:ext cx="5435600" cy="6477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130000"/>
              </a:lnSpc>
              <a:spcBef>
                <a:spcPct val="65000"/>
              </a:spcBef>
            </a:pPr>
            <a:r>
              <a:rPr lang="es-MX" altLang="es-AR" sz="2800" b="1">
                <a:solidFill>
                  <a:srgbClr val="336699"/>
                </a:solidFill>
              </a:rPr>
              <a:t>Problemas de Causalidad</a:t>
            </a:r>
            <a:endParaRPr lang="es-AR" altLang="es-AR" sz="2800" b="1">
              <a:solidFill>
                <a:srgbClr val="336699"/>
              </a:solidFill>
            </a:endParaRPr>
          </a:p>
        </p:txBody>
      </p:sp>
      <p:sp>
        <p:nvSpPr>
          <p:cNvPr id="47107" name="Text Box 3"/>
          <p:cNvSpPr txBox="1">
            <a:spLocks noChangeArrowheads="1"/>
          </p:cNvSpPr>
          <p:nvPr/>
        </p:nvSpPr>
        <p:spPr bwMode="auto">
          <a:xfrm>
            <a:off x="323850" y="2200275"/>
            <a:ext cx="8424863" cy="41544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Tahoma" pitchFamily="34" charset="0"/>
              </a:defRPr>
            </a:lvl1pPr>
            <a:lvl2pPr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lvl="1" algn="just" eaLnBrk="1" hangingPunct="1">
              <a:spcBef>
                <a:spcPct val="50000"/>
              </a:spcBef>
              <a:buClr>
                <a:schemeClr val="hlink"/>
              </a:buClr>
              <a:buFont typeface="Wingdings" pitchFamily="2" charset="2"/>
              <a:buChar char="q"/>
            </a:pPr>
            <a:r>
              <a:rPr lang="es-MX" altLang="es-AR" sz="2400" b="1"/>
              <a:t> El modelo permite diferenciar variables explicativas, independientes o predictivas (métricas),  variables a explicar o dependientes, y variables control o intervinientes (métricas o transformadas en variables categoriales). </a:t>
            </a:r>
          </a:p>
          <a:p>
            <a:pPr lvl="1" algn="just" eaLnBrk="1" hangingPunct="1">
              <a:spcBef>
                <a:spcPct val="50000"/>
              </a:spcBef>
              <a:buClr>
                <a:schemeClr val="hlink"/>
              </a:buClr>
              <a:buFont typeface="Wingdings" pitchFamily="2" charset="2"/>
              <a:buChar char="q"/>
            </a:pPr>
            <a:r>
              <a:rPr lang="es-MX" altLang="es-AR" sz="2400" b="1"/>
              <a:t> La distinción entre variables dependientes e independientes debe efectuarse con arreglo a fundamentos teóricos, por conocimiento o experiencia y estudios anteriores. </a:t>
            </a:r>
          </a:p>
          <a:p>
            <a:pPr lvl="1" algn="ctr" eaLnBrk="1" hangingPunct="1">
              <a:spcBef>
                <a:spcPct val="50000"/>
              </a:spcBef>
              <a:buFont typeface="Wingdings" pitchFamily="2" charset="2"/>
              <a:buNone/>
            </a:pPr>
            <a:r>
              <a:rPr lang="es-MX" altLang="es-AR" sz="2400" b="1"/>
              <a:t> Métodos de tipo: </a:t>
            </a:r>
            <a:r>
              <a:rPr lang="es-MX" altLang="es-AR" sz="2400" b="1">
                <a:solidFill>
                  <a:schemeClr val="accent2"/>
                </a:solidFill>
              </a:rPr>
              <a:t> </a:t>
            </a:r>
            <a:r>
              <a:rPr lang="es-MX" altLang="es-AR" sz="2400" b="1" i="1">
                <a:solidFill>
                  <a:schemeClr val="tx2"/>
                </a:solidFill>
              </a:rPr>
              <a:t>Y : f (X, </a:t>
            </a:r>
            <a:r>
              <a:rPr lang="ru-RU" altLang="es-AR" sz="2400" b="1" i="1">
                <a:solidFill>
                  <a:schemeClr val="tx2"/>
                </a:solidFill>
                <a:cs typeface="Tahoma" pitchFamily="34" charset="0"/>
              </a:rPr>
              <a:t>є</a:t>
            </a:r>
            <a:r>
              <a:rPr lang="es-MX" altLang="es-AR" sz="2400" b="1" i="1">
                <a:solidFill>
                  <a:schemeClr val="tx2"/>
                </a:solidFill>
              </a:rPr>
              <a:t>) / Y = </a:t>
            </a:r>
            <a:r>
              <a:rPr lang="en-US" altLang="es-AR" sz="2400" b="1" i="1">
                <a:solidFill>
                  <a:schemeClr val="tx2"/>
                </a:solidFill>
              </a:rPr>
              <a:t>a + bX+ e</a:t>
            </a:r>
            <a:r>
              <a:rPr lang="en-US" altLang="es-AR"/>
              <a:t> </a:t>
            </a:r>
            <a:endParaRPr lang="es-AR" altLang="es-AR"/>
          </a:p>
        </p:txBody>
      </p:sp>
      <p:sp>
        <p:nvSpPr>
          <p:cNvPr id="47108" name="Rectangle 4"/>
          <p:cNvSpPr>
            <a:spLocks noChangeArrowheads="1"/>
          </p:cNvSpPr>
          <p:nvPr/>
        </p:nvSpPr>
        <p:spPr bwMode="auto">
          <a:xfrm>
            <a:off x="1547813"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47109" name="Text Box 6"/>
          <p:cNvSpPr txBox="1">
            <a:spLocks noChangeArrowheads="1"/>
          </p:cNvSpPr>
          <p:nvPr/>
        </p:nvSpPr>
        <p:spPr bwMode="auto">
          <a:xfrm>
            <a:off x="6927850" y="106363"/>
            <a:ext cx="170021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extLst>
      <p:ext uri="{BB962C8B-B14F-4D97-AF65-F5344CB8AC3E}">
        <p14:creationId xmlns:p14="http://schemas.microsoft.com/office/powerpoint/2010/main" val="270880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48131" name="Text Box 3"/>
          <p:cNvSpPr txBox="1">
            <a:spLocks noChangeArrowheads="1"/>
          </p:cNvSpPr>
          <p:nvPr/>
        </p:nvSpPr>
        <p:spPr bwMode="auto">
          <a:xfrm>
            <a:off x="395288" y="2168525"/>
            <a:ext cx="8532812" cy="418576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spcBef>
                <a:spcPct val="50000"/>
              </a:spcBef>
              <a:buClr>
                <a:srgbClr val="F10FD1"/>
              </a:buClr>
              <a:buFont typeface="Wingdings" pitchFamily="2" charset="2"/>
              <a:buChar char="q"/>
            </a:pPr>
            <a:r>
              <a:rPr lang="es-MX" altLang="es-AR" sz="2600" dirty="0"/>
              <a:t> </a:t>
            </a:r>
            <a:r>
              <a:rPr lang="es-MX" altLang="es-AR" sz="2400" b="1" dirty="0"/>
              <a:t>Estima </a:t>
            </a:r>
            <a:r>
              <a:rPr lang="es-MX" altLang="es-AR" sz="2400" b="1" dirty="0" smtClean="0"/>
              <a:t>el grado de ajuste o de bondad </a:t>
            </a:r>
            <a:r>
              <a:rPr lang="es-MX" altLang="es-AR" sz="2400" b="1" dirty="0"/>
              <a:t>explicativa del modelo teórico independientemente </a:t>
            </a:r>
            <a:r>
              <a:rPr lang="es-MX" altLang="es-AR" sz="2400" b="1" dirty="0" smtClean="0"/>
              <a:t>del nivel de covarianza entre las </a:t>
            </a:r>
            <a:r>
              <a:rPr lang="es-MX" altLang="es-AR" sz="2400" b="1" dirty="0"/>
              <a:t>variables introducidas</a:t>
            </a:r>
          </a:p>
          <a:p>
            <a:pPr algn="just" eaLnBrk="1" hangingPunct="1">
              <a:spcBef>
                <a:spcPct val="50000"/>
              </a:spcBef>
              <a:buClr>
                <a:srgbClr val="F10FD1"/>
              </a:buClr>
              <a:buFont typeface="Wingdings" pitchFamily="2" charset="2"/>
              <a:buChar char="q"/>
            </a:pPr>
            <a:r>
              <a:rPr lang="es-MX" altLang="es-AR" sz="2400" b="1" dirty="0"/>
              <a:t> Predice el valor medio que puede asumir la variable Y dado un valor de X (regresión a la media) bajo un intervalo de confianza</a:t>
            </a:r>
          </a:p>
          <a:p>
            <a:pPr algn="just" eaLnBrk="1" hangingPunct="1">
              <a:spcBef>
                <a:spcPct val="50000"/>
              </a:spcBef>
              <a:buClr>
                <a:srgbClr val="F10FD1"/>
              </a:buClr>
              <a:buFont typeface="Wingdings" pitchFamily="2" charset="2"/>
              <a:buChar char="q"/>
            </a:pPr>
            <a:r>
              <a:rPr lang="es-MX" altLang="es-AR" sz="2400" b="1" dirty="0"/>
              <a:t> Estima el efecto </a:t>
            </a:r>
            <a:r>
              <a:rPr lang="es-MX" altLang="es-AR" sz="2400" b="1" dirty="0" smtClean="0"/>
              <a:t>neto / fuerza / sentido </a:t>
            </a:r>
            <a:r>
              <a:rPr lang="es-MX" altLang="es-AR" sz="2400" b="1" dirty="0"/>
              <a:t>de cada una de las variables </a:t>
            </a:r>
            <a:r>
              <a:rPr lang="es-MX" altLang="es-AR" sz="2400" b="1" dirty="0" smtClean="0"/>
              <a:t>predictoras de </a:t>
            </a:r>
            <a:r>
              <a:rPr lang="es-MX" altLang="es-AR" sz="2400" b="1" dirty="0"/>
              <a:t>la variable dependiente (control sobre los demás efectos suponiendo independencia entre </a:t>
            </a:r>
            <a:r>
              <a:rPr lang="es-MX" altLang="es-AR" sz="2400" b="1" dirty="0" smtClean="0"/>
              <a:t>ellas).</a:t>
            </a:r>
            <a:endParaRPr lang="es-MX" altLang="es-AR" sz="2400" b="1" dirty="0"/>
          </a:p>
        </p:txBody>
      </p:sp>
      <p:sp>
        <p:nvSpPr>
          <p:cNvPr id="48132" name="Rectangle 4"/>
          <p:cNvSpPr>
            <a:spLocks noChangeArrowheads="1"/>
          </p:cNvSpPr>
          <p:nvPr/>
        </p:nvSpPr>
        <p:spPr bwMode="auto">
          <a:xfrm>
            <a:off x="2093913" y="1125538"/>
            <a:ext cx="4908550" cy="5191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2800" b="1">
                <a:solidFill>
                  <a:srgbClr val="336699"/>
                </a:solidFill>
              </a:rPr>
              <a:t>Respuestas Metodológicas</a:t>
            </a:r>
            <a:endParaRPr lang="es-ES" altLang="es-AR" sz="2800" b="1">
              <a:solidFill>
                <a:srgbClr val="336699"/>
              </a:solidFill>
            </a:endParaRPr>
          </a:p>
        </p:txBody>
      </p:sp>
      <p:sp>
        <p:nvSpPr>
          <p:cNvPr id="48133" name="Text Box 6"/>
          <p:cNvSpPr txBox="1">
            <a:spLocks noChangeArrowheads="1"/>
          </p:cNvSpPr>
          <p:nvPr/>
        </p:nvSpPr>
        <p:spPr bwMode="auto">
          <a:xfrm>
            <a:off x="6927850" y="106363"/>
            <a:ext cx="170021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extLst>
      <p:ext uri="{BB962C8B-B14F-4D97-AF65-F5344CB8AC3E}">
        <p14:creationId xmlns:p14="http://schemas.microsoft.com/office/powerpoint/2010/main" val="2211376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23850" y="1989138"/>
            <a:ext cx="8569325" cy="48387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buFont typeface="Wingdings" pitchFamily="2" charset="2"/>
              <a:buChar char="q"/>
            </a:pPr>
            <a:r>
              <a:rPr lang="es-MX" altLang="es-AR" sz="2400" b="1"/>
              <a:t>Se supone que la forma funcional que relaciona la variable DEPENDIENTE con la/las variables explicativas es de tipo LINEAL. </a:t>
            </a:r>
          </a:p>
          <a:p>
            <a:pPr eaLnBrk="1" hangingPunct="1">
              <a:buFontTx/>
              <a:buChar char="•"/>
            </a:pPr>
            <a:endParaRPr lang="es-MX" altLang="es-AR" sz="2400" b="1"/>
          </a:p>
          <a:p>
            <a:pPr algn="just" eaLnBrk="1" hangingPunct="1">
              <a:buFont typeface="Wingdings" pitchFamily="2" charset="2"/>
              <a:buChar char="q"/>
            </a:pPr>
            <a:r>
              <a:rPr lang="es-MX" altLang="es-AR" sz="2400" b="1"/>
              <a:t>Las variables explicativas deben ser entre sí INDEPENDIENTES, la varianza de los errores constante, con distribución normal y los errores no deben estar correlacionados.</a:t>
            </a:r>
          </a:p>
          <a:p>
            <a:pPr eaLnBrk="1" hangingPunct="1">
              <a:buFont typeface="Wingdings" pitchFamily="2" charset="2"/>
              <a:buChar char="q"/>
            </a:pPr>
            <a:endParaRPr lang="es-MX" altLang="es-AR" sz="2400" b="1"/>
          </a:p>
          <a:p>
            <a:pPr algn="just" eaLnBrk="1" hangingPunct="1">
              <a:buFont typeface="Wingdings" pitchFamily="2" charset="2"/>
              <a:buChar char="q"/>
            </a:pPr>
            <a:r>
              <a:rPr lang="es-MX" altLang="es-AR" sz="2400" b="1"/>
              <a:t>La CONSTANTE (b</a:t>
            </a:r>
            <a:r>
              <a:rPr lang="es-MX" altLang="es-AR" sz="2400" b="1" baseline="-25000"/>
              <a:t>0</a:t>
            </a:r>
            <a:r>
              <a:rPr lang="es-MX" altLang="es-AR" sz="2400" b="1"/>
              <a:t>) no sólo expresa el valor estimado de </a:t>
            </a:r>
            <a:r>
              <a:rPr lang="es-MX" altLang="es-AR" sz="2400" b="1" i="1"/>
              <a:t>y </a:t>
            </a:r>
            <a:r>
              <a:rPr lang="es-MX" altLang="es-AR" sz="2400" b="1"/>
              <a:t>en la ordenada al origen, sino también el conjunto de los errores no lineales y desconocidos del modelo.</a:t>
            </a:r>
            <a:endParaRPr lang="es-AR" altLang="es-AR" sz="2400" b="1"/>
          </a:p>
        </p:txBody>
      </p:sp>
      <p:sp>
        <p:nvSpPr>
          <p:cNvPr id="53251"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53252" name="Rectangle 4"/>
          <p:cNvSpPr>
            <a:spLocks noChangeArrowheads="1"/>
          </p:cNvSpPr>
          <p:nvPr/>
        </p:nvSpPr>
        <p:spPr bwMode="auto">
          <a:xfrm>
            <a:off x="1547813" y="1109663"/>
            <a:ext cx="6407150" cy="45878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lnSpc>
                <a:spcPct val="85000"/>
              </a:lnSpc>
              <a:spcBef>
                <a:spcPct val="50000"/>
              </a:spcBef>
            </a:pPr>
            <a:r>
              <a:rPr lang="es-MX" altLang="es-AR" sz="2800" b="1">
                <a:solidFill>
                  <a:srgbClr val="336699"/>
                </a:solidFill>
              </a:rPr>
              <a:t>Supuestos Estadísticos del Método</a:t>
            </a:r>
          </a:p>
        </p:txBody>
      </p:sp>
      <p:sp>
        <p:nvSpPr>
          <p:cNvPr id="53253" name="Text Box 6"/>
          <p:cNvSpPr txBox="1">
            <a:spLocks noChangeArrowheads="1"/>
          </p:cNvSpPr>
          <p:nvPr/>
        </p:nvSpPr>
        <p:spPr bwMode="auto">
          <a:xfrm>
            <a:off x="6927850" y="106363"/>
            <a:ext cx="170021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extLst>
      <p:ext uri="{BB962C8B-B14F-4D97-AF65-F5344CB8AC3E}">
        <p14:creationId xmlns:p14="http://schemas.microsoft.com/office/powerpoint/2010/main" val="337174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19494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49155" name="Text Box 5"/>
          <p:cNvSpPr txBox="1">
            <a:spLocks noChangeArrowheads="1"/>
          </p:cNvSpPr>
          <p:nvPr/>
        </p:nvSpPr>
        <p:spPr bwMode="auto">
          <a:xfrm>
            <a:off x="215900" y="2044700"/>
            <a:ext cx="8748713" cy="45402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sz="2200" b="1" dirty="0"/>
              <a:t>El objetivo de la técnica de regresión es </a:t>
            </a:r>
            <a:r>
              <a:rPr lang="es-ES" altLang="es-AR" sz="2200" b="1" dirty="0" smtClean="0"/>
              <a:t>estimar la </a:t>
            </a:r>
            <a:r>
              <a:rPr lang="es-ES" altLang="es-AR" sz="2200" b="1" dirty="0"/>
              <a:t>relación estadística que existe entre la variable </a:t>
            </a:r>
            <a:r>
              <a:rPr lang="es-ES" altLang="es-AR" sz="2200" b="1" i="1" dirty="0"/>
              <a:t>dependiente </a:t>
            </a:r>
            <a:r>
              <a:rPr lang="es-ES" altLang="es-AR" sz="2200" b="1" dirty="0"/>
              <a:t>(</a:t>
            </a:r>
            <a:r>
              <a:rPr lang="es-ES" altLang="es-AR" sz="2200" b="1" i="1" dirty="0"/>
              <a:t>Y</a:t>
            </a:r>
            <a:r>
              <a:rPr lang="es-ES" altLang="es-AR" sz="2200" b="1" dirty="0"/>
              <a:t>) y una o más variables </a:t>
            </a:r>
            <a:r>
              <a:rPr lang="es-ES" altLang="es-AR" sz="2200" b="1" i="1" dirty="0"/>
              <a:t>independientes </a:t>
            </a:r>
            <a:r>
              <a:rPr lang="es-ES" altLang="es-AR" sz="2200" b="1" dirty="0"/>
              <a:t>(</a:t>
            </a:r>
            <a:r>
              <a:rPr lang="es-ES" altLang="es-AR" sz="2200" b="1" i="1" dirty="0"/>
              <a:t>X</a:t>
            </a:r>
            <a:r>
              <a:rPr lang="es-ES" altLang="es-AR" sz="2200" b="1" i="1" baseline="-25000" dirty="0"/>
              <a:t>1</a:t>
            </a:r>
            <a:r>
              <a:rPr lang="es-ES" altLang="es-AR" sz="2200" b="1" i="1" dirty="0"/>
              <a:t>, X</a:t>
            </a:r>
            <a:r>
              <a:rPr lang="es-ES" altLang="es-AR" sz="2200" b="1" i="1" baseline="-25000" dirty="0"/>
              <a:t>2</a:t>
            </a:r>
            <a:r>
              <a:rPr lang="es-ES" altLang="es-AR" sz="2200" b="1" i="1" dirty="0"/>
              <a:t>,… </a:t>
            </a:r>
            <a:r>
              <a:rPr lang="es-ES" altLang="es-AR" sz="2200" b="1" i="1" dirty="0" err="1"/>
              <a:t>X</a:t>
            </a:r>
            <a:r>
              <a:rPr lang="es-ES" altLang="es-AR" sz="2200" b="1" i="1" baseline="-25000" dirty="0" err="1"/>
              <a:t>n</a:t>
            </a:r>
            <a:r>
              <a:rPr lang="es-ES" altLang="es-AR" sz="2200" b="1" dirty="0"/>
              <a:t>). Para poder realizar esto, se postula una relación funcional entre las variables. Debido a su simplicidad analítica, la forma que más se utiliza en la práctica es la relación</a:t>
            </a:r>
            <a:r>
              <a:rPr lang="es-ES" altLang="es-AR" sz="2200" b="1" i="1" dirty="0"/>
              <a:t> lineal</a:t>
            </a:r>
            <a:r>
              <a:rPr lang="es-ES" altLang="es-AR" sz="2200" b="1" dirty="0"/>
              <a:t>:  </a:t>
            </a:r>
          </a:p>
          <a:p>
            <a:pPr algn="just" eaLnBrk="1" hangingPunct="1"/>
            <a:endParaRPr lang="es-ES" altLang="es-AR" sz="2200" b="1" dirty="0"/>
          </a:p>
          <a:p>
            <a:pPr algn="ctr" eaLnBrk="1" hangingPunct="1"/>
            <a:r>
              <a:rPr lang="en-US" altLang="es-AR" sz="2500" b="1" i="1" dirty="0">
                <a:solidFill>
                  <a:schemeClr val="tx2"/>
                </a:solidFill>
              </a:rPr>
              <a:t>ŷ= b</a:t>
            </a:r>
            <a:r>
              <a:rPr lang="en-US" altLang="es-AR" sz="2500" b="1" i="1" baseline="-25000" dirty="0">
                <a:solidFill>
                  <a:schemeClr val="tx2"/>
                </a:solidFill>
              </a:rPr>
              <a:t>0</a:t>
            </a:r>
            <a:r>
              <a:rPr lang="en-US" altLang="es-AR" sz="2500" b="1" i="1" dirty="0">
                <a:solidFill>
                  <a:schemeClr val="tx2"/>
                </a:solidFill>
              </a:rPr>
              <a:t> + b</a:t>
            </a:r>
            <a:r>
              <a:rPr lang="en-US" altLang="es-AR" sz="2500" b="1" i="1" baseline="-25000" dirty="0">
                <a:solidFill>
                  <a:schemeClr val="tx2"/>
                </a:solidFill>
              </a:rPr>
              <a:t>1</a:t>
            </a:r>
            <a:r>
              <a:rPr lang="en-US" altLang="es-AR" sz="2500" b="1" i="1" dirty="0">
                <a:solidFill>
                  <a:schemeClr val="tx2"/>
                </a:solidFill>
              </a:rPr>
              <a:t>x</a:t>
            </a:r>
            <a:r>
              <a:rPr lang="en-US" altLang="es-AR" sz="2500" b="1" i="1" baseline="-25000" dirty="0">
                <a:solidFill>
                  <a:schemeClr val="tx2"/>
                </a:solidFill>
              </a:rPr>
              <a:t>1</a:t>
            </a:r>
            <a:r>
              <a:rPr lang="en-US" altLang="es-AR" sz="2500" b="1" i="1" dirty="0">
                <a:solidFill>
                  <a:schemeClr val="tx2"/>
                </a:solidFill>
              </a:rPr>
              <a:t> +… </a:t>
            </a:r>
            <a:r>
              <a:rPr lang="en-US" altLang="es-AR" sz="2500" b="1" i="1" dirty="0" err="1">
                <a:solidFill>
                  <a:schemeClr val="tx2"/>
                </a:solidFill>
              </a:rPr>
              <a:t>b</a:t>
            </a:r>
            <a:r>
              <a:rPr lang="en-US" altLang="es-AR" sz="2500" b="1" i="1" baseline="-25000" dirty="0" err="1">
                <a:solidFill>
                  <a:schemeClr val="tx2"/>
                </a:solidFill>
              </a:rPr>
              <a:t>n</a:t>
            </a:r>
            <a:r>
              <a:rPr lang="en-US" altLang="es-AR" sz="2500" b="1" i="1" dirty="0" err="1">
                <a:solidFill>
                  <a:schemeClr val="tx2"/>
                </a:solidFill>
              </a:rPr>
              <a:t>x</a:t>
            </a:r>
            <a:r>
              <a:rPr lang="en-US" altLang="es-AR" sz="2500" b="1" i="1" baseline="-25000" dirty="0" err="1">
                <a:solidFill>
                  <a:schemeClr val="tx2"/>
                </a:solidFill>
              </a:rPr>
              <a:t>n</a:t>
            </a:r>
            <a:endParaRPr lang="en-US" altLang="es-AR" sz="2500" b="1" i="1" baseline="-25000" dirty="0">
              <a:solidFill>
                <a:schemeClr val="tx2"/>
              </a:solidFill>
            </a:endParaRPr>
          </a:p>
          <a:p>
            <a:pPr algn="just" eaLnBrk="1" hangingPunct="1"/>
            <a:endParaRPr lang="es-ES" altLang="es-AR" sz="2200" b="1" dirty="0"/>
          </a:p>
          <a:p>
            <a:pPr algn="just" eaLnBrk="1" hangingPunct="1"/>
            <a:r>
              <a:rPr lang="es-ES" altLang="es-AR" sz="2200" b="1" dirty="0"/>
              <a:t>donde los coeficientes </a:t>
            </a:r>
            <a:r>
              <a:rPr lang="es-ES" altLang="es-AR" sz="2200" b="1" i="1" dirty="0"/>
              <a:t>b</a:t>
            </a:r>
            <a:r>
              <a:rPr lang="es-ES" altLang="es-AR" sz="2200" b="1" i="1" baseline="-25000" dirty="0"/>
              <a:t>0</a:t>
            </a:r>
            <a:r>
              <a:rPr lang="es-ES" altLang="es-AR" sz="2200" b="1" i="1" dirty="0"/>
              <a:t> y b</a:t>
            </a:r>
            <a:r>
              <a:rPr lang="es-ES" altLang="es-AR" sz="2200" b="1" i="1" baseline="-25000" dirty="0"/>
              <a:t>1</a:t>
            </a:r>
            <a:r>
              <a:rPr lang="es-ES" altLang="es-AR" sz="2200" b="1" i="1" dirty="0"/>
              <a:t>, … </a:t>
            </a:r>
            <a:r>
              <a:rPr lang="es-ES" altLang="es-AR" sz="2200" b="1" i="1" dirty="0" err="1"/>
              <a:t>b</a:t>
            </a:r>
            <a:r>
              <a:rPr lang="es-ES" altLang="es-AR" sz="2200" b="1" i="1" baseline="-25000" dirty="0" err="1"/>
              <a:t>n</a:t>
            </a:r>
            <a:r>
              <a:rPr lang="es-ES" altLang="es-AR" sz="2200" b="1" dirty="0"/>
              <a:t>, son los factores que definen la variación promedio de y, para cada valor de x. Estimada esta función teórica a partir de los datos, cabe preguntarse qué tan bien se ajusta a la distribución real. </a:t>
            </a:r>
          </a:p>
        </p:txBody>
      </p:sp>
      <p:sp>
        <p:nvSpPr>
          <p:cNvPr id="49156" name="Rectangle 6"/>
          <p:cNvSpPr>
            <a:spLocks noChangeArrowheads="1"/>
          </p:cNvSpPr>
          <p:nvPr/>
        </p:nvSpPr>
        <p:spPr bwMode="auto">
          <a:xfrm>
            <a:off x="1908175" y="1174750"/>
            <a:ext cx="5976938" cy="5191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s-MX" altLang="es-AR" sz="2800" b="1">
                <a:solidFill>
                  <a:srgbClr val="336699"/>
                </a:solidFill>
              </a:rPr>
              <a:t>Función Lineal de Regresión</a:t>
            </a:r>
            <a:endParaRPr lang="es-ES" altLang="es-AR" sz="2800" b="1">
              <a:solidFill>
                <a:srgbClr val="336699"/>
              </a:solidFill>
            </a:endParaRPr>
          </a:p>
        </p:txBody>
      </p:sp>
      <p:sp>
        <p:nvSpPr>
          <p:cNvPr id="49157" name="Text Box 6"/>
          <p:cNvSpPr txBox="1">
            <a:spLocks noChangeArrowheads="1"/>
          </p:cNvSpPr>
          <p:nvPr/>
        </p:nvSpPr>
        <p:spPr bwMode="auto">
          <a:xfrm>
            <a:off x="6927850" y="106363"/>
            <a:ext cx="170021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extLst>
      <p:ext uri="{BB962C8B-B14F-4D97-AF65-F5344CB8AC3E}">
        <p14:creationId xmlns:p14="http://schemas.microsoft.com/office/powerpoint/2010/main" val="414698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9494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50179" name="Text Box 3"/>
          <p:cNvSpPr txBox="1">
            <a:spLocks noChangeArrowheads="1"/>
          </p:cNvSpPr>
          <p:nvPr/>
        </p:nvSpPr>
        <p:spPr bwMode="auto">
          <a:xfrm>
            <a:off x="179388" y="1928813"/>
            <a:ext cx="8569325" cy="48942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sz="2400" b="1"/>
              <a:t>- El parámetro </a:t>
            </a:r>
            <a:r>
              <a:rPr lang="es-ES" altLang="es-AR" sz="2400" b="1" i="1"/>
              <a:t>b</a:t>
            </a:r>
            <a:r>
              <a:rPr lang="es-ES" altLang="es-AR" sz="2400" b="1" baseline="-25000"/>
              <a:t>0</a:t>
            </a:r>
            <a:r>
              <a:rPr lang="es-ES" altLang="es-AR" sz="2400" b="1"/>
              <a:t>, conocido como la “ordenada en el origen,” nos indica cuánto vale </a:t>
            </a:r>
            <a:r>
              <a:rPr lang="es-ES" altLang="es-AR" sz="2400" b="1" i="1"/>
              <a:t>Y</a:t>
            </a:r>
            <a:r>
              <a:rPr lang="es-ES" altLang="es-AR" sz="2400" b="1"/>
              <a:t> cuando </a:t>
            </a:r>
            <a:r>
              <a:rPr lang="es-ES" altLang="es-AR" sz="2400" b="1" i="1"/>
              <a:t>X</a:t>
            </a:r>
            <a:r>
              <a:rPr lang="es-ES" altLang="es-AR" sz="2400" b="1"/>
              <a:t> = 0. El parámetro </a:t>
            </a:r>
            <a:r>
              <a:rPr lang="es-ES" altLang="es-AR" sz="2400" b="1" i="1"/>
              <a:t>b</a:t>
            </a:r>
            <a:r>
              <a:rPr lang="es-ES" altLang="es-AR" sz="2400" b="1" baseline="-25000"/>
              <a:t>1</a:t>
            </a:r>
            <a:r>
              <a:rPr lang="es-ES" altLang="es-AR" sz="2400" b="1"/>
              <a:t>, conocido como la “pendiente,” nos indica cuánto aumenta </a:t>
            </a:r>
            <a:r>
              <a:rPr lang="es-ES" altLang="es-AR" sz="2400" b="1" i="1"/>
              <a:t>Y</a:t>
            </a:r>
            <a:r>
              <a:rPr lang="es-ES" altLang="es-AR" sz="2400" b="1"/>
              <a:t> por cada aumento en </a:t>
            </a:r>
            <a:r>
              <a:rPr lang="es-ES" altLang="es-AR" sz="2400" b="1" i="1"/>
              <a:t>X</a:t>
            </a:r>
            <a:r>
              <a:rPr lang="es-ES" altLang="es-AR" sz="2400" b="1"/>
              <a:t>.  </a:t>
            </a:r>
          </a:p>
          <a:p>
            <a:pPr algn="just" eaLnBrk="1" hangingPunct="1"/>
            <a:endParaRPr lang="es-ES" altLang="es-AR" sz="2400" b="1"/>
          </a:p>
          <a:p>
            <a:pPr algn="just" eaLnBrk="1" hangingPunct="1"/>
            <a:r>
              <a:rPr lang="es-ES" altLang="es-AR" sz="2400" b="1"/>
              <a:t>- La técnica consiste en obtener estimaciones de estos coeficientes a partir de una muestra de observaciones sobre las variables </a:t>
            </a:r>
            <a:r>
              <a:rPr lang="es-ES" altLang="es-AR" sz="2400" b="1" i="1"/>
              <a:t>Y</a:t>
            </a:r>
            <a:r>
              <a:rPr lang="es-ES" altLang="es-AR" sz="2400" b="1"/>
              <a:t> y </a:t>
            </a:r>
            <a:r>
              <a:rPr lang="es-ES" altLang="es-AR" sz="2400" b="1" i="1"/>
              <a:t>X</a:t>
            </a:r>
            <a:r>
              <a:rPr lang="es-ES" altLang="es-AR" sz="2400" b="1"/>
              <a:t>. </a:t>
            </a:r>
          </a:p>
          <a:p>
            <a:pPr algn="just" eaLnBrk="1" hangingPunct="1"/>
            <a:endParaRPr lang="es-ES" altLang="es-AR" sz="2400" b="1"/>
          </a:p>
          <a:p>
            <a:pPr algn="just" eaLnBrk="1" hangingPunct="1"/>
            <a:r>
              <a:rPr lang="es-ES" altLang="es-AR" sz="2400" b="1"/>
              <a:t>- En el análisis de regresión, estas estimaciones se obtienen por medio del método de </a:t>
            </a:r>
            <a:r>
              <a:rPr lang="es-ES" altLang="es-AR" sz="2400" b="1" i="1"/>
              <a:t>mínimos cuadrados</a:t>
            </a:r>
            <a:r>
              <a:rPr lang="es-ES" altLang="es-AR" sz="2400" b="1"/>
              <a:t>. Logradas estas estimaciones se puede evaluar la bondad de ajuste y significancia estadística.</a:t>
            </a:r>
            <a:endParaRPr lang="es-MX" altLang="es-AR" sz="2400" b="1"/>
          </a:p>
        </p:txBody>
      </p:sp>
      <p:sp>
        <p:nvSpPr>
          <p:cNvPr id="50180" name="Rectangle 4"/>
          <p:cNvSpPr>
            <a:spLocks noChangeArrowheads="1"/>
          </p:cNvSpPr>
          <p:nvPr/>
        </p:nvSpPr>
        <p:spPr bwMode="auto">
          <a:xfrm>
            <a:off x="1908175" y="1174750"/>
            <a:ext cx="5976938" cy="5191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s-MX" altLang="es-AR" sz="2800" b="1">
                <a:solidFill>
                  <a:srgbClr val="336699"/>
                </a:solidFill>
              </a:rPr>
              <a:t>Función Lineal de Regresión</a:t>
            </a:r>
            <a:endParaRPr lang="es-ES" altLang="es-AR" sz="2800" b="1">
              <a:solidFill>
                <a:srgbClr val="336699"/>
              </a:solidFill>
            </a:endParaRPr>
          </a:p>
        </p:txBody>
      </p:sp>
      <p:sp>
        <p:nvSpPr>
          <p:cNvPr id="50181" name="Text Box 6"/>
          <p:cNvSpPr txBox="1">
            <a:spLocks noChangeArrowheads="1"/>
          </p:cNvSpPr>
          <p:nvPr/>
        </p:nvSpPr>
        <p:spPr bwMode="auto">
          <a:xfrm>
            <a:off x="6927850" y="106363"/>
            <a:ext cx="170021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extLst>
      <p:ext uri="{BB962C8B-B14F-4D97-AF65-F5344CB8AC3E}">
        <p14:creationId xmlns:p14="http://schemas.microsoft.com/office/powerpoint/2010/main" val="3286033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1258888" y="2565400"/>
            <a:ext cx="65516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MX" altLang="es-AR" sz="3500" b="1" dirty="0"/>
              <a:t>DISTRIBUCIÓN SIMULADA DE DATOS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1116013" y="188913"/>
            <a:ext cx="727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DIAGRAMAS DE DISPERSIÓN ESTADÍSTICA</a:t>
            </a:r>
            <a:endParaRPr lang="es-MX" altLang="es-AR" sz="2400"/>
          </a:p>
        </p:txBody>
      </p:sp>
      <p:sp>
        <p:nvSpPr>
          <p:cNvPr id="20483" name="Text Box 7"/>
          <p:cNvSpPr txBox="1">
            <a:spLocks noChangeArrowheads="1"/>
          </p:cNvSpPr>
          <p:nvPr/>
        </p:nvSpPr>
        <p:spPr bwMode="auto">
          <a:xfrm>
            <a:off x="323850" y="765175"/>
            <a:ext cx="8569325" cy="3200400"/>
          </a:xfrm>
          <a:prstGeom prst="rect">
            <a:avLst/>
          </a:prstGeom>
          <a:solidFill>
            <a:srgbClr val="79FF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s-ES_tradnl" altLang="es-AR" sz="2400" b="1"/>
              <a:t>Gráfico de puntos para variables cuantitativas</a:t>
            </a:r>
          </a:p>
          <a:p>
            <a:pPr eaLnBrk="1" hangingPunct="1"/>
            <a:r>
              <a:rPr lang="es-ES_tradnl" altLang="es-AR" b="1"/>
              <a:t>Disposición:</a:t>
            </a:r>
          </a:p>
          <a:p>
            <a:pPr eaLnBrk="1" hangingPunct="1"/>
            <a:r>
              <a:rPr lang="es-ES_tradnl" altLang="es-AR" b="1"/>
              <a:t>             Eje de abscisas: variable independiente (X)</a:t>
            </a:r>
          </a:p>
          <a:p>
            <a:pPr eaLnBrk="1" hangingPunct="1"/>
            <a:r>
              <a:rPr lang="es-ES_tradnl" altLang="es-AR" b="1"/>
              <a:t>             Eje de ordenadas: variable dependiente (Y)</a:t>
            </a:r>
          </a:p>
          <a:p>
            <a:pPr eaLnBrk="1" hangingPunct="1"/>
            <a:endParaRPr lang="es-ES_tradnl" altLang="es-AR" b="1"/>
          </a:p>
          <a:p>
            <a:pPr eaLnBrk="1" hangingPunct="1"/>
            <a:r>
              <a:rPr lang="es-ES_tradnl" altLang="es-AR" b="1"/>
              <a:t>Frecuentemente X es una variable controlada (no aleatoria)</a:t>
            </a:r>
          </a:p>
          <a:p>
            <a:pPr eaLnBrk="1" hangingPunct="1"/>
            <a:endParaRPr lang="es-ES_tradnl" altLang="es-AR" b="1"/>
          </a:p>
          <a:p>
            <a:pPr eaLnBrk="1" hangingPunct="1"/>
            <a:r>
              <a:rPr lang="es-ES_tradnl" altLang="es-AR" b="1"/>
              <a:t>Un punto por cada observación (par de valores X-Y)</a:t>
            </a:r>
          </a:p>
          <a:p>
            <a:pPr eaLnBrk="1" hangingPunct="1"/>
            <a:endParaRPr lang="es-ES_tradnl" altLang="es-AR" b="1"/>
          </a:p>
          <a:p>
            <a:pPr eaLnBrk="1" hangingPunct="1"/>
            <a:r>
              <a:rPr lang="es-ES_tradnl" altLang="es-AR" b="1"/>
              <a:t>Aproximación al tipo de relación existente entre las variables </a:t>
            </a:r>
            <a:endParaRPr lang="es-ES" altLang="es-AR"/>
          </a:p>
        </p:txBody>
      </p:sp>
      <p:sp>
        <p:nvSpPr>
          <p:cNvPr id="20484" name="Rectangle 3"/>
          <p:cNvSpPr>
            <a:spLocks noChangeArrowheads="1"/>
          </p:cNvSpPr>
          <p:nvPr/>
        </p:nvSpPr>
        <p:spPr bwMode="auto">
          <a:xfrm>
            <a:off x="323850" y="4022725"/>
            <a:ext cx="8569325" cy="28352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b="1"/>
              <a:t>Dadas dos variables X y Y tomadas sobre el mismo elemento de la población, el diagrama de dispersión es simplemente un gráfico de dos dimensiones, donde en un eje (la abscisa) se grafica una variable (independiente), y en el otro eje (la ordenada) se grafica la otra variable (dependiente). Si las variables están correlacionadas, el gráfico mostraría algún nivel de correlación (tendencia) entre las dos variables. Si no hay ninguna correlación, el gráfico presentará una figura sin forma, una nube de puntos dispersos en el gráfico. </a:t>
            </a:r>
            <a:endParaRPr lang="es-MX" altLang="es-AR"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3251" name="Group 3"/>
          <p:cNvGraphicFramePr>
            <a:graphicFrameLocks noGrp="1"/>
          </p:cNvGraphicFramePr>
          <p:nvPr>
            <p:ph idx="4294967295"/>
          </p:nvPr>
        </p:nvGraphicFramePr>
        <p:xfrm>
          <a:off x="2627313" y="1700213"/>
          <a:ext cx="3090862" cy="4846638"/>
        </p:xfrm>
        <a:graphic>
          <a:graphicData uri="http://schemas.openxmlformats.org/drawingml/2006/table">
            <a:tbl>
              <a:tblPr/>
              <a:tblGrid>
                <a:gridCol w="1546225"/>
                <a:gridCol w="1544637"/>
              </a:tblGrid>
              <a:tr h="82301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600" b="1" i="0" u="none" strike="noStrike" cap="none" normalizeH="0" baseline="0" smtClean="0">
                          <a:ln>
                            <a:noFill/>
                          </a:ln>
                          <a:solidFill>
                            <a:schemeClr val="tx1"/>
                          </a:solidFill>
                          <a:effectLst/>
                          <a:latin typeface="Tahoma" pitchFamily="34" charset="0"/>
                          <a:cs typeface="Times New Roman" pitchFamily="18" charset="0"/>
                        </a:rPr>
                        <a:t>Años de estudio (años)</a:t>
                      </a:r>
                      <a:endParaRPr kumimoji="1" lang="en-US" sz="1600" b="0"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600" b="1" i="0" u="none" strike="noStrike" cap="none" normalizeH="0" baseline="0" smtClean="0">
                          <a:ln>
                            <a:noFill/>
                          </a:ln>
                          <a:solidFill>
                            <a:schemeClr val="tx1"/>
                          </a:solidFill>
                          <a:effectLst/>
                          <a:latin typeface="Tahoma" pitchFamily="34" charset="0"/>
                          <a:cs typeface="Times New Roman" pitchFamily="18" charset="0"/>
                        </a:rPr>
                        <a:t>Ingresos    ($)</a:t>
                      </a:r>
                      <a:endParaRPr kumimoji="1" lang="en-US" sz="1600" b="0"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6</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2.000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7</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2.300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8</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2.600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9</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2.900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3.200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11</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3.500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12</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3.800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13</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4.100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14</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4.400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16</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5.000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5.300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4" name="Rectangle 2"/>
          <p:cNvSpPr txBox="1">
            <a:spLocks noChangeArrowheads="1"/>
          </p:cNvSpPr>
          <p:nvPr/>
        </p:nvSpPr>
        <p:spPr bwMode="auto">
          <a:xfrm>
            <a:off x="395537" y="333375"/>
            <a:ext cx="83690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r>
              <a:rPr lang="es-ES" altLang="es-AR" sz="3600" b="1" kern="0" smtClean="0">
                <a:latin typeface="Arial Narrow" panose="020B0606020202030204" pitchFamily="34" charset="0"/>
                <a:cs typeface="Times New Roman" pitchFamily="18" charset="0"/>
              </a:rPr>
              <a:t>¿Los años de estudio e ingresos determinan el valor de los ingresos laborales?</a:t>
            </a:r>
            <a:endParaRPr lang="es-ES" altLang="es-AR" sz="3600" kern="0" dirty="0" smtClean="0">
              <a:latin typeface="Arial Narrow" panose="020B060602020203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043608" y="333375"/>
            <a:ext cx="7272808" cy="1143000"/>
          </a:xfrm>
        </p:spPr>
        <p:txBody>
          <a:bodyPr/>
          <a:lstStyle/>
          <a:p>
            <a:pPr algn="ctr"/>
            <a:r>
              <a:rPr lang="es-ES" altLang="es-AR" sz="3600" b="1" dirty="0" smtClean="0">
                <a:latin typeface="Arial Narrow" panose="020B0606020202030204" pitchFamily="34" charset="0"/>
                <a:cs typeface="Times New Roman" pitchFamily="18" charset="0"/>
              </a:rPr>
              <a:t>Diagrama de dispersión años de estudio e ingresos</a:t>
            </a:r>
            <a:endParaRPr lang="es-ES" altLang="es-AR" sz="3600" dirty="0" smtClean="0">
              <a:latin typeface="Arial Narrow" panose="020B0606020202030204" pitchFamily="34" charset="0"/>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557338"/>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42875" y="764704"/>
            <a:ext cx="8893175" cy="590931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buFontTx/>
              <a:buChar char="•"/>
            </a:pPr>
            <a:r>
              <a:rPr lang="es-ES" altLang="es-AR" sz="2100" b="1" dirty="0"/>
              <a:t> </a:t>
            </a:r>
            <a:r>
              <a:rPr lang="es-ES" altLang="es-AR" sz="2100" b="1" dirty="0" smtClean="0"/>
              <a:t>El </a:t>
            </a:r>
            <a:r>
              <a:rPr lang="es-ES" altLang="es-AR" sz="2100" b="1" u="sng" dirty="0" smtClean="0"/>
              <a:t>ajuste </a:t>
            </a:r>
            <a:r>
              <a:rPr lang="es-ES" altLang="es-AR" sz="2100" b="1" dirty="0" smtClean="0"/>
              <a:t>mide </a:t>
            </a:r>
            <a:r>
              <a:rPr lang="es-ES" altLang="es-AR" sz="2100" b="1" dirty="0"/>
              <a:t>el nivel en que los pares de observaciones quedan representados en una </a:t>
            </a:r>
            <a:r>
              <a:rPr lang="es-ES" altLang="es-AR" sz="2100" b="1" dirty="0" smtClean="0"/>
              <a:t>línea en donde a cada valor de A le corresponde un valor en B. </a:t>
            </a:r>
            <a:r>
              <a:rPr lang="es-ES" altLang="es-AR" sz="2100" b="1" dirty="0"/>
              <a:t>Si la nube de observaciones es estrecha y alargada, una línea recta representará </a:t>
            </a:r>
            <a:r>
              <a:rPr lang="es-ES" altLang="es-AR" sz="2100" b="1" dirty="0" smtClean="0"/>
              <a:t>a </a:t>
            </a:r>
            <a:r>
              <a:rPr lang="es-ES" altLang="es-AR" sz="2100" b="1" dirty="0"/>
              <a:t>la nube de puntos y a la relación y por tanto ésta será fuerte. </a:t>
            </a:r>
          </a:p>
          <a:p>
            <a:pPr algn="just" eaLnBrk="1" hangingPunct="1"/>
            <a:endParaRPr lang="es-ES" altLang="es-AR" sz="2100" b="1" dirty="0"/>
          </a:p>
          <a:p>
            <a:pPr algn="just" eaLnBrk="1" hangingPunct="1">
              <a:buFontTx/>
              <a:buChar char="•"/>
            </a:pPr>
            <a:r>
              <a:rPr lang="es-ES" altLang="es-AR" sz="2100" b="1" dirty="0"/>
              <a:t> El </a:t>
            </a:r>
            <a:r>
              <a:rPr lang="es-ES" altLang="es-AR" sz="2100" b="1" u="sng" dirty="0"/>
              <a:t>sentido</a:t>
            </a:r>
            <a:r>
              <a:rPr lang="es-ES" altLang="es-AR" sz="2100" b="1" dirty="0"/>
              <a:t> de la relación se refiere a cómo varían los valores de </a:t>
            </a:r>
            <a:r>
              <a:rPr lang="es-ES" altLang="es-AR" sz="2100" b="1" i="1" dirty="0"/>
              <a:t>B</a:t>
            </a:r>
            <a:r>
              <a:rPr lang="es-ES" altLang="es-AR" sz="2100" b="1" dirty="0"/>
              <a:t> con respecto a</a:t>
            </a:r>
            <a:r>
              <a:rPr lang="es-ES" altLang="es-AR" sz="2100" b="1" i="1" dirty="0"/>
              <a:t> </a:t>
            </a:r>
            <a:r>
              <a:rPr lang="es-ES" altLang="es-AR" sz="2100" b="1" i="1" dirty="0" err="1"/>
              <a:t>A</a:t>
            </a:r>
            <a:r>
              <a:rPr lang="es-ES" altLang="es-AR" sz="2100" b="1" dirty="0"/>
              <a:t>. Si al crecer los valores de la variable </a:t>
            </a:r>
            <a:r>
              <a:rPr lang="es-ES" altLang="es-AR" sz="2100" b="1" i="1" dirty="0"/>
              <a:t>A</a:t>
            </a:r>
            <a:r>
              <a:rPr lang="es-ES" altLang="es-AR" sz="2100" b="1" dirty="0"/>
              <a:t> lo hacen los de </a:t>
            </a:r>
            <a:r>
              <a:rPr lang="es-ES" altLang="es-AR" sz="2100" b="1" i="1" dirty="0"/>
              <a:t>B</a:t>
            </a:r>
            <a:r>
              <a:rPr lang="es-ES" altLang="es-AR" sz="2100" b="1" dirty="0"/>
              <a:t>, será una relación positiva o directa. Si al aumentar </a:t>
            </a:r>
            <a:r>
              <a:rPr lang="es-ES" altLang="es-AR" sz="2100" b="1" i="1" dirty="0"/>
              <a:t>A</a:t>
            </a:r>
            <a:r>
              <a:rPr lang="es-ES" altLang="es-AR" sz="2100" b="1" dirty="0"/>
              <a:t>, disminuye </a:t>
            </a:r>
            <a:r>
              <a:rPr lang="es-ES" altLang="es-AR" sz="2100" b="1" i="1" dirty="0"/>
              <a:t>B</a:t>
            </a:r>
            <a:r>
              <a:rPr lang="es-ES" altLang="es-AR" sz="2100" b="1" dirty="0"/>
              <a:t>, será una relación negativa o inversa.</a:t>
            </a:r>
          </a:p>
          <a:p>
            <a:pPr algn="just" eaLnBrk="1" hangingPunct="1"/>
            <a:endParaRPr lang="es-ES" altLang="es-AR" sz="2100" b="1" dirty="0"/>
          </a:p>
          <a:p>
            <a:pPr algn="just" eaLnBrk="1" hangingPunct="1">
              <a:buFontTx/>
              <a:buChar char="•"/>
            </a:pPr>
            <a:r>
              <a:rPr lang="es-ES" altLang="es-AR" sz="2100" b="1" dirty="0"/>
              <a:t> La </a:t>
            </a:r>
            <a:r>
              <a:rPr lang="es-ES" altLang="es-AR" sz="2100" b="1" u="sng" dirty="0"/>
              <a:t>forma</a:t>
            </a:r>
            <a:r>
              <a:rPr lang="es-ES" altLang="es-AR" sz="2100" b="1" dirty="0"/>
              <a:t> establece el tipo de línea a emplear para definir el mejor ajuste. Se pueden emplear tres tipos de líneas: una línea recta, una curva </a:t>
            </a:r>
            <a:r>
              <a:rPr lang="es-ES" altLang="es-AR" sz="2100" b="1" dirty="0" err="1"/>
              <a:t>monotónica</a:t>
            </a:r>
            <a:r>
              <a:rPr lang="es-ES" altLang="es-AR" sz="2100" b="1" dirty="0"/>
              <a:t> o una curva no </a:t>
            </a:r>
            <a:r>
              <a:rPr lang="es-ES" altLang="es-AR" sz="2100" b="1" dirty="0" err="1"/>
              <a:t>monotónica</a:t>
            </a:r>
            <a:r>
              <a:rPr lang="es-ES" altLang="es-AR" sz="2100" b="1" dirty="0"/>
              <a:t>.</a:t>
            </a:r>
          </a:p>
          <a:p>
            <a:pPr algn="just" eaLnBrk="1" hangingPunct="1">
              <a:buFontTx/>
              <a:buChar char="•"/>
            </a:pPr>
            <a:endParaRPr lang="es-ES" altLang="es-AR" sz="2100" b="1" dirty="0"/>
          </a:p>
          <a:p>
            <a:pPr algn="just" eaLnBrk="1" hangingPunct="1">
              <a:buFontTx/>
              <a:buChar char="•"/>
            </a:pPr>
            <a:r>
              <a:rPr lang="es-ES" altLang="es-AR" sz="2100" b="1" dirty="0"/>
              <a:t> </a:t>
            </a:r>
            <a:r>
              <a:rPr lang="es-ES" altLang="es-AR" sz="2100" b="1" dirty="0" smtClean="0"/>
              <a:t>La </a:t>
            </a:r>
            <a:r>
              <a:rPr lang="es-ES" altLang="es-AR" sz="2100" b="1" u="sng" dirty="0" smtClean="0"/>
              <a:t>fuerza</a:t>
            </a:r>
            <a:r>
              <a:rPr lang="es-ES" altLang="es-AR" sz="2100" b="1" dirty="0" smtClean="0"/>
              <a:t> es </a:t>
            </a:r>
            <a:r>
              <a:rPr lang="es-ES" altLang="es-AR" sz="2100" b="1" dirty="0"/>
              <a:t>la pendiente de la recta. En cuantas unidades aumenta, o disminuye, la variable </a:t>
            </a:r>
            <a:r>
              <a:rPr lang="es-ES" altLang="es-AR" sz="2100" b="1" dirty="0" smtClean="0"/>
              <a:t>A al </a:t>
            </a:r>
            <a:r>
              <a:rPr lang="es-ES" altLang="es-AR" sz="2100" b="1" dirty="0"/>
              <a:t>aumentar </a:t>
            </a:r>
            <a:r>
              <a:rPr lang="es-ES" altLang="es-AR" sz="2100" b="1" dirty="0" smtClean="0"/>
              <a:t>en una </a:t>
            </a:r>
            <a:r>
              <a:rPr lang="es-ES" altLang="es-AR" sz="2100" b="1" dirty="0"/>
              <a:t>unidad </a:t>
            </a:r>
            <a:r>
              <a:rPr lang="es-ES" altLang="es-AR" sz="2100" b="1" dirty="0" smtClean="0"/>
              <a:t>la </a:t>
            </a:r>
            <a:r>
              <a:rPr lang="es-ES" altLang="es-AR" sz="2100" b="1" dirty="0"/>
              <a:t>variable B</a:t>
            </a:r>
            <a:r>
              <a:rPr lang="es-ES" altLang="es-AR" sz="2100" b="1" dirty="0" smtClean="0"/>
              <a:t>.</a:t>
            </a:r>
            <a:endParaRPr lang="es-ES" altLang="es-AR" sz="2100" b="1" dirty="0"/>
          </a:p>
        </p:txBody>
      </p:sp>
      <p:sp>
        <p:nvSpPr>
          <p:cNvPr id="15363" name="Rectangle 5"/>
          <p:cNvSpPr>
            <a:spLocks noChangeArrowheads="1"/>
          </p:cNvSpPr>
          <p:nvPr/>
        </p:nvSpPr>
        <p:spPr bwMode="auto">
          <a:xfrm>
            <a:off x="0" y="1889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CORRELACIÓN ENTRE VARIABLES CUANTITATIVAS</a:t>
            </a:r>
            <a:r>
              <a:rPr lang="es-ES" altLang="es-AR" sz="2400"/>
              <a:t> </a:t>
            </a:r>
            <a:endParaRPr lang="es-MX" altLang="es-AR"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259632" y="333375"/>
            <a:ext cx="7200800" cy="1143000"/>
          </a:xfrm>
        </p:spPr>
        <p:txBody>
          <a:bodyPr/>
          <a:lstStyle/>
          <a:p>
            <a:pPr algn="ctr"/>
            <a:r>
              <a:rPr lang="es-ES" altLang="es-AR" sz="3600" b="1" dirty="0" smtClean="0">
                <a:latin typeface="Arial Narrow" panose="020B0606020202030204" pitchFamily="34" charset="0"/>
                <a:cs typeface="Times New Roman" pitchFamily="18" charset="0"/>
              </a:rPr>
              <a:t>Diagrama de dispersión años de estudio e ingresos</a:t>
            </a:r>
            <a:endParaRPr lang="es-ES" altLang="es-AR" sz="3600" dirty="0" smtClean="0">
              <a:latin typeface="Arial Narrow" panose="020B0606020202030204" pitchFamily="34" charset="0"/>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57338"/>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83568" y="188640"/>
            <a:ext cx="8080375" cy="1143000"/>
          </a:xfrm>
        </p:spPr>
        <p:txBody>
          <a:bodyPr/>
          <a:lstStyle/>
          <a:p>
            <a:pPr algn="ctr"/>
            <a:r>
              <a:rPr lang="es-ES" altLang="es-AR" sz="3200" b="1" dirty="0" smtClean="0">
                <a:latin typeface="Arial Narrow" panose="020B0606020202030204" pitchFamily="34" charset="0"/>
                <a:cs typeface="Times New Roman" pitchFamily="18" charset="0"/>
              </a:rPr>
              <a:t>Recta de regresión</a:t>
            </a:r>
            <a:endParaRPr lang="es-ES" altLang="es-AR" sz="3200" dirty="0" smtClean="0">
              <a:latin typeface="Arial Narrow" panose="020B0606020202030204" pitchFamily="34"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57338"/>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2532" name="Text Box 4"/>
          <p:cNvSpPr txBox="1">
            <a:spLocks noChangeArrowheads="1"/>
          </p:cNvSpPr>
          <p:nvPr/>
        </p:nvSpPr>
        <p:spPr bwMode="auto">
          <a:xfrm>
            <a:off x="5416550" y="3665538"/>
            <a:ext cx="1728788"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y = a + b * x</a:t>
            </a:r>
            <a:endParaRPr kumimoji="1" lang="es-ES" altLang="es-AR" sz="2400">
              <a:solidFill>
                <a:schemeClr val="bg2"/>
              </a:solidFill>
              <a:latin typeface="Times New Roman" pitchFamily="18" charset="0"/>
            </a:endParaRPr>
          </a:p>
        </p:txBody>
      </p:sp>
      <p:sp>
        <p:nvSpPr>
          <p:cNvPr id="22533" name="Text Box 5"/>
          <p:cNvSpPr txBox="1">
            <a:spLocks noChangeArrowheads="1"/>
          </p:cNvSpPr>
          <p:nvPr/>
        </p:nvSpPr>
        <p:spPr bwMode="auto">
          <a:xfrm>
            <a:off x="5364163" y="4437063"/>
            <a:ext cx="3209925"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 = a + b * años estudios</a:t>
            </a:r>
            <a:endParaRPr kumimoji="1" lang="es-ES" altLang="es-AR" sz="2400">
              <a:solidFill>
                <a:schemeClr val="bg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4213" y="476250"/>
            <a:ext cx="8080375" cy="639763"/>
          </a:xfrm>
        </p:spPr>
        <p:txBody>
          <a:bodyPr/>
          <a:lstStyle/>
          <a:p>
            <a:pPr algn="ctr"/>
            <a:r>
              <a:rPr lang="es-ES" altLang="es-AR" sz="3600" b="1" dirty="0" smtClean="0">
                <a:latin typeface="Arial Narrow" panose="020B0606020202030204" pitchFamily="34" charset="0"/>
                <a:cs typeface="Times New Roman" pitchFamily="18" charset="0"/>
              </a:rPr>
              <a:t>Particularidades de recta de regresión</a:t>
            </a:r>
            <a:endParaRPr lang="es-ES" altLang="es-AR" sz="3600" dirty="0" smtClean="0">
              <a:latin typeface="Arial Narrow" panose="020B0606020202030204" pitchFamily="34" charset="0"/>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57338"/>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3556" name="Text Box 4"/>
          <p:cNvSpPr txBox="1">
            <a:spLocks noChangeArrowheads="1"/>
          </p:cNvSpPr>
          <p:nvPr/>
        </p:nvSpPr>
        <p:spPr bwMode="auto">
          <a:xfrm>
            <a:off x="5416550" y="3665538"/>
            <a:ext cx="1728788"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y = a + b * x</a:t>
            </a:r>
            <a:endParaRPr kumimoji="1" lang="es-ES" altLang="es-AR" sz="2400">
              <a:solidFill>
                <a:schemeClr val="bg2"/>
              </a:solidFill>
              <a:latin typeface="Times New Roman" pitchFamily="18" charset="0"/>
            </a:endParaRPr>
          </a:p>
        </p:txBody>
      </p:sp>
      <p:sp>
        <p:nvSpPr>
          <p:cNvPr id="23557" name="Text Box 5"/>
          <p:cNvSpPr txBox="1">
            <a:spLocks noChangeArrowheads="1"/>
          </p:cNvSpPr>
          <p:nvPr/>
        </p:nvSpPr>
        <p:spPr bwMode="auto">
          <a:xfrm>
            <a:off x="5364163" y="4437063"/>
            <a:ext cx="3209925"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 = a + b * años estudios</a:t>
            </a:r>
            <a:endParaRPr kumimoji="1" lang="es-ES" altLang="es-AR" sz="2400">
              <a:solidFill>
                <a:schemeClr val="bg2"/>
              </a:solidFill>
              <a:latin typeface="Times New Roman" pitchFamily="18" charset="0"/>
            </a:endParaRPr>
          </a:p>
        </p:txBody>
      </p:sp>
      <p:sp>
        <p:nvSpPr>
          <p:cNvPr id="23558" name="Text Box 6"/>
          <p:cNvSpPr txBox="1">
            <a:spLocks noChangeArrowheads="1"/>
          </p:cNvSpPr>
          <p:nvPr/>
        </p:nvSpPr>
        <p:spPr bwMode="auto">
          <a:xfrm>
            <a:off x="1023938" y="4745038"/>
            <a:ext cx="319087"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a</a:t>
            </a:r>
            <a:endParaRPr kumimoji="1" lang="es-ES" altLang="es-AR" sz="2400">
              <a:solidFill>
                <a:schemeClr val="bg2"/>
              </a:solidFill>
              <a:latin typeface="Times New Roman" pitchFamily="18" charset="0"/>
            </a:endParaRPr>
          </a:p>
        </p:txBody>
      </p:sp>
      <p:sp>
        <p:nvSpPr>
          <p:cNvPr id="23559" name="Line 7"/>
          <p:cNvSpPr>
            <a:spLocks noChangeShapeType="1"/>
          </p:cNvSpPr>
          <p:nvPr/>
        </p:nvSpPr>
        <p:spPr bwMode="auto">
          <a:xfrm>
            <a:off x="1331913" y="5013325"/>
            <a:ext cx="863600" cy="431800"/>
          </a:xfrm>
          <a:prstGeom prst="line">
            <a:avLst/>
          </a:prstGeom>
          <a:noFill/>
          <a:ln w="381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s-AR"/>
          </a:p>
        </p:txBody>
      </p:sp>
      <p:sp>
        <p:nvSpPr>
          <p:cNvPr id="23560" name="Line 8"/>
          <p:cNvSpPr>
            <a:spLocks noChangeShapeType="1"/>
          </p:cNvSpPr>
          <p:nvPr/>
        </p:nvSpPr>
        <p:spPr bwMode="auto">
          <a:xfrm>
            <a:off x="3132138" y="4797425"/>
            <a:ext cx="360362"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23561" name="Line 9"/>
          <p:cNvSpPr>
            <a:spLocks noChangeShapeType="1"/>
          </p:cNvSpPr>
          <p:nvPr/>
        </p:nvSpPr>
        <p:spPr bwMode="auto">
          <a:xfrm>
            <a:off x="3492500" y="4581525"/>
            <a:ext cx="0" cy="21590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23562" name="Text Box 10"/>
          <p:cNvSpPr txBox="1">
            <a:spLocks noChangeArrowheads="1"/>
          </p:cNvSpPr>
          <p:nvPr/>
        </p:nvSpPr>
        <p:spPr bwMode="auto">
          <a:xfrm>
            <a:off x="2987675" y="5157788"/>
            <a:ext cx="60325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solidFill>
                  <a:schemeClr val="bg2"/>
                </a:solidFill>
                <a:latin typeface="Times New Roman" pitchFamily="18" charset="0"/>
              </a:rPr>
              <a:t>Δ x</a:t>
            </a:r>
          </a:p>
        </p:txBody>
      </p:sp>
      <p:sp>
        <p:nvSpPr>
          <p:cNvPr id="23563" name="Text Box 11"/>
          <p:cNvSpPr txBox="1">
            <a:spLocks noChangeArrowheads="1"/>
          </p:cNvSpPr>
          <p:nvPr/>
        </p:nvSpPr>
        <p:spPr bwMode="auto">
          <a:xfrm>
            <a:off x="3995738" y="4437063"/>
            <a:ext cx="60325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solidFill>
                  <a:schemeClr val="bg2"/>
                </a:solidFill>
                <a:latin typeface="Times New Roman" pitchFamily="18" charset="0"/>
              </a:rPr>
              <a:t>Δ y</a:t>
            </a:r>
          </a:p>
        </p:txBody>
      </p:sp>
      <p:sp>
        <p:nvSpPr>
          <p:cNvPr id="23564" name="Line 12"/>
          <p:cNvSpPr>
            <a:spLocks noChangeShapeType="1"/>
          </p:cNvSpPr>
          <p:nvPr/>
        </p:nvSpPr>
        <p:spPr bwMode="auto">
          <a:xfrm flipV="1">
            <a:off x="3276600" y="4797425"/>
            <a:ext cx="71438" cy="431800"/>
          </a:xfrm>
          <a:prstGeom prst="line">
            <a:avLst/>
          </a:prstGeom>
          <a:noFill/>
          <a:ln w="381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s-AR"/>
          </a:p>
        </p:txBody>
      </p:sp>
      <p:sp>
        <p:nvSpPr>
          <p:cNvPr id="23565" name="Line 13"/>
          <p:cNvSpPr>
            <a:spLocks noChangeShapeType="1"/>
          </p:cNvSpPr>
          <p:nvPr/>
        </p:nvSpPr>
        <p:spPr bwMode="auto">
          <a:xfrm flipH="1">
            <a:off x="3492500" y="4652963"/>
            <a:ext cx="503238" cy="71437"/>
          </a:xfrm>
          <a:prstGeom prst="line">
            <a:avLst/>
          </a:prstGeom>
          <a:noFill/>
          <a:ln w="381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s-AR"/>
          </a:p>
        </p:txBody>
      </p:sp>
      <p:sp>
        <p:nvSpPr>
          <p:cNvPr id="23566" name="Text Box 14"/>
          <p:cNvSpPr txBox="1">
            <a:spLocks noChangeArrowheads="1"/>
          </p:cNvSpPr>
          <p:nvPr/>
        </p:nvSpPr>
        <p:spPr bwMode="auto">
          <a:xfrm>
            <a:off x="0" y="3789363"/>
            <a:ext cx="1476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Ordenada al origen</a:t>
            </a:r>
            <a:endParaRPr kumimoji="1" lang="es-ES" altLang="es-AR" sz="2400">
              <a:latin typeface="Times New Roman" pitchFamily="18" charset="0"/>
            </a:endParaRPr>
          </a:p>
        </p:txBody>
      </p:sp>
      <p:sp>
        <p:nvSpPr>
          <p:cNvPr id="23567" name="Text Box 15"/>
          <p:cNvSpPr txBox="1">
            <a:spLocks noChangeArrowheads="1"/>
          </p:cNvSpPr>
          <p:nvPr/>
        </p:nvSpPr>
        <p:spPr bwMode="auto">
          <a:xfrm>
            <a:off x="2339975" y="4005263"/>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Pendiente</a:t>
            </a:r>
            <a:endParaRPr kumimoji="1" lang="es-ES" altLang="es-AR" sz="2400">
              <a:solidFill>
                <a:schemeClr val="bg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11188" y="188913"/>
            <a:ext cx="8080375" cy="1143000"/>
          </a:xfrm>
        </p:spPr>
        <p:txBody>
          <a:bodyPr/>
          <a:lstStyle/>
          <a:p>
            <a:pPr algn="ctr"/>
            <a:r>
              <a:rPr lang="es-ES" altLang="es-AR" b="1" dirty="0" smtClean="0">
                <a:latin typeface="Arial Narrow" panose="020B0606020202030204" pitchFamily="34" charset="0"/>
                <a:cs typeface="Times New Roman" pitchFamily="18" charset="0"/>
              </a:rPr>
              <a:t>Pendiente de recta de regresión</a:t>
            </a:r>
            <a:endParaRPr lang="es-ES" altLang="es-AR" dirty="0" smtClean="0">
              <a:latin typeface="Arial Narrow" panose="020B0606020202030204" pitchFamily="34" charset="0"/>
            </a:endParaRPr>
          </a:p>
        </p:txBody>
      </p:sp>
      <p:sp>
        <p:nvSpPr>
          <p:cNvPr id="24579" name="Line 3"/>
          <p:cNvSpPr>
            <a:spLocks noChangeShapeType="1"/>
          </p:cNvSpPr>
          <p:nvPr/>
        </p:nvSpPr>
        <p:spPr bwMode="auto">
          <a:xfrm flipH="1">
            <a:off x="2411413" y="2060575"/>
            <a:ext cx="3384550" cy="25923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24580" name="Line 4"/>
          <p:cNvSpPr>
            <a:spLocks noChangeShapeType="1"/>
          </p:cNvSpPr>
          <p:nvPr/>
        </p:nvSpPr>
        <p:spPr bwMode="auto">
          <a:xfrm>
            <a:off x="3132138" y="4076700"/>
            <a:ext cx="18716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24581" name="Line 5"/>
          <p:cNvSpPr>
            <a:spLocks noChangeShapeType="1"/>
          </p:cNvSpPr>
          <p:nvPr/>
        </p:nvSpPr>
        <p:spPr bwMode="auto">
          <a:xfrm flipV="1">
            <a:off x="5003800" y="2636838"/>
            <a:ext cx="0" cy="1439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24582" name="Text Box 6"/>
          <p:cNvSpPr txBox="1">
            <a:spLocks noChangeArrowheads="1"/>
          </p:cNvSpPr>
          <p:nvPr/>
        </p:nvSpPr>
        <p:spPr bwMode="auto">
          <a:xfrm>
            <a:off x="3708400" y="4221163"/>
            <a:ext cx="60325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solidFill>
                  <a:schemeClr val="bg2"/>
                </a:solidFill>
                <a:latin typeface="Times New Roman" pitchFamily="18" charset="0"/>
              </a:rPr>
              <a:t>Δ x</a:t>
            </a:r>
          </a:p>
        </p:txBody>
      </p:sp>
      <p:sp>
        <p:nvSpPr>
          <p:cNvPr id="24583" name="Text Box 7"/>
          <p:cNvSpPr txBox="1">
            <a:spLocks noChangeArrowheads="1"/>
          </p:cNvSpPr>
          <p:nvPr/>
        </p:nvSpPr>
        <p:spPr bwMode="auto">
          <a:xfrm>
            <a:off x="5148263" y="3141663"/>
            <a:ext cx="60325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solidFill>
                  <a:schemeClr val="bg2"/>
                </a:solidFill>
                <a:latin typeface="Times New Roman" pitchFamily="18" charset="0"/>
              </a:rPr>
              <a:t>Δ y</a:t>
            </a:r>
          </a:p>
        </p:txBody>
      </p:sp>
      <p:sp>
        <p:nvSpPr>
          <p:cNvPr id="24584" name="Text Box 8"/>
          <p:cNvSpPr txBox="1">
            <a:spLocks noChangeArrowheads="1"/>
          </p:cNvSpPr>
          <p:nvPr/>
        </p:nvSpPr>
        <p:spPr bwMode="auto">
          <a:xfrm>
            <a:off x="3419475" y="36449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latin typeface="Times New Roman" pitchFamily="18" charset="0"/>
              </a:rPr>
              <a:t>α</a:t>
            </a:r>
          </a:p>
        </p:txBody>
      </p:sp>
      <p:sp>
        <p:nvSpPr>
          <p:cNvPr id="24585" name="Text Box 9"/>
          <p:cNvSpPr txBox="1">
            <a:spLocks noChangeArrowheads="1"/>
          </p:cNvSpPr>
          <p:nvPr/>
        </p:nvSpPr>
        <p:spPr bwMode="auto">
          <a:xfrm>
            <a:off x="2339975" y="5445125"/>
            <a:ext cx="146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b = tg </a:t>
            </a:r>
            <a:r>
              <a:rPr kumimoji="1" lang="es-ES" altLang="es-AR" sz="2400" b="1">
                <a:latin typeface="Times New Roman" pitchFamily="18" charset="0"/>
              </a:rPr>
              <a:t>α = </a:t>
            </a:r>
          </a:p>
        </p:txBody>
      </p:sp>
      <p:sp>
        <p:nvSpPr>
          <p:cNvPr id="24586" name="Text Box 10"/>
          <p:cNvSpPr txBox="1">
            <a:spLocks noChangeArrowheads="1"/>
          </p:cNvSpPr>
          <p:nvPr/>
        </p:nvSpPr>
        <p:spPr bwMode="auto">
          <a:xfrm>
            <a:off x="3924300" y="5157788"/>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latin typeface="Times New Roman" pitchFamily="18" charset="0"/>
              </a:rPr>
              <a:t>Δ y</a:t>
            </a:r>
          </a:p>
        </p:txBody>
      </p:sp>
      <p:sp>
        <p:nvSpPr>
          <p:cNvPr id="24587" name="Text Box 11"/>
          <p:cNvSpPr txBox="1">
            <a:spLocks noChangeArrowheads="1"/>
          </p:cNvSpPr>
          <p:nvPr/>
        </p:nvSpPr>
        <p:spPr bwMode="auto">
          <a:xfrm>
            <a:off x="3924300" y="5876925"/>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latin typeface="Times New Roman" pitchFamily="18" charset="0"/>
              </a:rPr>
              <a:t>Δ x</a:t>
            </a:r>
          </a:p>
        </p:txBody>
      </p:sp>
      <p:sp>
        <p:nvSpPr>
          <p:cNvPr id="24588" name="Line 12"/>
          <p:cNvSpPr>
            <a:spLocks noChangeShapeType="1"/>
          </p:cNvSpPr>
          <p:nvPr/>
        </p:nvSpPr>
        <p:spPr bwMode="auto">
          <a:xfrm flipV="1">
            <a:off x="3779838" y="5734050"/>
            <a:ext cx="1008062"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22300" y="188640"/>
            <a:ext cx="8080375" cy="1143000"/>
          </a:xfrm>
        </p:spPr>
        <p:txBody>
          <a:bodyPr/>
          <a:lstStyle/>
          <a:p>
            <a:pPr algn="ctr"/>
            <a:r>
              <a:rPr lang="es-ES" altLang="es-AR" sz="3200" b="1" dirty="0" smtClean="0">
                <a:latin typeface="Arial Narrow" panose="020B0606020202030204" pitchFamily="34" charset="0"/>
                <a:cs typeface="Times New Roman" pitchFamily="18" charset="0"/>
              </a:rPr>
              <a:t>Determinación de pendiente de recta de regresión</a:t>
            </a:r>
            <a:endParaRPr lang="es-ES" altLang="es-AR" sz="3200" dirty="0" smtClean="0">
              <a:latin typeface="Arial Narrow" panose="020B0606020202030204" pitchFamily="34" charset="0"/>
            </a:endParaRPr>
          </a:p>
        </p:txBody>
      </p:sp>
      <p:sp>
        <p:nvSpPr>
          <p:cNvPr id="25603" name="Text Box 3"/>
          <p:cNvSpPr txBox="1">
            <a:spLocks noChangeArrowheads="1"/>
          </p:cNvSpPr>
          <p:nvPr/>
        </p:nvSpPr>
        <p:spPr bwMode="auto">
          <a:xfrm>
            <a:off x="250825" y="2924175"/>
            <a:ext cx="60325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solidFill>
                  <a:schemeClr val="bg2"/>
                </a:solidFill>
                <a:latin typeface="Times New Roman" pitchFamily="18" charset="0"/>
              </a:rPr>
              <a:t>Δ x</a:t>
            </a:r>
          </a:p>
        </p:txBody>
      </p:sp>
      <p:sp>
        <p:nvSpPr>
          <p:cNvPr id="25604" name="Text Box 4"/>
          <p:cNvSpPr txBox="1">
            <a:spLocks noChangeArrowheads="1"/>
          </p:cNvSpPr>
          <p:nvPr/>
        </p:nvSpPr>
        <p:spPr bwMode="auto">
          <a:xfrm>
            <a:off x="3276600" y="2924175"/>
            <a:ext cx="60325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solidFill>
                  <a:schemeClr val="bg2"/>
                </a:solidFill>
                <a:latin typeface="Times New Roman" pitchFamily="18" charset="0"/>
              </a:rPr>
              <a:t>Δ y</a:t>
            </a:r>
          </a:p>
        </p:txBody>
      </p:sp>
      <p:graphicFrame>
        <p:nvGraphicFramePr>
          <p:cNvPr id="65541" name="Group 5"/>
          <p:cNvGraphicFramePr>
            <a:graphicFrameLocks noGrp="1"/>
          </p:cNvGraphicFramePr>
          <p:nvPr>
            <p:ph idx="4294967295"/>
            <p:extLst>
              <p:ext uri="{D42A27DB-BD31-4B8C-83A1-F6EECF244321}">
                <p14:modId xmlns:p14="http://schemas.microsoft.com/office/powerpoint/2010/main" val="2458478464"/>
              </p:ext>
            </p:extLst>
          </p:nvPr>
        </p:nvGraphicFramePr>
        <p:xfrm>
          <a:off x="1260476" y="942181"/>
          <a:ext cx="1871662" cy="4721860"/>
        </p:xfrm>
        <a:graphic>
          <a:graphicData uri="http://schemas.openxmlformats.org/drawingml/2006/table">
            <a:tbl>
              <a:tblPr/>
              <a:tblGrid>
                <a:gridCol w="936625"/>
                <a:gridCol w="935037"/>
              </a:tblGrid>
              <a:tr h="6985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200" b="1" i="0" u="none" strike="noStrike" cap="none" normalizeH="0" baseline="0" dirty="0" err="1" smtClean="0">
                          <a:ln>
                            <a:noFill/>
                          </a:ln>
                          <a:solidFill>
                            <a:schemeClr val="tx1"/>
                          </a:solidFill>
                          <a:effectLst/>
                          <a:latin typeface="Tahoma" pitchFamily="34" charset="0"/>
                          <a:cs typeface="Times New Roman" pitchFamily="18" charset="0"/>
                        </a:rPr>
                        <a:t>Años</a:t>
                      </a:r>
                      <a:r>
                        <a:rPr kumimoji="1" lang="en-US" sz="1200" b="1" i="0" u="none" strike="noStrike" cap="none" normalizeH="0" baseline="0" dirty="0" smtClean="0">
                          <a:ln>
                            <a:noFill/>
                          </a:ln>
                          <a:solidFill>
                            <a:schemeClr val="tx1"/>
                          </a:solidFill>
                          <a:effectLst/>
                          <a:latin typeface="Tahoma" pitchFamily="34" charset="0"/>
                          <a:cs typeface="Times New Roman" pitchFamily="18" charset="0"/>
                        </a:rPr>
                        <a:t> de </a:t>
                      </a:r>
                      <a:r>
                        <a:rPr kumimoji="1" lang="en-US" sz="1200" b="1" i="0" u="none" strike="noStrike" cap="none" normalizeH="0" baseline="0" dirty="0" err="1" smtClean="0">
                          <a:ln>
                            <a:noFill/>
                          </a:ln>
                          <a:solidFill>
                            <a:schemeClr val="tx1"/>
                          </a:solidFill>
                          <a:effectLst/>
                          <a:latin typeface="Tahoma" pitchFamily="34" charset="0"/>
                          <a:cs typeface="Times New Roman" pitchFamily="18" charset="0"/>
                        </a:rPr>
                        <a:t>estudio</a:t>
                      </a:r>
                      <a:r>
                        <a:rPr kumimoji="1" lang="en-US" sz="1200" b="1" i="0" u="none" strike="noStrike" cap="none" normalizeH="0" baseline="0" dirty="0" smtClean="0">
                          <a:ln>
                            <a:noFill/>
                          </a:ln>
                          <a:solidFill>
                            <a:schemeClr val="tx1"/>
                          </a:solidFill>
                          <a:effectLst/>
                          <a:latin typeface="Tahoma" pitchFamily="34" charset="0"/>
                          <a:cs typeface="Times New Roman" pitchFamily="18" charset="0"/>
                        </a:rPr>
                        <a:t> (</a:t>
                      </a:r>
                      <a:r>
                        <a:rPr kumimoji="1" lang="en-US" sz="1200" b="1" i="0" u="none" strike="noStrike" cap="none" normalizeH="0" baseline="0" dirty="0" err="1" smtClean="0">
                          <a:ln>
                            <a:noFill/>
                          </a:ln>
                          <a:solidFill>
                            <a:schemeClr val="tx1"/>
                          </a:solidFill>
                          <a:effectLst/>
                          <a:latin typeface="Tahoma" pitchFamily="34" charset="0"/>
                          <a:cs typeface="Times New Roman" pitchFamily="18" charset="0"/>
                        </a:rPr>
                        <a:t>años</a:t>
                      </a:r>
                      <a:r>
                        <a:rPr kumimoji="1" lang="en-US" sz="1200" b="1" i="0" u="none" strike="noStrike" cap="none" normalizeH="0" baseline="0" dirty="0" smtClean="0">
                          <a:ln>
                            <a:noFill/>
                          </a:ln>
                          <a:solidFill>
                            <a:schemeClr val="tx1"/>
                          </a:solidFill>
                          <a:effectLst/>
                          <a:latin typeface="Tahoma" pitchFamily="34" charset="0"/>
                          <a:cs typeface="Times New Roman" pitchFamily="18" charset="0"/>
                        </a:rPr>
                        <a:t>)</a:t>
                      </a:r>
                      <a:endParaRPr kumimoji="1" lang="en-US" sz="1200" b="0"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200" b="1" i="0" u="none" strike="noStrike" cap="none" normalizeH="0" baseline="0" dirty="0" err="1" smtClean="0">
                          <a:ln>
                            <a:noFill/>
                          </a:ln>
                          <a:solidFill>
                            <a:schemeClr val="tx1"/>
                          </a:solidFill>
                          <a:effectLst/>
                          <a:latin typeface="Tahoma" pitchFamily="34" charset="0"/>
                          <a:cs typeface="Times New Roman" pitchFamily="18" charset="0"/>
                        </a:rPr>
                        <a:t>Ingresos</a:t>
                      </a:r>
                      <a:r>
                        <a:rPr kumimoji="1" lang="en-US" sz="1200" b="1" i="0" u="none" strike="noStrike" cap="none" normalizeH="0" baseline="0" dirty="0" smtClean="0">
                          <a:ln>
                            <a:noFill/>
                          </a:ln>
                          <a:solidFill>
                            <a:schemeClr val="tx1"/>
                          </a:solidFill>
                          <a:effectLst/>
                          <a:latin typeface="Tahoma" pitchFamily="34" charset="0"/>
                          <a:cs typeface="Times New Roman" pitchFamily="18" charset="0"/>
                        </a:rPr>
                        <a:t>    ($)</a:t>
                      </a:r>
                      <a:endParaRPr kumimoji="1" lang="en-US" sz="1200" b="0"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6</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2.000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7</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2.300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8</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2.600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30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dirty="0" smtClean="0">
                          <a:ln>
                            <a:noFill/>
                          </a:ln>
                          <a:solidFill>
                            <a:schemeClr val="tx1"/>
                          </a:solidFill>
                          <a:effectLst/>
                          <a:latin typeface="Tahoma" pitchFamily="34" charset="0"/>
                          <a:cs typeface="Times New Roman" pitchFamily="18" charset="0"/>
                        </a:rPr>
                        <a:t>9</a:t>
                      </a:r>
                      <a:endParaRPr kumimoji="1" lang="en-US" sz="1600" b="0" i="0" u="none" strike="noStrike" cap="none" normalizeH="0" baseline="0" dirty="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2.900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3.200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11</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3.500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12</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3.800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13</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4.100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14</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4.400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16</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5.000</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46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a:t>
                      </a:r>
                      <a:endParaRPr kumimoji="1" lang="en-US" sz="16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dirty="0" smtClean="0">
                          <a:ln>
                            <a:noFill/>
                          </a:ln>
                          <a:solidFill>
                            <a:schemeClr val="tx1"/>
                          </a:solidFill>
                          <a:effectLst/>
                          <a:latin typeface="Tahoma" pitchFamily="34" charset="0"/>
                          <a:cs typeface="Times New Roman" pitchFamily="18" charset="0"/>
                        </a:rPr>
                        <a:t>5.300</a:t>
                      </a:r>
                      <a:endParaRPr kumimoji="1" lang="en-US" sz="1600" b="0" i="0" u="none" strike="noStrike" cap="none" normalizeH="0" baseline="0" dirty="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cxnSp>
        <p:nvCxnSpPr>
          <p:cNvPr id="25649" name="AutoShape 49"/>
          <p:cNvCxnSpPr>
            <a:cxnSpLocks noChangeShapeType="1"/>
          </p:cNvCxnSpPr>
          <p:nvPr/>
        </p:nvCxnSpPr>
        <p:spPr bwMode="auto">
          <a:xfrm>
            <a:off x="539750" y="3357563"/>
            <a:ext cx="1588" cy="503237"/>
          </a:xfrm>
          <a:prstGeom prst="straightConnector1">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5650" name="Line 50"/>
          <p:cNvSpPr>
            <a:spLocks noChangeShapeType="1"/>
          </p:cNvSpPr>
          <p:nvPr/>
        </p:nvSpPr>
        <p:spPr bwMode="auto">
          <a:xfrm>
            <a:off x="539750" y="3860800"/>
            <a:ext cx="6477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cxnSp>
        <p:nvCxnSpPr>
          <p:cNvPr id="25651" name="AutoShape 51"/>
          <p:cNvCxnSpPr>
            <a:cxnSpLocks noChangeShapeType="1"/>
          </p:cNvCxnSpPr>
          <p:nvPr/>
        </p:nvCxnSpPr>
        <p:spPr bwMode="auto">
          <a:xfrm>
            <a:off x="539750" y="2781300"/>
            <a:ext cx="1588" cy="142875"/>
          </a:xfrm>
          <a:prstGeom prst="straightConnector1">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5652" name="Line 52"/>
          <p:cNvSpPr>
            <a:spLocks noChangeShapeType="1"/>
          </p:cNvSpPr>
          <p:nvPr/>
        </p:nvSpPr>
        <p:spPr bwMode="auto">
          <a:xfrm>
            <a:off x="539750" y="2781300"/>
            <a:ext cx="6477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cxnSp>
        <p:nvCxnSpPr>
          <p:cNvPr id="25653" name="AutoShape 53"/>
          <p:cNvCxnSpPr>
            <a:cxnSpLocks noChangeShapeType="1"/>
            <a:stCxn id="25656" idx="1"/>
          </p:cNvCxnSpPr>
          <p:nvPr/>
        </p:nvCxnSpPr>
        <p:spPr bwMode="auto">
          <a:xfrm>
            <a:off x="3563938" y="2795588"/>
            <a:ext cx="1587" cy="128587"/>
          </a:xfrm>
          <a:prstGeom prst="straightConnector1">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5654" name="AutoShape 54"/>
          <p:cNvCxnSpPr>
            <a:cxnSpLocks noChangeShapeType="1"/>
          </p:cNvCxnSpPr>
          <p:nvPr/>
        </p:nvCxnSpPr>
        <p:spPr bwMode="auto">
          <a:xfrm>
            <a:off x="3563938" y="3357563"/>
            <a:ext cx="1587" cy="503237"/>
          </a:xfrm>
          <a:prstGeom prst="straightConnector1">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5655" name="Line 55"/>
          <p:cNvSpPr>
            <a:spLocks noChangeShapeType="1"/>
          </p:cNvSpPr>
          <p:nvPr/>
        </p:nvSpPr>
        <p:spPr bwMode="auto">
          <a:xfrm>
            <a:off x="3132138" y="3860800"/>
            <a:ext cx="431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25656" name="Line 56"/>
          <p:cNvSpPr>
            <a:spLocks noChangeShapeType="1"/>
          </p:cNvSpPr>
          <p:nvPr/>
        </p:nvSpPr>
        <p:spPr bwMode="auto">
          <a:xfrm>
            <a:off x="3203575" y="2781300"/>
            <a:ext cx="360363"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25657" name="Text Box 57"/>
          <p:cNvSpPr txBox="1">
            <a:spLocks noChangeArrowheads="1"/>
          </p:cNvSpPr>
          <p:nvPr/>
        </p:nvSpPr>
        <p:spPr bwMode="auto">
          <a:xfrm>
            <a:off x="250825" y="400526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9 - 6</a:t>
            </a:r>
            <a:endParaRPr kumimoji="1" lang="es-ES" altLang="es-AR" sz="2400">
              <a:latin typeface="Times New Roman" pitchFamily="18" charset="0"/>
            </a:endParaRPr>
          </a:p>
        </p:txBody>
      </p:sp>
      <p:sp>
        <p:nvSpPr>
          <p:cNvPr id="25658" name="Text Box 58"/>
          <p:cNvSpPr txBox="1">
            <a:spLocks noChangeArrowheads="1"/>
          </p:cNvSpPr>
          <p:nvPr/>
        </p:nvSpPr>
        <p:spPr bwMode="auto">
          <a:xfrm>
            <a:off x="3255963" y="3952875"/>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2900 - 2000</a:t>
            </a:r>
            <a:endParaRPr kumimoji="1" lang="es-ES" altLang="es-AR" sz="2400">
              <a:latin typeface="Times New Roman" pitchFamily="18" charset="0"/>
            </a:endParaRPr>
          </a:p>
        </p:txBody>
      </p:sp>
      <p:sp>
        <p:nvSpPr>
          <p:cNvPr id="25659" name="Text Box 59"/>
          <p:cNvSpPr txBox="1">
            <a:spLocks noChangeArrowheads="1"/>
          </p:cNvSpPr>
          <p:nvPr/>
        </p:nvSpPr>
        <p:spPr bwMode="auto">
          <a:xfrm>
            <a:off x="5056188" y="208121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b =  </a:t>
            </a:r>
            <a:endParaRPr kumimoji="1" lang="es-ES" altLang="es-AR" sz="2400">
              <a:latin typeface="Times New Roman" pitchFamily="18" charset="0"/>
            </a:endParaRPr>
          </a:p>
        </p:txBody>
      </p:sp>
      <p:sp>
        <p:nvSpPr>
          <p:cNvPr id="25660" name="Text Box 60"/>
          <p:cNvSpPr txBox="1">
            <a:spLocks noChangeArrowheads="1"/>
          </p:cNvSpPr>
          <p:nvPr/>
        </p:nvSpPr>
        <p:spPr bwMode="auto">
          <a:xfrm>
            <a:off x="5867400" y="1773238"/>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latin typeface="Times New Roman" pitchFamily="18" charset="0"/>
              </a:rPr>
              <a:t>Δ y</a:t>
            </a:r>
          </a:p>
        </p:txBody>
      </p:sp>
      <p:sp>
        <p:nvSpPr>
          <p:cNvPr id="25661" name="Text Box 61"/>
          <p:cNvSpPr txBox="1">
            <a:spLocks noChangeArrowheads="1"/>
          </p:cNvSpPr>
          <p:nvPr/>
        </p:nvSpPr>
        <p:spPr bwMode="auto">
          <a:xfrm>
            <a:off x="5940425" y="2420938"/>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 altLang="es-AR" sz="2400" b="1">
                <a:latin typeface="Times New Roman" pitchFamily="18" charset="0"/>
              </a:rPr>
              <a:t>Δ x</a:t>
            </a:r>
          </a:p>
        </p:txBody>
      </p:sp>
      <p:sp>
        <p:nvSpPr>
          <p:cNvPr id="25662" name="Line 62"/>
          <p:cNvSpPr>
            <a:spLocks noChangeShapeType="1"/>
          </p:cNvSpPr>
          <p:nvPr/>
        </p:nvSpPr>
        <p:spPr bwMode="auto">
          <a:xfrm>
            <a:off x="5795963" y="2276475"/>
            <a:ext cx="7921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25663" name="Text Box 63"/>
          <p:cNvSpPr txBox="1">
            <a:spLocks noChangeArrowheads="1"/>
          </p:cNvSpPr>
          <p:nvPr/>
        </p:nvSpPr>
        <p:spPr bwMode="auto">
          <a:xfrm>
            <a:off x="4356100" y="3141663"/>
            <a:ext cx="484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b = ($ 2900 – $ 2000) / (9 año – 6año)</a:t>
            </a:r>
            <a:endParaRPr kumimoji="1" lang="es-ES" altLang="es-AR" sz="2400">
              <a:latin typeface="Times New Roman" pitchFamily="18" charset="0"/>
            </a:endParaRPr>
          </a:p>
        </p:txBody>
      </p:sp>
      <p:sp>
        <p:nvSpPr>
          <p:cNvPr id="25664" name="Text Box 64"/>
          <p:cNvSpPr txBox="1">
            <a:spLocks noChangeArrowheads="1"/>
          </p:cNvSpPr>
          <p:nvPr/>
        </p:nvSpPr>
        <p:spPr bwMode="auto">
          <a:xfrm>
            <a:off x="5272088" y="4313238"/>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b = 900 $ / 3 año</a:t>
            </a:r>
            <a:endParaRPr kumimoji="1" lang="es-ES" altLang="es-AR" sz="2400">
              <a:latin typeface="Times New Roman" pitchFamily="18" charset="0"/>
            </a:endParaRPr>
          </a:p>
        </p:txBody>
      </p:sp>
      <p:sp>
        <p:nvSpPr>
          <p:cNvPr id="25665" name="Text Box 65"/>
          <p:cNvSpPr txBox="1">
            <a:spLocks noChangeArrowheads="1"/>
          </p:cNvSpPr>
          <p:nvPr/>
        </p:nvSpPr>
        <p:spPr bwMode="auto">
          <a:xfrm>
            <a:off x="5435600" y="5229225"/>
            <a:ext cx="2098675"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b = 300  $ / año</a:t>
            </a:r>
            <a:endParaRPr kumimoji="1" lang="es-ES" altLang="es-AR" sz="2400">
              <a:solidFill>
                <a:schemeClr val="bg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4213" y="333375"/>
            <a:ext cx="8080375" cy="1143000"/>
          </a:xfrm>
        </p:spPr>
        <p:txBody>
          <a:bodyPr/>
          <a:lstStyle/>
          <a:p>
            <a:pPr algn="ctr"/>
            <a:r>
              <a:rPr lang="es-ES" altLang="es-AR" sz="3600" b="1" dirty="0" smtClean="0">
                <a:latin typeface="Arial Narrow" panose="020B0606020202030204" pitchFamily="34" charset="0"/>
                <a:cs typeface="Times New Roman" pitchFamily="18" charset="0"/>
              </a:rPr>
              <a:t>Determinación de ordenada al origen de recta de regresión</a:t>
            </a:r>
            <a:endParaRPr lang="es-ES" altLang="es-AR" sz="3600" dirty="0" smtClean="0">
              <a:latin typeface="Arial Narrow" panose="020B0606020202030204" pitchFamily="34" charset="0"/>
            </a:endParaRPr>
          </a:p>
        </p:txBody>
      </p:sp>
      <p:sp>
        <p:nvSpPr>
          <p:cNvPr id="26627" name="Text Box 3"/>
          <p:cNvSpPr txBox="1">
            <a:spLocks noChangeArrowheads="1"/>
          </p:cNvSpPr>
          <p:nvPr/>
        </p:nvSpPr>
        <p:spPr bwMode="auto">
          <a:xfrm>
            <a:off x="323850" y="2636838"/>
            <a:ext cx="2098675"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b = 300  $ / año</a:t>
            </a:r>
            <a:endParaRPr kumimoji="1" lang="es-ES" altLang="es-AR" sz="2400">
              <a:solidFill>
                <a:schemeClr val="bg2"/>
              </a:solidFill>
              <a:latin typeface="Times New Roman" pitchFamily="18" charset="0"/>
            </a:endParaRPr>
          </a:p>
        </p:txBody>
      </p:sp>
      <p:sp>
        <p:nvSpPr>
          <p:cNvPr id="26628" name="Text Box 4"/>
          <p:cNvSpPr txBox="1">
            <a:spLocks noChangeArrowheads="1"/>
          </p:cNvSpPr>
          <p:nvPr/>
        </p:nvSpPr>
        <p:spPr bwMode="auto">
          <a:xfrm>
            <a:off x="3779838" y="1700213"/>
            <a:ext cx="172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y = a + b * x</a:t>
            </a:r>
            <a:endParaRPr kumimoji="1" lang="es-ES" altLang="es-AR" sz="2400">
              <a:latin typeface="Times New Roman" pitchFamily="18" charset="0"/>
            </a:endParaRPr>
          </a:p>
        </p:txBody>
      </p:sp>
      <p:sp>
        <p:nvSpPr>
          <p:cNvPr id="26629" name="Text Box 5"/>
          <p:cNvSpPr txBox="1">
            <a:spLocks noChangeArrowheads="1"/>
          </p:cNvSpPr>
          <p:nvPr/>
        </p:nvSpPr>
        <p:spPr bwMode="auto">
          <a:xfrm>
            <a:off x="3708400" y="2565400"/>
            <a:ext cx="2007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dirty="0">
                <a:latin typeface="Times New Roman" pitchFamily="18" charset="0"/>
              </a:rPr>
              <a:t>a = y – </a:t>
            </a:r>
            <a:r>
              <a:rPr kumimoji="1" lang="es-ES_tradnl" altLang="es-AR" sz="2400" dirty="0" smtClean="0">
                <a:latin typeface="Times New Roman" pitchFamily="18" charset="0"/>
              </a:rPr>
              <a:t>(b </a:t>
            </a:r>
            <a:r>
              <a:rPr kumimoji="1" lang="es-ES_tradnl" altLang="es-AR" sz="2400" dirty="0">
                <a:latin typeface="Times New Roman" pitchFamily="18" charset="0"/>
              </a:rPr>
              <a:t>* </a:t>
            </a:r>
            <a:r>
              <a:rPr kumimoji="1" lang="es-ES_tradnl" altLang="es-AR" sz="2400" dirty="0" smtClean="0">
                <a:latin typeface="Times New Roman" pitchFamily="18" charset="0"/>
              </a:rPr>
              <a:t>x) </a:t>
            </a:r>
            <a:endParaRPr kumimoji="1" lang="es-ES" altLang="es-AR" sz="2400" dirty="0">
              <a:latin typeface="Times New Roman" pitchFamily="18" charset="0"/>
            </a:endParaRPr>
          </a:p>
        </p:txBody>
      </p:sp>
      <p:graphicFrame>
        <p:nvGraphicFramePr>
          <p:cNvPr id="67618" name="Group 34"/>
          <p:cNvGraphicFramePr>
            <a:graphicFrameLocks noGrp="1"/>
          </p:cNvGraphicFramePr>
          <p:nvPr>
            <p:ph idx="4294967295"/>
            <p:extLst>
              <p:ext uri="{D42A27DB-BD31-4B8C-83A1-F6EECF244321}">
                <p14:modId xmlns:p14="http://schemas.microsoft.com/office/powerpoint/2010/main" val="828354712"/>
              </p:ext>
            </p:extLst>
          </p:nvPr>
        </p:nvGraphicFramePr>
        <p:xfrm>
          <a:off x="323850" y="3429000"/>
          <a:ext cx="2160588" cy="2499031"/>
        </p:xfrm>
        <a:graphic>
          <a:graphicData uri="http://schemas.openxmlformats.org/drawingml/2006/table">
            <a:tbl>
              <a:tblPr/>
              <a:tblGrid>
                <a:gridCol w="1081088"/>
                <a:gridCol w="1079500"/>
              </a:tblGrid>
              <a:tr h="82275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500" b="1" i="0" u="none" strike="noStrike" cap="none" normalizeH="0" baseline="0" dirty="0" err="1" smtClean="0">
                          <a:ln>
                            <a:noFill/>
                          </a:ln>
                          <a:solidFill>
                            <a:schemeClr val="tx1"/>
                          </a:solidFill>
                          <a:effectLst/>
                          <a:latin typeface="Tahoma" pitchFamily="34" charset="0"/>
                          <a:cs typeface="Times New Roman" pitchFamily="18" charset="0"/>
                        </a:rPr>
                        <a:t>Años</a:t>
                      </a:r>
                      <a:r>
                        <a:rPr kumimoji="1" lang="en-US" sz="1500" b="1" i="0" u="none" strike="noStrike" cap="none" normalizeH="0" baseline="0" dirty="0" smtClean="0">
                          <a:ln>
                            <a:noFill/>
                          </a:ln>
                          <a:solidFill>
                            <a:schemeClr val="tx1"/>
                          </a:solidFill>
                          <a:effectLst/>
                          <a:latin typeface="Tahoma" pitchFamily="34" charset="0"/>
                          <a:cs typeface="Times New Roman" pitchFamily="18" charset="0"/>
                        </a:rPr>
                        <a:t> de </a:t>
                      </a:r>
                      <a:r>
                        <a:rPr kumimoji="1" lang="en-US" sz="1500" b="1" i="0" u="none" strike="noStrike" cap="none" normalizeH="0" baseline="0" dirty="0" err="1" smtClean="0">
                          <a:ln>
                            <a:noFill/>
                          </a:ln>
                          <a:solidFill>
                            <a:schemeClr val="tx1"/>
                          </a:solidFill>
                          <a:effectLst/>
                          <a:latin typeface="Tahoma" pitchFamily="34" charset="0"/>
                          <a:cs typeface="Times New Roman" pitchFamily="18" charset="0"/>
                        </a:rPr>
                        <a:t>estudio</a:t>
                      </a:r>
                      <a:r>
                        <a:rPr kumimoji="1" lang="en-US" sz="1500" b="1" i="0" u="none" strike="noStrike" cap="none" normalizeH="0" baseline="0" dirty="0" smtClean="0">
                          <a:ln>
                            <a:noFill/>
                          </a:ln>
                          <a:solidFill>
                            <a:schemeClr val="tx1"/>
                          </a:solidFill>
                          <a:effectLst/>
                          <a:latin typeface="Tahoma" pitchFamily="34" charset="0"/>
                          <a:cs typeface="Times New Roman" pitchFamily="18" charset="0"/>
                        </a:rPr>
                        <a:t> (</a:t>
                      </a:r>
                      <a:r>
                        <a:rPr kumimoji="1" lang="en-US" sz="1500" b="1" i="0" u="none" strike="noStrike" cap="none" normalizeH="0" baseline="0" dirty="0" err="1" smtClean="0">
                          <a:ln>
                            <a:noFill/>
                          </a:ln>
                          <a:solidFill>
                            <a:schemeClr val="tx1"/>
                          </a:solidFill>
                          <a:effectLst/>
                          <a:latin typeface="Tahoma" pitchFamily="34" charset="0"/>
                          <a:cs typeface="Times New Roman" pitchFamily="18" charset="0"/>
                        </a:rPr>
                        <a:t>años</a:t>
                      </a:r>
                      <a:r>
                        <a:rPr kumimoji="1" lang="en-US" sz="1500" b="1" i="0" u="none" strike="noStrike" cap="none" normalizeH="0" baseline="0" dirty="0" smtClean="0">
                          <a:ln>
                            <a:noFill/>
                          </a:ln>
                          <a:solidFill>
                            <a:schemeClr val="tx1"/>
                          </a:solidFill>
                          <a:effectLst/>
                          <a:latin typeface="Tahoma" pitchFamily="34" charset="0"/>
                          <a:cs typeface="Times New Roman" pitchFamily="18" charset="0"/>
                        </a:rPr>
                        <a:t>)</a:t>
                      </a:r>
                      <a:endParaRPr kumimoji="1" lang="en-US" sz="1500" b="0" i="0" u="none" strike="noStrike" cap="none" normalizeH="0" baseline="0" dirty="0" smtClean="0">
                        <a:ln>
                          <a:noFill/>
                        </a:ln>
                        <a:solidFill>
                          <a:schemeClr val="tx1"/>
                        </a:solidFill>
                        <a:effectLst/>
                        <a:latin typeface="Tahoma" pitchFamily="34" charset="0"/>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500" b="1" i="0" u="none" strike="noStrike" cap="none" normalizeH="0" baseline="0" dirty="0" err="1" smtClean="0">
                          <a:ln>
                            <a:noFill/>
                          </a:ln>
                          <a:solidFill>
                            <a:schemeClr val="tx1"/>
                          </a:solidFill>
                          <a:effectLst/>
                          <a:latin typeface="Tahoma" pitchFamily="34" charset="0"/>
                          <a:cs typeface="Times New Roman" pitchFamily="18" charset="0"/>
                        </a:rPr>
                        <a:t>Ingresos</a:t>
                      </a:r>
                      <a:r>
                        <a:rPr kumimoji="1" lang="en-US" sz="1500" b="1" i="0" u="none" strike="noStrike" cap="none" normalizeH="0" baseline="0" dirty="0" smtClean="0">
                          <a:ln>
                            <a:noFill/>
                          </a:ln>
                          <a:solidFill>
                            <a:schemeClr val="tx1"/>
                          </a:solidFill>
                          <a:effectLst/>
                          <a:latin typeface="Tahoma" pitchFamily="34" charset="0"/>
                          <a:cs typeface="Times New Roman" pitchFamily="18" charset="0"/>
                        </a:rPr>
                        <a:t>    ($)</a:t>
                      </a:r>
                      <a:endParaRPr kumimoji="1" lang="en-US" sz="1500" b="0" i="0" u="none" strike="noStrike" cap="none" normalizeH="0" baseline="0" dirty="0" smtClean="0">
                        <a:ln>
                          <a:noFill/>
                        </a:ln>
                        <a:solidFill>
                          <a:schemeClr val="tx1"/>
                        </a:solidFill>
                        <a:effectLst/>
                        <a:latin typeface="Tahoma" pitchFamily="34" charset="0"/>
                      </a:endParaRPr>
                    </a:p>
                  </a:txBody>
                  <a:tcPr marT="45708" marB="45708"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19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a:t>
                      </a:r>
                      <a:endParaRPr kumimoji="1" lang="en-US" sz="1600" b="0" i="0" u="none" strike="noStrike" cap="none" normalizeH="0" baseline="0" smtClean="0">
                        <a:ln>
                          <a:noFill/>
                        </a:ln>
                        <a:solidFill>
                          <a:schemeClr val="tx1"/>
                        </a:solidFill>
                        <a:effectLst/>
                        <a:latin typeface="Tahoma" pitchFamily="34" charset="0"/>
                      </a:endParaRP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1.700</a:t>
                      </a:r>
                      <a:endParaRPr kumimoji="1" lang="en-US" sz="1600" b="0" i="0" u="none" strike="noStrike" cap="none" normalizeH="0" baseline="0" smtClean="0">
                        <a:ln>
                          <a:noFill/>
                        </a:ln>
                        <a:solidFill>
                          <a:schemeClr val="tx1"/>
                        </a:solidFill>
                        <a:effectLst/>
                        <a:latin typeface="Tahoma" pitchFamily="34" charset="0"/>
                      </a:endParaRP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19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a:t>
                      </a:r>
                      <a:endParaRPr kumimoji="1" lang="en-US" sz="1600" b="0" i="0" u="none" strike="noStrike" cap="none" normalizeH="0" baseline="0" smtClean="0">
                        <a:ln>
                          <a:noFill/>
                        </a:ln>
                        <a:solidFill>
                          <a:schemeClr val="tx1"/>
                        </a:solidFill>
                        <a:effectLst/>
                        <a:latin typeface="Tahoma" pitchFamily="34" charset="0"/>
                      </a:endParaRP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a:t>
                      </a:r>
                      <a:endParaRPr kumimoji="1" lang="en-US" sz="1600" b="0" i="0" u="none" strike="noStrike" cap="none" normalizeH="0" baseline="0" smtClean="0">
                        <a:ln>
                          <a:noFill/>
                        </a:ln>
                        <a:solidFill>
                          <a:schemeClr val="tx1"/>
                        </a:solidFill>
                        <a:effectLst/>
                        <a:latin typeface="Tahoma" pitchFamily="34" charset="0"/>
                      </a:endParaRP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19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bg2"/>
                          </a:solidFill>
                          <a:effectLst/>
                          <a:latin typeface="Tahoma" pitchFamily="34" charset="0"/>
                          <a:cs typeface="Times New Roman" pitchFamily="18" charset="0"/>
                        </a:rPr>
                        <a:t>8</a:t>
                      </a:r>
                      <a:endParaRPr kumimoji="1" lang="en-US" sz="1600" b="0" i="0" u="none" strike="noStrike" cap="none" normalizeH="0" baseline="0" smtClean="0">
                        <a:ln>
                          <a:noFill/>
                        </a:ln>
                        <a:solidFill>
                          <a:schemeClr val="bg2"/>
                        </a:solidFill>
                        <a:effectLst/>
                        <a:latin typeface="Tahoma" pitchFamily="34" charset="0"/>
                      </a:endParaRP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bg2"/>
                          </a:solidFill>
                          <a:effectLst/>
                          <a:latin typeface="Tahoma" pitchFamily="34" charset="0"/>
                          <a:cs typeface="Times New Roman" pitchFamily="18" charset="0"/>
                        </a:rPr>
                        <a:t>2.600</a:t>
                      </a:r>
                      <a:endParaRPr kumimoji="1" lang="en-US" sz="1600" b="0" i="0" u="none" strike="noStrike" cap="none" normalizeH="0" baseline="0" smtClean="0">
                        <a:ln>
                          <a:noFill/>
                        </a:ln>
                        <a:solidFill>
                          <a:schemeClr val="bg2"/>
                        </a:solidFill>
                        <a:effectLst/>
                        <a:latin typeface="Tahoma" pitchFamily="34" charset="0"/>
                      </a:endParaRP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2"/>
                    </a:solidFill>
                  </a:tcPr>
                </a:tc>
              </a:tr>
              <a:tr h="33519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rPr>
                        <a:t>.......</a:t>
                      </a: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rPr>
                        <a:t>.......</a:t>
                      </a: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19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a:t>
                      </a:r>
                      <a:endParaRPr kumimoji="1" lang="en-US" sz="1600" b="0" i="0" u="none" strike="noStrike" cap="none" normalizeH="0" baseline="0" smtClean="0">
                        <a:ln>
                          <a:noFill/>
                        </a:ln>
                        <a:solidFill>
                          <a:schemeClr val="tx1"/>
                        </a:solidFill>
                        <a:effectLst/>
                        <a:latin typeface="Tahoma" pitchFamily="34" charset="0"/>
                      </a:endParaRP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5.300</a:t>
                      </a:r>
                      <a:endParaRPr kumimoji="1" lang="en-US" sz="1600" b="0" i="0" u="none" strike="noStrike" cap="none" normalizeH="0" baseline="0" smtClean="0">
                        <a:ln>
                          <a:noFill/>
                        </a:ln>
                        <a:solidFill>
                          <a:schemeClr val="tx1"/>
                        </a:solidFill>
                        <a:effectLst/>
                        <a:latin typeface="Tahoma" pitchFamily="34" charset="0"/>
                      </a:endParaRPr>
                    </a:p>
                  </a:txBody>
                  <a:tcPr marT="45708" marB="4570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6653" name="Text Box 29"/>
          <p:cNvSpPr txBox="1">
            <a:spLocks noChangeArrowheads="1"/>
          </p:cNvSpPr>
          <p:nvPr/>
        </p:nvSpPr>
        <p:spPr bwMode="auto">
          <a:xfrm>
            <a:off x="3759200" y="3376613"/>
            <a:ext cx="4390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dirty="0">
                <a:latin typeface="Times New Roman" pitchFamily="18" charset="0"/>
              </a:rPr>
              <a:t>a = 2600 $ - </a:t>
            </a:r>
            <a:r>
              <a:rPr kumimoji="1" lang="es-ES_tradnl" altLang="es-AR" sz="2400" dirty="0" smtClean="0">
                <a:latin typeface="Times New Roman" pitchFamily="18" charset="0"/>
              </a:rPr>
              <a:t>(300 </a:t>
            </a:r>
            <a:r>
              <a:rPr kumimoji="1" lang="es-ES_tradnl" altLang="es-AR" sz="2400" dirty="0">
                <a:latin typeface="Times New Roman" pitchFamily="18" charset="0"/>
              </a:rPr>
              <a:t>$ / año * 8 </a:t>
            </a:r>
            <a:r>
              <a:rPr kumimoji="1" lang="es-ES_tradnl" altLang="es-AR" sz="2400" dirty="0" smtClean="0">
                <a:latin typeface="Times New Roman" pitchFamily="18" charset="0"/>
              </a:rPr>
              <a:t>año) </a:t>
            </a:r>
            <a:endParaRPr kumimoji="1" lang="es-ES" altLang="es-AR" sz="2400" dirty="0">
              <a:latin typeface="Times New Roman" pitchFamily="18" charset="0"/>
            </a:endParaRPr>
          </a:p>
        </p:txBody>
      </p:sp>
      <p:sp>
        <p:nvSpPr>
          <p:cNvPr id="26654" name="Text Box 30"/>
          <p:cNvSpPr txBox="1">
            <a:spLocks noChangeArrowheads="1"/>
          </p:cNvSpPr>
          <p:nvPr/>
        </p:nvSpPr>
        <p:spPr bwMode="auto">
          <a:xfrm>
            <a:off x="3779838" y="4292600"/>
            <a:ext cx="2649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a = 2600 $ - 2400 $ </a:t>
            </a:r>
            <a:endParaRPr kumimoji="1" lang="es-ES" altLang="es-AR" sz="2400">
              <a:latin typeface="Times New Roman" pitchFamily="18" charset="0"/>
            </a:endParaRPr>
          </a:p>
        </p:txBody>
      </p:sp>
      <p:sp>
        <p:nvSpPr>
          <p:cNvPr id="26655" name="Text Box 31"/>
          <p:cNvSpPr txBox="1">
            <a:spLocks noChangeArrowheads="1"/>
          </p:cNvSpPr>
          <p:nvPr/>
        </p:nvSpPr>
        <p:spPr bwMode="auto">
          <a:xfrm>
            <a:off x="3924300" y="5084763"/>
            <a:ext cx="1328738"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a = 200 $</a:t>
            </a:r>
            <a:endParaRPr kumimoji="1" lang="es-ES" altLang="es-AR" sz="2400">
              <a:solidFill>
                <a:schemeClr val="bg2"/>
              </a:solidFill>
              <a:latin typeface="Times New Roman" pitchFamily="18" charset="0"/>
            </a:endParaRPr>
          </a:p>
        </p:txBody>
      </p:sp>
      <p:sp>
        <p:nvSpPr>
          <p:cNvPr id="26656" name="AutoShape 32"/>
          <p:cNvSpPr>
            <a:spLocks noChangeArrowheads="1"/>
          </p:cNvSpPr>
          <p:nvPr/>
        </p:nvSpPr>
        <p:spPr bwMode="auto">
          <a:xfrm>
            <a:off x="2700338" y="3068638"/>
            <a:ext cx="863600" cy="360362"/>
          </a:xfrm>
          <a:prstGeom prst="rightArrow">
            <a:avLst>
              <a:gd name="adj1" fmla="val 50000"/>
              <a:gd name="adj2" fmla="val 59912"/>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4213" y="260350"/>
            <a:ext cx="8080375" cy="639763"/>
          </a:xfrm>
        </p:spPr>
        <p:txBody>
          <a:bodyPr/>
          <a:lstStyle/>
          <a:p>
            <a:pPr algn="ctr"/>
            <a:r>
              <a:rPr lang="es-ES" altLang="es-AR" sz="3600" b="1" dirty="0" smtClean="0">
                <a:latin typeface="Arial Narrow" panose="020B0606020202030204" pitchFamily="34" charset="0"/>
                <a:cs typeface="Times New Roman" pitchFamily="18" charset="0"/>
              </a:rPr>
              <a:t>Recta de regresión</a:t>
            </a:r>
            <a:endParaRPr lang="es-ES" altLang="es-AR" sz="3600" dirty="0" smtClean="0">
              <a:latin typeface="Arial Narrow" panose="020B0606020202030204" pitchFamily="34"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68413"/>
            <a:ext cx="666750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7652" name="Text Box 4"/>
          <p:cNvSpPr txBox="1">
            <a:spLocks noChangeArrowheads="1"/>
          </p:cNvSpPr>
          <p:nvPr/>
        </p:nvSpPr>
        <p:spPr bwMode="auto">
          <a:xfrm>
            <a:off x="3635375" y="5229225"/>
            <a:ext cx="525780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 = 200 $ + 300 $ / año *  Año de estudio</a:t>
            </a:r>
            <a:endParaRPr kumimoji="1" lang="es-ES" altLang="es-AR" sz="2400">
              <a:solidFill>
                <a:schemeClr val="bg2"/>
              </a:solidFill>
              <a:latin typeface="Times New Roman" pitchFamily="18" charset="0"/>
            </a:endParaRPr>
          </a:p>
        </p:txBody>
      </p:sp>
      <p:sp>
        <p:nvSpPr>
          <p:cNvPr id="27653" name="Line 5"/>
          <p:cNvSpPr>
            <a:spLocks noChangeShapeType="1"/>
          </p:cNvSpPr>
          <p:nvPr/>
        </p:nvSpPr>
        <p:spPr bwMode="auto">
          <a:xfrm flipH="1" flipV="1">
            <a:off x="4211638" y="4221163"/>
            <a:ext cx="288925" cy="1008062"/>
          </a:xfrm>
          <a:prstGeom prst="line">
            <a:avLst/>
          </a:prstGeom>
          <a:noFill/>
          <a:ln w="1905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7654" name="Text Box 6"/>
          <p:cNvSpPr txBox="1">
            <a:spLocks noChangeArrowheads="1"/>
          </p:cNvSpPr>
          <p:nvPr/>
        </p:nvSpPr>
        <p:spPr bwMode="auto">
          <a:xfrm>
            <a:off x="323850" y="5229225"/>
            <a:ext cx="1328738"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a = 200 $</a:t>
            </a:r>
            <a:endParaRPr kumimoji="1" lang="es-ES" altLang="es-AR" sz="2400">
              <a:solidFill>
                <a:schemeClr val="bg2"/>
              </a:solidFill>
              <a:latin typeface="Times New Roman" pitchFamily="18" charset="0"/>
            </a:endParaRPr>
          </a:p>
        </p:txBody>
      </p:sp>
      <p:sp>
        <p:nvSpPr>
          <p:cNvPr id="27655" name="Line 7"/>
          <p:cNvSpPr>
            <a:spLocks noChangeShapeType="1"/>
          </p:cNvSpPr>
          <p:nvPr/>
        </p:nvSpPr>
        <p:spPr bwMode="auto">
          <a:xfrm flipH="1" flipV="1">
            <a:off x="1763713" y="5445125"/>
            <a:ext cx="431800" cy="360363"/>
          </a:xfrm>
          <a:prstGeom prst="line">
            <a:avLst/>
          </a:prstGeom>
          <a:noFill/>
          <a:ln w="28575">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s-AR"/>
          </a:p>
        </p:txBody>
      </p:sp>
      <p:sp>
        <p:nvSpPr>
          <p:cNvPr id="27656" name="Text Box 8"/>
          <p:cNvSpPr txBox="1">
            <a:spLocks noChangeArrowheads="1"/>
          </p:cNvSpPr>
          <p:nvPr/>
        </p:nvSpPr>
        <p:spPr bwMode="auto">
          <a:xfrm>
            <a:off x="2411413" y="3141663"/>
            <a:ext cx="115570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y media</a:t>
            </a:r>
            <a:endParaRPr kumimoji="1" lang="es-ES" altLang="es-AR" sz="2400">
              <a:solidFill>
                <a:schemeClr val="bg2"/>
              </a:solidFill>
              <a:latin typeface="Times New Roman" pitchFamily="18" charset="0"/>
            </a:endParaRPr>
          </a:p>
        </p:txBody>
      </p:sp>
      <p:sp>
        <p:nvSpPr>
          <p:cNvPr id="27657" name="Text Box 9"/>
          <p:cNvSpPr txBox="1">
            <a:spLocks noChangeArrowheads="1"/>
          </p:cNvSpPr>
          <p:nvPr/>
        </p:nvSpPr>
        <p:spPr bwMode="auto">
          <a:xfrm rot="-5400000">
            <a:off x="4151313" y="1831975"/>
            <a:ext cx="115570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x media</a:t>
            </a:r>
            <a:endParaRPr kumimoji="1" lang="es-ES" altLang="es-AR" sz="2400">
              <a:solidFill>
                <a:schemeClr val="bg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1331640" y="1988840"/>
            <a:ext cx="65516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MX" altLang="es-AR" sz="3200" b="1" dirty="0"/>
              <a:t>PREDICCIÓN, UNA DE LAS POTENCIALIDADES DEL MODELO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95288" y="549275"/>
            <a:ext cx="8080375" cy="639763"/>
          </a:xfrm>
        </p:spPr>
        <p:txBody>
          <a:bodyPr/>
          <a:lstStyle/>
          <a:p>
            <a:pPr algn="ctr"/>
            <a:r>
              <a:rPr lang="es-ES" altLang="es-AR" sz="3600" b="1" dirty="0" smtClean="0">
                <a:latin typeface="Arial Narrow" panose="020B0606020202030204" pitchFamily="34" charset="0"/>
                <a:cs typeface="Times New Roman" pitchFamily="18" charset="0"/>
              </a:rPr>
              <a:t>Predicción </a:t>
            </a:r>
            <a:endParaRPr lang="es-ES" altLang="es-AR" sz="3600" dirty="0" smtClean="0">
              <a:latin typeface="Arial Narrow" panose="020B0606020202030204" pitchFamily="34" charset="0"/>
            </a:endParaRPr>
          </a:p>
        </p:txBody>
      </p:sp>
      <p:sp>
        <p:nvSpPr>
          <p:cNvPr id="29699" name="Text Box 3"/>
          <p:cNvSpPr txBox="1">
            <a:spLocks noChangeArrowheads="1"/>
          </p:cNvSpPr>
          <p:nvPr/>
        </p:nvSpPr>
        <p:spPr bwMode="auto">
          <a:xfrm>
            <a:off x="1835150" y="1773238"/>
            <a:ext cx="525780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 = 200 $ + 300 $ / año *  Año de estudio</a:t>
            </a:r>
            <a:endParaRPr kumimoji="1" lang="es-ES" altLang="es-AR" sz="2400">
              <a:solidFill>
                <a:schemeClr val="bg2"/>
              </a:solidFill>
              <a:latin typeface="Times New Roman" pitchFamily="18" charset="0"/>
            </a:endParaRPr>
          </a:p>
        </p:txBody>
      </p:sp>
      <p:sp>
        <p:nvSpPr>
          <p:cNvPr id="29700" name="Text Box 4"/>
          <p:cNvSpPr txBox="1">
            <a:spLocks noChangeArrowheads="1"/>
          </p:cNvSpPr>
          <p:nvPr/>
        </p:nvSpPr>
        <p:spPr bwMode="auto">
          <a:xfrm>
            <a:off x="179388" y="2900363"/>
            <a:ext cx="265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Si años estudio = 15</a:t>
            </a:r>
            <a:endParaRPr kumimoji="1" lang="es-ES" altLang="es-AR" sz="2400">
              <a:latin typeface="Times New Roman" pitchFamily="18" charset="0"/>
            </a:endParaRPr>
          </a:p>
        </p:txBody>
      </p:sp>
      <p:sp>
        <p:nvSpPr>
          <p:cNvPr id="29701" name="Text Box 5"/>
          <p:cNvSpPr txBox="1">
            <a:spLocks noChangeArrowheads="1"/>
          </p:cNvSpPr>
          <p:nvPr/>
        </p:nvSpPr>
        <p:spPr bwMode="auto">
          <a:xfrm>
            <a:off x="4427538" y="2852738"/>
            <a:ext cx="435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 = 200 $ + 300 $ / año *  15 años</a:t>
            </a:r>
            <a:endParaRPr kumimoji="1" lang="es-ES" altLang="es-AR" sz="2400">
              <a:latin typeface="Times New Roman" pitchFamily="18" charset="0"/>
            </a:endParaRPr>
          </a:p>
        </p:txBody>
      </p:sp>
      <p:sp>
        <p:nvSpPr>
          <p:cNvPr id="29702" name="AutoShape 6"/>
          <p:cNvSpPr>
            <a:spLocks noChangeArrowheads="1"/>
          </p:cNvSpPr>
          <p:nvPr/>
        </p:nvSpPr>
        <p:spPr bwMode="auto">
          <a:xfrm>
            <a:off x="3059113" y="2924175"/>
            <a:ext cx="863600" cy="360363"/>
          </a:xfrm>
          <a:prstGeom prst="rightArrow">
            <a:avLst>
              <a:gd name="adj1" fmla="val 50000"/>
              <a:gd name="adj2" fmla="val 59912"/>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29703" name="Text Box 7"/>
          <p:cNvSpPr txBox="1">
            <a:spLocks noChangeArrowheads="1"/>
          </p:cNvSpPr>
          <p:nvPr/>
        </p:nvSpPr>
        <p:spPr bwMode="auto">
          <a:xfrm>
            <a:off x="4572000" y="3716338"/>
            <a:ext cx="250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 = 200 $ + 4500 $</a:t>
            </a:r>
            <a:endParaRPr kumimoji="1" lang="es-ES" altLang="es-AR" sz="2400">
              <a:latin typeface="Times New Roman" pitchFamily="18" charset="0"/>
            </a:endParaRPr>
          </a:p>
        </p:txBody>
      </p:sp>
      <p:sp>
        <p:nvSpPr>
          <p:cNvPr id="29704" name="Text Box 8"/>
          <p:cNvSpPr txBox="1">
            <a:spLocks noChangeArrowheads="1"/>
          </p:cNvSpPr>
          <p:nvPr/>
        </p:nvSpPr>
        <p:spPr bwMode="auto">
          <a:xfrm>
            <a:off x="4643438" y="4797425"/>
            <a:ext cx="1498600"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 = 4700 $</a:t>
            </a:r>
            <a:endParaRPr kumimoji="1" lang="es-ES" altLang="es-AR" sz="2400">
              <a:solidFill>
                <a:schemeClr val="bg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1835150" y="2565400"/>
            <a:ext cx="65516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spcBef>
                <a:spcPct val="100000"/>
              </a:spcBef>
            </a:pPr>
            <a:r>
              <a:rPr lang="es-MX" altLang="es-AR" sz="2800" b="1"/>
              <a:t>EN REALIDAD LOS PUNTOS NO ESTAN SOBRE UNA RECTA, EN EL MEJOR DE LOS CASOS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9750" y="188913"/>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CORRELACIÓN ENTRE VARIABLES CUANTITATIVAS</a:t>
            </a:r>
            <a:r>
              <a:rPr lang="es-ES" altLang="es-AR" sz="2400"/>
              <a:t> </a:t>
            </a:r>
            <a:endParaRPr lang="es-MX" altLang="es-AR" sz="2400"/>
          </a:p>
        </p:txBody>
      </p:sp>
      <p:sp>
        <p:nvSpPr>
          <p:cNvPr id="38915" name="Rectangle 3"/>
          <p:cNvSpPr>
            <a:spLocks noChangeArrowheads="1"/>
          </p:cNvSpPr>
          <p:nvPr/>
        </p:nvSpPr>
        <p:spPr bwMode="auto">
          <a:xfrm>
            <a:off x="144463" y="776288"/>
            <a:ext cx="8820150" cy="30469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sz="2400" b="1" dirty="0"/>
              <a:t>Se considera que dos variables cuantitativas están relacionadas entre sí cuando los valores de una de ellas varían de forma sistemática con respecto a los valores homónimos de la otra. Dicho de otro modo, si tenemos dos variables, </a:t>
            </a:r>
            <a:r>
              <a:rPr lang="es-ES" altLang="es-AR" sz="2400" b="1" i="1" dirty="0"/>
              <a:t>A</a:t>
            </a:r>
            <a:r>
              <a:rPr lang="es-ES" altLang="es-AR" sz="2400" b="1" dirty="0"/>
              <a:t> y </a:t>
            </a:r>
            <a:r>
              <a:rPr lang="es-ES" altLang="es-AR" sz="2400" b="1" i="1" dirty="0"/>
              <a:t>B</a:t>
            </a:r>
            <a:r>
              <a:rPr lang="es-ES" altLang="es-AR" sz="2400" b="1" dirty="0"/>
              <a:t>, existe relación entre ellas si al aumentar los valores de </a:t>
            </a:r>
            <a:r>
              <a:rPr lang="es-ES" altLang="es-AR" sz="2400" b="1" i="1" dirty="0" smtClean="0"/>
              <a:t>B</a:t>
            </a:r>
            <a:r>
              <a:rPr lang="es-ES" altLang="es-AR" sz="2400" b="1" dirty="0" smtClean="0"/>
              <a:t> </a:t>
            </a:r>
            <a:r>
              <a:rPr lang="es-ES" altLang="es-AR" sz="2400" b="1" dirty="0"/>
              <a:t>también lo hacen los de </a:t>
            </a:r>
            <a:r>
              <a:rPr lang="es-ES" altLang="es-AR" sz="2400" b="1" i="1" dirty="0" smtClean="0"/>
              <a:t>A</a:t>
            </a:r>
            <a:r>
              <a:rPr lang="es-ES" altLang="es-AR" sz="2400" b="1" dirty="0" smtClean="0"/>
              <a:t>, </a:t>
            </a:r>
            <a:r>
              <a:rPr lang="es-ES" altLang="es-AR" sz="2400" b="1" dirty="0"/>
              <a:t>o por el contrario si al aumentar los valores de </a:t>
            </a:r>
            <a:r>
              <a:rPr lang="es-ES" altLang="es-AR" sz="2400" b="1" i="1" dirty="0" smtClean="0"/>
              <a:t>B</a:t>
            </a:r>
            <a:r>
              <a:rPr lang="es-ES" altLang="es-AR" sz="2400" b="1" dirty="0" smtClean="0"/>
              <a:t> </a:t>
            </a:r>
            <a:r>
              <a:rPr lang="es-ES" altLang="es-AR" sz="2400" b="1" dirty="0"/>
              <a:t>disminuyen los de </a:t>
            </a:r>
            <a:r>
              <a:rPr lang="es-ES" altLang="es-AR" sz="2400" b="1" i="1" dirty="0" smtClean="0"/>
              <a:t>A</a:t>
            </a:r>
            <a:r>
              <a:rPr lang="es-ES" altLang="es-AR" sz="2400" b="1" dirty="0" smtClean="0"/>
              <a:t>.</a:t>
            </a:r>
            <a:r>
              <a:rPr lang="es-ES" altLang="es-AR" sz="2400" dirty="0" smtClean="0"/>
              <a:t> </a:t>
            </a:r>
            <a:endParaRPr lang="es-MX" altLang="es-AR" sz="2400" dirty="0"/>
          </a:p>
        </p:txBody>
      </p:sp>
      <p:sp>
        <p:nvSpPr>
          <p:cNvPr id="38916" name="Text Box 6"/>
          <p:cNvSpPr txBox="1">
            <a:spLocks noChangeArrowheads="1"/>
          </p:cNvSpPr>
          <p:nvPr/>
        </p:nvSpPr>
        <p:spPr bwMode="auto">
          <a:xfrm>
            <a:off x="179388" y="4006850"/>
            <a:ext cx="8713787" cy="2557463"/>
          </a:xfrm>
          <a:prstGeom prst="rect">
            <a:avLst/>
          </a:prstGeom>
          <a:solidFill>
            <a:srgbClr val="FFCCFF"/>
          </a:solidFill>
          <a:ln w="9525">
            <a:solidFill>
              <a:srgbClr val="FF99FF"/>
            </a:solidFill>
            <a:miter lim="800000"/>
            <a:headEnd/>
            <a:tailEnd/>
          </a:ln>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buFontTx/>
              <a:buChar char="•"/>
            </a:pPr>
            <a:r>
              <a:rPr lang="es-ES" altLang="es-AR" sz="2300" b="1" dirty="0"/>
              <a:t> Para variables métricas, el gráfico de dispersión es la manera más </a:t>
            </a:r>
            <a:r>
              <a:rPr lang="es-ES" altLang="es-AR" sz="2300" b="1" dirty="0" smtClean="0"/>
              <a:t>intuitiva de evaluar la </a:t>
            </a:r>
            <a:r>
              <a:rPr lang="es-ES" altLang="es-AR" sz="2300" b="1" dirty="0"/>
              <a:t>relación entre las dos variables, pudiendo esta adoptar diferentes formas.</a:t>
            </a:r>
          </a:p>
          <a:p>
            <a:pPr algn="just" eaLnBrk="1" hangingPunct="1"/>
            <a:r>
              <a:rPr lang="es-ES" altLang="es-AR" sz="2300" dirty="0"/>
              <a:t> </a:t>
            </a:r>
            <a:endParaRPr lang="es-ES" altLang="es-AR" sz="2300" b="1" dirty="0"/>
          </a:p>
          <a:p>
            <a:pPr algn="just" eaLnBrk="1" hangingPunct="1">
              <a:buFontTx/>
              <a:buChar char="•"/>
            </a:pPr>
            <a:r>
              <a:rPr lang="es-ES" altLang="es-AR" sz="2300" b="1" dirty="0"/>
              <a:t> El método más usual para medir la </a:t>
            </a:r>
            <a:r>
              <a:rPr lang="es-ES" altLang="es-AR" sz="2300" b="1" dirty="0" smtClean="0"/>
              <a:t>fuerza de </a:t>
            </a:r>
            <a:r>
              <a:rPr lang="es-ES" altLang="es-AR" sz="2300" b="1" dirty="0"/>
              <a:t>la relación lineal entre dos variables métricas es la correlación momento-producto o correlación de Pearson.</a:t>
            </a:r>
          </a:p>
        </p:txBody>
      </p:sp>
    </p:spTree>
    <p:extLst>
      <p:ext uri="{BB962C8B-B14F-4D97-AF65-F5344CB8AC3E}">
        <p14:creationId xmlns:p14="http://schemas.microsoft.com/office/powerpoint/2010/main" val="548915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11188" y="404813"/>
            <a:ext cx="8080375" cy="568325"/>
          </a:xfrm>
        </p:spPr>
        <p:txBody>
          <a:bodyPr/>
          <a:lstStyle/>
          <a:p>
            <a:pPr algn="ctr"/>
            <a:r>
              <a:rPr lang="es-ES" altLang="es-AR" sz="3200" b="1" dirty="0" smtClean="0">
                <a:latin typeface="Arial Narrow" panose="020B0606020202030204" pitchFamily="34" charset="0"/>
                <a:cs typeface="Times New Roman" pitchFamily="18" charset="0"/>
              </a:rPr>
              <a:t>Recta de regresión / Técnica mínimos cuadrados</a:t>
            </a:r>
            <a:endParaRPr lang="es-ES" altLang="es-AR" sz="3200" dirty="0" smtClean="0">
              <a:latin typeface="Arial Narrow" panose="020B0606020202030204" pitchFamily="34"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268413"/>
            <a:ext cx="6480175"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2875" y="790575"/>
            <a:ext cx="8893175" cy="19383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buFontTx/>
              <a:buChar char="•"/>
            </a:pPr>
            <a:r>
              <a:rPr lang="es-ES" altLang="es-AR" sz="2400" b="1"/>
              <a:t> En el caso de asumir una </a:t>
            </a:r>
            <a:r>
              <a:rPr lang="es-ES" altLang="es-AR" sz="2400" b="1" u="sng"/>
              <a:t>recta</a:t>
            </a:r>
            <a:r>
              <a:rPr lang="es-ES" altLang="es-AR" sz="2400" b="1"/>
              <a:t>, se admite que variando en una unidad la variable X se registra un cambio constante en los valores de Y. A ese factor de ajuste entre ambas series se le llama pendiente de la recta, y se asume que es constante a lo largo de toda la recta. </a:t>
            </a:r>
            <a:endParaRPr lang="es-ES" altLang="es-AR" sz="2400"/>
          </a:p>
        </p:txBody>
      </p:sp>
      <p:pic>
        <p:nvPicPr>
          <p:cNvPr id="327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3375"/>
            <a:ext cx="889317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6"/>
          <p:cNvSpPr>
            <a:spLocks noChangeArrowheads="1"/>
          </p:cNvSpPr>
          <p:nvPr/>
        </p:nvSpPr>
        <p:spPr bwMode="auto">
          <a:xfrm>
            <a:off x="323850" y="188913"/>
            <a:ext cx="864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GRÁFICOS DE DISPERSIÓN / PENDIENTE DE LA RECTA</a:t>
            </a:r>
            <a:endParaRPr lang="es-MX" altLang="es-AR"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07950" y="715963"/>
            <a:ext cx="8964613" cy="21240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sz="2200" b="1"/>
              <a:t>Para el cálculo de la recta de regresión se aplica el método de mínimos cuadrados entre dos variables. Esta línea es la que hace mínima la suma de los cuadrados de los residuos, es decir, es aquella recta en la que las diferencias elevadas al cuadrado entre los valores calculados por la ecuación de la recta y los valores reales de la serie, son las mínimas posibles.</a:t>
            </a:r>
          </a:p>
        </p:txBody>
      </p:sp>
      <p:sp>
        <p:nvSpPr>
          <p:cNvPr id="33795" name="Rectangle 5"/>
          <p:cNvSpPr>
            <a:spLocks noChangeArrowheads="1"/>
          </p:cNvSpPr>
          <p:nvPr/>
        </p:nvSpPr>
        <p:spPr bwMode="auto">
          <a:xfrm>
            <a:off x="323850" y="188913"/>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GRÁFICOS DE DISPERSIÓN / RECTA DE REGRESIÓN</a:t>
            </a:r>
            <a:endParaRPr lang="es-MX" altLang="es-AR" sz="2400"/>
          </a:p>
        </p:txBody>
      </p:sp>
      <p:pic>
        <p:nvPicPr>
          <p:cNvPr id="33796" name="Picture 7" descr="reg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852738"/>
            <a:ext cx="648017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8"/>
          <p:cNvSpPr txBox="1">
            <a:spLocks noChangeArrowheads="1"/>
          </p:cNvSpPr>
          <p:nvPr/>
        </p:nvSpPr>
        <p:spPr bwMode="auto">
          <a:xfrm>
            <a:off x="2627313" y="3213100"/>
            <a:ext cx="2160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spcBef>
                <a:spcPct val="50000"/>
              </a:spcBef>
            </a:pPr>
            <a:r>
              <a:rPr lang="es-ES" altLang="es-AR" sz="2800" b="1" i="1">
                <a:solidFill>
                  <a:schemeClr val="tx2"/>
                </a:solidFill>
              </a:rPr>
              <a:t>y = a + bx</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1258888" y="2565400"/>
            <a:ext cx="65516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MX" altLang="es-AR" sz="3200" b="1" dirty="0"/>
              <a:t>ESTADÍSTICOS DEL MODELO AJUSTADO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9494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52227" name="Text Box 3"/>
          <p:cNvSpPr txBox="1">
            <a:spLocks noChangeArrowheads="1"/>
          </p:cNvSpPr>
          <p:nvPr/>
        </p:nvSpPr>
        <p:spPr bwMode="auto">
          <a:xfrm>
            <a:off x="500063" y="1928813"/>
            <a:ext cx="8064500" cy="45243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sz="2400" b="1" dirty="0"/>
              <a:t>Una pregunta importante que se plantea en el análisis de regresión es la siguiente: ¿Qué parte de la variación total en </a:t>
            </a:r>
            <a:r>
              <a:rPr lang="es-ES" altLang="es-AR" sz="2400" b="1" i="1" dirty="0"/>
              <a:t>Y</a:t>
            </a:r>
            <a:r>
              <a:rPr lang="es-ES" altLang="es-AR" sz="2400" b="1" dirty="0"/>
              <a:t> se debe a la variación en </a:t>
            </a:r>
            <a:r>
              <a:rPr lang="es-ES" altLang="es-AR" sz="2400" b="1" i="1" dirty="0"/>
              <a:t>X</a:t>
            </a:r>
            <a:r>
              <a:rPr lang="es-ES" altLang="es-AR" sz="2400" b="1" dirty="0"/>
              <a:t>? ¿Cuánto de la variación de Y no se explica por X?</a:t>
            </a:r>
          </a:p>
          <a:p>
            <a:pPr algn="just" eaLnBrk="1" hangingPunct="1"/>
            <a:endParaRPr lang="es-ES" altLang="es-AR" sz="2400" b="1" dirty="0"/>
          </a:p>
          <a:p>
            <a:pPr algn="just" eaLnBrk="1" hangingPunct="1"/>
            <a:r>
              <a:rPr lang="es-ES" altLang="es-AR" sz="2400" b="1" dirty="0">
                <a:solidFill>
                  <a:schemeClr val="tx2"/>
                </a:solidFill>
              </a:rPr>
              <a:t>El estadístico que mide esta proporción o porcentaje se denomina coeficiente de determinación (R</a:t>
            </a:r>
            <a:r>
              <a:rPr lang="es-ES" altLang="es-AR" sz="2400" b="1" baseline="30000" dirty="0">
                <a:solidFill>
                  <a:schemeClr val="tx2"/>
                </a:solidFill>
              </a:rPr>
              <a:t>2</a:t>
            </a:r>
            <a:r>
              <a:rPr lang="es-ES" altLang="es-AR" sz="2400" b="1" dirty="0">
                <a:solidFill>
                  <a:schemeClr val="tx2"/>
                </a:solidFill>
              </a:rPr>
              <a:t>). </a:t>
            </a:r>
            <a:r>
              <a:rPr lang="es-ES" altLang="es-AR" sz="2400" b="1" dirty="0" smtClean="0">
                <a:solidFill>
                  <a:schemeClr val="tx2"/>
                </a:solidFill>
              </a:rPr>
              <a:t>Si, </a:t>
            </a:r>
            <a:r>
              <a:rPr lang="es-ES" altLang="es-AR" sz="2400" b="1" dirty="0">
                <a:solidFill>
                  <a:schemeClr val="tx2"/>
                </a:solidFill>
              </a:rPr>
              <a:t>por ejemplo, al hacer los cálculos respectivos (elevar al cuadro el </a:t>
            </a:r>
            <a:r>
              <a:rPr lang="es-ES" altLang="es-AR" sz="2400" b="1" dirty="0" smtClean="0">
                <a:solidFill>
                  <a:schemeClr val="tx2"/>
                </a:solidFill>
              </a:rPr>
              <a:t>R de correlación </a:t>
            </a:r>
            <a:r>
              <a:rPr lang="es-ES" altLang="es-AR" sz="2400" b="1" dirty="0">
                <a:solidFill>
                  <a:schemeClr val="tx2"/>
                </a:solidFill>
              </a:rPr>
              <a:t>de Pearson) se obtiene un valor de 0.846, esto significa que el modelo explica el 84.6 % de la variación de la variable dependiente.</a:t>
            </a:r>
            <a:endParaRPr lang="es-MX" altLang="es-AR" sz="2400" b="1" dirty="0">
              <a:solidFill>
                <a:schemeClr val="tx2"/>
              </a:solidFill>
            </a:endParaRPr>
          </a:p>
        </p:txBody>
      </p:sp>
      <p:sp>
        <p:nvSpPr>
          <p:cNvPr id="52228" name="Rectangle 4"/>
          <p:cNvSpPr>
            <a:spLocks noChangeArrowheads="1"/>
          </p:cNvSpPr>
          <p:nvPr/>
        </p:nvSpPr>
        <p:spPr bwMode="auto">
          <a:xfrm>
            <a:off x="1908175" y="1174750"/>
            <a:ext cx="5976938" cy="5191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s-MX" altLang="es-AR" sz="2800" b="1">
                <a:solidFill>
                  <a:srgbClr val="336699"/>
                </a:solidFill>
              </a:rPr>
              <a:t>Función Lineal de Regresión</a:t>
            </a:r>
            <a:endParaRPr lang="es-ES" altLang="es-AR" sz="2800" b="1">
              <a:solidFill>
                <a:srgbClr val="336699"/>
              </a:solidFill>
            </a:endParaRPr>
          </a:p>
        </p:txBody>
      </p:sp>
      <p:sp>
        <p:nvSpPr>
          <p:cNvPr id="52229" name="Text Box 6"/>
          <p:cNvSpPr txBox="1">
            <a:spLocks noChangeArrowheads="1"/>
          </p:cNvSpPr>
          <p:nvPr/>
        </p:nvSpPr>
        <p:spPr bwMode="auto">
          <a:xfrm>
            <a:off x="6927850" y="106363"/>
            <a:ext cx="170021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95288" y="1700808"/>
            <a:ext cx="8569325" cy="511524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sz="2400" b="1" dirty="0"/>
              <a:t>Se evalúa la </a:t>
            </a:r>
            <a:r>
              <a:rPr lang="es-MX" altLang="es-AR" sz="2400" b="1" dirty="0" smtClean="0"/>
              <a:t>fuerza y la bondad </a:t>
            </a:r>
            <a:r>
              <a:rPr lang="es-MX" altLang="es-AR" sz="2400" b="1" dirty="0"/>
              <a:t>de ajuste del modelo teórico a </a:t>
            </a:r>
            <a:r>
              <a:rPr lang="es-MX" altLang="es-AR" sz="2400" b="1" dirty="0" err="1"/>
              <a:t>a</a:t>
            </a:r>
            <a:r>
              <a:rPr lang="es-MX" altLang="es-AR" sz="2400" b="1" dirty="0"/>
              <a:t> través del coeficiente de determinación R</a:t>
            </a:r>
            <a:r>
              <a:rPr lang="es-MX" altLang="es-AR" sz="2400" b="1" baseline="30000" dirty="0"/>
              <a:t>2</a:t>
            </a:r>
          </a:p>
          <a:p>
            <a:pPr algn="just" eaLnBrk="1" hangingPunct="1">
              <a:lnSpc>
                <a:spcPct val="85000"/>
              </a:lnSpc>
              <a:buClr>
                <a:schemeClr val="hlink"/>
              </a:buClr>
              <a:buFont typeface="Wingdings" pitchFamily="2" charset="2"/>
              <a:buChar char="q"/>
            </a:pPr>
            <a:endParaRPr lang="es-MX" altLang="es-AR" sz="2400" b="1" dirty="0"/>
          </a:p>
          <a:p>
            <a:pPr algn="just" eaLnBrk="1" hangingPunct="1">
              <a:lnSpc>
                <a:spcPct val="85000"/>
              </a:lnSpc>
              <a:buClr>
                <a:schemeClr val="hlink"/>
              </a:buClr>
              <a:buFont typeface="Wingdings" pitchFamily="2" charset="2"/>
              <a:buChar char="q"/>
            </a:pPr>
            <a:r>
              <a:rPr lang="es-MX" altLang="es-AR" sz="2400" b="1" dirty="0"/>
              <a:t>La capacidad explicativa del modelo se hace a partir del método de mínimos cuadrados (ANOVA), cuyo resultado es testeado a través de F de Fisher</a:t>
            </a:r>
          </a:p>
          <a:p>
            <a:pPr algn="just" eaLnBrk="1" hangingPunct="1">
              <a:lnSpc>
                <a:spcPct val="85000"/>
              </a:lnSpc>
              <a:buClr>
                <a:schemeClr val="hlink"/>
              </a:buClr>
              <a:buFont typeface="Wingdings" pitchFamily="2" charset="2"/>
              <a:buChar char="q"/>
            </a:pPr>
            <a:endParaRPr lang="es-MX" altLang="es-AR" sz="2400" b="1" dirty="0"/>
          </a:p>
          <a:p>
            <a:pPr algn="just" eaLnBrk="1" hangingPunct="1">
              <a:lnSpc>
                <a:spcPct val="85000"/>
              </a:lnSpc>
              <a:buClr>
                <a:schemeClr val="hlink"/>
              </a:buClr>
              <a:buFont typeface="Wingdings" pitchFamily="2" charset="2"/>
              <a:buChar char="q"/>
            </a:pPr>
            <a:r>
              <a:rPr lang="es-MX" altLang="es-AR" sz="2400" b="1" dirty="0"/>
              <a:t>Predice los valores de la variable dependiente a partir de estimar el valor del coeficiente (B), el error estándar (S) y el coeficiente R parcial (BETA) de cada una de las variables y de la Constante</a:t>
            </a:r>
          </a:p>
          <a:p>
            <a:pPr algn="just" eaLnBrk="1" hangingPunct="1">
              <a:lnSpc>
                <a:spcPct val="85000"/>
              </a:lnSpc>
              <a:buClr>
                <a:schemeClr val="hlink"/>
              </a:buClr>
              <a:buFont typeface="Wingdings" pitchFamily="2" charset="2"/>
              <a:buNone/>
            </a:pPr>
            <a:endParaRPr lang="es-MX" altLang="es-AR" sz="2400" b="1" dirty="0"/>
          </a:p>
          <a:p>
            <a:pPr algn="just" eaLnBrk="1" hangingPunct="1">
              <a:lnSpc>
                <a:spcPct val="85000"/>
              </a:lnSpc>
              <a:buClr>
                <a:schemeClr val="hlink"/>
              </a:buClr>
              <a:buFont typeface="Wingdings" pitchFamily="2" charset="2"/>
              <a:buChar char="q"/>
            </a:pPr>
            <a:r>
              <a:rPr lang="es-MX" altLang="es-AR" sz="2400" b="1" dirty="0"/>
              <a:t>Mide la fuerza, sentido y significancia estadística de las variables del modelo sobre la variable dependiente a través de la prueba t de </a:t>
            </a:r>
            <a:r>
              <a:rPr lang="es-MX" altLang="es-AR" sz="2400" b="1" dirty="0" err="1"/>
              <a:t>Student</a:t>
            </a:r>
            <a:endParaRPr lang="es-MX" altLang="es-AR" sz="2400" b="1" dirty="0"/>
          </a:p>
        </p:txBody>
      </p:sp>
      <p:sp>
        <p:nvSpPr>
          <p:cNvPr id="36867" name="Rectangle 6"/>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36868" name="Rectangle 8"/>
          <p:cNvSpPr>
            <a:spLocks noChangeArrowheads="1"/>
          </p:cNvSpPr>
          <p:nvPr/>
        </p:nvSpPr>
        <p:spPr bwMode="auto">
          <a:xfrm>
            <a:off x="1684338" y="1109663"/>
            <a:ext cx="5767387"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lnSpc>
                <a:spcPct val="85000"/>
              </a:lnSpc>
              <a:spcBef>
                <a:spcPct val="50000"/>
              </a:spcBef>
            </a:pPr>
            <a:r>
              <a:rPr lang="es-MX" altLang="es-AR" sz="2800" b="1">
                <a:solidFill>
                  <a:srgbClr val="336699"/>
                </a:solidFill>
              </a:rPr>
              <a:t>Salidas Estadísticas del Método</a:t>
            </a:r>
          </a:p>
        </p:txBody>
      </p:sp>
    </p:spTree>
    <p:extLst>
      <p:ext uri="{BB962C8B-B14F-4D97-AF65-F5344CB8AC3E}">
        <p14:creationId xmlns:p14="http://schemas.microsoft.com/office/powerpoint/2010/main" val="881087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38137" y="1312189"/>
            <a:ext cx="8569325" cy="49757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dirty="0" smtClean="0"/>
              <a:t>Linealidad: La relación debe ser lineal directa o inversa, y los valores observados deben quedar claramente ajustados sobre una recta. </a:t>
            </a:r>
          </a:p>
          <a:p>
            <a:pPr algn="just" eaLnBrk="1" hangingPunct="1">
              <a:lnSpc>
                <a:spcPct val="85000"/>
              </a:lnSpc>
              <a:buClr>
                <a:schemeClr val="hlink"/>
              </a:buClr>
              <a:buFont typeface="Wingdings" pitchFamily="2" charset="2"/>
              <a:buChar char="q"/>
            </a:pPr>
            <a:endParaRPr lang="es-ES" altLang="es-AR" b="1" dirty="0"/>
          </a:p>
          <a:p>
            <a:pPr algn="just" eaLnBrk="1" hangingPunct="1">
              <a:lnSpc>
                <a:spcPct val="85000"/>
              </a:lnSpc>
              <a:buClr>
                <a:schemeClr val="hlink"/>
              </a:buClr>
              <a:buFont typeface="Wingdings" pitchFamily="2" charset="2"/>
              <a:buChar char="q"/>
            </a:pPr>
            <a:r>
              <a:rPr lang="es-MX" altLang="es-AR" b="1" dirty="0" smtClean="0"/>
              <a:t>Distribución normal de errores: La </a:t>
            </a:r>
            <a:r>
              <a:rPr lang="es-MX" altLang="es-AR" b="1" dirty="0"/>
              <a:t>variable aleatoria </a:t>
            </a:r>
            <a:r>
              <a:rPr lang="ru-RU" altLang="es-AR" b="1" dirty="0"/>
              <a:t>є</a:t>
            </a:r>
            <a:r>
              <a:rPr lang="es-MX" altLang="es-AR" b="1" dirty="0"/>
              <a:t> (error</a:t>
            </a:r>
            <a:r>
              <a:rPr lang="es-MX" altLang="es-AR" b="1" dirty="0" smtClean="0"/>
              <a:t>) entre los valores Y observados y los Y esperados debe </a:t>
            </a:r>
            <a:r>
              <a:rPr lang="es-MX" altLang="es-AR" b="1" dirty="0"/>
              <a:t>ser </a:t>
            </a:r>
            <a:r>
              <a:rPr lang="es-MX" altLang="es-AR" b="1" dirty="0" smtClean="0"/>
              <a:t>independiente </a:t>
            </a:r>
            <a:r>
              <a:rPr lang="es-MX" altLang="es-AR" b="1" dirty="0"/>
              <a:t>de los valores de </a:t>
            </a:r>
            <a:r>
              <a:rPr lang="es-MX" altLang="es-AR" b="1" dirty="0" smtClean="0"/>
              <a:t>X, </a:t>
            </a:r>
            <a:r>
              <a:rPr lang="es-MX" altLang="es-AR" b="1" dirty="0"/>
              <a:t>y </a:t>
            </a:r>
            <a:r>
              <a:rPr lang="es-MX" altLang="es-AR" b="1" dirty="0" smtClean="0"/>
              <a:t>tales errores deben </a:t>
            </a:r>
            <a:r>
              <a:rPr lang="es-ES" altLang="es-AR" b="1" dirty="0" smtClean="0">
                <a:cs typeface="Tahoma" pitchFamily="34" charset="0"/>
              </a:rPr>
              <a:t>tener una distribución normal.</a:t>
            </a:r>
            <a:endParaRPr lang="es-MX" altLang="es-AR" b="1" dirty="0"/>
          </a:p>
          <a:p>
            <a:pPr algn="just" eaLnBrk="1" hangingPunct="1">
              <a:lnSpc>
                <a:spcPct val="85000"/>
              </a:lnSpc>
              <a:buClr>
                <a:schemeClr val="hlink"/>
              </a:buClr>
              <a:buFont typeface="Wingdings" pitchFamily="2" charset="2"/>
              <a:buNone/>
            </a:pPr>
            <a:endParaRPr lang="es-MX" altLang="es-AR" b="1" dirty="0"/>
          </a:p>
          <a:p>
            <a:pPr algn="just" eaLnBrk="1" hangingPunct="1">
              <a:lnSpc>
                <a:spcPct val="85000"/>
              </a:lnSpc>
              <a:buClr>
                <a:schemeClr val="hlink"/>
              </a:buClr>
              <a:buFont typeface="Wingdings" pitchFamily="2" charset="2"/>
              <a:buChar char="q"/>
            </a:pPr>
            <a:r>
              <a:rPr lang="es-MX" altLang="es-AR" b="1" dirty="0" smtClean="0"/>
              <a:t>No correlación de errores: Cualquier </a:t>
            </a:r>
            <a:r>
              <a:rPr lang="es-MX" altLang="es-AR" b="1" dirty="0"/>
              <a:t>par de errores, </a:t>
            </a:r>
            <a:r>
              <a:rPr lang="ru-RU" altLang="es-AR" b="1" dirty="0"/>
              <a:t>є</a:t>
            </a:r>
            <a:r>
              <a:rPr lang="es-ES" altLang="es-AR" b="1" baseline="-25000" dirty="0"/>
              <a:t>i</a:t>
            </a:r>
            <a:r>
              <a:rPr lang="es-ES" altLang="es-AR" b="1" dirty="0"/>
              <a:t> y </a:t>
            </a:r>
            <a:r>
              <a:rPr lang="ru-RU" altLang="es-AR" b="1" dirty="0"/>
              <a:t>є</a:t>
            </a:r>
            <a:r>
              <a:rPr lang="es-ES" altLang="es-AR" b="1" baseline="-25000" dirty="0"/>
              <a:t>j </a:t>
            </a:r>
            <a:r>
              <a:rPr lang="es-MX" altLang="es-AR" b="1" dirty="0"/>
              <a:t>deben ser estadísticamente independientes entre sí, es decir que su covarianza sea igual a </a:t>
            </a:r>
            <a:r>
              <a:rPr lang="es-MX" altLang="es-AR" b="1" dirty="0" smtClean="0"/>
              <a:t>0.</a:t>
            </a:r>
          </a:p>
          <a:p>
            <a:pPr algn="just" eaLnBrk="1" hangingPunct="1">
              <a:lnSpc>
                <a:spcPct val="85000"/>
              </a:lnSpc>
              <a:buClr>
                <a:schemeClr val="hlink"/>
              </a:buClr>
              <a:buFont typeface="Wingdings" pitchFamily="2" charset="2"/>
              <a:buChar char="q"/>
            </a:pPr>
            <a:endParaRPr lang="es-MX" altLang="es-AR" b="1" dirty="0"/>
          </a:p>
          <a:p>
            <a:pPr algn="just" eaLnBrk="1" hangingPunct="1">
              <a:lnSpc>
                <a:spcPct val="85000"/>
              </a:lnSpc>
              <a:buClr>
                <a:schemeClr val="hlink"/>
              </a:buClr>
              <a:buFont typeface="Wingdings" pitchFamily="2" charset="2"/>
              <a:buChar char="q"/>
            </a:pPr>
            <a:r>
              <a:rPr lang="es-MX" altLang="es-AR" b="1" dirty="0" err="1" smtClean="0"/>
              <a:t>Homocedasticidad</a:t>
            </a:r>
            <a:r>
              <a:rPr lang="es-MX" altLang="es-AR" b="1" dirty="0" smtClean="0"/>
              <a:t>: Las </a:t>
            </a:r>
            <a:r>
              <a:rPr lang="es-MX" altLang="es-AR" b="1" dirty="0"/>
              <a:t>variables aleatorias </a:t>
            </a:r>
            <a:r>
              <a:rPr lang="ru-RU" altLang="es-AR" b="1" dirty="0"/>
              <a:t>є</a:t>
            </a:r>
            <a:r>
              <a:rPr lang="es-ES" altLang="es-AR" b="1" baseline="-25000" dirty="0"/>
              <a:t>j</a:t>
            </a:r>
            <a:r>
              <a:rPr lang="es-ES" altLang="es-AR" b="1" dirty="0"/>
              <a:t> deben tener una varianza finita </a:t>
            </a:r>
            <a:r>
              <a:rPr lang="el-GR" altLang="es-AR" b="1" dirty="0">
                <a:cs typeface="Tahoma" pitchFamily="34" charset="0"/>
              </a:rPr>
              <a:t>σ</a:t>
            </a:r>
            <a:r>
              <a:rPr lang="es-ES" altLang="es-AR" b="1" baseline="30000" dirty="0">
                <a:cs typeface="Tahoma" pitchFamily="34" charset="0"/>
              </a:rPr>
              <a:t>2 </a:t>
            </a:r>
            <a:r>
              <a:rPr lang="es-ES" altLang="es-AR" b="1" dirty="0">
                <a:cs typeface="Tahoma" pitchFamily="34" charset="0"/>
              </a:rPr>
              <a:t>que sea constante para todos los valores de </a:t>
            </a:r>
            <a:r>
              <a:rPr lang="es-ES" altLang="es-AR" b="1" dirty="0" err="1">
                <a:cs typeface="Tahoma" pitchFamily="34" charset="0"/>
              </a:rPr>
              <a:t>x</a:t>
            </a:r>
            <a:r>
              <a:rPr lang="es-ES" altLang="es-AR" b="1" baseline="-25000" dirty="0" err="1">
                <a:cs typeface="Tahoma" pitchFamily="34" charset="0"/>
              </a:rPr>
              <a:t>j</a:t>
            </a:r>
            <a:r>
              <a:rPr lang="es-ES" altLang="es-AR" b="1" baseline="-25000" dirty="0">
                <a:cs typeface="Tahoma" pitchFamily="34" charset="0"/>
              </a:rPr>
              <a:t> .</a:t>
            </a:r>
            <a:r>
              <a:rPr lang="es-ES" altLang="es-AR" b="1" dirty="0">
                <a:cs typeface="Tahoma" pitchFamily="34" charset="0"/>
              </a:rPr>
              <a:t> </a:t>
            </a:r>
            <a:endParaRPr lang="es-ES" altLang="es-AR" b="1" dirty="0" smtClean="0">
              <a:cs typeface="Tahoma" pitchFamily="34" charset="0"/>
            </a:endParaRPr>
          </a:p>
          <a:p>
            <a:pPr algn="just" eaLnBrk="1" hangingPunct="1">
              <a:lnSpc>
                <a:spcPct val="85000"/>
              </a:lnSpc>
              <a:buClr>
                <a:schemeClr val="hlink"/>
              </a:buClr>
              <a:buFont typeface="Wingdings" pitchFamily="2" charset="2"/>
              <a:buChar char="q"/>
            </a:pPr>
            <a:endParaRPr lang="es-ES" altLang="es-AR" b="1" baseline="-25000" dirty="0">
              <a:cs typeface="Tahoma" pitchFamily="34" charset="0"/>
            </a:endParaRPr>
          </a:p>
          <a:p>
            <a:pPr algn="just" eaLnBrk="1" hangingPunct="1">
              <a:lnSpc>
                <a:spcPct val="85000"/>
              </a:lnSpc>
              <a:buClr>
                <a:schemeClr val="hlink"/>
              </a:buClr>
              <a:buFont typeface="Wingdings" pitchFamily="2" charset="2"/>
              <a:buChar char="q"/>
            </a:pPr>
            <a:r>
              <a:rPr lang="es-MX" altLang="es-AR" b="1" dirty="0" smtClean="0"/>
              <a:t>En un modelo de regresión múltiple se agrega el supuesto de variables independientes no correlacionadas. </a:t>
            </a:r>
            <a:endParaRPr lang="el-GR" altLang="es-AR" b="1" dirty="0"/>
          </a:p>
        </p:txBody>
      </p:sp>
      <p:sp>
        <p:nvSpPr>
          <p:cNvPr id="54275" name="Rectangle 3"/>
          <p:cNvSpPr>
            <a:spLocks noChangeArrowheads="1"/>
          </p:cNvSpPr>
          <p:nvPr/>
        </p:nvSpPr>
        <p:spPr bwMode="auto">
          <a:xfrm>
            <a:off x="1619250" y="260648"/>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dirty="0">
                <a:solidFill>
                  <a:schemeClr val="tx2"/>
                </a:solidFill>
              </a:rPr>
              <a:t>Modelos de Regresión Lineal</a:t>
            </a:r>
            <a:endParaRPr lang="es-ES" altLang="es-AR" sz="3200" b="1" dirty="0">
              <a:solidFill>
                <a:schemeClr val="tx2"/>
              </a:solidFill>
            </a:endParaRPr>
          </a:p>
        </p:txBody>
      </p:sp>
      <p:sp>
        <p:nvSpPr>
          <p:cNvPr id="54276" name="Rectangle 4"/>
          <p:cNvSpPr>
            <a:spLocks noChangeArrowheads="1"/>
          </p:cNvSpPr>
          <p:nvPr/>
        </p:nvSpPr>
        <p:spPr bwMode="auto">
          <a:xfrm>
            <a:off x="1299613" y="844217"/>
            <a:ext cx="6646371" cy="45858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lnSpc>
                <a:spcPct val="85000"/>
              </a:lnSpc>
              <a:spcBef>
                <a:spcPct val="50000"/>
              </a:spcBef>
            </a:pPr>
            <a:r>
              <a:rPr lang="es-MX" altLang="es-AR" sz="2800" b="1" dirty="0">
                <a:solidFill>
                  <a:srgbClr val="336699"/>
                </a:solidFill>
              </a:rPr>
              <a:t>Requisitos del Método de </a:t>
            </a:r>
            <a:r>
              <a:rPr lang="es-MX" altLang="es-AR" sz="2800" b="1" dirty="0" smtClean="0">
                <a:solidFill>
                  <a:srgbClr val="336699"/>
                </a:solidFill>
              </a:rPr>
              <a:t>Regresión</a:t>
            </a:r>
            <a:endParaRPr lang="es-MX" altLang="es-AR" sz="2800" b="1" dirty="0">
              <a:solidFill>
                <a:srgbClr val="336699"/>
              </a:solidFill>
            </a:endParaRPr>
          </a:p>
        </p:txBody>
      </p:sp>
    </p:spTree>
    <p:extLst>
      <p:ext uri="{BB962C8B-B14F-4D97-AF65-F5344CB8AC3E}">
        <p14:creationId xmlns:p14="http://schemas.microsoft.com/office/powerpoint/2010/main" val="203063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38137" y="1196752"/>
            <a:ext cx="8569325" cy="558614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spcAft>
                <a:spcPts val="600"/>
              </a:spcAft>
              <a:buClr>
                <a:schemeClr val="hlink"/>
              </a:buClr>
              <a:buFont typeface="Wingdings" pitchFamily="2" charset="2"/>
              <a:buChar char="q"/>
            </a:pPr>
            <a:r>
              <a:rPr lang="es-AR" altLang="es-AR" sz="1800" b="1" dirty="0" smtClean="0"/>
              <a:t>Linealidad. </a:t>
            </a:r>
            <a:r>
              <a:rPr lang="es-AR" altLang="es-AR" sz="1800" b="1" dirty="0"/>
              <a:t>Si no se tiene linealidad se dice que tenemos un error de especificación</a:t>
            </a:r>
            <a:r>
              <a:rPr lang="es-AR" altLang="es-AR" sz="1800" b="1" dirty="0" smtClean="0"/>
              <a:t>. Evaluar a través de gráficas de dispersión. La suma de los residuos dará 0 por definición (mínimos cuadrados).</a:t>
            </a:r>
          </a:p>
          <a:p>
            <a:pPr algn="just" eaLnBrk="1" hangingPunct="1">
              <a:spcAft>
                <a:spcPts val="600"/>
              </a:spcAft>
              <a:buClr>
                <a:schemeClr val="hlink"/>
              </a:buClr>
              <a:buFont typeface="Wingdings" pitchFamily="2" charset="2"/>
              <a:buChar char="q"/>
            </a:pPr>
            <a:r>
              <a:rPr lang="es-AR" sz="1800" b="1" dirty="0" smtClean="0"/>
              <a:t>Normalidad </a:t>
            </a:r>
            <a:r>
              <a:rPr lang="es-AR" sz="1800" b="1" dirty="0"/>
              <a:t>de los residuos </a:t>
            </a:r>
            <a:r>
              <a:rPr lang="es-AR" sz="1800" b="1" dirty="0" smtClean="0"/>
              <a:t>tipificados. </a:t>
            </a:r>
            <a:r>
              <a:rPr lang="es-AR" altLang="es-AR" sz="1800" b="1" dirty="0" smtClean="0"/>
              <a:t>La </a:t>
            </a:r>
            <a:r>
              <a:rPr lang="es-AR" altLang="es-AR" sz="1800" b="1" dirty="0"/>
              <a:t>distribución de los errores estandarizados debe ser normal. </a:t>
            </a:r>
            <a:r>
              <a:rPr lang="es-AR" sz="1800" b="1" dirty="0" smtClean="0"/>
              <a:t>La </a:t>
            </a:r>
            <a:r>
              <a:rPr lang="es-AR" sz="1800" b="1" dirty="0"/>
              <a:t>prueba de </a:t>
            </a:r>
            <a:r>
              <a:rPr lang="es-AR" sz="1800" b="1" dirty="0" err="1"/>
              <a:t>Kolmogorff-Smirnov</a:t>
            </a:r>
            <a:r>
              <a:rPr lang="es-AR" sz="1800" b="1" dirty="0"/>
              <a:t>, con gráficos de normalidad de tipo Q-Q (</a:t>
            </a:r>
            <a:r>
              <a:rPr lang="es-AR" sz="1800" b="1" dirty="0" err="1"/>
              <a:t>cuantiles</a:t>
            </a:r>
            <a:r>
              <a:rPr lang="es-AR" sz="1800" b="1" dirty="0"/>
              <a:t>) o P-P(proporciones</a:t>
            </a:r>
            <a:r>
              <a:rPr lang="es-AR" sz="1800" b="1" dirty="0" smtClean="0"/>
              <a:t>) o un Histograma</a:t>
            </a:r>
            <a:r>
              <a:rPr lang="es-AR" sz="1800" b="1" dirty="0"/>
              <a:t>: añade una curva N(0,1) Gráfico de Probabilidad Normal de tipo </a:t>
            </a:r>
            <a:r>
              <a:rPr lang="es-AR" sz="1800" b="1" dirty="0" smtClean="0"/>
              <a:t>P-P. </a:t>
            </a:r>
          </a:p>
          <a:p>
            <a:pPr algn="just" eaLnBrk="1" hangingPunct="1">
              <a:spcAft>
                <a:spcPts val="600"/>
              </a:spcAft>
              <a:buClr>
                <a:schemeClr val="hlink"/>
              </a:buClr>
              <a:buFont typeface="Wingdings" pitchFamily="2" charset="2"/>
              <a:buChar char="q"/>
            </a:pPr>
            <a:r>
              <a:rPr lang="es-AR" sz="1800" b="1" dirty="0" smtClean="0"/>
              <a:t>Independencia </a:t>
            </a:r>
            <a:r>
              <a:rPr lang="es-AR" sz="1800" b="1" dirty="0"/>
              <a:t>entre los </a:t>
            </a:r>
            <a:r>
              <a:rPr lang="es-AR" sz="1800" b="1" dirty="0" smtClean="0"/>
              <a:t>residuos: </a:t>
            </a:r>
            <a:r>
              <a:rPr lang="es-MX" altLang="es-AR" sz="1800" b="1" dirty="0" smtClean="0"/>
              <a:t>Cualquier </a:t>
            </a:r>
            <a:r>
              <a:rPr lang="es-MX" altLang="es-AR" sz="1800" b="1" dirty="0"/>
              <a:t>par de errores, </a:t>
            </a:r>
            <a:r>
              <a:rPr lang="ru-RU" altLang="es-AR" sz="1800" b="1" dirty="0"/>
              <a:t>є</a:t>
            </a:r>
            <a:r>
              <a:rPr lang="es-ES" altLang="es-AR" sz="1800" b="1" dirty="0"/>
              <a:t>i y </a:t>
            </a:r>
            <a:r>
              <a:rPr lang="ru-RU" altLang="es-AR" sz="1800" b="1" dirty="0"/>
              <a:t>є</a:t>
            </a:r>
            <a:r>
              <a:rPr lang="es-ES" altLang="es-AR" sz="1800" b="1" dirty="0"/>
              <a:t>j </a:t>
            </a:r>
            <a:r>
              <a:rPr lang="es-MX" altLang="es-AR" sz="1800" b="1" dirty="0"/>
              <a:t>deben ser estadísticamente independientes entre </a:t>
            </a:r>
            <a:r>
              <a:rPr lang="es-MX" altLang="es-AR" sz="1800" b="1" dirty="0" smtClean="0"/>
              <a:t>sí. Se prueba </a:t>
            </a:r>
            <a:r>
              <a:rPr lang="es-MX" altLang="es-AR" sz="1800" b="1" dirty="0" err="1" smtClean="0"/>
              <a:t>incorrelación</a:t>
            </a:r>
            <a:r>
              <a:rPr lang="es-MX" altLang="es-AR" sz="1800" b="1" dirty="0" smtClean="0"/>
              <a:t> </a:t>
            </a:r>
            <a:r>
              <a:rPr lang="es-AR" sz="1800" b="1" dirty="0" smtClean="0"/>
              <a:t>mediante </a:t>
            </a:r>
            <a:r>
              <a:rPr lang="es-AR" sz="1800" b="1" dirty="0"/>
              <a:t>el estadístico de </a:t>
            </a:r>
            <a:r>
              <a:rPr lang="es-AR" sz="1800" b="1" dirty="0" err="1"/>
              <a:t>Durbin</a:t>
            </a:r>
            <a:r>
              <a:rPr lang="es-AR" sz="1800" b="1" dirty="0"/>
              <a:t>-Watson que toma valor 2 cuando los residuos son completamente independientes (entre 1.5 y 2.5 se considera que existe independencia), DW&lt;2 indica </a:t>
            </a:r>
            <a:r>
              <a:rPr lang="es-AR" sz="1800" b="1" dirty="0" smtClean="0"/>
              <a:t>auto-correlación </a:t>
            </a:r>
            <a:r>
              <a:rPr lang="es-AR" sz="1800" b="1" dirty="0"/>
              <a:t>positiva y DW&gt;2 </a:t>
            </a:r>
            <a:r>
              <a:rPr lang="es-AR" sz="1800" b="1" dirty="0" smtClean="0"/>
              <a:t>auto-correlación negativa (rango 0-4).</a:t>
            </a:r>
          </a:p>
          <a:p>
            <a:pPr algn="just" eaLnBrk="1" hangingPunct="1">
              <a:spcAft>
                <a:spcPts val="600"/>
              </a:spcAft>
              <a:buClr>
                <a:schemeClr val="hlink"/>
              </a:buClr>
              <a:buFont typeface="Wingdings" pitchFamily="2" charset="2"/>
              <a:buChar char="q"/>
            </a:pPr>
            <a:r>
              <a:rPr lang="es-AR" sz="1800" b="1" dirty="0" err="1" smtClean="0"/>
              <a:t>Homocedasticidad</a:t>
            </a:r>
            <a:r>
              <a:rPr lang="es-AR" sz="1800" b="1" dirty="0" smtClean="0"/>
              <a:t>. </a:t>
            </a:r>
            <a:r>
              <a:rPr lang="es-MX" altLang="es-AR" sz="1800" b="1" dirty="0"/>
              <a:t>Las variables aleatorias </a:t>
            </a:r>
            <a:r>
              <a:rPr lang="ru-RU" altLang="es-AR" sz="1800" b="1" dirty="0"/>
              <a:t>є</a:t>
            </a:r>
            <a:r>
              <a:rPr lang="es-ES" altLang="es-AR" sz="1800" b="1" baseline="-25000" dirty="0"/>
              <a:t>j</a:t>
            </a:r>
            <a:r>
              <a:rPr lang="es-ES" altLang="es-AR" sz="1800" b="1" dirty="0"/>
              <a:t> deben tener una varianza finita </a:t>
            </a:r>
            <a:r>
              <a:rPr lang="el-GR" altLang="es-AR" sz="1800" b="1" dirty="0">
                <a:cs typeface="Tahoma" pitchFamily="34" charset="0"/>
              </a:rPr>
              <a:t>σ</a:t>
            </a:r>
            <a:r>
              <a:rPr lang="es-ES" altLang="es-AR" sz="1800" b="1" baseline="30000" dirty="0">
                <a:cs typeface="Tahoma" pitchFamily="34" charset="0"/>
              </a:rPr>
              <a:t>2 </a:t>
            </a:r>
            <a:r>
              <a:rPr lang="es-ES" altLang="es-AR" sz="1800" b="1" dirty="0">
                <a:cs typeface="Tahoma" pitchFamily="34" charset="0"/>
              </a:rPr>
              <a:t>que sea constante para todos los valores de </a:t>
            </a:r>
            <a:r>
              <a:rPr lang="es-ES" altLang="es-AR" sz="1800" b="1" dirty="0" err="1">
                <a:cs typeface="Tahoma" pitchFamily="34" charset="0"/>
              </a:rPr>
              <a:t>x</a:t>
            </a:r>
            <a:r>
              <a:rPr lang="es-ES" altLang="es-AR" sz="1800" b="1" baseline="-25000" dirty="0" err="1">
                <a:cs typeface="Tahoma" pitchFamily="34" charset="0"/>
              </a:rPr>
              <a:t>j</a:t>
            </a:r>
            <a:r>
              <a:rPr lang="es-ES" altLang="es-AR" sz="1800" b="1" baseline="-25000" dirty="0">
                <a:cs typeface="Tahoma" pitchFamily="34" charset="0"/>
              </a:rPr>
              <a:t> .</a:t>
            </a:r>
            <a:r>
              <a:rPr lang="es-ES" altLang="es-AR" sz="1800" b="1" dirty="0">
                <a:cs typeface="Tahoma" pitchFamily="34" charset="0"/>
              </a:rPr>
              <a:t> </a:t>
            </a:r>
            <a:r>
              <a:rPr lang="es-AR" sz="1800" b="1" dirty="0" smtClean="0"/>
              <a:t>Esta </a:t>
            </a:r>
            <a:r>
              <a:rPr lang="es-AR" sz="1800" b="1" dirty="0"/>
              <a:t>condición se estudia utilizando las variables: </a:t>
            </a:r>
            <a:r>
              <a:rPr lang="es-AR" sz="1800" b="1" dirty="0" smtClean="0"/>
              <a:t>ZPRED=pronósticos, tipificados </a:t>
            </a:r>
            <a:r>
              <a:rPr lang="es-AR" sz="1800" b="1" dirty="0"/>
              <a:t>y ZRESID=residuos </a:t>
            </a:r>
            <a:r>
              <a:rPr lang="es-AR" sz="1800" b="1" dirty="0" smtClean="0"/>
              <a:t>tipificados.</a:t>
            </a:r>
          </a:p>
        </p:txBody>
      </p:sp>
      <p:sp>
        <p:nvSpPr>
          <p:cNvPr id="54275" name="Rectangle 3"/>
          <p:cNvSpPr>
            <a:spLocks noChangeArrowheads="1"/>
          </p:cNvSpPr>
          <p:nvPr/>
        </p:nvSpPr>
        <p:spPr bwMode="auto">
          <a:xfrm>
            <a:off x="1619250" y="107577"/>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dirty="0">
                <a:solidFill>
                  <a:schemeClr val="tx2"/>
                </a:solidFill>
              </a:rPr>
              <a:t>Modelos de Regresión Lineal</a:t>
            </a:r>
            <a:endParaRPr lang="es-ES" altLang="es-AR" sz="3200" b="1" dirty="0">
              <a:solidFill>
                <a:schemeClr val="tx2"/>
              </a:solidFill>
            </a:endParaRPr>
          </a:p>
        </p:txBody>
      </p:sp>
      <p:sp>
        <p:nvSpPr>
          <p:cNvPr id="54276" name="Rectangle 4"/>
          <p:cNvSpPr>
            <a:spLocks noChangeArrowheads="1"/>
          </p:cNvSpPr>
          <p:nvPr/>
        </p:nvSpPr>
        <p:spPr bwMode="auto">
          <a:xfrm>
            <a:off x="1356518" y="650876"/>
            <a:ext cx="6646863" cy="45878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lnSpc>
                <a:spcPct val="85000"/>
              </a:lnSpc>
              <a:spcBef>
                <a:spcPct val="50000"/>
              </a:spcBef>
            </a:pPr>
            <a:r>
              <a:rPr lang="es-MX" altLang="es-AR" sz="2800" b="1" dirty="0">
                <a:solidFill>
                  <a:srgbClr val="336699"/>
                </a:solidFill>
              </a:rPr>
              <a:t>Requisitos del Método de Regresión</a:t>
            </a:r>
          </a:p>
        </p:txBody>
      </p:sp>
    </p:spTree>
    <p:extLst>
      <p:ext uri="{BB962C8B-B14F-4D97-AF65-F5344CB8AC3E}">
        <p14:creationId xmlns:p14="http://schemas.microsoft.com/office/powerpoint/2010/main" val="2765081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4213" y="188913"/>
            <a:ext cx="8080375" cy="719137"/>
          </a:xfrm>
        </p:spPr>
        <p:txBody>
          <a:bodyPr/>
          <a:lstStyle/>
          <a:p>
            <a:pPr algn="ctr"/>
            <a:r>
              <a:rPr lang="es-ES" altLang="es-AR" sz="3600" b="1" smtClean="0">
                <a:latin typeface="Arial Narrow" pitchFamily="34" charset="0"/>
                <a:cs typeface="Times New Roman" pitchFamily="18" charset="0"/>
              </a:rPr>
              <a:t>Modelo ajustado y recta de regresi</a:t>
            </a:r>
            <a:r>
              <a:rPr lang="es-ES" altLang="es-AR" sz="3600" b="1" smtClean="0">
                <a:cs typeface="Times New Roman" pitchFamily="18" charset="0"/>
              </a:rPr>
              <a:t>ó</a:t>
            </a:r>
            <a:r>
              <a:rPr lang="es-ES" altLang="es-AR" sz="3600" b="1" smtClean="0">
                <a:latin typeface="Arial Narrow" pitchFamily="34" charset="0"/>
                <a:cs typeface="Times New Roman" pitchFamily="18" charset="0"/>
              </a:rPr>
              <a:t>n</a:t>
            </a:r>
            <a:endParaRPr lang="es-ES" altLang="es-AR" sz="3600" smtClean="0"/>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908050"/>
            <a:ext cx="5545138" cy="141605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492375"/>
            <a:ext cx="7200900" cy="231775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868863"/>
            <a:ext cx="6985000" cy="1849437"/>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5846" name="Oval 6"/>
          <p:cNvSpPr>
            <a:spLocks noChangeArrowheads="1"/>
          </p:cNvSpPr>
          <p:nvPr/>
        </p:nvSpPr>
        <p:spPr bwMode="auto">
          <a:xfrm>
            <a:off x="3492500" y="5734050"/>
            <a:ext cx="792163" cy="360363"/>
          </a:xfrm>
          <a:prstGeom prst="ellipse">
            <a:avLst/>
          </a:prstGeom>
          <a:noFill/>
          <a:ln w="12700">
            <a:solidFill>
              <a:srgbClr val="FF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35847" name="Oval 7"/>
          <p:cNvSpPr>
            <a:spLocks noChangeArrowheads="1"/>
          </p:cNvSpPr>
          <p:nvPr/>
        </p:nvSpPr>
        <p:spPr bwMode="auto">
          <a:xfrm>
            <a:off x="3492500" y="6092825"/>
            <a:ext cx="792163" cy="360363"/>
          </a:xfrm>
          <a:prstGeom prst="ellipse">
            <a:avLst/>
          </a:prstGeom>
          <a:noFill/>
          <a:ln w="12700">
            <a:solidFill>
              <a:srgbClr val="FF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35848" name="Text Box 8"/>
          <p:cNvSpPr txBox="1">
            <a:spLocks noChangeArrowheads="1"/>
          </p:cNvSpPr>
          <p:nvPr/>
        </p:nvSpPr>
        <p:spPr bwMode="auto">
          <a:xfrm>
            <a:off x="1403350" y="4868863"/>
            <a:ext cx="253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a:solidFill>
                  <a:schemeClr val="hlink"/>
                </a:solidFill>
                <a:latin typeface="Times New Roman" pitchFamily="18" charset="0"/>
              </a:rPr>
              <a:t>“a” Ordenada al origen</a:t>
            </a:r>
            <a:endParaRPr kumimoji="1" lang="es-ES" altLang="es-AR">
              <a:solidFill>
                <a:schemeClr val="hlink"/>
              </a:solidFill>
              <a:latin typeface="Times New Roman" pitchFamily="18" charset="0"/>
            </a:endParaRPr>
          </a:p>
        </p:txBody>
      </p:sp>
      <p:sp>
        <p:nvSpPr>
          <p:cNvPr id="35849" name="Line 9"/>
          <p:cNvSpPr>
            <a:spLocks noChangeShapeType="1"/>
          </p:cNvSpPr>
          <p:nvPr/>
        </p:nvSpPr>
        <p:spPr bwMode="auto">
          <a:xfrm>
            <a:off x="3203575" y="5084763"/>
            <a:ext cx="360363" cy="720725"/>
          </a:xfrm>
          <a:prstGeom prst="line">
            <a:avLst/>
          </a:prstGeom>
          <a:noFill/>
          <a:ln w="1270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35850" name="Text Box 10"/>
          <p:cNvSpPr txBox="1">
            <a:spLocks noChangeArrowheads="1"/>
          </p:cNvSpPr>
          <p:nvPr/>
        </p:nvSpPr>
        <p:spPr bwMode="auto">
          <a:xfrm>
            <a:off x="4932363" y="62865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a:solidFill>
                  <a:schemeClr val="hlink"/>
                </a:solidFill>
                <a:latin typeface="Times New Roman" pitchFamily="18" charset="0"/>
              </a:rPr>
              <a:t>“b” Pendiente</a:t>
            </a:r>
            <a:endParaRPr kumimoji="1" lang="es-ES" altLang="es-AR">
              <a:solidFill>
                <a:schemeClr val="hlink"/>
              </a:solidFill>
              <a:latin typeface="Times New Roman" pitchFamily="18" charset="0"/>
            </a:endParaRPr>
          </a:p>
        </p:txBody>
      </p:sp>
      <p:sp>
        <p:nvSpPr>
          <p:cNvPr id="35851" name="Line 11"/>
          <p:cNvSpPr>
            <a:spLocks noChangeShapeType="1"/>
          </p:cNvSpPr>
          <p:nvPr/>
        </p:nvSpPr>
        <p:spPr bwMode="auto">
          <a:xfrm flipH="1" flipV="1">
            <a:off x="4284663" y="6308725"/>
            <a:ext cx="719137" cy="73025"/>
          </a:xfrm>
          <a:prstGeom prst="line">
            <a:avLst/>
          </a:prstGeom>
          <a:noFill/>
          <a:ln w="1270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35852" name="Oval 12"/>
          <p:cNvSpPr>
            <a:spLocks noChangeArrowheads="1"/>
          </p:cNvSpPr>
          <p:nvPr/>
        </p:nvSpPr>
        <p:spPr bwMode="auto">
          <a:xfrm>
            <a:off x="7667625" y="3284538"/>
            <a:ext cx="792163" cy="360362"/>
          </a:xfrm>
          <a:prstGeom prst="ellipse">
            <a:avLst/>
          </a:prstGeom>
          <a:noFill/>
          <a:ln w="12700">
            <a:solidFill>
              <a:srgbClr val="FF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35853" name="Text Box 13"/>
          <p:cNvSpPr txBox="1">
            <a:spLocks noChangeArrowheads="1"/>
          </p:cNvSpPr>
          <p:nvPr/>
        </p:nvSpPr>
        <p:spPr bwMode="auto">
          <a:xfrm>
            <a:off x="6804025" y="2492375"/>
            <a:ext cx="1520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a:solidFill>
                  <a:schemeClr val="hlink"/>
                </a:solidFill>
                <a:latin typeface="Times New Roman" pitchFamily="18" charset="0"/>
              </a:rPr>
              <a:t>Significancia</a:t>
            </a:r>
            <a:endParaRPr kumimoji="1" lang="es-ES" altLang="es-AR">
              <a:solidFill>
                <a:schemeClr val="hlink"/>
              </a:solidFill>
              <a:latin typeface="Times New Roman" pitchFamily="18" charset="0"/>
            </a:endParaRPr>
          </a:p>
        </p:txBody>
      </p:sp>
      <p:sp>
        <p:nvSpPr>
          <p:cNvPr id="35854" name="Line 14"/>
          <p:cNvSpPr>
            <a:spLocks noChangeShapeType="1"/>
          </p:cNvSpPr>
          <p:nvPr/>
        </p:nvSpPr>
        <p:spPr bwMode="auto">
          <a:xfrm>
            <a:off x="7524750" y="2852738"/>
            <a:ext cx="287338" cy="431800"/>
          </a:xfrm>
          <a:prstGeom prst="line">
            <a:avLst/>
          </a:prstGeom>
          <a:noFill/>
          <a:ln w="1270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35855" name="Oval 15"/>
          <p:cNvSpPr>
            <a:spLocks noChangeArrowheads="1"/>
          </p:cNvSpPr>
          <p:nvPr/>
        </p:nvSpPr>
        <p:spPr bwMode="auto">
          <a:xfrm>
            <a:off x="2627313" y="1628775"/>
            <a:ext cx="792162" cy="360363"/>
          </a:xfrm>
          <a:prstGeom prst="ellipse">
            <a:avLst/>
          </a:prstGeom>
          <a:noFill/>
          <a:ln w="12700">
            <a:solidFill>
              <a:srgbClr val="FF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35856" name="Text Box 16"/>
          <p:cNvSpPr txBox="1">
            <a:spLocks noChangeArrowheads="1"/>
          </p:cNvSpPr>
          <p:nvPr/>
        </p:nvSpPr>
        <p:spPr bwMode="auto">
          <a:xfrm>
            <a:off x="1763713" y="836613"/>
            <a:ext cx="1438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a:solidFill>
                  <a:schemeClr val="hlink"/>
                </a:solidFill>
                <a:latin typeface="Times New Roman" pitchFamily="18" charset="0"/>
              </a:rPr>
              <a:t>r de Pearson</a:t>
            </a:r>
            <a:endParaRPr kumimoji="1" lang="es-ES" altLang="es-AR">
              <a:solidFill>
                <a:schemeClr val="hlink"/>
              </a:solidFill>
              <a:latin typeface="Times New Roman" pitchFamily="18" charset="0"/>
            </a:endParaRPr>
          </a:p>
        </p:txBody>
      </p:sp>
      <p:sp>
        <p:nvSpPr>
          <p:cNvPr id="35857" name="Line 17"/>
          <p:cNvSpPr>
            <a:spLocks noChangeShapeType="1"/>
          </p:cNvSpPr>
          <p:nvPr/>
        </p:nvSpPr>
        <p:spPr bwMode="auto">
          <a:xfrm>
            <a:off x="2555875" y="1196975"/>
            <a:ext cx="287338" cy="431800"/>
          </a:xfrm>
          <a:prstGeom prst="line">
            <a:avLst/>
          </a:prstGeom>
          <a:noFill/>
          <a:ln w="1270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s-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1547813" y="1109663"/>
            <a:ext cx="6316662" cy="519112"/>
          </a:xfrm>
          <a:prstGeom prst="rect">
            <a:avLst/>
          </a:prstGeom>
          <a:solidFill>
            <a:schemeClr val="accent2"/>
          </a:solidFill>
          <a:ln>
            <a:noFill/>
          </a:ln>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 altLang="es-AR" sz="2800" b="1">
                <a:solidFill>
                  <a:srgbClr val="336699"/>
                </a:solidFill>
              </a:rPr>
              <a:t>Distribución F de Fisher-Snedecor</a:t>
            </a:r>
            <a:r>
              <a:rPr lang="es-ES" altLang="es-AR" sz="2800">
                <a:solidFill>
                  <a:srgbClr val="336699"/>
                </a:solidFill>
              </a:rPr>
              <a:t> </a:t>
            </a:r>
          </a:p>
        </p:txBody>
      </p:sp>
      <p:sp>
        <p:nvSpPr>
          <p:cNvPr id="55299" name="Rectangle 4"/>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pic>
        <p:nvPicPr>
          <p:cNvPr id="55300" name="Picture 6" descr="graf_Fis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7850"/>
            <a:ext cx="5903913"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7"/>
          <p:cNvSpPr txBox="1">
            <a:spLocks noChangeArrowheads="1"/>
          </p:cNvSpPr>
          <p:nvPr/>
        </p:nvSpPr>
        <p:spPr bwMode="auto">
          <a:xfrm>
            <a:off x="5003800" y="1773238"/>
            <a:ext cx="3960813" cy="4800600"/>
          </a:xfrm>
          <a:prstGeom prst="rect">
            <a:avLst/>
          </a:prstGeom>
          <a:solidFill>
            <a:schemeClr val="accent2"/>
          </a:solidFill>
          <a:ln>
            <a:noFill/>
          </a:ln>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sz="1800" b="1" dirty="0"/>
              <a:t>- Nunca adopta valores menores de 0 y es asimétrica positiva. En el modelo de regresión representa la relación entre el total de la varianza de la variable dependiente y la parte explicada de dicha varianza.</a:t>
            </a:r>
          </a:p>
          <a:p>
            <a:pPr algn="just" eaLnBrk="1" hangingPunct="1"/>
            <a:endParaRPr lang="es-ES" altLang="es-AR" sz="1800" b="1" dirty="0"/>
          </a:p>
          <a:p>
            <a:pPr algn="just" eaLnBrk="1" hangingPunct="1">
              <a:buFontTx/>
              <a:buChar char="-"/>
            </a:pPr>
            <a:r>
              <a:rPr lang="es-ES" altLang="es-AR" sz="1800" b="1" dirty="0"/>
              <a:t> Es una familia de curvas, en función de los llamados “grados de libertad” del numerador y del denominador. La distribución F equivale a una razón entre dos </a:t>
            </a:r>
            <a:r>
              <a:rPr lang="es-ES" altLang="es-AR" sz="1800" b="1" dirty="0" err="1"/>
              <a:t>chi</a:t>
            </a:r>
            <a:r>
              <a:rPr lang="es-ES" altLang="es-AR" sz="1800" b="1" dirty="0"/>
              <a:t>-cuadrados (de ahí que se hable en el caso de F de grados de libertad en el numerador y en el denominador)</a:t>
            </a:r>
          </a:p>
        </p:txBody>
      </p:sp>
      <p:sp>
        <p:nvSpPr>
          <p:cNvPr id="55302" name="Text Box 7"/>
          <p:cNvSpPr txBox="1">
            <a:spLocks noChangeArrowheads="1"/>
          </p:cNvSpPr>
          <p:nvPr/>
        </p:nvSpPr>
        <p:spPr bwMode="auto">
          <a:xfrm>
            <a:off x="6927850" y="106363"/>
            <a:ext cx="1700213"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_tradnl" altLang="es-AR"/>
              <a:t>Para recordar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4213" y="333375"/>
            <a:ext cx="8080375" cy="1143000"/>
          </a:xfrm>
        </p:spPr>
        <p:txBody>
          <a:bodyPr/>
          <a:lstStyle/>
          <a:p>
            <a:pPr algn="ctr"/>
            <a:r>
              <a:rPr lang="es-ES" altLang="es-AR" sz="3600" b="1" dirty="0" smtClean="0">
                <a:latin typeface="Arial Narrow" panose="020B0606020202030204" pitchFamily="34" charset="0"/>
                <a:cs typeface="Times New Roman" pitchFamily="18" charset="0"/>
              </a:rPr>
              <a:t>¿Hay relación entre las variables años de estudio e ingresos laborales?</a:t>
            </a:r>
            <a:endParaRPr lang="es-ES" altLang="es-AR" sz="3600" dirty="0" smtClean="0">
              <a:latin typeface="Arial Narrow" panose="020B0606020202030204" pitchFamily="34" charset="0"/>
            </a:endParaRPr>
          </a:p>
        </p:txBody>
      </p:sp>
      <p:graphicFrame>
        <p:nvGraphicFramePr>
          <p:cNvPr id="53251" name="Group 3"/>
          <p:cNvGraphicFramePr>
            <a:graphicFrameLocks noGrp="1"/>
          </p:cNvGraphicFramePr>
          <p:nvPr>
            <p:ph idx="4294967295"/>
          </p:nvPr>
        </p:nvGraphicFramePr>
        <p:xfrm>
          <a:off x="2627313" y="1700213"/>
          <a:ext cx="3090862" cy="4846638"/>
        </p:xfrm>
        <a:graphic>
          <a:graphicData uri="http://schemas.openxmlformats.org/drawingml/2006/table">
            <a:tbl>
              <a:tblPr/>
              <a:tblGrid>
                <a:gridCol w="1546225"/>
                <a:gridCol w="1544637"/>
              </a:tblGrid>
              <a:tr h="82301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600" b="1" i="0" u="none" strike="noStrike" cap="none" normalizeH="0" baseline="0" smtClean="0">
                          <a:ln>
                            <a:noFill/>
                          </a:ln>
                          <a:solidFill>
                            <a:schemeClr val="tx1"/>
                          </a:solidFill>
                          <a:effectLst/>
                          <a:latin typeface="Tahoma" pitchFamily="34" charset="0"/>
                          <a:cs typeface="Times New Roman" pitchFamily="18" charset="0"/>
                        </a:rPr>
                        <a:t>Años de estudio (años)</a:t>
                      </a:r>
                      <a:endParaRPr kumimoji="1" lang="en-US" sz="1600" b="0"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sz="1600" b="1" i="0" u="none" strike="noStrike" cap="none" normalizeH="0" baseline="0" smtClean="0">
                          <a:ln>
                            <a:noFill/>
                          </a:ln>
                          <a:solidFill>
                            <a:schemeClr val="tx1"/>
                          </a:solidFill>
                          <a:effectLst/>
                          <a:latin typeface="Tahoma" pitchFamily="34" charset="0"/>
                          <a:cs typeface="Times New Roman" pitchFamily="18" charset="0"/>
                        </a:rPr>
                        <a:t>Ingresos    ($)</a:t>
                      </a:r>
                      <a:endParaRPr kumimoji="1" lang="en-US" sz="1600" b="0"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6</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2.000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7</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2.300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8</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2.600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9</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2.900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3.200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11</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3.500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12</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3.800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13</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4.100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14</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4.400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16</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5.000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17</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ahoma" pitchFamily="34" charset="0"/>
                          <a:cs typeface="Times New Roman" pitchFamily="18" charset="0"/>
                        </a:rPr>
                        <a:t>5.300</a:t>
                      </a:r>
                      <a:endParaRPr kumimoji="1" lang="en-US" sz="1600" b="0" i="0" u="none" strike="noStrike" cap="none" normalizeH="0" baseline="0" smtClean="0">
                        <a:ln>
                          <a:noFill/>
                        </a:ln>
                        <a:solidFill>
                          <a:schemeClr val="tx1"/>
                        </a:solidFill>
                        <a:effectLst/>
                        <a:latin typeface="Tahoma" pitchFamily="34" charset="0"/>
                      </a:endParaRPr>
                    </a:p>
                  </a:txBody>
                  <a:tcPr marT="45723" marB="4572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58877375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016125" y="1268413"/>
            <a:ext cx="5435600" cy="6477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130000"/>
              </a:lnSpc>
              <a:spcBef>
                <a:spcPct val="65000"/>
              </a:spcBef>
            </a:pPr>
            <a:r>
              <a:rPr lang="es-MX" altLang="es-AR" sz="2800" b="1">
                <a:solidFill>
                  <a:schemeClr val="tx2"/>
                </a:solidFill>
              </a:rPr>
              <a:t>Problemas de determinación</a:t>
            </a:r>
            <a:endParaRPr lang="es-AR" altLang="es-AR" sz="2800" b="1">
              <a:solidFill>
                <a:schemeClr val="tx2"/>
              </a:solidFill>
            </a:endParaRPr>
          </a:p>
        </p:txBody>
      </p:sp>
      <p:sp>
        <p:nvSpPr>
          <p:cNvPr id="46083" name="Text Box 3"/>
          <p:cNvSpPr txBox="1">
            <a:spLocks noChangeArrowheads="1"/>
          </p:cNvSpPr>
          <p:nvPr/>
        </p:nvSpPr>
        <p:spPr bwMode="auto">
          <a:xfrm>
            <a:off x="179802" y="2294125"/>
            <a:ext cx="8497193" cy="360098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Tahoma" pitchFamily="34" charset="0"/>
              </a:defRPr>
            </a:lvl1pPr>
            <a:lvl2pPr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spcBef>
                <a:spcPct val="50000"/>
              </a:spcBef>
              <a:buClr>
                <a:schemeClr val="hlink"/>
              </a:buClr>
              <a:buFont typeface="Wingdings" pitchFamily="2" charset="2"/>
              <a:buChar char="q"/>
            </a:pPr>
            <a:r>
              <a:rPr lang="es-MX" altLang="es-AR" sz="2400" b="1" dirty="0"/>
              <a:t> </a:t>
            </a:r>
            <a:r>
              <a:rPr lang="es-ES" altLang="es-AR" sz="2400" b="1" dirty="0"/>
              <a:t>El investigador suele tener razones teóricas o prácticas para creer que </a:t>
            </a:r>
            <a:r>
              <a:rPr lang="es-ES" altLang="es-AR" sz="2400" b="1" dirty="0" smtClean="0"/>
              <a:t>los valores de una variable dependen del comportamiento de una </a:t>
            </a:r>
            <a:r>
              <a:rPr lang="es-ES" altLang="es-AR" sz="2400" b="1" dirty="0"/>
              <a:t>o más variables distintas. </a:t>
            </a:r>
          </a:p>
          <a:p>
            <a:pPr algn="just" eaLnBrk="1" hangingPunct="1">
              <a:spcBef>
                <a:spcPct val="50000"/>
              </a:spcBef>
              <a:buClr>
                <a:schemeClr val="hlink"/>
              </a:buClr>
              <a:buFont typeface="Wingdings" pitchFamily="2" charset="2"/>
              <a:buChar char="q"/>
            </a:pPr>
            <a:r>
              <a:rPr lang="es-ES" altLang="es-AR" sz="2400" b="1" dirty="0"/>
              <a:t> Si hay suficientes observaciones empíricas sobre estas variables, el análisis de regresión es un método apropiado para </a:t>
            </a:r>
            <a:r>
              <a:rPr lang="es-ES" altLang="es-AR" sz="2400" b="1" dirty="0" smtClean="0"/>
              <a:t>predecir el comportamiento de la variable dependiente y describir </a:t>
            </a:r>
            <a:r>
              <a:rPr lang="es-ES" altLang="es-AR" sz="2400" b="1" dirty="0"/>
              <a:t>la estructura, fuerza y sentido exacto de </a:t>
            </a:r>
            <a:r>
              <a:rPr lang="es-ES" altLang="es-AR" sz="2400" b="1" dirty="0" smtClean="0"/>
              <a:t>la relación.</a:t>
            </a:r>
            <a:endParaRPr lang="es-AR" altLang="es-AR" sz="2400" b="1" dirty="0"/>
          </a:p>
        </p:txBody>
      </p:sp>
      <p:sp>
        <p:nvSpPr>
          <p:cNvPr id="46084" name="Rectangle 4"/>
          <p:cNvSpPr>
            <a:spLocks noChangeArrowheads="1"/>
          </p:cNvSpPr>
          <p:nvPr/>
        </p:nvSpPr>
        <p:spPr bwMode="auto">
          <a:xfrm>
            <a:off x="571797" y="468406"/>
            <a:ext cx="7856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dirty="0">
                <a:solidFill>
                  <a:schemeClr val="tx2"/>
                </a:solidFill>
              </a:rPr>
              <a:t>Modelos de Regresión </a:t>
            </a:r>
            <a:r>
              <a:rPr lang="es-MX" altLang="es-AR" sz="3200" b="1" dirty="0" smtClean="0">
                <a:solidFill>
                  <a:schemeClr val="tx2"/>
                </a:solidFill>
              </a:rPr>
              <a:t>Lineal Múltiple</a:t>
            </a:r>
            <a:endParaRPr lang="es-ES" altLang="es-AR" sz="3200" b="1" dirty="0">
              <a:solidFill>
                <a:schemeClr val="tx2"/>
              </a:solidFill>
            </a:endParaRPr>
          </a:p>
        </p:txBody>
      </p:sp>
    </p:spTree>
    <p:extLst>
      <p:ext uri="{BB962C8B-B14F-4D97-AF65-F5344CB8AC3E}">
        <p14:creationId xmlns:p14="http://schemas.microsoft.com/office/powerpoint/2010/main" val="691803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611188" y="188913"/>
            <a:ext cx="8080375" cy="1143000"/>
          </a:xfrm>
        </p:spPr>
        <p:txBody>
          <a:bodyPr/>
          <a:lstStyle/>
          <a:p>
            <a:pPr algn="ctr"/>
            <a:r>
              <a:rPr lang="es-ES" altLang="es-AR" b="1" dirty="0" smtClean="0">
                <a:latin typeface="Arial Narrow" panose="020B0606020202030204" pitchFamily="34" charset="0"/>
                <a:cs typeface="Times New Roman" pitchFamily="18" charset="0"/>
              </a:rPr>
              <a:t>Regresión lineal múltiple</a:t>
            </a:r>
            <a:endParaRPr lang="es-ES" altLang="es-AR" dirty="0" smtClean="0">
              <a:latin typeface="Arial Narrow" panose="020B0606020202030204" pitchFamily="34" charset="0"/>
            </a:endParaRPr>
          </a:p>
        </p:txBody>
      </p:sp>
      <p:sp>
        <p:nvSpPr>
          <p:cNvPr id="58371" name="Text Box 3"/>
          <p:cNvSpPr txBox="1">
            <a:spLocks noChangeArrowheads="1"/>
          </p:cNvSpPr>
          <p:nvPr/>
        </p:nvSpPr>
        <p:spPr bwMode="auto">
          <a:xfrm>
            <a:off x="2987675" y="3213100"/>
            <a:ext cx="2627313" cy="457200"/>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solidFill>
                  <a:schemeClr val="bg2"/>
                </a:solidFill>
                <a:latin typeface="Times New Roman" pitchFamily="18" charset="0"/>
              </a:rPr>
              <a:t>y = a + b * x + c * z</a:t>
            </a:r>
            <a:endParaRPr kumimoji="1" lang="es-ES" altLang="es-AR" sz="2400">
              <a:solidFill>
                <a:schemeClr val="bg2"/>
              </a:solidFill>
              <a:latin typeface="Times New Roman" pitchFamily="18" charset="0"/>
            </a:endParaRPr>
          </a:p>
        </p:txBody>
      </p:sp>
      <p:sp>
        <p:nvSpPr>
          <p:cNvPr id="58372" name="Text Box 4"/>
          <p:cNvSpPr txBox="1">
            <a:spLocks noChangeArrowheads="1"/>
          </p:cNvSpPr>
          <p:nvPr/>
        </p:nvSpPr>
        <p:spPr bwMode="auto">
          <a:xfrm>
            <a:off x="2339975" y="4365625"/>
            <a:ext cx="1476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Ordenada al origen</a:t>
            </a:r>
            <a:endParaRPr kumimoji="1" lang="es-ES" altLang="es-AR" sz="2400">
              <a:latin typeface="Times New Roman" pitchFamily="18" charset="0"/>
            </a:endParaRPr>
          </a:p>
        </p:txBody>
      </p:sp>
      <p:sp>
        <p:nvSpPr>
          <p:cNvPr id="58373" name="Line 5"/>
          <p:cNvSpPr>
            <a:spLocks noChangeShapeType="1"/>
          </p:cNvSpPr>
          <p:nvPr/>
        </p:nvSpPr>
        <p:spPr bwMode="auto">
          <a:xfrm flipV="1">
            <a:off x="2916238" y="3644900"/>
            <a:ext cx="647700" cy="863600"/>
          </a:xfrm>
          <a:prstGeom prst="line">
            <a:avLst/>
          </a:prstGeom>
          <a:noFill/>
          <a:ln w="381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s-AR"/>
          </a:p>
        </p:txBody>
      </p:sp>
      <p:sp>
        <p:nvSpPr>
          <p:cNvPr id="58374" name="Text Box 6"/>
          <p:cNvSpPr txBox="1">
            <a:spLocks noChangeArrowheads="1"/>
          </p:cNvSpPr>
          <p:nvPr/>
        </p:nvSpPr>
        <p:spPr bwMode="auto">
          <a:xfrm>
            <a:off x="3924300" y="2276475"/>
            <a:ext cx="396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Pendiente correspondientes a x</a:t>
            </a:r>
            <a:endParaRPr kumimoji="1" lang="es-ES" altLang="es-AR" sz="2400">
              <a:latin typeface="Times New Roman" pitchFamily="18" charset="0"/>
            </a:endParaRPr>
          </a:p>
        </p:txBody>
      </p:sp>
      <p:sp>
        <p:nvSpPr>
          <p:cNvPr id="58375" name="Text Box 7"/>
          <p:cNvSpPr txBox="1">
            <a:spLocks noChangeArrowheads="1"/>
          </p:cNvSpPr>
          <p:nvPr/>
        </p:nvSpPr>
        <p:spPr bwMode="auto">
          <a:xfrm>
            <a:off x="5003800" y="4797425"/>
            <a:ext cx="382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kumimoji="1" lang="es-ES_tradnl" altLang="es-AR" sz="2400">
                <a:latin typeface="Times New Roman" pitchFamily="18" charset="0"/>
              </a:rPr>
              <a:t>Pendiente correspondiente a z</a:t>
            </a:r>
            <a:endParaRPr kumimoji="1" lang="es-ES" altLang="es-AR" sz="2400">
              <a:latin typeface="Times New Roman" pitchFamily="18" charset="0"/>
            </a:endParaRPr>
          </a:p>
        </p:txBody>
      </p:sp>
      <p:sp>
        <p:nvSpPr>
          <p:cNvPr id="58376" name="Line 8"/>
          <p:cNvSpPr>
            <a:spLocks noChangeShapeType="1"/>
          </p:cNvSpPr>
          <p:nvPr/>
        </p:nvSpPr>
        <p:spPr bwMode="auto">
          <a:xfrm flipH="1">
            <a:off x="4140200" y="2708275"/>
            <a:ext cx="431800" cy="649288"/>
          </a:xfrm>
          <a:prstGeom prst="line">
            <a:avLst/>
          </a:prstGeom>
          <a:noFill/>
          <a:ln w="381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s-AR"/>
          </a:p>
        </p:txBody>
      </p:sp>
      <p:sp>
        <p:nvSpPr>
          <p:cNvPr id="58377" name="Line 9"/>
          <p:cNvSpPr>
            <a:spLocks noChangeShapeType="1"/>
          </p:cNvSpPr>
          <p:nvPr/>
        </p:nvSpPr>
        <p:spPr bwMode="auto">
          <a:xfrm flipH="1" flipV="1">
            <a:off x="5076825" y="3573463"/>
            <a:ext cx="574675" cy="1150937"/>
          </a:xfrm>
          <a:prstGeom prst="line">
            <a:avLst/>
          </a:prstGeom>
          <a:noFill/>
          <a:ln w="38100">
            <a:solidFill>
              <a:srgbClr val="CC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s-AR"/>
          </a:p>
        </p:txBody>
      </p:sp>
      <p:sp>
        <p:nvSpPr>
          <p:cNvPr id="58378" name="Rectangle 10"/>
          <p:cNvSpPr>
            <a:spLocks noChangeArrowheads="1"/>
          </p:cNvSpPr>
          <p:nvPr/>
        </p:nvSpPr>
        <p:spPr bwMode="auto">
          <a:xfrm>
            <a:off x="611188" y="1125538"/>
            <a:ext cx="8080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s-ES" altLang="es-AR" sz="3200" b="1" dirty="0">
                <a:solidFill>
                  <a:schemeClr val="tx2"/>
                </a:solidFill>
                <a:latin typeface="Arial Narrow" panose="020B0606020202030204" pitchFamily="34" charset="0"/>
                <a:cs typeface="Times New Roman" pitchFamily="18" charset="0"/>
              </a:rPr>
              <a:t>Introducción de otra/s variables independientes</a:t>
            </a:r>
            <a:endParaRPr lang="es-ES" altLang="es-AR" sz="3200" dirty="0">
              <a:solidFill>
                <a:schemeClr val="tx2"/>
              </a:solidFill>
              <a:latin typeface="Arial Narrow" panose="020B0606020202030204" pitchFamily="34" charset="0"/>
            </a:endParaRPr>
          </a:p>
        </p:txBody>
      </p:sp>
      <p:sp>
        <p:nvSpPr>
          <p:cNvPr id="58379" name="Text Box 11"/>
          <p:cNvSpPr txBox="1">
            <a:spLocks noChangeArrowheads="1"/>
          </p:cNvSpPr>
          <p:nvPr/>
        </p:nvSpPr>
        <p:spPr bwMode="auto">
          <a:xfrm>
            <a:off x="500063" y="5516563"/>
            <a:ext cx="8248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kumimoji="1" lang="es-ES_tradnl" altLang="es-AR" sz="2400" b="1" dirty="0">
                <a:solidFill>
                  <a:srgbClr val="C00000"/>
                </a:solidFill>
                <a:latin typeface="Times New Roman" pitchFamily="18" charset="0"/>
              </a:rPr>
              <a:t>La incorporación de una segunda variable independiente convierte la ecuación de la recta de predicción en la ecuación de un plano de predicción.</a:t>
            </a:r>
            <a:endParaRPr kumimoji="1" lang="es-ES" altLang="es-AR" sz="2400" b="1" dirty="0">
              <a:solidFill>
                <a:srgbClr val="C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11188" y="188913"/>
            <a:ext cx="8080375" cy="1143000"/>
          </a:xfrm>
        </p:spPr>
        <p:txBody>
          <a:bodyPr/>
          <a:lstStyle/>
          <a:p>
            <a:pPr algn="ctr"/>
            <a:r>
              <a:rPr lang="es-ES" altLang="es-AR" sz="4000" b="1" dirty="0" smtClean="0">
                <a:latin typeface="Arial Narrow" panose="020B0606020202030204" pitchFamily="34" charset="0"/>
                <a:cs typeface="Times New Roman" pitchFamily="18" charset="0"/>
              </a:rPr>
              <a:t>Identificación de un punto en el espacio según datos de tres variables</a:t>
            </a:r>
            <a:endParaRPr lang="es-ES" altLang="es-AR" sz="4000" dirty="0" smtClean="0">
              <a:latin typeface="Arial Narrow" panose="020B0606020202030204" pitchFamily="34" charset="0"/>
            </a:endParaRP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700213"/>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9396" name="Line 4"/>
          <p:cNvSpPr>
            <a:spLocks noChangeShapeType="1"/>
          </p:cNvSpPr>
          <p:nvPr/>
        </p:nvSpPr>
        <p:spPr bwMode="auto">
          <a:xfrm>
            <a:off x="4787900" y="3789363"/>
            <a:ext cx="0" cy="792162"/>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59397" name="Line 5"/>
          <p:cNvSpPr>
            <a:spLocks noChangeShapeType="1"/>
          </p:cNvSpPr>
          <p:nvPr/>
        </p:nvSpPr>
        <p:spPr bwMode="auto">
          <a:xfrm flipV="1">
            <a:off x="4787900" y="4437063"/>
            <a:ext cx="360363" cy="144462"/>
          </a:xfrm>
          <a:prstGeom prst="line">
            <a:avLst/>
          </a:prstGeom>
          <a:noFill/>
          <a:ln w="12700">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59398" name="Line 6"/>
          <p:cNvSpPr>
            <a:spLocks noChangeShapeType="1"/>
          </p:cNvSpPr>
          <p:nvPr/>
        </p:nvSpPr>
        <p:spPr bwMode="auto">
          <a:xfrm flipH="1" flipV="1">
            <a:off x="4211638" y="4508500"/>
            <a:ext cx="576262" cy="73025"/>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59399" name="Line 7"/>
          <p:cNvSpPr>
            <a:spLocks noChangeShapeType="1"/>
          </p:cNvSpPr>
          <p:nvPr/>
        </p:nvSpPr>
        <p:spPr bwMode="auto">
          <a:xfrm flipV="1">
            <a:off x="4211638" y="3644900"/>
            <a:ext cx="0" cy="86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59400" name="Line 8"/>
          <p:cNvSpPr>
            <a:spLocks noChangeShapeType="1"/>
          </p:cNvSpPr>
          <p:nvPr/>
        </p:nvSpPr>
        <p:spPr bwMode="auto">
          <a:xfrm flipH="1" flipV="1">
            <a:off x="4140200" y="3644900"/>
            <a:ext cx="647700" cy="1444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59401" name="Line 9"/>
          <p:cNvSpPr>
            <a:spLocks noChangeShapeType="1"/>
          </p:cNvSpPr>
          <p:nvPr/>
        </p:nvSpPr>
        <p:spPr bwMode="auto">
          <a:xfrm flipV="1">
            <a:off x="4787900" y="3644900"/>
            <a:ext cx="360363" cy="1444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59402" name="Line 10"/>
          <p:cNvSpPr>
            <a:spLocks noChangeShapeType="1"/>
          </p:cNvSpPr>
          <p:nvPr/>
        </p:nvSpPr>
        <p:spPr bwMode="auto">
          <a:xfrm flipV="1">
            <a:off x="5148263" y="3644900"/>
            <a:ext cx="0" cy="7921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59403" name="Line 11"/>
          <p:cNvSpPr>
            <a:spLocks noChangeShapeType="1"/>
          </p:cNvSpPr>
          <p:nvPr/>
        </p:nvSpPr>
        <p:spPr bwMode="auto">
          <a:xfrm flipH="1" flipV="1">
            <a:off x="4500563" y="3500438"/>
            <a:ext cx="647700" cy="1444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
        <p:nvSpPr>
          <p:cNvPr id="59404" name="Line 12"/>
          <p:cNvSpPr>
            <a:spLocks noChangeShapeType="1"/>
          </p:cNvSpPr>
          <p:nvPr/>
        </p:nvSpPr>
        <p:spPr bwMode="auto">
          <a:xfrm flipV="1">
            <a:off x="4211638" y="3500438"/>
            <a:ext cx="431800" cy="1444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611188" y="188913"/>
            <a:ext cx="8080375" cy="1143000"/>
          </a:xfrm>
        </p:spPr>
        <p:txBody>
          <a:bodyPr/>
          <a:lstStyle/>
          <a:p>
            <a:pPr algn="ctr"/>
            <a:r>
              <a:rPr lang="es-ES" altLang="es-AR" sz="4000" b="1" dirty="0" smtClean="0">
                <a:latin typeface="Arial Narrow" panose="020B0606020202030204" pitchFamily="34" charset="0"/>
                <a:cs typeface="Times New Roman" pitchFamily="18" charset="0"/>
              </a:rPr>
              <a:t>Identificación de nube de puntos en el espacio según datos de tres variables</a:t>
            </a:r>
            <a:endParaRPr lang="es-ES" altLang="es-AR" sz="4000" dirty="0" smtClean="0">
              <a:latin typeface="Arial Narrow" panose="020B0606020202030204" pitchFamily="34" charset="0"/>
            </a:endParaRP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628775"/>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95288" y="1989138"/>
            <a:ext cx="8569325" cy="4759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sz="2400" b="1"/>
              <a:t>Se evalúa la bondad de ajuste del modelo teórico a a través del coeficiente de determinación R</a:t>
            </a:r>
            <a:r>
              <a:rPr lang="es-MX" altLang="es-AR" sz="2400" b="1" baseline="30000"/>
              <a:t>2</a:t>
            </a:r>
          </a:p>
          <a:p>
            <a:pPr algn="just" eaLnBrk="1" hangingPunct="1">
              <a:lnSpc>
                <a:spcPct val="85000"/>
              </a:lnSpc>
              <a:buClr>
                <a:schemeClr val="hlink"/>
              </a:buClr>
              <a:buFont typeface="Wingdings" pitchFamily="2" charset="2"/>
              <a:buChar char="q"/>
            </a:pPr>
            <a:endParaRPr lang="es-MX" altLang="es-AR" sz="2400" b="1"/>
          </a:p>
          <a:p>
            <a:pPr algn="just" eaLnBrk="1" hangingPunct="1">
              <a:lnSpc>
                <a:spcPct val="85000"/>
              </a:lnSpc>
              <a:buClr>
                <a:schemeClr val="hlink"/>
              </a:buClr>
              <a:buFont typeface="Wingdings" pitchFamily="2" charset="2"/>
              <a:buChar char="q"/>
            </a:pPr>
            <a:r>
              <a:rPr lang="es-MX" altLang="es-AR" sz="2400" b="1"/>
              <a:t>La capacidad explicativa del modelo se hace a partir del método de mínimos cuadrados (ANOVA), cuyo resultado es testeado a través de F de Fisher</a:t>
            </a:r>
          </a:p>
          <a:p>
            <a:pPr algn="just" eaLnBrk="1" hangingPunct="1">
              <a:lnSpc>
                <a:spcPct val="85000"/>
              </a:lnSpc>
              <a:buClr>
                <a:schemeClr val="hlink"/>
              </a:buClr>
              <a:buFont typeface="Wingdings" pitchFamily="2" charset="2"/>
              <a:buChar char="q"/>
            </a:pPr>
            <a:endParaRPr lang="es-MX" altLang="es-AR" sz="2400" b="1"/>
          </a:p>
          <a:p>
            <a:pPr algn="just" eaLnBrk="1" hangingPunct="1">
              <a:lnSpc>
                <a:spcPct val="85000"/>
              </a:lnSpc>
              <a:buClr>
                <a:schemeClr val="hlink"/>
              </a:buClr>
              <a:buFont typeface="Wingdings" pitchFamily="2" charset="2"/>
              <a:buChar char="q"/>
            </a:pPr>
            <a:r>
              <a:rPr lang="es-MX" altLang="es-AR" sz="2400" b="1"/>
              <a:t>Predice los valores de la variable dependiente a partir de estimar el valor del coeficiente (B), el error estándar (S) y el coeficiente R parcial (BETA) de cada una de las variables y de la Constante</a:t>
            </a:r>
          </a:p>
          <a:p>
            <a:pPr algn="just" eaLnBrk="1" hangingPunct="1">
              <a:lnSpc>
                <a:spcPct val="85000"/>
              </a:lnSpc>
              <a:buClr>
                <a:schemeClr val="hlink"/>
              </a:buClr>
              <a:buFont typeface="Wingdings" pitchFamily="2" charset="2"/>
              <a:buNone/>
            </a:pPr>
            <a:endParaRPr lang="es-MX" altLang="es-AR" sz="2400" b="1"/>
          </a:p>
          <a:p>
            <a:pPr algn="just" eaLnBrk="1" hangingPunct="1">
              <a:lnSpc>
                <a:spcPct val="85000"/>
              </a:lnSpc>
              <a:buClr>
                <a:schemeClr val="hlink"/>
              </a:buClr>
              <a:buFont typeface="Wingdings" pitchFamily="2" charset="2"/>
              <a:buChar char="q"/>
            </a:pPr>
            <a:r>
              <a:rPr lang="es-MX" altLang="es-AR" sz="2400" b="1"/>
              <a:t>Mide la fuerza, sentido y significancia estadística de las variables del modelo sobre la variable dependiente a través de la prueba t de Student</a:t>
            </a:r>
          </a:p>
        </p:txBody>
      </p:sp>
      <p:sp>
        <p:nvSpPr>
          <p:cNvPr id="61443" name="Rectangle 6"/>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61444" name="Rectangle 8"/>
          <p:cNvSpPr>
            <a:spLocks noChangeArrowheads="1"/>
          </p:cNvSpPr>
          <p:nvPr/>
        </p:nvSpPr>
        <p:spPr bwMode="auto">
          <a:xfrm>
            <a:off x="1684338" y="1109663"/>
            <a:ext cx="5767387"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lnSpc>
                <a:spcPct val="85000"/>
              </a:lnSpc>
              <a:spcBef>
                <a:spcPct val="50000"/>
              </a:spcBef>
            </a:pPr>
            <a:r>
              <a:rPr lang="es-MX" altLang="es-AR" sz="2800" b="1">
                <a:solidFill>
                  <a:srgbClr val="336699"/>
                </a:solidFill>
              </a:rPr>
              <a:t>Salidas Estadísticas del Método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95288" y="1989138"/>
            <a:ext cx="8569325" cy="197592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sz="2400" b="1" dirty="0"/>
              <a:t>Detección de MULTICOLINEALIDAD a través de tablas de correlación simple entre las variables independientes. Seleccionar las variables con menor correlación o transformar en variables ficticias no correlacionadas.</a:t>
            </a:r>
          </a:p>
          <a:p>
            <a:pPr algn="just" eaLnBrk="1" hangingPunct="1">
              <a:lnSpc>
                <a:spcPct val="85000"/>
              </a:lnSpc>
              <a:buClr>
                <a:schemeClr val="hlink"/>
              </a:buClr>
              <a:buFont typeface="Wingdings" pitchFamily="2" charset="2"/>
              <a:buNone/>
            </a:pPr>
            <a:endParaRPr lang="es-MX" altLang="es-AR" sz="2400" b="1" dirty="0"/>
          </a:p>
        </p:txBody>
      </p:sp>
      <p:sp>
        <p:nvSpPr>
          <p:cNvPr id="68611" name="Rectangle 3"/>
          <p:cNvSpPr>
            <a:spLocks noChangeArrowheads="1"/>
          </p:cNvSpPr>
          <p:nvPr/>
        </p:nvSpPr>
        <p:spPr bwMode="auto">
          <a:xfrm>
            <a:off x="690698" y="504265"/>
            <a:ext cx="7856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dirty="0">
                <a:solidFill>
                  <a:schemeClr val="tx2"/>
                </a:solidFill>
              </a:rPr>
              <a:t>Modelos de Regresión </a:t>
            </a:r>
            <a:r>
              <a:rPr lang="es-MX" altLang="es-AR" sz="3200" b="1" dirty="0" smtClean="0">
                <a:solidFill>
                  <a:schemeClr val="tx2"/>
                </a:solidFill>
              </a:rPr>
              <a:t>Lineal Múltiple</a:t>
            </a:r>
            <a:endParaRPr lang="es-ES" altLang="es-AR" sz="3200" b="1" dirty="0">
              <a:solidFill>
                <a:schemeClr val="tx2"/>
              </a:solidFill>
            </a:endParaRPr>
          </a:p>
        </p:txBody>
      </p:sp>
      <p:sp>
        <p:nvSpPr>
          <p:cNvPr id="68612" name="Rectangle 4"/>
          <p:cNvSpPr>
            <a:spLocks noChangeArrowheads="1"/>
          </p:cNvSpPr>
          <p:nvPr/>
        </p:nvSpPr>
        <p:spPr bwMode="auto">
          <a:xfrm>
            <a:off x="2627313" y="1125538"/>
            <a:ext cx="3987800"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Control de Supuestos</a:t>
            </a:r>
          </a:p>
        </p:txBody>
      </p:sp>
    </p:spTree>
    <p:extLst>
      <p:ext uri="{BB962C8B-B14F-4D97-AF65-F5344CB8AC3E}">
        <p14:creationId xmlns:p14="http://schemas.microsoft.com/office/powerpoint/2010/main" val="3304916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07503" y="764704"/>
            <a:ext cx="8928993" cy="556152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spcAft>
                <a:spcPts val="1200"/>
              </a:spcAft>
              <a:buClr>
                <a:schemeClr val="hlink"/>
              </a:buClr>
              <a:buFont typeface="Wingdings" pitchFamily="2" charset="2"/>
              <a:buChar char="q"/>
            </a:pPr>
            <a:r>
              <a:rPr lang="es-MX" altLang="es-AR" sz="2800" b="1" dirty="0"/>
              <a:t>Se utilizan para ingresar variables cualitativas con un rol de predictoras en un modelo de regresión. </a:t>
            </a:r>
          </a:p>
          <a:p>
            <a:pPr algn="just" eaLnBrk="1" hangingPunct="1">
              <a:lnSpc>
                <a:spcPct val="85000"/>
              </a:lnSpc>
              <a:spcAft>
                <a:spcPts val="1200"/>
              </a:spcAft>
              <a:buClr>
                <a:schemeClr val="hlink"/>
              </a:buClr>
              <a:buFont typeface="Wingdings" pitchFamily="2" charset="2"/>
              <a:buChar char="q"/>
            </a:pPr>
            <a:r>
              <a:rPr lang="es-MX" altLang="es-AR" sz="2800" b="1" dirty="0" smtClean="0"/>
              <a:t>Consiste </a:t>
            </a:r>
            <a:r>
              <a:rPr lang="es-MX" altLang="es-AR" sz="2800" b="1" dirty="0"/>
              <a:t>en la generación de tantas variables dicotómicas como categorías menos uno tenga la variable original</a:t>
            </a:r>
          </a:p>
          <a:p>
            <a:pPr marL="0" indent="0" algn="ctr" eaLnBrk="1" hangingPunct="1">
              <a:lnSpc>
                <a:spcPct val="85000"/>
              </a:lnSpc>
              <a:spcAft>
                <a:spcPts val="1200"/>
              </a:spcAft>
              <a:buClr>
                <a:schemeClr val="hlink"/>
              </a:buClr>
            </a:pPr>
            <a:endParaRPr lang="es-MX" altLang="es-AR" sz="2800" b="1" dirty="0" smtClean="0"/>
          </a:p>
          <a:p>
            <a:pPr marL="0" indent="0" algn="ctr" eaLnBrk="1" hangingPunct="1">
              <a:lnSpc>
                <a:spcPct val="85000"/>
              </a:lnSpc>
              <a:spcAft>
                <a:spcPts val="1200"/>
              </a:spcAft>
              <a:buClr>
                <a:schemeClr val="hlink"/>
              </a:buClr>
            </a:pPr>
            <a:r>
              <a:rPr lang="es-MX" altLang="es-AR" sz="2800" b="1" dirty="0" smtClean="0"/>
              <a:t>Ejemplo</a:t>
            </a:r>
            <a:r>
              <a:rPr lang="es-MX" altLang="es-AR" sz="2800" b="1" dirty="0"/>
              <a:t>: variable original:  Sexo</a:t>
            </a:r>
          </a:p>
          <a:p>
            <a:pPr algn="just" eaLnBrk="1" hangingPunct="1">
              <a:lnSpc>
                <a:spcPct val="85000"/>
              </a:lnSpc>
              <a:spcAft>
                <a:spcPts val="1200"/>
              </a:spcAft>
              <a:buClr>
                <a:schemeClr val="hlink"/>
              </a:buClr>
              <a:buFont typeface="Wingdings" pitchFamily="2" charset="2"/>
              <a:buChar char="q"/>
            </a:pPr>
            <a:r>
              <a:rPr lang="es-MX" altLang="es-AR" b="1" dirty="0"/>
              <a:t>Cantidad de categorías: 2 (Varón / Mujer)</a:t>
            </a:r>
          </a:p>
          <a:p>
            <a:pPr algn="just" eaLnBrk="1" hangingPunct="1">
              <a:lnSpc>
                <a:spcPct val="85000"/>
              </a:lnSpc>
              <a:spcAft>
                <a:spcPts val="1200"/>
              </a:spcAft>
              <a:buClr>
                <a:schemeClr val="hlink"/>
              </a:buClr>
              <a:buFont typeface="Wingdings" pitchFamily="2" charset="2"/>
              <a:buChar char="q"/>
            </a:pPr>
            <a:r>
              <a:rPr lang="es-MX" altLang="es-AR" b="1" dirty="0"/>
              <a:t>Necesidad de generar una </a:t>
            </a:r>
            <a:r>
              <a:rPr lang="es-MX" altLang="es-AR" b="1" dirty="0" smtClean="0"/>
              <a:t>variable </a:t>
            </a:r>
            <a:r>
              <a:rPr lang="es-MX" altLang="es-AR" b="1" dirty="0" err="1" smtClean="0"/>
              <a:t>dummy</a:t>
            </a:r>
            <a:r>
              <a:rPr lang="es-MX" altLang="es-AR" b="1" dirty="0" smtClean="0"/>
              <a:t> (N-1 categorías)</a:t>
            </a:r>
            <a:endParaRPr lang="es-MX" altLang="es-AR" b="1" dirty="0"/>
          </a:p>
          <a:p>
            <a:pPr algn="just" eaLnBrk="1" hangingPunct="1">
              <a:lnSpc>
                <a:spcPct val="85000"/>
              </a:lnSpc>
              <a:spcAft>
                <a:spcPts val="1200"/>
              </a:spcAft>
              <a:buClr>
                <a:schemeClr val="hlink"/>
              </a:buClr>
              <a:buFont typeface="Wingdings" pitchFamily="2" charset="2"/>
              <a:buChar char="q"/>
            </a:pPr>
            <a:r>
              <a:rPr lang="es-MX" altLang="es-AR" b="1" dirty="0"/>
              <a:t>Valores que asume la </a:t>
            </a:r>
            <a:r>
              <a:rPr lang="es-MX" altLang="es-AR" b="1" dirty="0" err="1"/>
              <a:t>dummy</a:t>
            </a:r>
            <a:r>
              <a:rPr lang="es-MX" altLang="es-AR" b="1" dirty="0"/>
              <a:t>: Si es varón = 0 / Si es mujer = 1.</a:t>
            </a:r>
          </a:p>
          <a:p>
            <a:pPr marL="457200" lvl="1" indent="0" algn="just" eaLnBrk="1" hangingPunct="1">
              <a:lnSpc>
                <a:spcPct val="85000"/>
              </a:lnSpc>
              <a:spcAft>
                <a:spcPts val="1200"/>
              </a:spcAft>
              <a:buClr>
                <a:schemeClr val="hlink"/>
              </a:buClr>
            </a:pPr>
            <a:endParaRPr lang="es-MX" altLang="es-AR" b="1" dirty="0"/>
          </a:p>
          <a:p>
            <a:pPr algn="just" eaLnBrk="1" hangingPunct="1">
              <a:lnSpc>
                <a:spcPct val="85000"/>
              </a:lnSpc>
              <a:buClr>
                <a:schemeClr val="hlink"/>
              </a:buClr>
              <a:buFont typeface="Wingdings" pitchFamily="2" charset="2"/>
              <a:buChar char="q"/>
            </a:pPr>
            <a:endParaRPr lang="es-MX" altLang="es-AR" b="1" dirty="0"/>
          </a:p>
        </p:txBody>
      </p:sp>
      <p:sp>
        <p:nvSpPr>
          <p:cNvPr id="63491" name="Rectangle 6"/>
          <p:cNvSpPr>
            <a:spLocks noChangeArrowheads="1"/>
          </p:cNvSpPr>
          <p:nvPr/>
        </p:nvSpPr>
        <p:spPr bwMode="auto">
          <a:xfrm>
            <a:off x="1201989" y="0"/>
            <a:ext cx="71384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s-MX" altLang="es-AR" sz="3200" b="1" dirty="0" smtClean="0">
                <a:solidFill>
                  <a:schemeClr val="tx2"/>
                </a:solidFill>
              </a:rPr>
              <a:t>Construcción de variables </a:t>
            </a:r>
            <a:r>
              <a:rPr lang="es-MX" altLang="es-AR" sz="3200" b="1" dirty="0" err="1">
                <a:solidFill>
                  <a:schemeClr val="tx2"/>
                </a:solidFill>
              </a:rPr>
              <a:t>dummy</a:t>
            </a:r>
            <a:endParaRPr lang="es-ES" altLang="es-AR" sz="3200" b="1" dirty="0">
              <a:solidFill>
                <a:schemeClr val="tx2"/>
              </a:solidFill>
            </a:endParaRPr>
          </a:p>
        </p:txBody>
      </p:sp>
    </p:spTree>
    <p:extLst>
      <p:ext uri="{BB962C8B-B14F-4D97-AF65-F5344CB8AC3E}">
        <p14:creationId xmlns:p14="http://schemas.microsoft.com/office/powerpoint/2010/main" val="3292675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1115616" y="2565400"/>
            <a:ext cx="62646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MX" altLang="es-AR" sz="2800" b="1" dirty="0" smtClean="0"/>
              <a:t>MODELOS DE REGRESIÓN LÍNEAL</a:t>
            </a:r>
          </a:p>
          <a:p>
            <a:pPr algn="ctr" eaLnBrk="1" hangingPunct="1">
              <a:spcBef>
                <a:spcPct val="100000"/>
              </a:spcBef>
            </a:pPr>
            <a:r>
              <a:rPr lang="es-MX" altLang="es-AR" sz="2800" b="1" dirty="0" smtClean="0"/>
              <a:t>ANÁLISIS DE UN EJEMPLO</a:t>
            </a:r>
            <a:endParaRPr lang="es-MX" altLang="es-AR" sz="2800" b="1" dirty="0"/>
          </a:p>
        </p:txBody>
      </p:sp>
    </p:spTree>
    <p:extLst>
      <p:ext uri="{BB962C8B-B14F-4D97-AF65-F5344CB8AC3E}">
        <p14:creationId xmlns:p14="http://schemas.microsoft.com/office/powerpoint/2010/main" val="24463025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95288" y="2841625"/>
            <a:ext cx="3168650" cy="28924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lnSpc>
                <a:spcPct val="85000"/>
              </a:lnSpc>
              <a:buClr>
                <a:schemeClr val="hlink"/>
              </a:buClr>
              <a:buFont typeface="Wingdings" pitchFamily="2" charset="2"/>
              <a:buNone/>
            </a:pPr>
            <a:r>
              <a:rPr lang="es-MX" altLang="es-AR" sz="2400" b="1">
                <a:solidFill>
                  <a:srgbClr val="336699"/>
                </a:solidFill>
              </a:rPr>
              <a:t>El ingreso horario de los ocupados (entre 25 y 45 años) no se ve afectados por el sexo sino que depende de la cantidad de años de instrucción</a:t>
            </a:r>
          </a:p>
        </p:txBody>
      </p:sp>
      <p:sp>
        <p:nvSpPr>
          <p:cNvPr id="62467"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62468"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624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3" y="2174875"/>
            <a:ext cx="5789612"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79513" y="1196752"/>
            <a:ext cx="8719530" cy="553382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endParaRPr lang="es-MX" altLang="es-AR" b="1" dirty="0" smtClean="0"/>
          </a:p>
          <a:p>
            <a:pPr algn="just" eaLnBrk="1" hangingPunct="1">
              <a:lnSpc>
                <a:spcPct val="85000"/>
              </a:lnSpc>
              <a:buClr>
                <a:schemeClr val="hlink"/>
              </a:buClr>
              <a:buFont typeface="Wingdings" pitchFamily="2" charset="2"/>
              <a:buChar char="q"/>
            </a:pPr>
            <a:r>
              <a:rPr lang="es-MX" altLang="es-AR" sz="1800" b="1" dirty="0" smtClean="0"/>
              <a:t>LINEALIDAD: a través de gráficas de dispersión simple y parciales. Transformación de las variables hasta lograr el mejor ajuste (mayor bondad de ajuste R2).</a:t>
            </a:r>
          </a:p>
          <a:p>
            <a:pPr marL="0" indent="0" algn="just" eaLnBrk="1" hangingPunct="1">
              <a:lnSpc>
                <a:spcPct val="85000"/>
              </a:lnSpc>
              <a:buClr>
                <a:schemeClr val="hlink"/>
              </a:buClr>
            </a:pPr>
            <a:r>
              <a:rPr lang="es-MX" altLang="es-AR" sz="1800" b="1" dirty="0" smtClean="0"/>
              <a:t> </a:t>
            </a:r>
            <a:endParaRPr lang="es-MX" altLang="es-AR" sz="1800" b="1" dirty="0">
              <a:solidFill>
                <a:schemeClr val="tx2"/>
              </a:solidFill>
            </a:endParaRPr>
          </a:p>
          <a:p>
            <a:pPr algn="just" eaLnBrk="1" hangingPunct="1">
              <a:lnSpc>
                <a:spcPct val="85000"/>
              </a:lnSpc>
              <a:buClr>
                <a:schemeClr val="hlink"/>
              </a:buClr>
              <a:buFont typeface="Wingdings" pitchFamily="2" charset="2"/>
              <a:buChar char="q"/>
            </a:pPr>
            <a:r>
              <a:rPr lang="es-MX" altLang="es-AR" sz="1800" b="1" dirty="0"/>
              <a:t>NORMALIDAD DE LOS RESIDUOS: a través de un gráfico de </a:t>
            </a:r>
            <a:r>
              <a:rPr lang="es-MX" altLang="es-AR" sz="1800" b="1" dirty="0" err="1"/>
              <a:t>de</a:t>
            </a:r>
            <a:r>
              <a:rPr lang="es-MX" altLang="es-AR" sz="1800" b="1" dirty="0"/>
              <a:t> distribución de los residuos tipificados.</a:t>
            </a:r>
            <a:r>
              <a:rPr lang="es-MX" altLang="es-AR" sz="1800" b="1" dirty="0">
                <a:solidFill>
                  <a:schemeClr val="tx2"/>
                </a:solidFill>
              </a:rPr>
              <a:t> Solución: eliminación de datos </a:t>
            </a:r>
            <a:r>
              <a:rPr lang="es-MX" altLang="es-AR" sz="1800" b="1" dirty="0" err="1">
                <a:solidFill>
                  <a:schemeClr val="tx2"/>
                </a:solidFill>
              </a:rPr>
              <a:t>outliers</a:t>
            </a:r>
            <a:r>
              <a:rPr lang="es-MX" altLang="es-AR" sz="1800" b="1" dirty="0" smtClean="0">
                <a:solidFill>
                  <a:schemeClr val="tx2"/>
                </a:solidFill>
              </a:rPr>
              <a:t>.</a:t>
            </a:r>
          </a:p>
          <a:p>
            <a:pPr algn="just" eaLnBrk="1" hangingPunct="1">
              <a:lnSpc>
                <a:spcPct val="85000"/>
              </a:lnSpc>
              <a:buClr>
                <a:schemeClr val="hlink"/>
              </a:buClr>
              <a:buFont typeface="Wingdings" pitchFamily="2" charset="2"/>
              <a:buChar char="q"/>
            </a:pPr>
            <a:endParaRPr lang="es-MX" altLang="es-AR" sz="1800" b="1" dirty="0">
              <a:solidFill>
                <a:schemeClr val="tx2"/>
              </a:solidFill>
            </a:endParaRPr>
          </a:p>
          <a:p>
            <a:pPr algn="just" eaLnBrk="1" hangingPunct="1">
              <a:lnSpc>
                <a:spcPct val="85000"/>
              </a:lnSpc>
              <a:buClr>
                <a:schemeClr val="hlink"/>
              </a:buClr>
              <a:buFont typeface="Wingdings" pitchFamily="2" charset="2"/>
              <a:buChar char="q"/>
            </a:pPr>
            <a:r>
              <a:rPr lang="es-MX" altLang="es-AR" sz="1800" b="1" dirty="0" smtClean="0"/>
              <a:t>AUTOCORRELACIÓN </a:t>
            </a:r>
            <a:r>
              <a:rPr lang="es-MX" altLang="es-AR" sz="1800" b="1" dirty="0"/>
              <a:t>DE ERRORES: a través de la prueba </a:t>
            </a:r>
            <a:r>
              <a:rPr lang="es-MX" altLang="es-AR" sz="1800" b="1" dirty="0" err="1"/>
              <a:t>Durbin</a:t>
            </a:r>
            <a:r>
              <a:rPr lang="es-MX" altLang="es-AR" sz="1800" b="1" dirty="0"/>
              <a:t>-Watson / el valor 2 indica no </a:t>
            </a:r>
            <a:r>
              <a:rPr lang="es-MX" altLang="es-AR" sz="1800" b="1" dirty="0" err="1"/>
              <a:t>autocorrelación</a:t>
            </a:r>
            <a:r>
              <a:rPr lang="es-MX" altLang="es-AR" sz="1800" b="1" dirty="0"/>
              <a:t>. </a:t>
            </a:r>
            <a:r>
              <a:rPr lang="es-MX" altLang="es-AR" sz="1800" b="1" dirty="0">
                <a:solidFill>
                  <a:schemeClr val="tx2"/>
                </a:solidFill>
              </a:rPr>
              <a:t>Solución: Corrección de observaciones o eliminación de datos</a:t>
            </a:r>
            <a:r>
              <a:rPr lang="es-MX" altLang="es-AR" sz="1800" b="1" dirty="0" smtClean="0">
                <a:solidFill>
                  <a:schemeClr val="tx2"/>
                </a:solidFill>
              </a:rPr>
              <a:t>.</a:t>
            </a:r>
          </a:p>
          <a:p>
            <a:pPr algn="just" eaLnBrk="1" hangingPunct="1">
              <a:lnSpc>
                <a:spcPct val="85000"/>
              </a:lnSpc>
              <a:buClr>
                <a:schemeClr val="hlink"/>
              </a:buClr>
              <a:buFont typeface="Wingdings" pitchFamily="2" charset="2"/>
              <a:buChar char="q"/>
            </a:pPr>
            <a:endParaRPr lang="es-MX" altLang="es-AR" sz="1800" b="1" dirty="0">
              <a:solidFill>
                <a:schemeClr val="tx2"/>
              </a:solidFill>
            </a:endParaRPr>
          </a:p>
          <a:p>
            <a:pPr algn="just" eaLnBrk="1" hangingPunct="1">
              <a:lnSpc>
                <a:spcPct val="85000"/>
              </a:lnSpc>
              <a:buClr>
                <a:schemeClr val="hlink"/>
              </a:buClr>
              <a:buFont typeface="Wingdings" pitchFamily="2" charset="2"/>
              <a:buChar char="q"/>
            </a:pPr>
            <a:r>
              <a:rPr lang="es-MX" altLang="es-AR" sz="1800" b="1" dirty="0"/>
              <a:t>HETEROSCEDASTICIDAD: a través de gráficos de residuos </a:t>
            </a:r>
            <a:r>
              <a:rPr lang="ru-RU" altLang="es-AR" sz="1800" b="1" i="1" dirty="0"/>
              <a:t>є</a:t>
            </a:r>
            <a:r>
              <a:rPr lang="es-ES" altLang="es-AR" sz="1800" b="1" dirty="0"/>
              <a:t> para cada valor de </a:t>
            </a:r>
            <a:r>
              <a:rPr lang="en-US" altLang="es-AR" sz="1800" b="1" i="1" dirty="0"/>
              <a:t>ŷ</a:t>
            </a:r>
            <a:r>
              <a:rPr lang="es-MX" altLang="es-AR" sz="1800" b="1" dirty="0"/>
              <a:t>. </a:t>
            </a:r>
            <a:r>
              <a:rPr lang="es-MX" altLang="es-AR" sz="1800" b="1" dirty="0">
                <a:solidFill>
                  <a:schemeClr val="tx2"/>
                </a:solidFill>
              </a:rPr>
              <a:t>Solución: Eliminación de casos </a:t>
            </a:r>
            <a:r>
              <a:rPr lang="es-MX" altLang="es-AR" sz="1800" b="1" dirty="0" err="1">
                <a:solidFill>
                  <a:schemeClr val="tx2"/>
                </a:solidFill>
              </a:rPr>
              <a:t>outliers</a:t>
            </a:r>
            <a:r>
              <a:rPr lang="es-MX" altLang="es-AR" sz="1800" b="1" dirty="0">
                <a:solidFill>
                  <a:schemeClr val="tx2"/>
                </a:solidFill>
              </a:rPr>
              <a:t>, </a:t>
            </a:r>
            <a:r>
              <a:rPr lang="es-MX" altLang="es-AR" sz="1800" b="1" dirty="0" smtClean="0">
                <a:solidFill>
                  <a:schemeClr val="tx2"/>
                </a:solidFill>
              </a:rPr>
              <a:t>transformación </a:t>
            </a:r>
            <a:r>
              <a:rPr lang="es-MX" altLang="es-AR" sz="1800" b="1" dirty="0">
                <a:solidFill>
                  <a:schemeClr val="tx2"/>
                </a:solidFill>
              </a:rPr>
              <a:t>de las variables independientes y/o estandarización de la variable dependiente </a:t>
            </a:r>
            <a:r>
              <a:rPr lang="en-US" altLang="es-AR" sz="1800" b="1" i="1" dirty="0">
                <a:solidFill>
                  <a:schemeClr val="tx2"/>
                </a:solidFill>
              </a:rPr>
              <a:t>Y.</a:t>
            </a:r>
            <a:endParaRPr lang="ru-RU" altLang="es-AR" sz="1800" b="1" dirty="0">
              <a:solidFill>
                <a:schemeClr val="tx2"/>
              </a:solidFill>
              <a:cs typeface="Tahoma" pitchFamily="34" charset="0"/>
            </a:endParaRPr>
          </a:p>
          <a:p>
            <a:pPr marL="0" indent="0" algn="just" eaLnBrk="1" hangingPunct="1">
              <a:lnSpc>
                <a:spcPct val="85000"/>
              </a:lnSpc>
              <a:buClr>
                <a:schemeClr val="hlink"/>
              </a:buClr>
            </a:pPr>
            <a:endParaRPr lang="es-MX" altLang="es-AR" sz="1800" b="1" dirty="0"/>
          </a:p>
          <a:p>
            <a:pPr algn="just" eaLnBrk="1" hangingPunct="1">
              <a:lnSpc>
                <a:spcPct val="85000"/>
              </a:lnSpc>
              <a:buClr>
                <a:schemeClr val="hlink"/>
              </a:buClr>
              <a:buFont typeface="Wingdings" pitchFamily="2" charset="2"/>
              <a:buChar char="q"/>
            </a:pPr>
            <a:r>
              <a:rPr lang="es-MX" altLang="es-AR" sz="1800" b="1" dirty="0"/>
              <a:t>MULTICOLINEALIDAD: a través de matrices de correlación simple entre las variables independientes, análisis de Tolerancia y Diagnóstico de </a:t>
            </a:r>
            <a:r>
              <a:rPr lang="es-MX" altLang="es-AR" sz="1800" b="1" dirty="0" err="1"/>
              <a:t>Colinealidad</a:t>
            </a:r>
            <a:r>
              <a:rPr lang="es-MX" altLang="es-AR" sz="1800" b="1" dirty="0"/>
              <a:t>. </a:t>
            </a:r>
            <a:r>
              <a:rPr lang="es-MX" altLang="es-AR" sz="1800" b="1" dirty="0">
                <a:solidFill>
                  <a:schemeClr val="tx2"/>
                </a:solidFill>
              </a:rPr>
              <a:t>Solución: Seleccionar variables independiente con baja correlación entre sí y/o transformar en variables </a:t>
            </a:r>
            <a:r>
              <a:rPr lang="es-MX" altLang="es-AR" sz="1800" b="1" dirty="0" err="1">
                <a:solidFill>
                  <a:schemeClr val="tx2"/>
                </a:solidFill>
              </a:rPr>
              <a:t>dummy</a:t>
            </a:r>
            <a:r>
              <a:rPr lang="es-MX" altLang="es-AR" sz="1800" b="1" dirty="0">
                <a:solidFill>
                  <a:schemeClr val="tx2"/>
                </a:solidFill>
              </a:rPr>
              <a:t> no </a:t>
            </a:r>
            <a:r>
              <a:rPr lang="es-MX" altLang="es-AR" sz="1800" b="1" dirty="0" err="1">
                <a:solidFill>
                  <a:schemeClr val="tx2"/>
                </a:solidFill>
              </a:rPr>
              <a:t>colineales</a:t>
            </a:r>
            <a:r>
              <a:rPr lang="es-MX" altLang="es-AR" sz="1800" b="1" dirty="0" smtClean="0">
                <a:solidFill>
                  <a:schemeClr val="tx2"/>
                </a:solidFill>
              </a:rPr>
              <a:t>.</a:t>
            </a:r>
            <a:endParaRPr lang="es-MX" altLang="es-AR" sz="1800" b="1" dirty="0">
              <a:solidFill>
                <a:schemeClr val="tx2"/>
              </a:solidFill>
            </a:endParaRPr>
          </a:p>
        </p:txBody>
      </p:sp>
      <p:sp>
        <p:nvSpPr>
          <p:cNvPr id="72707" name="Rectangle 3"/>
          <p:cNvSpPr>
            <a:spLocks noChangeArrowheads="1"/>
          </p:cNvSpPr>
          <p:nvPr/>
        </p:nvSpPr>
        <p:spPr bwMode="auto">
          <a:xfrm>
            <a:off x="1612146" y="42937"/>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dirty="0">
                <a:solidFill>
                  <a:schemeClr val="tx2"/>
                </a:solidFill>
              </a:rPr>
              <a:t>Modelos de Regresión Lineal</a:t>
            </a:r>
            <a:endParaRPr lang="es-ES" altLang="es-AR" sz="3200" b="1" dirty="0">
              <a:solidFill>
                <a:schemeClr val="tx2"/>
              </a:solidFill>
            </a:endParaRPr>
          </a:p>
        </p:txBody>
      </p:sp>
      <p:sp>
        <p:nvSpPr>
          <p:cNvPr id="72708" name="Rectangle 4"/>
          <p:cNvSpPr>
            <a:spLocks noChangeArrowheads="1"/>
          </p:cNvSpPr>
          <p:nvPr/>
        </p:nvSpPr>
        <p:spPr bwMode="auto">
          <a:xfrm>
            <a:off x="2545378" y="622375"/>
            <a:ext cx="3987800"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dirty="0">
                <a:solidFill>
                  <a:srgbClr val="336699"/>
                </a:solidFill>
              </a:rPr>
              <a:t>Control de Supuestos</a:t>
            </a:r>
          </a:p>
        </p:txBody>
      </p:sp>
    </p:spTree>
    <p:extLst>
      <p:ext uri="{BB962C8B-B14F-4D97-AF65-F5344CB8AC3E}">
        <p14:creationId xmlns:p14="http://schemas.microsoft.com/office/powerpoint/2010/main" val="345629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214438" y="285750"/>
            <a:ext cx="7273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FORMAS TÍPICAS DE LOS DIAGRAMAS DE DISPERSIÓN ESTADÍSTICA</a:t>
            </a:r>
            <a:endParaRPr lang="es-MX" altLang="es-AR" sz="2400"/>
          </a:p>
        </p:txBody>
      </p:sp>
      <p:pic>
        <p:nvPicPr>
          <p:cNvPr id="16387" name="Picture 5" descr="http://4.bp.blogspot.com/_37Mis6qHP0s/TBLJJyW8jgI/AAAAAAAAAA0/xGZXP06DSQ4/s1600/disper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571625"/>
            <a:ext cx="7429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357438" y="2000250"/>
            <a:ext cx="4659312" cy="3794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sz="2200" b="1">
                <a:solidFill>
                  <a:srgbClr val="336699"/>
                </a:solidFill>
              </a:rPr>
              <a:t>CORRELACIÓN DE PEARSON</a:t>
            </a:r>
          </a:p>
        </p:txBody>
      </p:sp>
      <p:sp>
        <p:nvSpPr>
          <p:cNvPr id="64515"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64516"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645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513013"/>
            <a:ext cx="74168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546225" y="2060575"/>
            <a:ext cx="5689600"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BONDAD DE AJUSTE DEL MODELO (R</a:t>
            </a:r>
            <a:r>
              <a:rPr lang="es-MX" altLang="es-AR" b="1" baseline="30000">
                <a:solidFill>
                  <a:srgbClr val="336699"/>
                </a:solidFill>
              </a:rPr>
              <a:t>2</a:t>
            </a:r>
            <a:r>
              <a:rPr lang="es-MX" altLang="es-AR" b="1">
                <a:solidFill>
                  <a:srgbClr val="336699"/>
                </a:solidFill>
              </a:rPr>
              <a:t>)</a:t>
            </a:r>
          </a:p>
        </p:txBody>
      </p:sp>
      <p:sp>
        <p:nvSpPr>
          <p:cNvPr id="65539"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65540"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6554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349500"/>
            <a:ext cx="56165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076700"/>
            <a:ext cx="54006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331913" y="2133600"/>
            <a:ext cx="6265862"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ANÁLISIS DE VARIANZA DE LOS MODELOS</a:t>
            </a:r>
          </a:p>
        </p:txBody>
      </p:sp>
      <p:sp>
        <p:nvSpPr>
          <p:cNvPr id="66563"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66564"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6656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695575"/>
            <a:ext cx="792162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971550" y="2133600"/>
            <a:ext cx="7129463"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COEFICIENTES B Y PRUEBAS T DE SIGNIFICANCIA</a:t>
            </a:r>
          </a:p>
        </p:txBody>
      </p:sp>
      <p:sp>
        <p:nvSpPr>
          <p:cNvPr id="67587"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67588"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675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89225"/>
            <a:ext cx="882015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546225" y="2133600"/>
            <a:ext cx="6265863"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GRAFICAS DE DISPERSIÓN DE RESIDUOS</a:t>
            </a:r>
          </a:p>
        </p:txBody>
      </p:sp>
      <p:sp>
        <p:nvSpPr>
          <p:cNvPr id="69635"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69636"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6963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544763"/>
            <a:ext cx="5976937"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547813" y="2133600"/>
            <a:ext cx="6553200" cy="3762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sz="2200" b="1">
                <a:solidFill>
                  <a:srgbClr val="336699"/>
                </a:solidFill>
              </a:rPr>
              <a:t>PRUEBAS DE HETEROSCEDASTICIDAD</a:t>
            </a:r>
          </a:p>
        </p:txBody>
      </p:sp>
      <p:sp>
        <p:nvSpPr>
          <p:cNvPr id="70659"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0660"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70661" name="Picture 10"/>
          <p:cNvPicPr>
            <a:picLocks noChangeAspect="1" noChangeArrowheads="1"/>
          </p:cNvPicPr>
          <p:nvPr/>
        </p:nvPicPr>
        <p:blipFill>
          <a:blip r:embed="rId2">
            <a:extLst>
              <a:ext uri="{28A0092B-C50C-407E-A947-70E740481C1C}">
                <a14:useLocalDpi xmlns:a14="http://schemas.microsoft.com/office/drawing/2010/main" val="0"/>
              </a:ext>
            </a:extLst>
          </a:blip>
          <a:srcRect l="14423"/>
          <a:stretch>
            <a:fillRect/>
          </a:stretch>
        </p:blipFill>
        <p:spPr bwMode="auto">
          <a:xfrm>
            <a:off x="4859338" y="2924175"/>
            <a:ext cx="4217987"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4930775"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11188" y="2133600"/>
            <a:ext cx="8064500"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DURBIN WATSON: EVALUACIÓN DE AUTOCORRELACIÓN </a:t>
            </a:r>
          </a:p>
        </p:txBody>
      </p:sp>
      <p:sp>
        <p:nvSpPr>
          <p:cNvPr id="71683"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1684"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716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935288"/>
            <a:ext cx="81359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1444625" y="188913"/>
            <a:ext cx="6007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3731" name="Text Box 5"/>
          <p:cNvSpPr txBox="1">
            <a:spLocks noChangeArrowheads="1"/>
          </p:cNvSpPr>
          <p:nvPr/>
        </p:nvSpPr>
        <p:spPr bwMode="auto">
          <a:xfrm>
            <a:off x="468313" y="2420938"/>
            <a:ext cx="7913687" cy="3378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spcBef>
                <a:spcPct val="50000"/>
              </a:spcBef>
              <a:buClr>
                <a:srgbClr val="F10FD1"/>
              </a:buClr>
              <a:buFont typeface="Wingdings" pitchFamily="2" charset="2"/>
              <a:buChar char="q"/>
            </a:pPr>
            <a:r>
              <a:rPr lang="es-MX" altLang="es-AR" sz="2400" b="1"/>
              <a:t> Eliminar casos OUTLIERS que afectan la distribución.</a:t>
            </a:r>
            <a:endParaRPr lang="es-MX" altLang="es-AR" sz="2400" b="1" i="1"/>
          </a:p>
          <a:p>
            <a:pPr algn="just" eaLnBrk="1" hangingPunct="1">
              <a:spcBef>
                <a:spcPct val="50000"/>
              </a:spcBef>
              <a:buClr>
                <a:srgbClr val="F10FD1"/>
              </a:buClr>
              <a:buFont typeface="Wingdings" pitchFamily="2" charset="2"/>
              <a:buChar char="q"/>
            </a:pPr>
            <a:r>
              <a:rPr lang="es-MX" altLang="es-AR" sz="2400" b="1"/>
              <a:t> Recodificación de las variables independientes y/o transformación LOGÍSTICA de la variable dependiente.</a:t>
            </a:r>
          </a:p>
          <a:p>
            <a:pPr algn="just" eaLnBrk="1" hangingPunct="1">
              <a:spcBef>
                <a:spcPct val="50000"/>
              </a:spcBef>
              <a:buClr>
                <a:srgbClr val="F10FD1"/>
              </a:buClr>
              <a:buFont typeface="Wingdings" pitchFamily="2" charset="2"/>
              <a:buChar char="q"/>
            </a:pPr>
            <a:r>
              <a:rPr lang="es-MX" altLang="es-AR" sz="2400" b="1"/>
              <a:t> Estratificación del análisis a partir de usar una variable independiente como CRITERIO PARA DIVIDIR a la población en grupos comparables.</a:t>
            </a:r>
            <a:endParaRPr lang="es-MX" altLang="es-AR" sz="2400" b="1" i="1"/>
          </a:p>
        </p:txBody>
      </p:sp>
      <p:sp>
        <p:nvSpPr>
          <p:cNvPr id="73732" name="Text Box 6"/>
          <p:cNvSpPr txBox="1">
            <a:spLocks noChangeArrowheads="1"/>
          </p:cNvSpPr>
          <p:nvPr/>
        </p:nvSpPr>
        <p:spPr bwMode="auto">
          <a:xfrm>
            <a:off x="1476375" y="908050"/>
            <a:ext cx="6192838" cy="822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pPr>
            <a:r>
              <a:rPr lang="es-ES" altLang="es-AR" sz="2200" b="1"/>
              <a:t>¿</a:t>
            </a:r>
            <a:r>
              <a:rPr lang="es-ES" altLang="es-AR" sz="2400" b="1"/>
              <a:t>QUÉ</a:t>
            </a:r>
            <a:r>
              <a:rPr lang="es-ES" altLang="es-AR" sz="2200" b="1"/>
              <a:t> </a:t>
            </a:r>
            <a:r>
              <a:rPr lang="es-ES" altLang="es-AR" sz="2400" b="1"/>
              <a:t>HACER FRENTE A LOS SESGOS DE ESTIMACIÓN?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555875" y="2060575"/>
            <a:ext cx="4032250" cy="3762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sz="2200" b="1">
                <a:solidFill>
                  <a:srgbClr val="336699"/>
                </a:solidFill>
              </a:rPr>
              <a:t>CORRELACIÓN SIMPLE</a:t>
            </a:r>
          </a:p>
        </p:txBody>
      </p:sp>
      <p:sp>
        <p:nvSpPr>
          <p:cNvPr id="74755"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4756"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7475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636838"/>
            <a:ext cx="73914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474788" y="1854200"/>
            <a:ext cx="6192837"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BONDAD DE AJUSTE DE LOS MODELOS (R</a:t>
            </a:r>
            <a:r>
              <a:rPr lang="es-MX" altLang="es-AR" b="1" baseline="30000">
                <a:solidFill>
                  <a:srgbClr val="336699"/>
                </a:solidFill>
              </a:rPr>
              <a:t>2</a:t>
            </a:r>
            <a:r>
              <a:rPr lang="es-MX" altLang="es-AR" b="1">
                <a:solidFill>
                  <a:srgbClr val="336699"/>
                </a:solidFill>
              </a:rPr>
              <a:t>)</a:t>
            </a:r>
          </a:p>
        </p:txBody>
      </p:sp>
      <p:sp>
        <p:nvSpPr>
          <p:cNvPr id="75779"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5780" name="Rectangle 4"/>
          <p:cNvSpPr>
            <a:spLocks noChangeArrowheads="1"/>
          </p:cNvSpPr>
          <p:nvPr/>
        </p:nvSpPr>
        <p:spPr bwMode="auto">
          <a:xfrm>
            <a:off x="2403475" y="1125538"/>
            <a:ext cx="4508500"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EJEMPLOS</a:t>
            </a:r>
          </a:p>
        </p:txBody>
      </p:sp>
      <p:pic>
        <p:nvPicPr>
          <p:cNvPr id="7578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2238375"/>
            <a:ext cx="6186487"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AutoShape 14"/>
          <p:cNvSpPr>
            <a:spLocks/>
          </p:cNvSpPr>
          <p:nvPr/>
        </p:nvSpPr>
        <p:spPr bwMode="auto">
          <a:xfrm>
            <a:off x="7308850" y="2493963"/>
            <a:ext cx="215900" cy="1871662"/>
          </a:xfrm>
          <a:prstGeom prst="rightBrace">
            <a:avLst>
              <a:gd name="adj1" fmla="val 72243"/>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75783" name="Text Box 16"/>
          <p:cNvSpPr txBox="1">
            <a:spLocks noChangeArrowheads="1"/>
          </p:cNvSpPr>
          <p:nvPr/>
        </p:nvSpPr>
        <p:spPr bwMode="auto">
          <a:xfrm>
            <a:off x="7413625" y="3060700"/>
            <a:ext cx="1046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 altLang="es-AR"/>
              <a:t>Modelo</a:t>
            </a:r>
          </a:p>
          <a:p>
            <a:pPr eaLnBrk="1" hangingPunct="1"/>
            <a:r>
              <a:rPr lang="es-ES" altLang="es-AR"/>
              <a:t>Original</a:t>
            </a:r>
          </a:p>
        </p:txBody>
      </p:sp>
      <p:pic>
        <p:nvPicPr>
          <p:cNvPr id="7578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4508500"/>
            <a:ext cx="6186488"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AutoShape 18"/>
          <p:cNvSpPr>
            <a:spLocks/>
          </p:cNvSpPr>
          <p:nvPr/>
        </p:nvSpPr>
        <p:spPr bwMode="auto">
          <a:xfrm>
            <a:off x="7308850" y="4510088"/>
            <a:ext cx="215900" cy="1871662"/>
          </a:xfrm>
          <a:prstGeom prst="rightBrace">
            <a:avLst>
              <a:gd name="adj1" fmla="val 72243"/>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75786" name="Text Box 19"/>
          <p:cNvSpPr txBox="1">
            <a:spLocks noChangeArrowheads="1"/>
          </p:cNvSpPr>
          <p:nvPr/>
        </p:nvSpPr>
        <p:spPr bwMode="auto">
          <a:xfrm>
            <a:off x="7451725" y="4943475"/>
            <a:ext cx="167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 altLang="es-AR"/>
              <a:t>Excluyendo</a:t>
            </a:r>
          </a:p>
          <a:p>
            <a:pPr eaLnBrk="1" hangingPunct="1"/>
            <a:r>
              <a:rPr lang="es-ES" altLang="es-AR"/>
              <a:t>desvíos</a:t>
            </a:r>
          </a:p>
          <a:p>
            <a:pPr eaLnBrk="1" hangingPunct="1"/>
            <a:r>
              <a:rPr lang="es-ES" altLang="es-AR"/>
              <a:t>mayores a 8z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28625" y="1285875"/>
            <a:ext cx="8501063" cy="327818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s-ES" altLang="es-AR" sz="2300" b="1" dirty="0"/>
              <a:t>El Coeficiente de Correlación de Pearson es un índice estadístico que mide la fuerza de la relación lineal entre dos variables. El coeficiente representa cuánto de la varianza total </a:t>
            </a:r>
            <a:r>
              <a:rPr lang="es-ES" altLang="es-AR" sz="2300" b="1" dirty="0" smtClean="0"/>
              <a:t>presente entre ambas </a:t>
            </a:r>
            <a:r>
              <a:rPr lang="es-ES" altLang="es-AR" sz="2300" b="1" dirty="0"/>
              <a:t>variables se explica por la covarianza </a:t>
            </a:r>
            <a:r>
              <a:rPr lang="es-ES" altLang="es-AR" sz="2300" b="1" dirty="0" smtClean="0"/>
              <a:t>ENTRE ellas</a:t>
            </a:r>
            <a:r>
              <a:rPr lang="es-ES" altLang="es-AR" sz="2300" b="1" dirty="0"/>
              <a:t>. Su resultado es un valor que fluctúa entre –1 (correlación perfecta de sentido negativo) y +1 (correlación perfecta de sentido positivo). Cuanto más cercanos al 0 sean los valores, mayor es la debilidad o ausencia de correlación.</a:t>
            </a:r>
          </a:p>
        </p:txBody>
      </p:sp>
      <p:sp>
        <p:nvSpPr>
          <p:cNvPr id="39939" name="Text Box 3"/>
          <p:cNvSpPr txBox="1">
            <a:spLocks noChangeArrowheads="1"/>
          </p:cNvSpPr>
          <p:nvPr/>
        </p:nvSpPr>
        <p:spPr bwMode="auto">
          <a:xfrm>
            <a:off x="214313" y="5429250"/>
            <a:ext cx="3455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 altLang="es-AR" sz="2400" b="1"/>
              <a:t>Su cálculo se basa en la expresión:</a:t>
            </a:r>
          </a:p>
          <a:p>
            <a:pPr eaLnBrk="1" hangingPunct="1"/>
            <a:endParaRPr lang="es-ES" altLang="es-AR" sz="2400" b="1"/>
          </a:p>
        </p:txBody>
      </p:sp>
      <p:sp>
        <p:nvSpPr>
          <p:cNvPr id="39940" name="Rectangle 4"/>
          <p:cNvSpPr>
            <a:spLocks noChangeArrowheads="1"/>
          </p:cNvSpPr>
          <p:nvPr/>
        </p:nvSpPr>
        <p:spPr bwMode="auto">
          <a:xfrm>
            <a:off x="1285875" y="285750"/>
            <a:ext cx="7273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EL COEFICIENTE DE CORRELACIÓN LINEAL DE PEARSON </a:t>
            </a:r>
            <a:endParaRPr lang="es-MX" altLang="es-AR" sz="2400" b="1"/>
          </a:p>
        </p:txBody>
      </p:sp>
      <p:pic>
        <p:nvPicPr>
          <p:cNvPr id="39941" name="Picture 5" descr="059_10_Pearso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4929188"/>
            <a:ext cx="44640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descr="http://1.bp.blogspot.com/_g_dRrE-qIcU/TBESyDQF7CI/AAAAAAAABoY/CtcFtLcIdO4/s320/Correlacion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4929188"/>
            <a:ext cx="31432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8953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474788" y="1854200"/>
            <a:ext cx="6192837"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BONDAD DE AJUSTE DEL MODELO (R</a:t>
            </a:r>
            <a:r>
              <a:rPr lang="es-MX" altLang="es-AR" b="1" baseline="30000">
                <a:solidFill>
                  <a:srgbClr val="336699"/>
                </a:solidFill>
              </a:rPr>
              <a:t>2</a:t>
            </a:r>
            <a:r>
              <a:rPr lang="es-MX" altLang="es-AR" b="1">
                <a:solidFill>
                  <a:srgbClr val="336699"/>
                </a:solidFill>
              </a:rPr>
              <a:t>)</a:t>
            </a:r>
          </a:p>
        </p:txBody>
      </p:sp>
      <p:sp>
        <p:nvSpPr>
          <p:cNvPr id="76803"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6804" name="Rectangle 4"/>
          <p:cNvSpPr>
            <a:spLocks noChangeArrowheads="1"/>
          </p:cNvSpPr>
          <p:nvPr/>
        </p:nvSpPr>
        <p:spPr bwMode="auto">
          <a:xfrm>
            <a:off x="2197100"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sp>
        <p:nvSpPr>
          <p:cNvPr id="76805" name="AutoShape 12"/>
          <p:cNvSpPr>
            <a:spLocks/>
          </p:cNvSpPr>
          <p:nvPr/>
        </p:nvSpPr>
        <p:spPr bwMode="auto">
          <a:xfrm>
            <a:off x="7235825" y="2636838"/>
            <a:ext cx="215900" cy="1871662"/>
          </a:xfrm>
          <a:prstGeom prst="rightBrace">
            <a:avLst>
              <a:gd name="adj1" fmla="val 72243"/>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s-AR" altLang="es-AR"/>
          </a:p>
        </p:txBody>
      </p:sp>
      <p:sp>
        <p:nvSpPr>
          <p:cNvPr id="76806" name="Text Box 13"/>
          <p:cNvSpPr txBox="1">
            <a:spLocks noChangeArrowheads="1"/>
          </p:cNvSpPr>
          <p:nvPr/>
        </p:nvSpPr>
        <p:spPr bwMode="auto">
          <a:xfrm>
            <a:off x="7413625" y="2909888"/>
            <a:ext cx="15636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ES" altLang="es-AR"/>
              <a:t>Variable</a:t>
            </a:r>
          </a:p>
          <a:p>
            <a:pPr eaLnBrk="1" hangingPunct="1"/>
            <a:r>
              <a:rPr lang="es-ES" altLang="es-AR"/>
              <a:t>dependiente</a:t>
            </a:r>
          </a:p>
          <a:p>
            <a:pPr eaLnBrk="1" hangingPunct="1"/>
            <a:r>
              <a:rPr lang="es-ES" altLang="es-AR"/>
              <a:t>logaritmo</a:t>
            </a:r>
          </a:p>
          <a:p>
            <a:pPr eaLnBrk="1" hangingPunct="1"/>
            <a:r>
              <a:rPr lang="es-ES" altLang="es-AR"/>
              <a:t>ing. horario</a:t>
            </a:r>
          </a:p>
        </p:txBody>
      </p:sp>
      <p:pic>
        <p:nvPicPr>
          <p:cNvPr id="7680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439988"/>
            <a:ext cx="6186487"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331913" y="2133600"/>
            <a:ext cx="6265862"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ANÁLISIS DE VARIANZA DE LOS MODELOS</a:t>
            </a:r>
          </a:p>
        </p:txBody>
      </p:sp>
      <p:sp>
        <p:nvSpPr>
          <p:cNvPr id="77827"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7828"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778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8" y="2636838"/>
            <a:ext cx="73374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971550" y="2133600"/>
            <a:ext cx="7129463"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COEFICIENTES B Y PRUEBAS T DE SIGNIFICANCIA</a:t>
            </a:r>
          </a:p>
        </p:txBody>
      </p:sp>
      <p:sp>
        <p:nvSpPr>
          <p:cNvPr id="78851"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8852"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788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708275"/>
            <a:ext cx="83137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546225" y="2133600"/>
            <a:ext cx="6265863"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GRAFICAS DE DISPERSIÓN DE RESIDUOS</a:t>
            </a:r>
          </a:p>
        </p:txBody>
      </p:sp>
      <p:sp>
        <p:nvSpPr>
          <p:cNvPr id="79875"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79876"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7987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420938"/>
            <a:ext cx="5595937"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11188" y="2133600"/>
            <a:ext cx="8064500" cy="3508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b="1">
                <a:solidFill>
                  <a:srgbClr val="336699"/>
                </a:solidFill>
              </a:rPr>
              <a:t>DURBIN WATSON: EVALUACIÓN DE AUTOCORRELACIÓN </a:t>
            </a:r>
          </a:p>
        </p:txBody>
      </p:sp>
      <p:sp>
        <p:nvSpPr>
          <p:cNvPr id="80899"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80900"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8090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2708275"/>
            <a:ext cx="6186487"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547813" y="2133600"/>
            <a:ext cx="6553200" cy="3762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lnSpc>
                <a:spcPct val="85000"/>
              </a:lnSpc>
              <a:buClr>
                <a:schemeClr val="hlink"/>
              </a:buClr>
              <a:buFont typeface="Wingdings" pitchFamily="2" charset="2"/>
              <a:buChar char="q"/>
            </a:pPr>
            <a:r>
              <a:rPr lang="es-MX" altLang="es-AR" sz="2200" b="1">
                <a:solidFill>
                  <a:srgbClr val="336699"/>
                </a:solidFill>
              </a:rPr>
              <a:t>PRUEBAS DE HETEROSCEDASTICIDAD</a:t>
            </a:r>
          </a:p>
        </p:txBody>
      </p:sp>
      <p:sp>
        <p:nvSpPr>
          <p:cNvPr id="81923" name="Rectangle 3"/>
          <p:cNvSpPr>
            <a:spLocks noChangeArrowheads="1"/>
          </p:cNvSpPr>
          <p:nvPr/>
        </p:nvSpPr>
        <p:spPr bwMode="auto">
          <a:xfrm>
            <a:off x="1619250" y="476250"/>
            <a:ext cx="600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s-MX" altLang="es-AR" sz="3200" b="1">
                <a:solidFill>
                  <a:schemeClr val="tx2"/>
                </a:solidFill>
              </a:rPr>
              <a:t>Modelos de Regresión Lineal</a:t>
            </a:r>
            <a:endParaRPr lang="es-ES" altLang="es-AR" sz="3200" b="1">
              <a:solidFill>
                <a:schemeClr val="tx2"/>
              </a:solidFill>
            </a:endParaRPr>
          </a:p>
        </p:txBody>
      </p:sp>
      <p:sp>
        <p:nvSpPr>
          <p:cNvPr id="81924" name="Rectangle 4"/>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lnSpc>
                <a:spcPct val="85000"/>
              </a:lnSpc>
              <a:spcBef>
                <a:spcPct val="50000"/>
              </a:spcBef>
            </a:pPr>
            <a:r>
              <a:rPr lang="es-MX" altLang="es-AR" sz="2800" b="1">
                <a:solidFill>
                  <a:srgbClr val="336699"/>
                </a:solidFill>
              </a:rPr>
              <a:t>ANÁLISIS DE UN EJEMPLO</a:t>
            </a:r>
          </a:p>
        </p:txBody>
      </p:sp>
      <p:pic>
        <p:nvPicPr>
          <p:cNvPr id="81925" name="Picture 14"/>
          <p:cNvPicPr>
            <a:picLocks noChangeAspect="1" noChangeArrowheads="1"/>
          </p:cNvPicPr>
          <p:nvPr/>
        </p:nvPicPr>
        <p:blipFill>
          <a:blip r:embed="rId2">
            <a:extLst>
              <a:ext uri="{28A0092B-C50C-407E-A947-70E740481C1C}">
                <a14:useLocalDpi xmlns:a14="http://schemas.microsoft.com/office/drawing/2010/main" val="0"/>
              </a:ext>
            </a:extLst>
          </a:blip>
          <a:srcRect l="14445"/>
          <a:stretch>
            <a:fillRect/>
          </a:stretch>
        </p:blipFill>
        <p:spPr bwMode="auto">
          <a:xfrm>
            <a:off x="4859338" y="2708275"/>
            <a:ext cx="43910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705100"/>
            <a:ext cx="51355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467544" y="548680"/>
            <a:ext cx="8229600" cy="1395413"/>
          </a:xfrm>
          <a:solidFill>
            <a:srgbClr val="33CCCC"/>
          </a:solidFill>
          <a:ln>
            <a:solidFill>
              <a:schemeClr val="tx1"/>
            </a:solidFill>
            <a:miter lim="800000"/>
            <a:headEnd/>
            <a:tailEnd/>
          </a:ln>
        </p:spPr>
        <p:txBody>
          <a:bodyPr/>
          <a:lstStyle/>
          <a:p>
            <a:pPr algn="ctr" eaLnBrk="1" hangingPunct="1">
              <a:buFontTx/>
              <a:buNone/>
            </a:pPr>
            <a:r>
              <a:rPr lang="es-ES" altLang="es-AR" sz="4000" b="1" dirty="0" smtClean="0"/>
              <a:t> Verificación de los supuestos del modelo</a:t>
            </a:r>
          </a:p>
        </p:txBody>
      </p:sp>
      <p:sp>
        <p:nvSpPr>
          <p:cNvPr id="5" name="Rectangle 3"/>
          <p:cNvSpPr txBox="1">
            <a:spLocks noChangeArrowheads="1"/>
          </p:cNvSpPr>
          <p:nvPr/>
        </p:nvSpPr>
        <p:spPr bwMode="auto">
          <a:xfrm>
            <a:off x="467544" y="2204864"/>
            <a:ext cx="8229600" cy="3085380"/>
          </a:xfrm>
          <a:prstGeom prst="rect">
            <a:avLst/>
          </a:prstGeom>
          <a:solidFill>
            <a:srgbClr val="FFFF00"/>
          </a:solidFill>
          <a:ln>
            <a:solidFill>
              <a:schemeClr val="tx1"/>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Clr>
                <a:schemeClr val="tx1"/>
              </a:buClr>
              <a:buNone/>
            </a:pPr>
            <a:r>
              <a:rPr lang="es-ES" altLang="es-AR" kern="0" dirty="0" smtClean="0"/>
              <a:t>Pruebas de la linealidad</a:t>
            </a:r>
          </a:p>
          <a:p>
            <a:pPr marL="0" indent="0" algn="ctr" eaLnBrk="1" hangingPunct="1">
              <a:buClr>
                <a:schemeClr val="tx1"/>
              </a:buClr>
              <a:buNone/>
            </a:pPr>
            <a:r>
              <a:rPr lang="es-ES" altLang="es-AR" kern="0" dirty="0" smtClean="0"/>
              <a:t>Pruebas de independencia</a:t>
            </a:r>
          </a:p>
          <a:p>
            <a:pPr marL="0" indent="0" algn="ctr" eaLnBrk="1" hangingPunct="1">
              <a:buClr>
                <a:schemeClr val="tx1"/>
              </a:buClr>
              <a:buNone/>
            </a:pPr>
            <a:r>
              <a:rPr lang="es-ES" altLang="es-AR" kern="0" dirty="0" smtClean="0"/>
              <a:t>Pruebas de </a:t>
            </a:r>
            <a:r>
              <a:rPr lang="es-ES" altLang="es-AR" kern="0" dirty="0" err="1" smtClean="0"/>
              <a:t>homoscedasticidad</a:t>
            </a:r>
            <a:endParaRPr lang="es-ES" altLang="es-AR" kern="0" dirty="0" smtClean="0"/>
          </a:p>
          <a:p>
            <a:pPr marL="0" indent="0" algn="ctr" eaLnBrk="1" hangingPunct="1">
              <a:buClr>
                <a:schemeClr val="tx1"/>
              </a:buClr>
              <a:buNone/>
            </a:pPr>
            <a:r>
              <a:rPr lang="es-ES" altLang="es-AR" kern="0" dirty="0" smtClean="0"/>
              <a:t>Pruebas de normalidad</a:t>
            </a:r>
          </a:p>
          <a:p>
            <a:pPr marL="0" indent="0" algn="ctr" eaLnBrk="1" hangingPunct="1">
              <a:buClr>
                <a:schemeClr val="tx1"/>
              </a:buClr>
              <a:buNone/>
            </a:pPr>
            <a:r>
              <a:rPr lang="es-ES" altLang="es-AR" kern="0" dirty="0" smtClean="0"/>
              <a:t>Pruebas de </a:t>
            </a:r>
            <a:r>
              <a:rPr lang="es-ES" altLang="es-AR" kern="0" dirty="0" err="1" smtClean="0"/>
              <a:t>Colinealidad</a:t>
            </a:r>
            <a:endParaRPr lang="es-ES" altLang="es-AR" kern="0" dirty="0" smtClean="0"/>
          </a:p>
        </p:txBody>
      </p:sp>
    </p:spTree>
    <p:extLst>
      <p:ext uri="{BB962C8B-B14F-4D97-AF65-F5344CB8AC3E}">
        <p14:creationId xmlns:p14="http://schemas.microsoft.com/office/powerpoint/2010/main" val="23430193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67545" y="260648"/>
            <a:ext cx="8208912" cy="1224136"/>
          </a:xfrm>
          <a:solidFill>
            <a:srgbClr val="33CCCC"/>
          </a:solidFill>
          <a:ln>
            <a:solidFill>
              <a:schemeClr val="tx1"/>
            </a:solidFill>
            <a:miter lim="800000"/>
            <a:headEnd/>
            <a:tailEnd/>
          </a:ln>
        </p:spPr>
        <p:txBody>
          <a:bodyPr/>
          <a:lstStyle/>
          <a:p>
            <a:pPr algn="ctr" eaLnBrk="1" hangingPunct="1"/>
            <a:r>
              <a:rPr lang="es-ES" altLang="es-AR" sz="4000" b="1" dirty="0" err="1" smtClean="0"/>
              <a:t>Scatter</a:t>
            </a:r>
            <a:r>
              <a:rPr lang="es-ES" altLang="es-AR" sz="4000" b="1" dirty="0" smtClean="0"/>
              <a:t>- </a:t>
            </a:r>
            <a:r>
              <a:rPr lang="es-ES" altLang="es-AR" sz="4000" b="1" dirty="0" err="1" smtClean="0"/>
              <a:t>plot</a:t>
            </a:r>
            <a:r>
              <a:rPr lang="es-ES" altLang="es-AR" sz="4000" b="1" dirty="0" smtClean="0"/>
              <a:t> (gráfico de dispersión)</a:t>
            </a:r>
          </a:p>
        </p:txBody>
      </p:sp>
      <p:sp>
        <p:nvSpPr>
          <p:cNvPr id="199683" name="Rectangle 3"/>
          <p:cNvSpPr>
            <a:spLocks noGrp="1" noChangeArrowheads="1"/>
          </p:cNvSpPr>
          <p:nvPr>
            <p:ph type="body" idx="1"/>
          </p:nvPr>
        </p:nvSpPr>
        <p:spPr>
          <a:xfrm>
            <a:off x="395536" y="1600200"/>
            <a:ext cx="8496944" cy="4924425"/>
          </a:xfrm>
          <a:solidFill>
            <a:srgbClr val="FFFF00"/>
          </a:solidFill>
          <a:ln>
            <a:solidFill>
              <a:schemeClr val="tx1"/>
            </a:solidFill>
            <a:miter lim="800000"/>
            <a:headEnd/>
            <a:tailEnd/>
          </a:ln>
        </p:spPr>
        <p:txBody>
          <a:bodyPr/>
          <a:lstStyle/>
          <a:p>
            <a:pPr marL="0" indent="0" algn="ctr" eaLnBrk="1" hangingPunct="1">
              <a:buClr>
                <a:schemeClr val="tx1"/>
              </a:buClr>
              <a:buNone/>
            </a:pPr>
            <a:r>
              <a:rPr lang="es-ES" altLang="es-AR" dirty="0" smtClean="0"/>
              <a:t>El </a:t>
            </a:r>
            <a:r>
              <a:rPr lang="es-ES" altLang="es-AR" dirty="0" err="1" smtClean="0"/>
              <a:t>scatter</a:t>
            </a:r>
            <a:r>
              <a:rPr lang="es-ES" altLang="es-AR" dirty="0" smtClean="0"/>
              <a:t> </a:t>
            </a:r>
            <a:r>
              <a:rPr lang="es-ES" altLang="es-AR" dirty="0" err="1" smtClean="0"/>
              <a:t>plot</a:t>
            </a:r>
            <a:r>
              <a:rPr lang="es-ES" altLang="es-AR" dirty="0" smtClean="0"/>
              <a:t> nos permite obtener respuesta a la siguientes cuestiones:</a:t>
            </a:r>
          </a:p>
          <a:p>
            <a:pPr eaLnBrk="1" hangingPunct="1">
              <a:buClr>
                <a:schemeClr val="tx1"/>
              </a:buClr>
              <a:buFont typeface="Wingdings" pitchFamily="2" charset="2"/>
              <a:buChar char="Ø"/>
            </a:pPr>
            <a:endParaRPr lang="es-ES" altLang="es-AR" sz="2600" dirty="0" smtClean="0"/>
          </a:p>
          <a:p>
            <a:pPr eaLnBrk="1" hangingPunct="1">
              <a:buFontTx/>
              <a:buNone/>
            </a:pPr>
            <a:r>
              <a:rPr lang="es-ES" altLang="es-AR" sz="2600" dirty="0" smtClean="0"/>
              <a:t>	1. ¿Las variables X e Y están relacionadas?</a:t>
            </a:r>
          </a:p>
          <a:p>
            <a:pPr eaLnBrk="1" hangingPunct="1">
              <a:buFontTx/>
              <a:buNone/>
            </a:pPr>
            <a:r>
              <a:rPr lang="es-ES" altLang="es-AR" sz="2600" dirty="0" smtClean="0"/>
              <a:t>	2. ¿Las variables X e Y están linealmente 	relacionales?</a:t>
            </a:r>
          </a:p>
          <a:p>
            <a:pPr eaLnBrk="1" hangingPunct="1">
              <a:buFontTx/>
              <a:buNone/>
            </a:pPr>
            <a:r>
              <a:rPr lang="es-ES" altLang="es-AR" sz="2600" dirty="0" smtClean="0"/>
              <a:t>	3. ¿Las variables X e Y están relacionadas no-	linealmente?</a:t>
            </a:r>
          </a:p>
          <a:p>
            <a:pPr eaLnBrk="1" hangingPunct="1">
              <a:buFontTx/>
              <a:buNone/>
            </a:pPr>
            <a:r>
              <a:rPr lang="es-ES" altLang="es-AR" sz="2600" dirty="0" smtClean="0"/>
              <a:t>	4. ¿La variación en el cambio de Y depende de X?</a:t>
            </a:r>
          </a:p>
          <a:p>
            <a:pPr eaLnBrk="1" hangingPunct="1">
              <a:buFontTx/>
              <a:buNone/>
            </a:pPr>
            <a:r>
              <a:rPr lang="es-ES" altLang="es-AR" sz="2600" dirty="0" smtClean="0"/>
              <a:t>	5. ¿Hay </a:t>
            </a:r>
            <a:r>
              <a:rPr lang="es-ES" altLang="es-AR" sz="2600" dirty="0" err="1" smtClean="0"/>
              <a:t>outliers</a:t>
            </a:r>
            <a:r>
              <a:rPr lang="es-ES" altLang="es-AR" sz="2600" dirty="0" smtClean="0"/>
              <a:t> (valores extremos o atípicos)?</a:t>
            </a:r>
          </a:p>
        </p:txBody>
      </p:sp>
    </p:spTree>
    <p:extLst>
      <p:ext uri="{BB962C8B-B14F-4D97-AF65-F5344CB8AC3E}">
        <p14:creationId xmlns:p14="http://schemas.microsoft.com/office/powerpoint/2010/main" val="5101601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467544" y="692696"/>
            <a:ext cx="8229600" cy="5544616"/>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2400" dirty="0" smtClean="0"/>
              <a:t>DEPENDEN : variable dependiente.</a:t>
            </a:r>
          </a:p>
          <a:p>
            <a:pPr algn="just" eaLnBrk="1" hangingPunct="1">
              <a:buClr>
                <a:schemeClr val="tx1"/>
              </a:buClr>
              <a:buFont typeface="Wingdings" pitchFamily="2" charset="2"/>
              <a:buChar char="Ø"/>
            </a:pPr>
            <a:r>
              <a:rPr lang="es-ES" altLang="es-AR" sz="2400" dirty="0" smtClean="0"/>
              <a:t>ZPRED: valores pronósticos tipificados; valores pronósticos divididos por su desviación estándar (media de 0 y desviación 1).</a:t>
            </a:r>
          </a:p>
          <a:p>
            <a:pPr algn="just" eaLnBrk="1" hangingPunct="1">
              <a:buClr>
                <a:schemeClr val="tx1"/>
              </a:buClr>
              <a:buFont typeface="Wingdings" pitchFamily="2" charset="2"/>
              <a:buChar char="Ø"/>
            </a:pPr>
            <a:r>
              <a:rPr lang="es-ES" altLang="es-AR" sz="2400" dirty="0" smtClean="0"/>
              <a:t>ZRESID: residuos tipificados.</a:t>
            </a:r>
          </a:p>
          <a:p>
            <a:pPr algn="just" eaLnBrk="1" hangingPunct="1">
              <a:lnSpc>
                <a:spcPct val="90000"/>
              </a:lnSpc>
              <a:buClr>
                <a:schemeClr val="tx1"/>
              </a:buClr>
              <a:buFont typeface="Wingdings" pitchFamily="2" charset="2"/>
              <a:buChar char="Ø"/>
            </a:pPr>
            <a:r>
              <a:rPr lang="es-ES" altLang="es-AR" sz="2400" dirty="0"/>
              <a:t>DRESID: residuos eliminados; es decir, al efectuar los pronósticos se elimina de la ecuación el caso sobre el que se efectúa el pronóstico.</a:t>
            </a:r>
          </a:p>
          <a:p>
            <a:pPr algn="just" eaLnBrk="1" hangingPunct="1">
              <a:lnSpc>
                <a:spcPct val="90000"/>
              </a:lnSpc>
              <a:buClr>
                <a:schemeClr val="tx1"/>
              </a:buClr>
              <a:buFont typeface="Wingdings" pitchFamily="2" charset="2"/>
              <a:buChar char="Ø"/>
            </a:pPr>
            <a:r>
              <a:rPr lang="es-ES" altLang="es-AR" sz="2400" dirty="0"/>
              <a:t>ADJPRED: pronósticos ajustados; es decir, valores pronosticados sin incluir el caso pronosticado.</a:t>
            </a:r>
          </a:p>
          <a:p>
            <a:pPr algn="just" eaLnBrk="1" hangingPunct="1">
              <a:lnSpc>
                <a:spcPct val="90000"/>
              </a:lnSpc>
              <a:buClr>
                <a:schemeClr val="tx1"/>
              </a:buClr>
              <a:buFont typeface="Wingdings" pitchFamily="2" charset="2"/>
              <a:buChar char="Ø"/>
            </a:pPr>
            <a:r>
              <a:rPr lang="es-ES" altLang="es-AR" sz="2400" dirty="0"/>
              <a:t>SRESID: residuos </a:t>
            </a:r>
            <a:r>
              <a:rPr lang="es-ES" altLang="es-AR" sz="2400" dirty="0" err="1" smtClean="0"/>
              <a:t>estudentizados</a:t>
            </a:r>
            <a:r>
              <a:rPr lang="es-ES" altLang="es-AR" sz="2400" dirty="0"/>
              <a:t>; divididos por su desviación estándar y se distribuyen según la </a:t>
            </a:r>
            <a:r>
              <a:rPr lang="es-ES" altLang="es-AR" sz="2400" i="1" dirty="0"/>
              <a:t>t</a:t>
            </a:r>
            <a:r>
              <a:rPr lang="es-ES" altLang="es-AR" sz="2400" dirty="0"/>
              <a:t> de </a:t>
            </a:r>
            <a:r>
              <a:rPr lang="es-ES" altLang="es-AR" sz="2400" dirty="0" err="1"/>
              <a:t>Student</a:t>
            </a:r>
            <a:r>
              <a:rPr lang="es-ES" altLang="es-AR" sz="2400" dirty="0"/>
              <a:t>.</a:t>
            </a:r>
          </a:p>
          <a:p>
            <a:pPr algn="just" eaLnBrk="1" hangingPunct="1">
              <a:lnSpc>
                <a:spcPct val="90000"/>
              </a:lnSpc>
              <a:buClr>
                <a:schemeClr val="tx1"/>
              </a:buClr>
              <a:buFont typeface="Wingdings" pitchFamily="2" charset="2"/>
              <a:buChar char="Ø"/>
            </a:pPr>
            <a:r>
              <a:rPr lang="es-ES" altLang="es-AR" sz="2400" dirty="0"/>
              <a:t>SDRESID: residuos </a:t>
            </a:r>
            <a:r>
              <a:rPr lang="es-ES" altLang="es-AR" sz="2400" dirty="0" err="1"/>
              <a:t>estudentizados</a:t>
            </a:r>
            <a:endParaRPr lang="es-ES" altLang="es-AR" sz="2400" dirty="0"/>
          </a:p>
          <a:p>
            <a:pPr algn="just" eaLnBrk="1" hangingPunct="1">
              <a:buClr>
                <a:schemeClr val="tx1"/>
              </a:buClr>
              <a:buFont typeface="Wingdings" pitchFamily="2" charset="2"/>
              <a:buChar char="Ø"/>
            </a:pPr>
            <a:endParaRPr lang="es-ES" altLang="es-AR" sz="2800" dirty="0" smtClean="0"/>
          </a:p>
        </p:txBody>
      </p:sp>
    </p:spTree>
    <p:extLst>
      <p:ext uri="{BB962C8B-B14F-4D97-AF65-F5344CB8AC3E}">
        <p14:creationId xmlns:p14="http://schemas.microsoft.com/office/powerpoint/2010/main" val="13136119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274638"/>
            <a:ext cx="8229600" cy="1354137"/>
          </a:xfrm>
          <a:solidFill>
            <a:srgbClr val="33CCCC"/>
          </a:solidFill>
          <a:ln>
            <a:solidFill>
              <a:schemeClr val="tx1"/>
            </a:solidFill>
            <a:miter lim="800000"/>
            <a:headEnd/>
            <a:tailEnd/>
          </a:ln>
        </p:spPr>
        <p:txBody>
          <a:bodyPr/>
          <a:lstStyle/>
          <a:p>
            <a:pPr algn="ctr" eaLnBrk="1" hangingPunct="1"/>
            <a:r>
              <a:rPr lang="es-ES" altLang="es-AR" sz="4000" b="1" dirty="0" smtClean="0"/>
              <a:t>Interpretando los </a:t>
            </a:r>
            <a:r>
              <a:rPr lang="es-ES" altLang="es-AR" sz="4000" b="1" dirty="0" err="1" smtClean="0"/>
              <a:t>plots</a:t>
            </a:r>
            <a:r>
              <a:rPr lang="es-ES" altLang="es-AR" sz="4000" b="1" dirty="0" smtClean="0"/>
              <a:t> de valores predichos y residuales</a:t>
            </a:r>
          </a:p>
        </p:txBody>
      </p:sp>
      <p:sp>
        <p:nvSpPr>
          <p:cNvPr id="202755" name="Rectangle 3"/>
          <p:cNvSpPr>
            <a:spLocks noGrp="1" noChangeArrowheads="1"/>
          </p:cNvSpPr>
          <p:nvPr>
            <p:ph type="body" idx="1"/>
          </p:nvPr>
        </p:nvSpPr>
        <p:spPr>
          <a:xfrm>
            <a:off x="457200" y="1927225"/>
            <a:ext cx="8229600" cy="4670127"/>
          </a:xfrm>
          <a:solidFill>
            <a:srgbClr val="FFFF00"/>
          </a:solidFill>
          <a:ln>
            <a:solidFill>
              <a:schemeClr val="tx1"/>
            </a:solidFill>
            <a:miter lim="800000"/>
            <a:headEnd/>
            <a:tailEnd/>
          </a:ln>
        </p:spPr>
        <p:txBody>
          <a:bodyPr/>
          <a:lstStyle/>
          <a:p>
            <a:pPr algn="just" eaLnBrk="1" hangingPunct="1">
              <a:lnSpc>
                <a:spcPct val="80000"/>
              </a:lnSpc>
              <a:buClr>
                <a:schemeClr val="tx1"/>
              </a:buClr>
              <a:buFont typeface="Wingdings" pitchFamily="2" charset="2"/>
              <a:buChar char="Ø"/>
            </a:pPr>
            <a:r>
              <a:rPr lang="es-ES" altLang="es-AR" sz="2800" dirty="0" smtClean="0"/>
              <a:t>Los </a:t>
            </a:r>
            <a:r>
              <a:rPr lang="es-ES" altLang="es-AR" sz="2800" dirty="0" err="1" smtClean="0"/>
              <a:t>plots</a:t>
            </a:r>
            <a:r>
              <a:rPr lang="es-ES" altLang="es-AR" sz="2800" dirty="0" smtClean="0"/>
              <a:t> de los valores predichos, observados y residuales son esenciales en determinar si el modelo ajustado satisface los ‘cuatro presupuestos de la regresión lineal:</a:t>
            </a:r>
          </a:p>
          <a:p>
            <a:pPr algn="just" eaLnBrk="1" hangingPunct="1">
              <a:lnSpc>
                <a:spcPct val="80000"/>
              </a:lnSpc>
              <a:buClr>
                <a:schemeClr val="tx1"/>
              </a:buClr>
              <a:buFont typeface="Wingdings" pitchFamily="2" charset="2"/>
              <a:buChar char="Ø"/>
            </a:pPr>
            <a:endParaRPr lang="es-ES" altLang="es-AR" sz="2800" dirty="0" smtClean="0"/>
          </a:p>
          <a:p>
            <a:pPr algn="just" eaLnBrk="1" hangingPunct="1">
              <a:lnSpc>
                <a:spcPct val="80000"/>
              </a:lnSpc>
              <a:buFontTx/>
              <a:buNone/>
            </a:pPr>
            <a:r>
              <a:rPr lang="es-ES" altLang="es-AR" sz="2800" dirty="0" smtClean="0"/>
              <a:t>	1. Linealidad de la relación entre la variable 	dependiente e independientes.</a:t>
            </a:r>
          </a:p>
          <a:p>
            <a:pPr algn="just" eaLnBrk="1" hangingPunct="1">
              <a:lnSpc>
                <a:spcPct val="80000"/>
              </a:lnSpc>
              <a:buFontTx/>
              <a:buNone/>
            </a:pPr>
            <a:r>
              <a:rPr lang="es-ES" altLang="es-AR" sz="2800" dirty="0" smtClean="0"/>
              <a:t>	2. Independencias o no </a:t>
            </a:r>
            <a:r>
              <a:rPr lang="es-ES" altLang="es-AR" sz="2800" dirty="0" err="1" smtClean="0"/>
              <a:t>autocorrelación</a:t>
            </a:r>
            <a:r>
              <a:rPr lang="es-ES" altLang="es-AR" sz="2800" dirty="0" smtClean="0"/>
              <a:t> de los 	errores.</a:t>
            </a:r>
          </a:p>
          <a:p>
            <a:pPr algn="just" eaLnBrk="1" hangingPunct="1">
              <a:lnSpc>
                <a:spcPct val="80000"/>
              </a:lnSpc>
              <a:buFontTx/>
              <a:buNone/>
            </a:pPr>
            <a:r>
              <a:rPr lang="es-ES" altLang="es-AR" sz="2800" dirty="0" smtClean="0"/>
              <a:t>	3. </a:t>
            </a:r>
            <a:r>
              <a:rPr lang="es-ES" altLang="es-AR" sz="2800" dirty="0" err="1" smtClean="0"/>
              <a:t>Homoscedasticidad</a:t>
            </a:r>
            <a:r>
              <a:rPr lang="es-ES" altLang="es-AR" sz="2800" dirty="0" smtClean="0"/>
              <a:t> o variancia constante de 	los errores.</a:t>
            </a:r>
          </a:p>
          <a:p>
            <a:pPr eaLnBrk="1" hangingPunct="1">
              <a:lnSpc>
                <a:spcPct val="80000"/>
              </a:lnSpc>
              <a:buFontTx/>
              <a:buNone/>
            </a:pPr>
            <a:r>
              <a:rPr lang="es-ES" altLang="es-AR" sz="2800" dirty="0" smtClean="0"/>
              <a:t>	4. Normalidad de la distribución del error.</a:t>
            </a:r>
          </a:p>
        </p:txBody>
      </p:sp>
    </p:spTree>
    <p:extLst>
      <p:ext uri="{BB962C8B-B14F-4D97-AF65-F5344CB8AC3E}">
        <p14:creationId xmlns:p14="http://schemas.microsoft.com/office/powerpoint/2010/main" val="28511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258888" y="590550"/>
            <a:ext cx="7273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EL COEFICIENTE DE CORRELACIÓN LINEAL DE PEARSON </a:t>
            </a:r>
            <a:endParaRPr lang="es-MX" altLang="es-AR" sz="2400" b="1"/>
          </a:p>
        </p:txBody>
      </p:sp>
      <p:pic>
        <p:nvPicPr>
          <p:cNvPr id="40963" name="Picture 6" descr="korr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394200"/>
            <a:ext cx="2084387"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descr="kor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4389438"/>
            <a:ext cx="208915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kor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4464050"/>
            <a:ext cx="19494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9"/>
          <p:cNvSpPr txBox="1">
            <a:spLocks noChangeArrowheads="1"/>
          </p:cNvSpPr>
          <p:nvPr/>
        </p:nvSpPr>
        <p:spPr bwMode="auto">
          <a:xfrm>
            <a:off x="428625" y="1714500"/>
            <a:ext cx="8353425" cy="22161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spcBef>
                <a:spcPct val="50000"/>
              </a:spcBef>
            </a:pPr>
            <a:r>
              <a:rPr lang="es-ES" altLang="es-AR" sz="2300" b="1"/>
              <a:t>Si el coeficiente de correlación de Pearson (r) es cercano a 0, las dos variables no se relacionan de manera lineal entre sí (no tienen casi ninguna covariación </a:t>
            </a:r>
            <a:r>
              <a:rPr lang="es-ES" altLang="es-AR" sz="2300" b="1" i="1"/>
              <a:t>lineal</a:t>
            </a:r>
            <a:r>
              <a:rPr lang="es-ES" altLang="es-AR" sz="2300" b="1"/>
              <a:t>). Si su valor es cercano a +/-1, esto significa que la relación entre las dos variables es lineal y podrá ser bien representada por una línea recta</a:t>
            </a:r>
            <a:r>
              <a:rPr lang="es-ES" altLang="es-AR" sz="2300" b="1" i="1">
                <a:solidFill>
                  <a:schemeClr val="tx2"/>
                </a:solidFill>
              </a:rPr>
              <a:t>.</a:t>
            </a:r>
            <a:r>
              <a:rPr lang="es-ES" altLang="es-AR" sz="2300" b="1">
                <a:solidFill>
                  <a:schemeClr val="tx2"/>
                </a:solidFill>
              </a:rPr>
              <a:t> </a:t>
            </a:r>
          </a:p>
        </p:txBody>
      </p:sp>
    </p:spTree>
    <p:extLst>
      <p:ext uri="{BB962C8B-B14F-4D97-AF65-F5344CB8AC3E}">
        <p14:creationId xmlns:p14="http://schemas.microsoft.com/office/powerpoint/2010/main" val="27035466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23528" y="260648"/>
            <a:ext cx="8297093" cy="792088"/>
          </a:xfrm>
          <a:solidFill>
            <a:srgbClr val="33CCCC"/>
          </a:solidFill>
          <a:ln>
            <a:solidFill>
              <a:schemeClr val="tx1"/>
            </a:solidFill>
            <a:miter lim="800000"/>
            <a:headEnd/>
            <a:tailEnd/>
          </a:ln>
        </p:spPr>
        <p:txBody>
          <a:bodyPr/>
          <a:lstStyle/>
          <a:p>
            <a:pPr algn="ctr" eaLnBrk="1" hangingPunct="1"/>
            <a:r>
              <a:rPr lang="es-ES" altLang="es-AR" b="1" dirty="0" smtClean="0"/>
              <a:t>Linealidad</a:t>
            </a:r>
          </a:p>
        </p:txBody>
      </p:sp>
      <p:sp>
        <p:nvSpPr>
          <p:cNvPr id="203779" name="Rectangle 3"/>
          <p:cNvSpPr>
            <a:spLocks noGrp="1" noChangeArrowheads="1"/>
          </p:cNvSpPr>
          <p:nvPr>
            <p:ph type="body" idx="1"/>
          </p:nvPr>
        </p:nvSpPr>
        <p:spPr>
          <a:xfrm>
            <a:off x="323528" y="1268760"/>
            <a:ext cx="8363272" cy="5544616"/>
          </a:xfrm>
          <a:solidFill>
            <a:srgbClr val="FFFF00"/>
          </a:solidFill>
          <a:ln>
            <a:solidFill>
              <a:schemeClr val="tx1"/>
            </a:solidFill>
            <a:miter lim="800000"/>
            <a:headEnd/>
            <a:tailEnd/>
          </a:ln>
        </p:spPr>
        <p:txBody>
          <a:bodyPr/>
          <a:lstStyle/>
          <a:p>
            <a:pPr algn="just" eaLnBrk="1" hangingPunct="1">
              <a:lnSpc>
                <a:spcPct val="90000"/>
              </a:lnSpc>
              <a:buClr>
                <a:schemeClr val="tx1"/>
              </a:buClr>
              <a:buFont typeface="Wingdings" pitchFamily="2" charset="2"/>
              <a:buChar char="Ø"/>
            </a:pPr>
            <a:r>
              <a:rPr lang="es-ES" altLang="es-AR" sz="2600" dirty="0" smtClean="0"/>
              <a:t>Se obtiene del </a:t>
            </a:r>
            <a:r>
              <a:rPr lang="es-ES" altLang="es-AR" sz="2600" dirty="0" err="1" smtClean="0"/>
              <a:t>plot</a:t>
            </a:r>
            <a:r>
              <a:rPr lang="es-ES" altLang="es-AR" sz="2600" dirty="0" smtClean="0"/>
              <a:t> de los </a:t>
            </a:r>
            <a:r>
              <a:rPr lang="es-ES" altLang="es-AR" sz="2600" i="1" dirty="0" smtClean="0"/>
              <a:t>valores observados y predichos</a:t>
            </a:r>
            <a:r>
              <a:rPr lang="es-ES" altLang="es-AR" sz="2600" dirty="0" smtClean="0"/>
              <a:t> versus la </a:t>
            </a:r>
            <a:r>
              <a:rPr lang="es-ES" altLang="es-AR" sz="2600" i="1" dirty="0" smtClean="0"/>
              <a:t>variable independiente</a:t>
            </a:r>
            <a:r>
              <a:rPr lang="es-ES" altLang="es-AR" sz="2600" dirty="0" smtClean="0"/>
              <a:t>. Si la relación no es lineal, la dispersión (</a:t>
            </a:r>
            <a:r>
              <a:rPr lang="es-ES" altLang="es-AR" sz="2600" dirty="0" err="1" smtClean="0"/>
              <a:t>scatter</a:t>
            </a:r>
            <a:r>
              <a:rPr lang="es-ES" altLang="es-AR" sz="2600" dirty="0" smtClean="0"/>
              <a:t>) de los puntos mostrará una desviación sistemática de la línea de regresión.</a:t>
            </a:r>
          </a:p>
          <a:p>
            <a:pPr algn="just" eaLnBrk="1" hangingPunct="1">
              <a:lnSpc>
                <a:spcPct val="90000"/>
              </a:lnSpc>
              <a:buClr>
                <a:schemeClr val="tx1"/>
              </a:buClr>
              <a:buFont typeface="Wingdings" pitchFamily="2" charset="2"/>
              <a:buChar char="Ø"/>
            </a:pPr>
            <a:r>
              <a:rPr lang="es-ES" altLang="es-AR" sz="2600" dirty="0" smtClean="0"/>
              <a:t>Con el modelo de la regresión múltiple es mejor generar un gráfico simple (</a:t>
            </a:r>
            <a:r>
              <a:rPr lang="es-ES" altLang="es-AR" sz="2600" dirty="0" err="1" smtClean="0"/>
              <a:t>plot</a:t>
            </a:r>
            <a:r>
              <a:rPr lang="es-ES" altLang="es-AR" sz="2600" dirty="0" smtClean="0"/>
              <a:t>) de los </a:t>
            </a:r>
            <a:r>
              <a:rPr lang="es-ES" altLang="es-AR" sz="2600" i="1" dirty="0" smtClean="0"/>
              <a:t>valores observados</a:t>
            </a:r>
            <a:r>
              <a:rPr lang="es-ES" altLang="es-AR" sz="2600" dirty="0" smtClean="0"/>
              <a:t> versus los </a:t>
            </a:r>
            <a:r>
              <a:rPr lang="es-ES" altLang="es-AR" sz="2600" i="1" dirty="0" smtClean="0"/>
              <a:t>valores predichos</a:t>
            </a:r>
            <a:r>
              <a:rPr lang="es-ES" altLang="es-AR" sz="2600" dirty="0" smtClean="0"/>
              <a:t>. Teóricamente, en un gráfico de </a:t>
            </a:r>
            <a:r>
              <a:rPr lang="es-ES" altLang="es-AR" sz="2600" i="1" dirty="0" smtClean="0"/>
              <a:t>observados</a:t>
            </a:r>
            <a:r>
              <a:rPr lang="es-ES" altLang="es-AR" sz="2600" dirty="0" smtClean="0"/>
              <a:t> vs. </a:t>
            </a:r>
            <a:r>
              <a:rPr lang="es-ES" altLang="es-AR" sz="2600" i="1" dirty="0" smtClean="0"/>
              <a:t>predichos</a:t>
            </a:r>
            <a:r>
              <a:rPr lang="es-ES" altLang="es-AR" sz="2600" dirty="0" smtClean="0"/>
              <a:t> los puntos deberían moverse entre torno a la </a:t>
            </a:r>
            <a:r>
              <a:rPr lang="es-ES" altLang="es-AR" sz="2600" i="1" dirty="0" smtClean="0"/>
              <a:t>línea recta diagonal</a:t>
            </a:r>
            <a:r>
              <a:rPr lang="es-ES" altLang="es-AR" sz="2600" dirty="0" smtClean="0"/>
              <a:t>.</a:t>
            </a:r>
          </a:p>
          <a:p>
            <a:pPr algn="just" eaLnBrk="1" hangingPunct="1">
              <a:lnSpc>
                <a:spcPct val="90000"/>
              </a:lnSpc>
              <a:buClr>
                <a:schemeClr val="tx1"/>
              </a:buClr>
              <a:buFont typeface="Wingdings" pitchFamily="2" charset="2"/>
              <a:buChar char="Ø"/>
            </a:pPr>
            <a:r>
              <a:rPr lang="es-ES" altLang="es-AR" sz="2600" dirty="0"/>
              <a:t>El gráfico de valores residuales vs. valores predichos es esencialmente el mismo que el anterior, a excepción de que la línea de referencia es horizontal más que de 45 grados.</a:t>
            </a:r>
          </a:p>
          <a:p>
            <a:pPr algn="just" eaLnBrk="1" hangingPunct="1">
              <a:lnSpc>
                <a:spcPct val="90000"/>
              </a:lnSpc>
              <a:buClr>
                <a:schemeClr val="tx1"/>
              </a:buClr>
              <a:buFont typeface="Wingdings" pitchFamily="2" charset="2"/>
              <a:buChar char="Ø"/>
            </a:pPr>
            <a:endParaRPr lang="es-ES" altLang="es-AR" sz="2800" dirty="0" smtClean="0"/>
          </a:p>
        </p:txBody>
      </p:sp>
    </p:spTree>
    <p:extLst>
      <p:ext uri="{BB962C8B-B14F-4D97-AF65-F5344CB8AC3E}">
        <p14:creationId xmlns:p14="http://schemas.microsoft.com/office/powerpoint/2010/main" val="22784692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23528" y="260648"/>
            <a:ext cx="8297093" cy="792088"/>
          </a:xfrm>
          <a:solidFill>
            <a:srgbClr val="33CCCC"/>
          </a:solidFill>
          <a:ln>
            <a:solidFill>
              <a:schemeClr val="tx1"/>
            </a:solidFill>
            <a:miter lim="800000"/>
            <a:headEnd/>
            <a:tailEnd/>
          </a:ln>
        </p:spPr>
        <p:txBody>
          <a:bodyPr/>
          <a:lstStyle/>
          <a:p>
            <a:pPr algn="ctr" eaLnBrk="1" hangingPunct="1"/>
            <a:r>
              <a:rPr lang="es-ES" altLang="es-AR" b="1" dirty="0" smtClean="0"/>
              <a:t>Linealidad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68760"/>
            <a:ext cx="7525233"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3954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23528" y="260648"/>
            <a:ext cx="8297093" cy="792088"/>
          </a:xfrm>
          <a:solidFill>
            <a:srgbClr val="33CCCC"/>
          </a:solidFill>
          <a:ln>
            <a:solidFill>
              <a:schemeClr val="tx1"/>
            </a:solidFill>
            <a:miter lim="800000"/>
            <a:headEnd/>
            <a:tailEnd/>
          </a:ln>
        </p:spPr>
        <p:txBody>
          <a:bodyPr/>
          <a:lstStyle/>
          <a:p>
            <a:pPr algn="ctr" eaLnBrk="1" hangingPunct="1"/>
            <a:r>
              <a:rPr lang="es-ES" altLang="es-AR" b="1" dirty="0" smtClean="0"/>
              <a:t>Linealidad</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97703"/>
            <a:ext cx="7869065" cy="464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4387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95536" y="260648"/>
            <a:ext cx="8476431" cy="795238"/>
          </a:xfrm>
          <a:solidFill>
            <a:srgbClr val="33CCCC"/>
          </a:solidFill>
          <a:ln>
            <a:solidFill>
              <a:schemeClr val="tx1"/>
            </a:solidFill>
            <a:miter lim="800000"/>
            <a:headEnd/>
            <a:tailEnd/>
          </a:ln>
        </p:spPr>
        <p:txBody>
          <a:bodyPr/>
          <a:lstStyle/>
          <a:p>
            <a:pPr algn="ctr" eaLnBrk="1" hangingPunct="1"/>
            <a:r>
              <a:rPr lang="es-ES" altLang="es-AR" b="1" dirty="0" err="1" smtClean="0"/>
              <a:t>Homoscedasticidad</a:t>
            </a:r>
            <a:endParaRPr lang="es-ES" altLang="es-AR" b="1" dirty="0" smtClean="0"/>
          </a:p>
        </p:txBody>
      </p:sp>
      <p:sp>
        <p:nvSpPr>
          <p:cNvPr id="209923" name="Rectangle 3"/>
          <p:cNvSpPr>
            <a:spLocks noGrp="1" noChangeArrowheads="1"/>
          </p:cNvSpPr>
          <p:nvPr>
            <p:ph type="body" idx="1"/>
          </p:nvPr>
        </p:nvSpPr>
        <p:spPr>
          <a:xfrm>
            <a:off x="467544" y="1268760"/>
            <a:ext cx="8229600" cy="5256584"/>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2800" dirty="0" smtClean="0"/>
              <a:t>En el cuadro de diálogo de Gráficos se obtienen una serie de variables listadas para obtener diferentes gráficos de dispersión, por ejemplo: Los </a:t>
            </a:r>
            <a:r>
              <a:rPr lang="es-ES" altLang="es-AR" sz="2800" dirty="0"/>
              <a:t>valores  ZRESID se trasladan al eje Y </a:t>
            </a:r>
            <a:r>
              <a:rPr lang="es-ES" altLang="es-AR" sz="2800" dirty="0" err="1"/>
              <a:t>y</a:t>
            </a:r>
            <a:r>
              <a:rPr lang="es-ES" altLang="es-AR" sz="2800" dirty="0"/>
              <a:t> los valores ZPRED al eje X.</a:t>
            </a:r>
          </a:p>
          <a:p>
            <a:pPr algn="just" eaLnBrk="1" hangingPunct="1">
              <a:lnSpc>
                <a:spcPct val="90000"/>
              </a:lnSpc>
              <a:buClr>
                <a:schemeClr val="tx1"/>
              </a:buClr>
              <a:buFont typeface="Wingdings" pitchFamily="2" charset="2"/>
              <a:buChar char="Ø"/>
            </a:pPr>
            <a:r>
              <a:rPr lang="es-ES" altLang="es-AR" sz="2800" dirty="0" smtClean="0"/>
              <a:t>La </a:t>
            </a:r>
            <a:r>
              <a:rPr lang="es-ES" altLang="es-AR" sz="2800" dirty="0"/>
              <a:t>variación de los residuos debe ser uniforme en todo el rango de valores pronosticados; es decir, el tamaño de los residuos es independiente del tamaño de los pronósticos. Por lo tanto, el gráfico de dispersión no debe mostrar ninguna pauta de asociación entre los pronósticos y los residuos.</a:t>
            </a:r>
          </a:p>
          <a:p>
            <a:pPr algn="just" eaLnBrk="1" hangingPunct="1">
              <a:buClr>
                <a:schemeClr val="tx1"/>
              </a:buClr>
              <a:buFont typeface="Wingdings" pitchFamily="2" charset="2"/>
              <a:buChar char="Ø"/>
            </a:pPr>
            <a:endParaRPr lang="es-ES" altLang="es-AR" sz="2400" dirty="0" smtClean="0"/>
          </a:p>
        </p:txBody>
      </p:sp>
    </p:spTree>
    <p:extLst>
      <p:ext uri="{BB962C8B-B14F-4D97-AF65-F5344CB8AC3E}">
        <p14:creationId xmlns:p14="http://schemas.microsoft.com/office/powerpoint/2010/main" val="23903707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23528" y="260648"/>
            <a:ext cx="8297093" cy="792088"/>
          </a:xfrm>
          <a:solidFill>
            <a:srgbClr val="33CCCC"/>
          </a:solidFill>
          <a:ln>
            <a:solidFill>
              <a:schemeClr val="tx1"/>
            </a:solidFill>
            <a:miter lim="800000"/>
            <a:headEnd/>
            <a:tailEnd/>
          </a:ln>
        </p:spPr>
        <p:txBody>
          <a:bodyPr/>
          <a:lstStyle/>
          <a:p>
            <a:pPr algn="ctr" eaLnBrk="1" hangingPunct="1"/>
            <a:r>
              <a:rPr lang="es-ES" altLang="es-AR" b="1" dirty="0" err="1" smtClean="0"/>
              <a:t>Homoscedasticidad</a:t>
            </a:r>
            <a:endParaRPr lang="es-ES" altLang="es-AR" b="1"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68760"/>
            <a:ext cx="7525233"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5237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23528" y="260648"/>
            <a:ext cx="8297093" cy="792088"/>
          </a:xfrm>
          <a:solidFill>
            <a:srgbClr val="33CCCC"/>
          </a:solidFill>
          <a:ln>
            <a:solidFill>
              <a:schemeClr val="tx1"/>
            </a:solidFill>
            <a:miter lim="800000"/>
            <a:headEnd/>
            <a:tailEnd/>
          </a:ln>
        </p:spPr>
        <p:txBody>
          <a:bodyPr/>
          <a:lstStyle/>
          <a:p>
            <a:pPr algn="ctr" eaLnBrk="1" hangingPunct="1"/>
            <a:r>
              <a:rPr lang="es-ES" altLang="es-AR" b="1" dirty="0" err="1" smtClean="0"/>
              <a:t>Homoscedasticidad</a:t>
            </a:r>
            <a:endParaRPr lang="es-ES" altLang="es-AR" b="1"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145" y="1628800"/>
            <a:ext cx="7317712"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9963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67544" y="332656"/>
            <a:ext cx="8476431" cy="1427882"/>
          </a:xfrm>
          <a:solidFill>
            <a:srgbClr val="33CCCC"/>
          </a:solidFill>
          <a:ln>
            <a:solidFill>
              <a:schemeClr val="tx1"/>
            </a:solidFill>
            <a:miter lim="800000"/>
            <a:headEnd/>
            <a:tailEnd/>
          </a:ln>
        </p:spPr>
        <p:txBody>
          <a:bodyPr/>
          <a:lstStyle/>
          <a:p>
            <a:pPr algn="ctr" eaLnBrk="1" hangingPunct="1"/>
            <a:r>
              <a:rPr lang="es-ES" altLang="es-AR" b="1" dirty="0" smtClean="0"/>
              <a:t>Independencia de los residuos</a:t>
            </a:r>
          </a:p>
        </p:txBody>
      </p:sp>
      <p:sp>
        <p:nvSpPr>
          <p:cNvPr id="205827" name="Rectangle 3"/>
          <p:cNvSpPr>
            <a:spLocks noGrp="1" noChangeArrowheads="1"/>
          </p:cNvSpPr>
          <p:nvPr>
            <p:ph type="body" idx="1"/>
          </p:nvPr>
        </p:nvSpPr>
        <p:spPr>
          <a:xfrm>
            <a:off x="467544" y="1916832"/>
            <a:ext cx="8435280" cy="4392488"/>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2400" dirty="0" smtClean="0"/>
              <a:t>Uno de los supuestos básicos del MRL (modelos de la regresión lineal) es la independencia entre los residuos. El estadístico de </a:t>
            </a:r>
            <a:r>
              <a:rPr lang="es-ES" altLang="es-AR" sz="2400" i="1" dirty="0" err="1" smtClean="0"/>
              <a:t>Durbin</a:t>
            </a:r>
            <a:r>
              <a:rPr lang="es-ES" altLang="es-AR" sz="2400" i="1" dirty="0" smtClean="0"/>
              <a:t>-Watson</a:t>
            </a:r>
            <a:r>
              <a:rPr lang="es-ES" altLang="es-AR" sz="2400" dirty="0" smtClean="0"/>
              <a:t> aporta información sobre el grado de independencia existente entre ellos.</a:t>
            </a:r>
          </a:p>
          <a:p>
            <a:pPr algn="just" eaLnBrk="1" hangingPunct="1">
              <a:buClr>
                <a:schemeClr val="tx1"/>
              </a:buClr>
              <a:buFont typeface="Wingdings" pitchFamily="2" charset="2"/>
              <a:buChar char="Ø"/>
            </a:pPr>
            <a:r>
              <a:rPr lang="es-ES" altLang="es-AR" sz="2400" dirty="0"/>
              <a:t>El estadístico de </a:t>
            </a:r>
            <a:r>
              <a:rPr lang="es-ES" altLang="es-AR" sz="2400" i="1" dirty="0" err="1"/>
              <a:t>Durbin</a:t>
            </a:r>
            <a:r>
              <a:rPr lang="es-ES" altLang="es-AR" sz="2400" i="1" dirty="0"/>
              <a:t>-Watson</a:t>
            </a:r>
            <a:r>
              <a:rPr lang="es-ES" altLang="es-AR" sz="2400" dirty="0"/>
              <a:t> (DW) proporciona información sobre el grado de independencia entre los residuales. El estadístico DW varía entre 0 y 4, y toma el valor 2 cuando los residuales son independientes. </a:t>
            </a:r>
            <a:endParaRPr lang="es-ES" altLang="es-AR" sz="2400" dirty="0" smtClean="0"/>
          </a:p>
          <a:p>
            <a:pPr algn="just" eaLnBrk="1" hangingPunct="1">
              <a:buClr>
                <a:schemeClr val="tx1"/>
              </a:buClr>
              <a:buFont typeface="Wingdings" pitchFamily="2" charset="2"/>
              <a:buChar char="Ø"/>
            </a:pPr>
            <a:r>
              <a:rPr lang="es-ES" altLang="es-AR" sz="2400" dirty="0" smtClean="0"/>
              <a:t>Valores </a:t>
            </a:r>
            <a:r>
              <a:rPr lang="es-ES" altLang="es-AR" sz="2400" dirty="0"/>
              <a:t>menores que 2 indica </a:t>
            </a:r>
            <a:r>
              <a:rPr lang="es-ES" altLang="es-AR" sz="2400" dirty="0" err="1"/>
              <a:t>autocorrelación</a:t>
            </a:r>
            <a:r>
              <a:rPr lang="es-ES" altLang="es-AR" sz="2400" dirty="0"/>
              <a:t> positiva. Podemos asumir independencia entre los residuales cuando DW toma valores entre 1.5 y 2.5</a:t>
            </a:r>
          </a:p>
          <a:p>
            <a:pPr algn="just" eaLnBrk="1" hangingPunct="1">
              <a:buClr>
                <a:schemeClr val="tx1"/>
              </a:buClr>
              <a:buFont typeface="Wingdings" pitchFamily="2" charset="2"/>
              <a:buChar char="Ø"/>
            </a:pPr>
            <a:endParaRPr lang="es-ES" altLang="es-AR" dirty="0" smtClean="0"/>
          </a:p>
        </p:txBody>
      </p:sp>
    </p:spTree>
    <p:extLst>
      <p:ext uri="{BB962C8B-B14F-4D97-AF65-F5344CB8AC3E}">
        <p14:creationId xmlns:p14="http://schemas.microsoft.com/office/powerpoint/2010/main" val="11017402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755576" y="260648"/>
            <a:ext cx="7793037" cy="1143000"/>
          </a:xfrm>
          <a:solidFill>
            <a:srgbClr val="33CCCC"/>
          </a:solidFill>
          <a:ln>
            <a:solidFill>
              <a:schemeClr val="tx1"/>
            </a:solidFill>
            <a:miter lim="800000"/>
            <a:headEnd/>
            <a:tailEnd/>
          </a:ln>
        </p:spPr>
        <p:txBody>
          <a:bodyPr/>
          <a:lstStyle/>
          <a:p>
            <a:pPr algn="ctr" eaLnBrk="1" hangingPunct="1"/>
            <a:r>
              <a:rPr lang="es-ES" altLang="es-AR" b="1" dirty="0" smtClean="0"/>
              <a:t>Prueba de normalidad</a:t>
            </a:r>
          </a:p>
        </p:txBody>
      </p:sp>
      <p:sp>
        <p:nvSpPr>
          <p:cNvPr id="211971" name="Rectangle 3"/>
          <p:cNvSpPr>
            <a:spLocks noGrp="1" noChangeArrowheads="1"/>
          </p:cNvSpPr>
          <p:nvPr>
            <p:ph type="body" idx="1"/>
          </p:nvPr>
        </p:nvSpPr>
        <p:spPr>
          <a:xfrm>
            <a:off x="457200" y="1927225"/>
            <a:ext cx="8229600" cy="4525963"/>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mtClean="0"/>
              <a:t>A) Mediante el histograma de los residuos tipificados. La curva se construye con media 0 y un desviación típica de 1.</a:t>
            </a:r>
          </a:p>
          <a:p>
            <a:pPr algn="just" eaLnBrk="1" hangingPunct="1">
              <a:buClr>
                <a:schemeClr val="tx1"/>
              </a:buClr>
              <a:buFont typeface="Wingdings" pitchFamily="2" charset="2"/>
              <a:buChar char="Ø"/>
            </a:pPr>
            <a:r>
              <a:rPr lang="es-ES" altLang="es-AR" smtClean="0"/>
              <a:t>B) Gráfico de probabilidad normal. En el eje de las abscisas se representa la probabilidad acumulada de cada residuo y en de las ordenadas la probabilidad acumulada teórica o esperada.</a:t>
            </a:r>
          </a:p>
        </p:txBody>
      </p:sp>
    </p:spTree>
    <p:extLst>
      <p:ext uri="{BB962C8B-B14F-4D97-AF65-F5344CB8AC3E}">
        <p14:creationId xmlns:p14="http://schemas.microsoft.com/office/powerpoint/2010/main" val="37863507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539552" y="908720"/>
            <a:ext cx="8229600" cy="4824412"/>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2800" dirty="0" smtClean="0"/>
              <a:t>Teóricamente este gráfico debería ser una línea recta diagonal. Si los datos se inclinan hacia arriba o hacia abajo, indica una distribución asimétrica (sesgada).</a:t>
            </a:r>
          </a:p>
          <a:p>
            <a:pPr algn="just" eaLnBrk="1" hangingPunct="1">
              <a:buClr>
                <a:schemeClr val="tx1"/>
              </a:buClr>
              <a:buFont typeface="Wingdings" pitchFamily="2" charset="2"/>
              <a:buChar char="Ø"/>
            </a:pPr>
            <a:r>
              <a:rPr lang="es-ES" altLang="es-AR" sz="2800" dirty="0" smtClean="0"/>
              <a:t>Si el gráfico de probabilidad normal muestra una línea recta, es razonable asumir que los datos observados proceden de una distribución normal. Si los puntos se desvían de la línea recta, hay evidencia en contra de la distribución normal e independiente.</a:t>
            </a:r>
          </a:p>
          <a:p>
            <a:pPr algn="just" eaLnBrk="1" hangingPunct="1">
              <a:buClr>
                <a:schemeClr val="tx1"/>
              </a:buClr>
              <a:buFont typeface="Wingdings" pitchFamily="2" charset="2"/>
              <a:buChar char="Ø"/>
            </a:pPr>
            <a:endParaRPr lang="es-ES" altLang="es-AR" sz="2800" dirty="0" smtClean="0"/>
          </a:p>
        </p:txBody>
      </p:sp>
    </p:spTree>
    <p:extLst>
      <p:ext uri="{BB962C8B-B14F-4D97-AF65-F5344CB8AC3E}">
        <p14:creationId xmlns:p14="http://schemas.microsoft.com/office/powerpoint/2010/main" val="6768985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300" y="1412776"/>
            <a:ext cx="767595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70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971550" y="590550"/>
            <a:ext cx="7634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100000"/>
              </a:spcBef>
            </a:pPr>
            <a:r>
              <a:rPr lang="es-ES" altLang="es-AR" sz="2400" b="1"/>
              <a:t>CORRELACIÓN LINEALES ENTRE VARIABLES CUANTITATIVAS</a:t>
            </a:r>
            <a:r>
              <a:rPr lang="es-ES" altLang="es-AR" sz="2400"/>
              <a:t> </a:t>
            </a:r>
            <a:endParaRPr lang="es-MX" altLang="es-AR" sz="2400"/>
          </a:p>
        </p:txBody>
      </p:sp>
      <p:sp>
        <p:nvSpPr>
          <p:cNvPr id="41987" name="Text Box 6"/>
          <p:cNvSpPr txBox="1">
            <a:spLocks noChangeArrowheads="1"/>
          </p:cNvSpPr>
          <p:nvPr/>
        </p:nvSpPr>
        <p:spPr bwMode="auto">
          <a:xfrm>
            <a:off x="395288" y="1785938"/>
            <a:ext cx="8353425" cy="46005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buFontTx/>
              <a:buChar char="•"/>
            </a:pPr>
            <a:r>
              <a:rPr lang="es-ES" altLang="es-AR" sz="2100" b="1"/>
              <a:t> A pesar del hecho que el coeficiente de Pearson sólo estima la relación entre dos variables, es fácil calcular una </a:t>
            </a:r>
            <a:r>
              <a:rPr lang="es-ES" altLang="es-AR" sz="2100" b="1" i="1"/>
              <a:t>matriz de correlación</a:t>
            </a:r>
            <a:r>
              <a:rPr lang="es-ES" altLang="es-AR" sz="2100" b="1"/>
              <a:t> entre todos los pares potenciales de variables, para luego evaluar aquellas relaciones relevantes.</a:t>
            </a:r>
          </a:p>
          <a:p>
            <a:pPr algn="just" eaLnBrk="1" hangingPunct="1"/>
            <a:r>
              <a:rPr lang="es-ES" altLang="es-AR" b="1"/>
              <a:t> </a:t>
            </a:r>
          </a:p>
          <a:p>
            <a:pPr algn="just" eaLnBrk="1" hangingPunct="1">
              <a:buFontTx/>
              <a:buChar char="•"/>
            </a:pPr>
            <a:r>
              <a:rPr lang="es-ES" altLang="es-AR" sz="2100" b="1"/>
              <a:t> Un aspecto débil del análisis de correlación es </a:t>
            </a:r>
            <a:r>
              <a:rPr lang="es-ES" altLang="es-AR" b="1"/>
              <a:t>que sólo detecta la parte lineal de las relaciones </a:t>
            </a:r>
            <a:r>
              <a:rPr lang="es-ES" altLang="es-AR" sz="2100" b="1"/>
              <a:t>entre las variables. Por ejemplo, una relación que obedece a una ecuación curvilineal pasaría inadvertida. </a:t>
            </a:r>
          </a:p>
          <a:p>
            <a:pPr algn="just" eaLnBrk="1" hangingPunct="1">
              <a:buFontTx/>
              <a:buChar char="•"/>
            </a:pPr>
            <a:endParaRPr lang="es-ES" altLang="es-AR" sz="2100" b="1"/>
          </a:p>
          <a:p>
            <a:pPr algn="just" eaLnBrk="1" hangingPunct="1">
              <a:buFontTx/>
              <a:buChar char="•"/>
            </a:pPr>
            <a:r>
              <a:rPr lang="es-ES" altLang="es-AR" sz="2100" b="1"/>
              <a:t> Sin embargo, las variables a evaluar pueden experimentar transformaciones que permite su “linealización”, para cual resulta previamente necesario conocer la forma exacta esperada y/o observada de la relación.</a:t>
            </a:r>
            <a:r>
              <a:rPr lang="es-ES" altLang="es-AR" sz="2100"/>
              <a:t> </a:t>
            </a:r>
          </a:p>
        </p:txBody>
      </p:sp>
    </p:spTree>
    <p:extLst>
      <p:ext uri="{BB962C8B-B14F-4D97-AF65-F5344CB8AC3E}">
        <p14:creationId xmlns:p14="http://schemas.microsoft.com/office/powerpoint/2010/main" val="32082094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45" y="1052736"/>
            <a:ext cx="7136825"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8218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188640"/>
            <a:ext cx="8218488" cy="1656184"/>
          </a:xfrm>
          <a:solidFill>
            <a:srgbClr val="33CCCC"/>
          </a:solidFill>
          <a:ln>
            <a:solidFill>
              <a:schemeClr val="tx1"/>
            </a:solidFill>
            <a:miter lim="800000"/>
            <a:headEnd/>
            <a:tailEnd/>
          </a:ln>
        </p:spPr>
        <p:txBody>
          <a:bodyPr/>
          <a:lstStyle/>
          <a:p>
            <a:pPr algn="ctr" eaLnBrk="1" hangingPunct="1"/>
            <a:r>
              <a:rPr lang="es-ES" altLang="es-AR" sz="4000" b="1" dirty="0" err="1" smtClean="0"/>
              <a:t>Multicolinealidad</a:t>
            </a:r>
            <a:r>
              <a:rPr lang="es-ES" altLang="es-AR" sz="3200" b="1" dirty="0" smtClean="0"/>
              <a:t/>
            </a:r>
            <a:br>
              <a:rPr lang="es-ES" altLang="es-AR" sz="3200" b="1" dirty="0" smtClean="0"/>
            </a:br>
            <a:r>
              <a:rPr lang="es-ES" altLang="es-AR" sz="2800" b="1" dirty="0" smtClean="0"/>
              <a:t>Estadísticos de </a:t>
            </a:r>
            <a:r>
              <a:rPr lang="es-ES" altLang="es-AR" sz="2800" b="1" dirty="0" err="1" smtClean="0"/>
              <a:t>colinealidad</a:t>
            </a:r>
            <a:r>
              <a:rPr lang="es-ES" altLang="es-AR" sz="2800" b="1" dirty="0" smtClean="0"/>
              <a:t/>
            </a:r>
            <a:br>
              <a:rPr lang="es-ES" altLang="es-AR" sz="2800" b="1" dirty="0" smtClean="0"/>
            </a:br>
            <a:r>
              <a:rPr lang="es-ES" altLang="es-AR" sz="2800" b="1" dirty="0" smtClean="0"/>
              <a:t>Tolerancia y VIF (variancia </a:t>
            </a:r>
            <a:r>
              <a:rPr lang="es-ES" altLang="es-AR" sz="2800" b="1" dirty="0" err="1" smtClean="0"/>
              <a:t>inflation</a:t>
            </a:r>
            <a:r>
              <a:rPr lang="es-ES" altLang="es-AR" sz="2800" b="1" dirty="0" smtClean="0"/>
              <a:t> </a:t>
            </a:r>
            <a:r>
              <a:rPr lang="es-ES" altLang="es-AR" sz="2800" b="1" dirty="0" err="1" smtClean="0"/>
              <a:t>factors</a:t>
            </a:r>
            <a:r>
              <a:rPr lang="es-ES" altLang="es-AR" sz="2800" b="1" dirty="0" smtClean="0"/>
              <a:t>)</a:t>
            </a:r>
          </a:p>
        </p:txBody>
      </p:sp>
      <p:sp>
        <p:nvSpPr>
          <p:cNvPr id="192515" name="Rectangle 3"/>
          <p:cNvSpPr>
            <a:spLocks noGrp="1" noChangeArrowheads="1"/>
          </p:cNvSpPr>
          <p:nvPr>
            <p:ph type="body" idx="1"/>
          </p:nvPr>
        </p:nvSpPr>
        <p:spPr>
          <a:xfrm>
            <a:off x="395536" y="2204864"/>
            <a:ext cx="8229600" cy="4103688"/>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2800" dirty="0" smtClean="0"/>
              <a:t>Tolerancia: Una primera medida para para probar la </a:t>
            </a:r>
            <a:r>
              <a:rPr lang="es-ES" altLang="es-AR" sz="2800" dirty="0" err="1" smtClean="0"/>
              <a:t>colinealidad</a:t>
            </a:r>
            <a:r>
              <a:rPr lang="es-ES" altLang="es-AR" sz="2800" dirty="0" smtClean="0"/>
              <a:t> o no dependencia lineal entre los </a:t>
            </a:r>
            <a:r>
              <a:rPr lang="es-ES" altLang="es-AR" sz="2800" dirty="0" err="1" smtClean="0"/>
              <a:t>regresores</a:t>
            </a:r>
            <a:r>
              <a:rPr lang="es-ES" altLang="es-AR" sz="2800" dirty="0" smtClean="0"/>
              <a:t> (</a:t>
            </a:r>
            <a:r>
              <a:rPr lang="es-ES" altLang="es-AR" sz="2800" dirty="0" err="1" smtClean="0"/>
              <a:t>T</a:t>
            </a:r>
            <a:r>
              <a:rPr lang="es-ES" altLang="es-AR" sz="2800" baseline="-25000" dirty="0" err="1" smtClean="0"/>
              <a:t>p</a:t>
            </a:r>
            <a:r>
              <a:rPr lang="es-ES" altLang="es-AR" sz="2800" dirty="0" smtClean="0"/>
              <a:t> = 1 – R</a:t>
            </a:r>
            <a:r>
              <a:rPr lang="es-ES" altLang="es-AR" sz="2800" baseline="-25000" dirty="0" smtClean="0"/>
              <a:t>p</a:t>
            </a:r>
            <a:r>
              <a:rPr lang="es-ES" altLang="es-AR" sz="2800" baseline="30000" dirty="0" smtClean="0"/>
              <a:t>2)</a:t>
            </a:r>
            <a:r>
              <a:rPr lang="es-ES" altLang="es-AR" sz="2800" dirty="0" smtClean="0"/>
              <a:t>.</a:t>
            </a:r>
          </a:p>
          <a:p>
            <a:pPr algn="just" eaLnBrk="1" hangingPunct="1">
              <a:buClr>
                <a:schemeClr val="tx1"/>
              </a:buClr>
              <a:buFont typeface="Wingdings" pitchFamily="2" charset="2"/>
              <a:buChar char="Ø"/>
            </a:pPr>
            <a:r>
              <a:rPr lang="es-ES" altLang="es-AR" sz="2800" dirty="0" smtClean="0"/>
              <a:t>Cuando tiene un valor máximo de 1, la variable no tiene ningún grado de </a:t>
            </a:r>
            <a:r>
              <a:rPr lang="es-ES" altLang="es-AR" sz="2800" dirty="0" err="1" smtClean="0"/>
              <a:t>colinealidad</a:t>
            </a:r>
            <a:r>
              <a:rPr lang="es-ES" altLang="es-AR" sz="2800" dirty="0" smtClean="0"/>
              <a:t> con las restantes, Un valor 0 indica que  la variable es una combinación lineal perfecta de otros </a:t>
            </a:r>
            <a:r>
              <a:rPr lang="es-ES" altLang="es-AR" sz="2800" dirty="0" err="1" smtClean="0"/>
              <a:t>regresores</a:t>
            </a:r>
            <a:r>
              <a:rPr lang="es-ES" altLang="es-AR" sz="2800" dirty="0" smtClean="0"/>
              <a:t>. Es deseable que, en general, sea mayor a .40</a:t>
            </a:r>
          </a:p>
        </p:txBody>
      </p:sp>
    </p:spTree>
    <p:extLst>
      <p:ext uri="{BB962C8B-B14F-4D97-AF65-F5344CB8AC3E}">
        <p14:creationId xmlns:p14="http://schemas.microsoft.com/office/powerpoint/2010/main" val="21257759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395536" y="404664"/>
            <a:ext cx="8229600" cy="5472608"/>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2800" dirty="0" smtClean="0"/>
              <a:t>VIF (</a:t>
            </a:r>
            <a:r>
              <a:rPr lang="es-ES" altLang="es-AR" sz="2800" dirty="0" err="1" smtClean="0"/>
              <a:t>variance</a:t>
            </a:r>
            <a:r>
              <a:rPr lang="es-ES" altLang="es-AR" sz="2800" dirty="0" smtClean="0"/>
              <a:t> </a:t>
            </a:r>
            <a:r>
              <a:rPr lang="es-ES" altLang="es-AR" sz="2800" dirty="0" err="1" smtClean="0"/>
              <a:t>inflation</a:t>
            </a:r>
            <a:r>
              <a:rPr lang="es-ES" altLang="es-AR" sz="2800" dirty="0" smtClean="0"/>
              <a:t> factor): a medida que es mayor la </a:t>
            </a:r>
            <a:r>
              <a:rPr lang="es-ES" altLang="es-AR" sz="2800" dirty="0" err="1" smtClean="0"/>
              <a:t>multicolinealidad</a:t>
            </a:r>
            <a:r>
              <a:rPr lang="es-ES" altLang="es-AR" sz="2800" dirty="0" smtClean="0"/>
              <a:t>, en un de los </a:t>
            </a:r>
            <a:r>
              <a:rPr lang="es-ES" altLang="es-AR" sz="2800" dirty="0" err="1" smtClean="0"/>
              <a:t>regresores</a:t>
            </a:r>
            <a:r>
              <a:rPr lang="es-ES" altLang="es-AR" sz="2800" dirty="0" smtClean="0"/>
              <a:t>, la variancia de su coeficiente comienza a crecer. La </a:t>
            </a:r>
            <a:r>
              <a:rPr lang="es-ES" altLang="es-AR" sz="2800" dirty="0" err="1" smtClean="0"/>
              <a:t>multicolinealidad</a:t>
            </a:r>
            <a:r>
              <a:rPr lang="es-ES" altLang="es-AR" sz="2800" dirty="0" smtClean="0"/>
              <a:t> infla la variancia del coeficiente (</a:t>
            </a:r>
            <a:r>
              <a:rPr lang="es-ES" altLang="es-AR" sz="2800" dirty="0" err="1" smtClean="0"/>
              <a:t>VIF</a:t>
            </a:r>
            <a:r>
              <a:rPr lang="es-ES" altLang="es-AR" sz="2800" baseline="-25000" dirty="0" err="1" smtClean="0"/>
              <a:t>p</a:t>
            </a:r>
            <a:r>
              <a:rPr lang="es-ES" altLang="es-AR" sz="2800" dirty="0" smtClean="0"/>
              <a:t>= 1/(1-R</a:t>
            </a:r>
            <a:r>
              <a:rPr lang="es-ES" altLang="es-AR" sz="2800" i="1" baseline="-25000" dirty="0" smtClean="0"/>
              <a:t>xp</a:t>
            </a:r>
            <a:r>
              <a:rPr lang="es-ES" altLang="es-AR" sz="2800" i="1" baseline="30000" dirty="0" smtClean="0"/>
              <a:t>2</a:t>
            </a:r>
            <a:r>
              <a:rPr lang="es-ES" altLang="es-AR" sz="2800" dirty="0" smtClean="0"/>
              <a:t>).</a:t>
            </a:r>
          </a:p>
          <a:p>
            <a:pPr algn="just" eaLnBrk="1" hangingPunct="1">
              <a:buClr>
                <a:schemeClr val="tx1"/>
              </a:buClr>
              <a:buFont typeface="Wingdings" pitchFamily="2" charset="2"/>
              <a:buChar char="Ø"/>
            </a:pPr>
            <a:r>
              <a:rPr lang="es-ES" altLang="es-AR" sz="2800" dirty="0" smtClean="0"/>
              <a:t>La VIF tomará un valor mínimo de 1 cuando no hay </a:t>
            </a:r>
            <a:r>
              <a:rPr lang="es-ES" altLang="es-AR" sz="2800" dirty="0" err="1" smtClean="0"/>
              <a:t>colinealidad</a:t>
            </a:r>
            <a:r>
              <a:rPr lang="es-ES" altLang="es-AR" sz="2800" dirty="0" smtClean="0"/>
              <a:t> y no tendrá límite superior en el caso de </a:t>
            </a:r>
            <a:r>
              <a:rPr lang="es-ES" altLang="es-AR" sz="2800" dirty="0" err="1" smtClean="0"/>
              <a:t>multicolinealidad</a:t>
            </a:r>
            <a:r>
              <a:rPr lang="es-ES" altLang="es-AR" sz="2800" dirty="0" smtClean="0"/>
              <a:t>.</a:t>
            </a:r>
          </a:p>
          <a:p>
            <a:pPr algn="just" eaLnBrk="1" hangingPunct="1">
              <a:buClr>
                <a:schemeClr val="tx1"/>
              </a:buClr>
              <a:buFont typeface="Wingdings" pitchFamily="2" charset="2"/>
              <a:buChar char="Ø"/>
            </a:pPr>
            <a:r>
              <a:rPr lang="es-ES" altLang="es-AR" sz="2800" dirty="0"/>
              <a:t>En presencia de </a:t>
            </a:r>
            <a:r>
              <a:rPr lang="es-ES" altLang="es-AR" sz="2800" dirty="0" err="1"/>
              <a:t>multicolinealidad</a:t>
            </a:r>
            <a:r>
              <a:rPr lang="es-ES" altLang="es-AR" sz="2800" dirty="0"/>
              <a:t>, una solución lógica consiste en eliminar del modelo aquellas variables con más alto VIF (o más baja tolerancia).</a:t>
            </a:r>
          </a:p>
          <a:p>
            <a:pPr algn="just" eaLnBrk="1" hangingPunct="1">
              <a:buClr>
                <a:schemeClr val="tx1"/>
              </a:buClr>
              <a:buFont typeface="Wingdings" pitchFamily="2" charset="2"/>
              <a:buChar char="Ø"/>
            </a:pPr>
            <a:endParaRPr lang="es-ES" altLang="es-AR" sz="2800" dirty="0" smtClean="0"/>
          </a:p>
        </p:txBody>
      </p:sp>
    </p:spTree>
    <p:extLst>
      <p:ext uri="{BB962C8B-B14F-4D97-AF65-F5344CB8AC3E}">
        <p14:creationId xmlns:p14="http://schemas.microsoft.com/office/powerpoint/2010/main" val="39678932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395536" y="1340768"/>
            <a:ext cx="8229600" cy="4708525"/>
          </a:xfrm>
          <a:solidFill>
            <a:srgbClr val="FFFF00"/>
          </a:solidFill>
          <a:ln>
            <a:solidFill>
              <a:schemeClr val="tx1"/>
            </a:solidFill>
            <a:miter lim="800000"/>
            <a:headEnd/>
            <a:tailEnd/>
          </a:ln>
        </p:spPr>
        <p:txBody>
          <a:bodyPr/>
          <a:lstStyle/>
          <a:p>
            <a:pPr algn="just" eaLnBrk="1" hangingPunct="1">
              <a:lnSpc>
                <a:spcPct val="90000"/>
              </a:lnSpc>
              <a:buClr>
                <a:schemeClr val="tx1"/>
              </a:buClr>
              <a:buFont typeface="Wingdings" pitchFamily="2" charset="2"/>
              <a:buChar char="Ø"/>
            </a:pPr>
            <a:r>
              <a:rPr lang="es-ES" altLang="es-AR" sz="2400" dirty="0" smtClean="0"/>
              <a:t>Dimensiones: factores diferentes que se hallan en el conjunto de variables independientes.</a:t>
            </a:r>
          </a:p>
          <a:p>
            <a:pPr algn="just" eaLnBrk="1" hangingPunct="1">
              <a:lnSpc>
                <a:spcPct val="90000"/>
              </a:lnSpc>
              <a:buClr>
                <a:schemeClr val="tx1"/>
              </a:buClr>
              <a:buFont typeface="Wingdings" pitchFamily="2" charset="2"/>
              <a:buChar char="Ø"/>
            </a:pPr>
            <a:r>
              <a:rPr lang="es-ES" altLang="es-AR" sz="2400" dirty="0" err="1" smtClean="0"/>
              <a:t>Autovalores</a:t>
            </a:r>
            <a:r>
              <a:rPr lang="es-ES" altLang="es-AR" sz="2400" dirty="0" smtClean="0"/>
              <a:t>: los valores próximos a 0 indican </a:t>
            </a:r>
            <a:r>
              <a:rPr lang="es-ES" altLang="es-AR" sz="2400" dirty="0" err="1" smtClean="0"/>
              <a:t>colinealidad</a:t>
            </a:r>
            <a:r>
              <a:rPr lang="es-ES" altLang="es-AR" sz="2400" dirty="0" smtClean="0"/>
              <a:t>.</a:t>
            </a:r>
          </a:p>
          <a:p>
            <a:pPr algn="just" eaLnBrk="1" hangingPunct="1">
              <a:lnSpc>
                <a:spcPct val="90000"/>
              </a:lnSpc>
              <a:buClr>
                <a:schemeClr val="tx1"/>
              </a:buClr>
              <a:buFont typeface="Wingdings" pitchFamily="2" charset="2"/>
              <a:buChar char="Ø"/>
            </a:pPr>
            <a:r>
              <a:rPr lang="es-ES" altLang="es-AR" sz="2400" dirty="0" smtClean="0"/>
              <a:t>Índices de condición: raíz cuadrada (</a:t>
            </a:r>
            <a:r>
              <a:rPr lang="es-ES" altLang="es-AR" sz="2400" dirty="0" err="1" smtClean="0"/>
              <a:t>autovalormayor</a:t>
            </a:r>
            <a:r>
              <a:rPr lang="es-ES" altLang="es-AR" sz="2400" dirty="0" smtClean="0"/>
              <a:t>/</a:t>
            </a:r>
            <a:r>
              <a:rPr lang="es-ES" altLang="es-AR" sz="2400" dirty="0" err="1" smtClean="0"/>
              <a:t>autovalor</a:t>
            </a:r>
            <a:r>
              <a:rPr lang="es-ES" altLang="es-AR" sz="2400" dirty="0" smtClean="0"/>
              <a:t>). Valores por encima de 15 indican posibles problemas de </a:t>
            </a:r>
            <a:r>
              <a:rPr lang="es-ES" altLang="es-AR" sz="2400" dirty="0" err="1" smtClean="0"/>
              <a:t>colinealidad</a:t>
            </a:r>
            <a:endParaRPr lang="es-ES" altLang="es-AR" sz="2400" dirty="0" smtClean="0"/>
          </a:p>
          <a:p>
            <a:pPr algn="just" eaLnBrk="1" hangingPunct="1">
              <a:lnSpc>
                <a:spcPct val="90000"/>
              </a:lnSpc>
              <a:buClr>
                <a:schemeClr val="tx1"/>
              </a:buClr>
              <a:buFont typeface="Wingdings" pitchFamily="2" charset="2"/>
              <a:buChar char="Ø"/>
            </a:pPr>
            <a:r>
              <a:rPr lang="es-ES" altLang="es-AR" sz="2400" dirty="0" smtClean="0"/>
              <a:t>Proporciones de variancia: proporción de la variancia de cada coeficiente de la regresión parcial </a:t>
            </a:r>
            <a:r>
              <a:rPr lang="es-ES" altLang="es-AR" sz="2400" i="1" dirty="0" err="1" smtClean="0"/>
              <a:t>b</a:t>
            </a:r>
            <a:r>
              <a:rPr lang="es-ES" altLang="es-AR" sz="2400" i="1" baseline="-25000" dirty="0" err="1" smtClean="0"/>
              <a:t>j</a:t>
            </a:r>
            <a:r>
              <a:rPr lang="es-ES" altLang="es-AR" sz="2400" dirty="0" smtClean="0"/>
              <a:t> que está explicada por cada factor.</a:t>
            </a:r>
          </a:p>
          <a:p>
            <a:pPr algn="just" eaLnBrk="1" hangingPunct="1">
              <a:lnSpc>
                <a:spcPct val="90000"/>
              </a:lnSpc>
              <a:buClr>
                <a:schemeClr val="tx1"/>
              </a:buClr>
              <a:buFont typeface="Wingdings" pitchFamily="2" charset="2"/>
              <a:buChar char="Ø"/>
            </a:pPr>
            <a:r>
              <a:rPr lang="es-ES" altLang="es-AR" sz="2400" dirty="0"/>
              <a:t>Proporciones de variancia: Hay problema de </a:t>
            </a:r>
            <a:r>
              <a:rPr lang="es-ES" altLang="es-AR" sz="2400" dirty="0" err="1"/>
              <a:t>colinealidad</a:t>
            </a:r>
            <a:r>
              <a:rPr lang="es-ES" altLang="es-AR" sz="2400" dirty="0"/>
              <a:t> si una dimensión (de índice de condición alto) explica gran cantidad de la variable de dos o más variables.</a:t>
            </a:r>
          </a:p>
          <a:p>
            <a:pPr algn="just" eaLnBrk="1" hangingPunct="1">
              <a:lnSpc>
                <a:spcPct val="90000"/>
              </a:lnSpc>
              <a:buClr>
                <a:schemeClr val="tx1"/>
              </a:buClr>
              <a:buFont typeface="Wingdings" pitchFamily="2" charset="2"/>
              <a:buChar char="Ø"/>
            </a:pPr>
            <a:endParaRPr lang="es-ES" altLang="es-AR" sz="2800" dirty="0" smtClean="0"/>
          </a:p>
        </p:txBody>
      </p:sp>
      <p:sp>
        <p:nvSpPr>
          <p:cNvPr id="5" name="Rectangle 2"/>
          <p:cNvSpPr>
            <a:spLocks noGrp="1" noChangeArrowheads="1"/>
          </p:cNvSpPr>
          <p:nvPr>
            <p:ph type="title"/>
          </p:nvPr>
        </p:nvSpPr>
        <p:spPr>
          <a:xfrm>
            <a:off x="457200" y="188640"/>
            <a:ext cx="8218488" cy="864096"/>
          </a:xfrm>
          <a:solidFill>
            <a:srgbClr val="33CCCC"/>
          </a:solidFill>
          <a:ln>
            <a:solidFill>
              <a:schemeClr val="tx1"/>
            </a:solidFill>
            <a:miter lim="800000"/>
            <a:headEnd/>
            <a:tailEnd/>
          </a:ln>
        </p:spPr>
        <p:txBody>
          <a:bodyPr/>
          <a:lstStyle/>
          <a:p>
            <a:pPr algn="ctr" eaLnBrk="1" hangingPunct="1"/>
            <a:r>
              <a:rPr lang="es-ES" altLang="es-AR" sz="4000" b="1" dirty="0" smtClean="0"/>
              <a:t>Diagnóstico de </a:t>
            </a:r>
            <a:r>
              <a:rPr lang="es-ES" altLang="es-AR" sz="4000" b="1" dirty="0" err="1" smtClean="0"/>
              <a:t>Colinealidad</a:t>
            </a:r>
            <a:endParaRPr lang="es-ES" altLang="es-AR" sz="2800" b="1" dirty="0" smtClean="0"/>
          </a:p>
        </p:txBody>
      </p:sp>
    </p:spTree>
    <p:extLst>
      <p:ext uri="{BB962C8B-B14F-4D97-AF65-F5344CB8AC3E}">
        <p14:creationId xmlns:p14="http://schemas.microsoft.com/office/powerpoint/2010/main" val="35039544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Rectangle 3"/>
          <p:cNvSpPr>
            <a:spLocks noGrp="1" noChangeArrowheads="1"/>
          </p:cNvSpPr>
          <p:nvPr>
            <p:ph type="body" idx="1"/>
          </p:nvPr>
        </p:nvSpPr>
        <p:spPr>
          <a:xfrm>
            <a:off x="467544" y="692696"/>
            <a:ext cx="8229600" cy="1397000"/>
          </a:xfrm>
          <a:solidFill>
            <a:srgbClr val="47B952"/>
          </a:solidFill>
          <a:ln>
            <a:solidFill>
              <a:schemeClr val="tx1"/>
            </a:solidFill>
            <a:miter lim="800000"/>
            <a:headEnd/>
            <a:tailEnd/>
          </a:ln>
        </p:spPr>
        <p:txBody>
          <a:bodyPr/>
          <a:lstStyle/>
          <a:p>
            <a:pPr algn="ctr" eaLnBrk="1" hangingPunct="1">
              <a:buFontTx/>
              <a:buNone/>
            </a:pPr>
            <a:r>
              <a:rPr lang="es-ES" altLang="es-AR" sz="4000" b="1" smtClean="0"/>
              <a:t>	Procedimientos de selección de variables</a:t>
            </a:r>
          </a:p>
        </p:txBody>
      </p:sp>
      <p:sp>
        <p:nvSpPr>
          <p:cNvPr id="3" name="Rectangle 3"/>
          <p:cNvSpPr txBox="1">
            <a:spLocks noChangeArrowheads="1"/>
          </p:cNvSpPr>
          <p:nvPr/>
        </p:nvSpPr>
        <p:spPr bwMode="auto">
          <a:xfrm>
            <a:off x="457200" y="2032000"/>
            <a:ext cx="8229600" cy="2621136"/>
          </a:xfrm>
          <a:prstGeom prst="rect">
            <a:avLst/>
          </a:prstGeom>
          <a:solidFill>
            <a:srgbClr val="FFFF00"/>
          </a:solidFill>
          <a:ln>
            <a:solidFill>
              <a:schemeClr val="tx1"/>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buClr>
                <a:schemeClr val="tx1"/>
              </a:buClr>
              <a:buFont typeface="Wingdings" pitchFamily="2" charset="2"/>
              <a:buChar char="Ø"/>
            </a:pPr>
            <a:endParaRPr lang="es-ES" altLang="es-AR" b="1" kern="0" smtClean="0"/>
          </a:p>
          <a:p>
            <a:pPr eaLnBrk="1" hangingPunct="1">
              <a:buClr>
                <a:schemeClr val="tx1"/>
              </a:buClr>
              <a:buFont typeface="Wingdings" pitchFamily="2" charset="2"/>
              <a:buChar char="Ø"/>
            </a:pPr>
            <a:r>
              <a:rPr lang="es-ES" altLang="es-AR" b="1" kern="0" smtClean="0"/>
              <a:t>Procedimiento enter o global</a:t>
            </a:r>
          </a:p>
          <a:p>
            <a:pPr eaLnBrk="1" hangingPunct="1">
              <a:buClr>
                <a:schemeClr val="tx1"/>
              </a:buClr>
              <a:buFont typeface="Wingdings" pitchFamily="2" charset="2"/>
              <a:buChar char="Ø"/>
            </a:pPr>
            <a:endParaRPr lang="es-ES" altLang="es-AR" b="1" kern="0" smtClean="0"/>
          </a:p>
          <a:p>
            <a:pPr eaLnBrk="1" hangingPunct="1">
              <a:buClr>
                <a:schemeClr val="tx1"/>
              </a:buClr>
              <a:buFont typeface="Wingdings" pitchFamily="2" charset="2"/>
              <a:buChar char="Ø"/>
            </a:pPr>
            <a:r>
              <a:rPr lang="es-ES" altLang="es-AR" b="1" kern="0" smtClean="0"/>
              <a:t>Jerárquico (de acuerdo a un orden)</a:t>
            </a:r>
            <a:endParaRPr lang="es-ES" altLang="es-AR" b="1" kern="0" dirty="0" smtClean="0"/>
          </a:p>
        </p:txBody>
      </p:sp>
    </p:spTree>
    <p:extLst>
      <p:ext uri="{BB962C8B-B14F-4D97-AF65-F5344CB8AC3E}">
        <p14:creationId xmlns:p14="http://schemas.microsoft.com/office/powerpoint/2010/main" val="17318269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5"/>
          <p:cNvSpPr>
            <a:spLocks noGrp="1" noChangeArrowheads="1"/>
          </p:cNvSpPr>
          <p:nvPr>
            <p:ph type="title"/>
          </p:nvPr>
        </p:nvSpPr>
        <p:spPr>
          <a:xfrm>
            <a:off x="457200" y="274638"/>
            <a:ext cx="8229600" cy="1426170"/>
          </a:xfrm>
          <a:solidFill>
            <a:srgbClr val="47B952"/>
          </a:solidFill>
          <a:ln>
            <a:solidFill>
              <a:schemeClr val="tx1"/>
            </a:solidFill>
            <a:miter lim="800000"/>
            <a:headEnd/>
            <a:tailEnd/>
          </a:ln>
        </p:spPr>
        <p:txBody>
          <a:bodyPr/>
          <a:lstStyle/>
          <a:p>
            <a:pPr algn="ctr" eaLnBrk="1" hangingPunct="1"/>
            <a:r>
              <a:rPr lang="es-ES" altLang="es-AR" b="1" dirty="0" smtClean="0">
                <a:solidFill>
                  <a:schemeClr val="tx1"/>
                </a:solidFill>
              </a:rPr>
              <a:t>Método simultáneo </a:t>
            </a:r>
            <a:br>
              <a:rPr lang="es-ES" altLang="es-AR" b="1" dirty="0" smtClean="0">
                <a:solidFill>
                  <a:schemeClr val="tx1"/>
                </a:solidFill>
              </a:rPr>
            </a:br>
            <a:r>
              <a:rPr lang="es-ES" altLang="es-AR" b="1" dirty="0" smtClean="0">
                <a:solidFill>
                  <a:schemeClr val="tx1"/>
                </a:solidFill>
              </a:rPr>
              <a:t>(</a:t>
            </a:r>
            <a:r>
              <a:rPr lang="es-ES" altLang="es-AR" b="1" dirty="0" err="1" smtClean="0">
                <a:solidFill>
                  <a:schemeClr val="tx1"/>
                </a:solidFill>
              </a:rPr>
              <a:t>Enter</a:t>
            </a:r>
            <a:r>
              <a:rPr lang="es-ES" altLang="es-AR" b="1" dirty="0" smtClean="0">
                <a:solidFill>
                  <a:schemeClr val="tx1"/>
                </a:solidFill>
              </a:rPr>
              <a:t>)</a:t>
            </a:r>
          </a:p>
        </p:txBody>
      </p:sp>
      <p:sp>
        <p:nvSpPr>
          <p:cNvPr id="178179" name="Rectangle 3"/>
          <p:cNvSpPr>
            <a:spLocks noGrp="1" noChangeArrowheads="1"/>
          </p:cNvSpPr>
          <p:nvPr>
            <p:ph type="body" sz="half" idx="1"/>
          </p:nvPr>
        </p:nvSpPr>
        <p:spPr>
          <a:xfrm>
            <a:off x="457200" y="1916113"/>
            <a:ext cx="8291513" cy="4249737"/>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mtClean="0"/>
              <a:t>En el método simultáneo, denominado en el SPSS por ENTER, el investigador define el conjunto de predictores que forman el modelo. A continuación se evalúa la capacidad de este modelo de predecir la variable criterio.</a:t>
            </a:r>
          </a:p>
          <a:p>
            <a:pPr algn="just" eaLnBrk="1" hangingPunct="1">
              <a:buClr>
                <a:schemeClr val="tx1"/>
              </a:buClr>
              <a:buFont typeface="Wingdings" pitchFamily="2" charset="2"/>
              <a:buChar char="Ø"/>
            </a:pPr>
            <a:r>
              <a:rPr lang="es-ES" altLang="es-AR" smtClean="0"/>
              <a:t>Se trata, en definitiva, de probar el modelo global o completo.</a:t>
            </a:r>
          </a:p>
        </p:txBody>
      </p:sp>
    </p:spTree>
    <p:extLst>
      <p:ext uri="{BB962C8B-B14F-4D97-AF65-F5344CB8AC3E}">
        <p14:creationId xmlns:p14="http://schemas.microsoft.com/office/powerpoint/2010/main" val="13353475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8291513" cy="1354137"/>
          </a:xfrm>
          <a:solidFill>
            <a:srgbClr val="47B952"/>
          </a:solidFill>
          <a:ln>
            <a:solidFill>
              <a:schemeClr val="tx1"/>
            </a:solidFill>
            <a:miter lim="800000"/>
            <a:headEnd/>
            <a:tailEnd/>
          </a:ln>
        </p:spPr>
        <p:txBody>
          <a:bodyPr/>
          <a:lstStyle/>
          <a:p>
            <a:pPr algn="ctr" eaLnBrk="1" hangingPunct="1"/>
            <a:r>
              <a:rPr lang="es-ES" altLang="es-AR" sz="4000" b="1" dirty="0" smtClean="0">
                <a:solidFill>
                  <a:schemeClr val="tx1"/>
                </a:solidFill>
              </a:rPr>
              <a:t>Métodos jerárquicos de selección de variables</a:t>
            </a:r>
          </a:p>
        </p:txBody>
      </p:sp>
      <p:sp>
        <p:nvSpPr>
          <p:cNvPr id="179203" name="Rectangle 6"/>
          <p:cNvSpPr>
            <a:spLocks noGrp="1" noChangeArrowheads="1"/>
          </p:cNvSpPr>
          <p:nvPr>
            <p:ph type="body" idx="1"/>
          </p:nvPr>
        </p:nvSpPr>
        <p:spPr>
          <a:xfrm>
            <a:off x="457200" y="1855788"/>
            <a:ext cx="8229600" cy="4525962"/>
          </a:xfrm>
          <a:solidFill>
            <a:srgbClr val="FFFF00"/>
          </a:solidFill>
          <a:ln>
            <a:solidFill>
              <a:schemeClr val="tx1"/>
            </a:solidFill>
            <a:miter lim="800000"/>
            <a:headEnd/>
            <a:tailEnd/>
          </a:ln>
        </p:spPr>
        <p:txBody>
          <a:bodyPr/>
          <a:lstStyle/>
          <a:p>
            <a:pPr algn="just" eaLnBrk="1" hangingPunct="1">
              <a:lnSpc>
                <a:spcPct val="90000"/>
              </a:lnSpc>
              <a:buClr>
                <a:schemeClr val="tx1"/>
              </a:buClr>
              <a:buFont typeface="Wingdings" pitchFamily="2" charset="2"/>
              <a:buChar char="Ø"/>
            </a:pPr>
            <a:r>
              <a:rPr lang="es-ES" altLang="es-AR" dirty="0" smtClean="0"/>
              <a:t>En los métodos jerárquicos las variables entran en el modelo de acuerdo con un orden determinado. El orden depende de las consideraciones teóricas o de resultados previos.</a:t>
            </a:r>
          </a:p>
          <a:p>
            <a:pPr algn="just" eaLnBrk="1" hangingPunct="1">
              <a:lnSpc>
                <a:spcPct val="90000"/>
              </a:lnSpc>
              <a:buClr>
                <a:schemeClr val="tx1"/>
              </a:buClr>
              <a:buFont typeface="Wingdings" pitchFamily="2" charset="2"/>
              <a:buChar char="Ø"/>
            </a:pPr>
            <a:r>
              <a:rPr lang="es-ES" altLang="es-AR" dirty="0" smtClean="0"/>
              <a:t>Desde la perspectiva estadística,  el orden de entrada de las variables en el modelo viene determinado por la fuerza de su correlación con la variable criterio.</a:t>
            </a:r>
          </a:p>
        </p:txBody>
      </p:sp>
    </p:spTree>
    <p:extLst>
      <p:ext uri="{BB962C8B-B14F-4D97-AF65-F5344CB8AC3E}">
        <p14:creationId xmlns:p14="http://schemas.microsoft.com/office/powerpoint/2010/main" val="10730756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67544" y="548680"/>
            <a:ext cx="8208912" cy="1143000"/>
          </a:xfrm>
          <a:solidFill>
            <a:srgbClr val="47B952"/>
          </a:solidFill>
          <a:ln>
            <a:solidFill>
              <a:schemeClr val="tx1"/>
            </a:solidFill>
            <a:miter lim="800000"/>
            <a:headEnd/>
            <a:tailEnd/>
          </a:ln>
        </p:spPr>
        <p:txBody>
          <a:bodyPr/>
          <a:lstStyle/>
          <a:p>
            <a:pPr algn="ctr" eaLnBrk="1" hangingPunct="1"/>
            <a:r>
              <a:rPr lang="es-ES" altLang="es-AR" b="1" dirty="0" err="1" smtClean="0">
                <a:solidFill>
                  <a:schemeClr val="tx1"/>
                </a:solidFill>
              </a:rPr>
              <a:t>Stepwise</a:t>
            </a:r>
            <a:r>
              <a:rPr lang="es-ES" altLang="es-AR" b="1" dirty="0" smtClean="0">
                <a:solidFill>
                  <a:schemeClr val="tx1"/>
                </a:solidFill>
              </a:rPr>
              <a:t> </a:t>
            </a:r>
            <a:r>
              <a:rPr lang="es-ES" altLang="es-AR" b="1" dirty="0" err="1" smtClean="0">
                <a:solidFill>
                  <a:schemeClr val="tx1"/>
                </a:solidFill>
              </a:rPr>
              <a:t>selection</a:t>
            </a:r>
            <a:endParaRPr lang="es-ES" altLang="es-AR" b="1" dirty="0" smtClean="0">
              <a:solidFill>
                <a:schemeClr val="tx1"/>
              </a:solidFill>
            </a:endParaRPr>
          </a:p>
        </p:txBody>
      </p:sp>
      <p:sp>
        <p:nvSpPr>
          <p:cNvPr id="181251" name="Rectangle 3"/>
          <p:cNvSpPr>
            <a:spLocks noGrp="1" noChangeArrowheads="1"/>
          </p:cNvSpPr>
          <p:nvPr>
            <p:ph type="body" idx="1"/>
          </p:nvPr>
        </p:nvSpPr>
        <p:spPr>
          <a:xfrm>
            <a:off x="457200" y="1782763"/>
            <a:ext cx="8229600" cy="4525962"/>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dirty="0" smtClean="0"/>
              <a:t>Cada predictor o variable independiente es entrando de forma secuencial y su valor es evaluado. Si añadir el predictor contribuye al modelo, entonces es retenido y el resto de variables son entonces reevaluadas para probar si siguen contribuyendo al éxito del modelo. Si no contribuyen significativamente son eliminadas.</a:t>
            </a:r>
          </a:p>
        </p:txBody>
      </p:sp>
    </p:spTree>
    <p:extLst>
      <p:ext uri="{BB962C8B-B14F-4D97-AF65-F5344CB8AC3E}">
        <p14:creationId xmlns:p14="http://schemas.microsoft.com/office/powerpoint/2010/main" val="2528243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251520" y="548680"/>
            <a:ext cx="8445624" cy="6120680"/>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3000" dirty="0"/>
              <a:t>A cada paso del proceso, se observa si la variable menos significativa del modelo puede ser removida debido que su valor </a:t>
            </a:r>
            <a:r>
              <a:rPr lang="es-ES" altLang="es-AR" sz="3000" i="1" dirty="0" smtClean="0"/>
              <a:t>F</a:t>
            </a:r>
            <a:r>
              <a:rPr lang="es-ES" altLang="es-AR" sz="3000" dirty="0" smtClean="0"/>
              <a:t>, FMIN</a:t>
            </a:r>
            <a:r>
              <a:rPr lang="es-ES" altLang="es-AR" sz="3000" dirty="0"/>
              <a:t>, es menor que el especificado o valor </a:t>
            </a:r>
            <a:r>
              <a:rPr lang="es-ES" altLang="es-AR" sz="3000" i="1" dirty="0" smtClean="0"/>
              <a:t>F</a:t>
            </a:r>
            <a:r>
              <a:rPr lang="es-ES" altLang="es-AR" sz="3000" dirty="0" smtClean="0"/>
              <a:t> </a:t>
            </a:r>
            <a:r>
              <a:rPr lang="es-ES" altLang="es-AR" sz="3000" dirty="0"/>
              <a:t>por defecto.</a:t>
            </a:r>
          </a:p>
          <a:p>
            <a:pPr algn="just" eaLnBrk="1" hangingPunct="1">
              <a:buClr>
                <a:schemeClr val="tx1"/>
              </a:buClr>
              <a:buFont typeface="Wingdings" pitchFamily="2" charset="2"/>
              <a:buChar char="Ø"/>
            </a:pPr>
            <a:r>
              <a:rPr lang="es-ES" altLang="es-AR" sz="3000" dirty="0" smtClean="0"/>
              <a:t>Si ninguna variable puede ser removida, se verifica si la más significativa que no está en el modelo puede ser añadida dado que su valor </a:t>
            </a:r>
            <a:r>
              <a:rPr lang="es-ES" altLang="es-AR" sz="3000" i="1" dirty="0" smtClean="0"/>
              <a:t>F</a:t>
            </a:r>
            <a:r>
              <a:rPr lang="es-ES" altLang="es-AR" sz="3000" dirty="0" smtClean="0"/>
              <a:t>, FMAX, es el mayor que el especificado o por defecto.</a:t>
            </a:r>
          </a:p>
          <a:p>
            <a:pPr algn="just" eaLnBrk="1" hangingPunct="1">
              <a:buClr>
                <a:schemeClr val="tx1"/>
              </a:buClr>
              <a:buFont typeface="Wingdings" pitchFamily="2" charset="2"/>
              <a:buChar char="Ø"/>
            </a:pPr>
            <a:r>
              <a:rPr lang="es-ES" altLang="es-AR" sz="3000" dirty="0" smtClean="0"/>
              <a:t>El procedimiento se para cuando no se puede añadir o eliminar ninguna otra variable.</a:t>
            </a:r>
          </a:p>
        </p:txBody>
      </p:sp>
    </p:spTree>
    <p:extLst>
      <p:ext uri="{BB962C8B-B14F-4D97-AF65-F5344CB8AC3E}">
        <p14:creationId xmlns:p14="http://schemas.microsoft.com/office/powerpoint/2010/main" val="41582631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67544" y="260648"/>
            <a:ext cx="8136904" cy="1143000"/>
          </a:xfrm>
          <a:solidFill>
            <a:srgbClr val="47B952"/>
          </a:solidFill>
          <a:ln>
            <a:solidFill>
              <a:schemeClr val="tx1"/>
            </a:solidFill>
            <a:miter lim="800000"/>
            <a:headEnd/>
            <a:tailEnd/>
          </a:ln>
        </p:spPr>
        <p:txBody>
          <a:bodyPr/>
          <a:lstStyle/>
          <a:p>
            <a:pPr algn="ctr" eaLnBrk="1" hangingPunct="1"/>
            <a:r>
              <a:rPr lang="en-US" altLang="es-AR" b="1" dirty="0" smtClean="0">
                <a:solidFill>
                  <a:schemeClr val="tx1"/>
                </a:solidFill>
              </a:rPr>
              <a:t>Forward selection</a:t>
            </a:r>
            <a:endParaRPr lang="es-ES" altLang="es-AR" b="1" dirty="0" smtClean="0">
              <a:solidFill>
                <a:schemeClr val="tx1"/>
              </a:solidFill>
            </a:endParaRPr>
          </a:p>
        </p:txBody>
      </p:sp>
      <p:sp>
        <p:nvSpPr>
          <p:cNvPr id="184323" name="Rectangle 3"/>
          <p:cNvSpPr>
            <a:spLocks noGrp="1" noChangeArrowheads="1"/>
          </p:cNvSpPr>
          <p:nvPr>
            <p:ph type="body" idx="1"/>
          </p:nvPr>
        </p:nvSpPr>
        <p:spPr>
          <a:xfrm>
            <a:off x="395536" y="1556792"/>
            <a:ext cx="8229600" cy="5040560"/>
          </a:xfrm>
          <a:solidFill>
            <a:srgbClr val="FFFF00"/>
          </a:solidFill>
          <a:ln>
            <a:solidFill>
              <a:schemeClr val="tx1"/>
            </a:solidFill>
            <a:miter lim="800000"/>
            <a:headEnd/>
            <a:tailEnd/>
          </a:ln>
        </p:spPr>
        <p:txBody>
          <a:bodyPr/>
          <a:lstStyle/>
          <a:p>
            <a:pPr algn="just" eaLnBrk="1" hangingPunct="1">
              <a:buClr>
                <a:schemeClr val="tx1"/>
              </a:buClr>
              <a:buFont typeface="Wingdings" pitchFamily="2" charset="2"/>
              <a:buChar char="Ø"/>
            </a:pPr>
            <a:r>
              <a:rPr lang="es-ES" altLang="es-AR" sz="2800" dirty="0" smtClean="0"/>
              <a:t>Al igual que el procedimiento </a:t>
            </a:r>
            <a:r>
              <a:rPr lang="es-ES" altLang="es-AR" sz="2800" dirty="0" err="1" smtClean="0"/>
              <a:t>stepwise</a:t>
            </a:r>
            <a:r>
              <a:rPr lang="es-ES" altLang="es-AR" sz="2800" dirty="0" smtClean="0"/>
              <a:t>, las variables son entradas secuencialmente en el modelo.</a:t>
            </a:r>
          </a:p>
          <a:p>
            <a:pPr algn="just" eaLnBrk="1" hangingPunct="1">
              <a:buClr>
                <a:schemeClr val="tx1"/>
              </a:buClr>
              <a:buFont typeface="Wingdings" pitchFamily="2" charset="2"/>
              <a:buChar char="Ø"/>
            </a:pPr>
            <a:r>
              <a:rPr lang="es-ES" altLang="es-AR" sz="2800" dirty="0" smtClean="0"/>
              <a:t>La primera variable considerada para entrar en el modelo es la que tiene una mayor correlación positiva o negativa con la variable dependiente.</a:t>
            </a:r>
            <a:r>
              <a:rPr lang="es-ES" altLang="es-AR" sz="2800" dirty="0"/>
              <a:t> </a:t>
            </a:r>
            <a:endParaRPr lang="es-ES" altLang="es-AR" sz="2800" dirty="0" smtClean="0"/>
          </a:p>
          <a:p>
            <a:pPr algn="just" eaLnBrk="1" hangingPunct="1">
              <a:buClr>
                <a:schemeClr val="tx1"/>
              </a:buClr>
              <a:buFont typeface="Wingdings" pitchFamily="2" charset="2"/>
              <a:buChar char="Ø"/>
            </a:pPr>
            <a:r>
              <a:rPr lang="es-ES" altLang="es-AR" sz="2800" dirty="0" smtClean="0"/>
              <a:t>La </a:t>
            </a:r>
            <a:r>
              <a:rPr lang="es-ES" altLang="es-AR" sz="2800" dirty="0"/>
              <a:t>variable es entrada en el modelo, sólo cuando satisface el criterio de entrada (tiene un valor </a:t>
            </a:r>
            <a:r>
              <a:rPr lang="es-ES" altLang="es-AR" sz="2800" i="1" dirty="0"/>
              <a:t>F</a:t>
            </a:r>
            <a:r>
              <a:rPr lang="es-ES" altLang="es-AR" sz="2800" dirty="0"/>
              <a:t> mayor que el criterio).</a:t>
            </a:r>
          </a:p>
          <a:p>
            <a:pPr algn="just" eaLnBrk="1" hangingPunct="1">
              <a:buClr>
                <a:schemeClr val="tx1"/>
              </a:buClr>
              <a:buFont typeface="Wingdings" pitchFamily="2" charset="2"/>
              <a:buChar char="Ø"/>
            </a:pPr>
            <a:r>
              <a:rPr lang="es-ES" altLang="es-AR" sz="2800" dirty="0"/>
              <a:t>El procedimiento se para cuando no hay más variables que se ajusten el criterio de entrada.</a:t>
            </a:r>
          </a:p>
          <a:p>
            <a:pPr algn="just" eaLnBrk="1" hangingPunct="1">
              <a:buClr>
                <a:schemeClr val="tx1"/>
              </a:buClr>
              <a:buFont typeface="Wingdings" pitchFamily="2" charset="2"/>
              <a:buChar char="Ø"/>
            </a:pPr>
            <a:endParaRPr lang="es-ES" altLang="es-AR" dirty="0" smtClean="0"/>
          </a:p>
        </p:txBody>
      </p:sp>
    </p:spTree>
    <p:extLst>
      <p:ext uri="{BB962C8B-B14F-4D97-AF65-F5344CB8AC3E}">
        <p14:creationId xmlns:p14="http://schemas.microsoft.com/office/powerpoint/2010/main" val="2266693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presentaciones\Alta tensión.pot</Template>
  <TotalTime>5591</TotalTime>
  <Words>5167</Words>
  <Application>Microsoft Office PowerPoint</Application>
  <PresentationFormat>Presentación en pantalla (4:3)</PresentationFormat>
  <Paragraphs>552</Paragraphs>
  <Slides>101</Slides>
  <Notes>23</Notes>
  <HiddenSlides>0</HiddenSlides>
  <MMClips>0</MMClips>
  <ScaleCrop>false</ScaleCrop>
  <HeadingPairs>
    <vt:vector size="4" baseType="variant">
      <vt:variant>
        <vt:lpstr>Tema</vt:lpstr>
      </vt:variant>
      <vt:variant>
        <vt:i4>1</vt:i4>
      </vt:variant>
      <vt:variant>
        <vt:lpstr>Títulos de diapositiva</vt:lpstr>
      </vt:variant>
      <vt:variant>
        <vt:i4>101</vt:i4>
      </vt:variant>
    </vt:vector>
  </HeadingPairs>
  <TitlesOfParts>
    <vt:vector size="102" baseType="lpstr">
      <vt:lpstr>Mezclas</vt:lpstr>
      <vt:lpstr>Presentación de PowerPoint</vt:lpstr>
      <vt:lpstr>Presentación de PowerPoint</vt:lpstr>
      <vt:lpstr>Presentación de PowerPoint</vt:lpstr>
      <vt:lpstr>Presentación de PowerPoint</vt:lpstr>
      <vt:lpstr>¿Hay relación entre las variables años de estudio e ingresos laborales?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Modelo de correlación parcial</vt:lpstr>
      <vt:lpstr>Presentación de PowerPoint</vt:lpstr>
      <vt:lpstr>Presentación de PowerPoint</vt:lpstr>
      <vt:lpstr>Presentación de PowerPoint</vt:lpstr>
      <vt:lpstr>Presentación de PowerPoint</vt:lpstr>
      <vt:lpstr>¿Los años de estudio e ingresos determinan el valor de los ingresos laborales?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de dispersión años de estudio e ingresos</vt:lpstr>
      <vt:lpstr>Diagrama de dispersión años de estudio e ingresos</vt:lpstr>
      <vt:lpstr>Recta de regresión</vt:lpstr>
      <vt:lpstr>Particularidades de recta de regresión</vt:lpstr>
      <vt:lpstr>Pendiente de recta de regresión</vt:lpstr>
      <vt:lpstr>Determinación de pendiente de recta de regresión</vt:lpstr>
      <vt:lpstr>Determinación de ordenada al origen de recta de regresión</vt:lpstr>
      <vt:lpstr>Recta de regresión</vt:lpstr>
      <vt:lpstr>Presentación de PowerPoint</vt:lpstr>
      <vt:lpstr>Predicción </vt:lpstr>
      <vt:lpstr>Presentación de PowerPoint</vt:lpstr>
      <vt:lpstr>Recta de regresión / Técnica mínimos cuadrados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ajustado y recta de regresión</vt:lpstr>
      <vt:lpstr>Presentación de PowerPoint</vt:lpstr>
      <vt:lpstr>Presentación de PowerPoint</vt:lpstr>
      <vt:lpstr>Regresión lineal múltiple</vt:lpstr>
      <vt:lpstr>Identificación de un punto en el espacio según datos de tres variables</vt:lpstr>
      <vt:lpstr>Identificación de nube de puntos en el espacio según datos de tres variables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Scatter- plot (gráfico de dispersión)</vt:lpstr>
      <vt:lpstr>Presentación de PowerPoint</vt:lpstr>
      <vt:lpstr>Interpretando los plots de valores predichos y residuales</vt:lpstr>
      <vt:lpstr>Linealidad</vt:lpstr>
      <vt:lpstr>Linealidad</vt:lpstr>
      <vt:lpstr>Linealidad</vt:lpstr>
      <vt:lpstr>Homoscedasticidad</vt:lpstr>
      <vt:lpstr>Homoscedasticidad</vt:lpstr>
      <vt:lpstr>Homoscedasticidad</vt:lpstr>
      <vt:lpstr>Independencia de los residuos</vt:lpstr>
      <vt:lpstr>Prueba de normalidad</vt:lpstr>
      <vt:lpstr>Presentación de PowerPoint</vt:lpstr>
      <vt:lpstr>Presentación de PowerPoint</vt:lpstr>
      <vt:lpstr>Presentación de PowerPoint</vt:lpstr>
      <vt:lpstr>Multicolinealidad Estadísticos de colinealidad Tolerancia y VIF (variancia inflation factors)</vt:lpstr>
      <vt:lpstr>Presentación de PowerPoint</vt:lpstr>
      <vt:lpstr>Diagnóstico de Colinealidad</vt:lpstr>
      <vt:lpstr>Presentación de PowerPoint</vt:lpstr>
      <vt:lpstr>Método simultáneo  (Enter)</vt:lpstr>
      <vt:lpstr>Métodos jerárquicos de selección de variables</vt:lpstr>
      <vt:lpstr>Stepwise selection</vt:lpstr>
      <vt:lpstr>Presentación de PowerPoint</vt:lpstr>
      <vt:lpstr>Forward selection</vt:lpstr>
      <vt:lpstr>Backward selection</vt:lpstr>
      <vt:lpstr>Remove</vt:lpstr>
    </vt:vector>
  </TitlesOfParts>
  <Company>UCA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UCA</dc:creator>
  <cp:lastModifiedBy>Agustín</cp:lastModifiedBy>
  <cp:revision>279</cp:revision>
  <dcterms:created xsi:type="dcterms:W3CDTF">2006-07-27T19:02:59Z</dcterms:created>
  <dcterms:modified xsi:type="dcterms:W3CDTF">2019-04-28T11:48:31Z</dcterms:modified>
</cp:coreProperties>
</file>