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7" r:id="rId2"/>
    <p:sldMasterId id="2147483861" r:id="rId3"/>
  </p:sldMasterIdLst>
  <p:notesMasterIdLst>
    <p:notesMasterId r:id="rId90"/>
  </p:notesMasterIdLst>
  <p:handoutMasterIdLst>
    <p:handoutMasterId r:id="rId91"/>
  </p:handoutMasterIdLst>
  <p:sldIdLst>
    <p:sldId id="287" r:id="rId4"/>
    <p:sldId id="300" r:id="rId5"/>
    <p:sldId id="324" r:id="rId6"/>
    <p:sldId id="326" r:id="rId7"/>
    <p:sldId id="338" r:id="rId8"/>
    <p:sldId id="399" r:id="rId9"/>
    <p:sldId id="398" r:id="rId10"/>
    <p:sldId id="397" r:id="rId11"/>
    <p:sldId id="293" r:id="rId12"/>
    <p:sldId id="400" r:id="rId13"/>
    <p:sldId id="337" r:id="rId14"/>
    <p:sldId id="269" r:id="rId15"/>
    <p:sldId id="272" r:id="rId16"/>
    <p:sldId id="339" r:id="rId17"/>
    <p:sldId id="275" r:id="rId18"/>
    <p:sldId id="401" r:id="rId19"/>
    <p:sldId id="402" r:id="rId20"/>
    <p:sldId id="404" r:id="rId21"/>
    <p:sldId id="294" r:id="rId22"/>
    <p:sldId id="276" r:id="rId23"/>
    <p:sldId id="341" r:id="rId24"/>
    <p:sldId id="274" r:id="rId25"/>
    <p:sldId id="345" r:id="rId26"/>
    <p:sldId id="368" r:id="rId27"/>
    <p:sldId id="369" r:id="rId28"/>
    <p:sldId id="351" r:id="rId29"/>
    <p:sldId id="352" r:id="rId30"/>
    <p:sldId id="347" r:id="rId31"/>
    <p:sldId id="348" r:id="rId32"/>
    <p:sldId id="367" r:id="rId33"/>
    <p:sldId id="353" r:id="rId34"/>
    <p:sldId id="354" r:id="rId35"/>
    <p:sldId id="370" r:id="rId36"/>
    <p:sldId id="355" r:id="rId37"/>
    <p:sldId id="356" r:id="rId38"/>
    <p:sldId id="357" r:id="rId39"/>
    <p:sldId id="362" r:id="rId40"/>
    <p:sldId id="363" r:id="rId41"/>
    <p:sldId id="359" r:id="rId42"/>
    <p:sldId id="360" r:id="rId43"/>
    <p:sldId id="361" r:id="rId44"/>
    <p:sldId id="388" r:id="rId45"/>
    <p:sldId id="387" r:id="rId46"/>
    <p:sldId id="371" r:id="rId47"/>
    <p:sldId id="372" r:id="rId48"/>
    <p:sldId id="373" r:id="rId49"/>
    <p:sldId id="374" r:id="rId50"/>
    <p:sldId id="375" r:id="rId51"/>
    <p:sldId id="376" r:id="rId52"/>
    <p:sldId id="391" r:id="rId53"/>
    <p:sldId id="396" r:id="rId54"/>
    <p:sldId id="393" r:id="rId55"/>
    <p:sldId id="394" r:id="rId56"/>
    <p:sldId id="395" r:id="rId57"/>
    <p:sldId id="295" r:id="rId58"/>
    <p:sldId id="346" r:id="rId59"/>
    <p:sldId id="343" r:id="rId60"/>
    <p:sldId id="296" r:id="rId61"/>
    <p:sldId id="306" r:id="rId62"/>
    <p:sldId id="377" r:id="rId63"/>
    <p:sldId id="331" r:id="rId64"/>
    <p:sldId id="309" r:id="rId65"/>
    <p:sldId id="332" r:id="rId66"/>
    <p:sldId id="379" r:id="rId67"/>
    <p:sldId id="310" r:id="rId68"/>
    <p:sldId id="333" r:id="rId69"/>
    <p:sldId id="334" r:id="rId70"/>
    <p:sldId id="335" r:id="rId71"/>
    <p:sldId id="311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12" r:id="rId80"/>
    <p:sldId id="313" r:id="rId81"/>
    <p:sldId id="378" r:id="rId82"/>
    <p:sldId id="314" r:id="rId83"/>
    <p:sldId id="316" r:id="rId84"/>
    <p:sldId id="317" r:id="rId85"/>
    <p:sldId id="318" r:id="rId86"/>
    <p:sldId id="319" r:id="rId87"/>
    <p:sldId id="320" r:id="rId88"/>
    <p:sldId id="321" r:id="rId89"/>
  </p:sldIdLst>
  <p:sldSz cx="9144000" cy="6858000" type="screen4x3"/>
  <p:notesSz cx="9713913" cy="68548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CC"/>
    <a:srgbClr val="29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8" autoAdjust="0"/>
    <p:restoredTop sz="99471" autoAdjust="0"/>
  </p:normalViewPr>
  <p:slideViewPr>
    <p:cSldViewPr snapToObjects="1">
      <p:cViewPr>
        <p:scale>
          <a:sx n="60" d="100"/>
          <a:sy n="60" d="100"/>
        </p:scale>
        <p:origin x="-3084" y="-1302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6"/>
    </p:cViewPr>
  </p:sorterViewPr>
  <p:notesViewPr>
    <p:cSldViewPr snapToObjects="1">
      <p:cViewPr varScale="1">
        <p:scale>
          <a:sx n="57" d="100"/>
          <a:sy n="57" d="100"/>
        </p:scale>
        <p:origin x="-600" y="-84"/>
      </p:cViewPr>
      <p:guideLst>
        <p:guide orient="horz" pos="2159"/>
        <p:guide pos="305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80.xml"/><Relationship Id="rId3" Type="http://schemas.openxmlformats.org/officeDocument/2006/relationships/slide" Target="slides/slide14.xml"/><Relationship Id="rId7" Type="http://schemas.openxmlformats.org/officeDocument/2006/relationships/slide" Target="slides/slide22.xml"/><Relationship Id="rId12" Type="http://schemas.openxmlformats.org/officeDocument/2006/relationships/slide" Target="slides/slide78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6" Type="http://schemas.openxmlformats.org/officeDocument/2006/relationships/slide" Target="slides/slide21.xml"/><Relationship Id="rId11" Type="http://schemas.openxmlformats.org/officeDocument/2006/relationships/slide" Target="slides/slide77.xml"/><Relationship Id="rId5" Type="http://schemas.openxmlformats.org/officeDocument/2006/relationships/slide" Target="slides/slide20.xml"/><Relationship Id="rId10" Type="http://schemas.openxmlformats.org/officeDocument/2006/relationships/slide" Target="slides/slide65.xml"/><Relationship Id="rId4" Type="http://schemas.openxmlformats.org/officeDocument/2006/relationships/slide" Target="slides/slide15.xml"/><Relationship Id="rId9" Type="http://schemas.openxmlformats.org/officeDocument/2006/relationships/slide" Target="slides/slide6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2275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4E8F092-D09F-4C45-BE2B-0C83DC2C5618}" type="datetime2">
              <a:rPr lang="es-ES"/>
              <a:pPr>
                <a:defRPr/>
              </a:pPr>
              <a:t>domingo, 7 de abril de 2019</a:t>
            </a:fld>
            <a:endParaRPr lang="es-E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0338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2275" y="6510338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880E93A-C7B3-4926-8564-C0BC837C13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87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2275" y="0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E3B8B6D-B428-4BCE-B164-FA51EF345D56}" type="datetime2">
              <a:rPr lang="es-ES"/>
              <a:pPr>
                <a:defRPr/>
              </a:pPr>
              <a:t>domingo, 7 de abril de 2019</a:t>
            </a:fld>
            <a:endParaRPr lang="es-E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6425" y="515938"/>
            <a:ext cx="3422650" cy="2566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5963"/>
            <a:ext cx="7770813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0338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2275" y="6510338"/>
            <a:ext cx="421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6740E2-E90B-4696-AFE3-599AD2514B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8479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02E0AD-2F80-489B-BCD5-A1B7ED376E0C}" type="datetime2">
              <a:rPr lang="es-ES" altLang="es-AR" smtClean="0"/>
              <a:pPr/>
              <a:t>domingo, 7 de abril de 2019</a:t>
            </a:fld>
            <a:endParaRPr lang="es-ES" altLang="es-AR" smtClean="0"/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3F812A-2170-43E2-B481-5F8BC266F261}" type="slidenum">
              <a:rPr lang="es-ES" altLang="es-AR" smtClean="0"/>
              <a:pPr/>
              <a:t>12</a:t>
            </a:fld>
            <a:endParaRPr lang="es-ES" altLang="es-AR" smtClean="0"/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50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39F03-7D1E-4228-93C2-1698550EF712}" type="slidenum">
              <a:rPr lang="es-ES" altLang="es-AR">
                <a:solidFill>
                  <a:srgbClr val="1F497D"/>
                </a:solidFill>
              </a:rPr>
              <a:pPr/>
              <a:t>51</a:t>
            </a:fld>
            <a:endParaRPr lang="es-ES" altLang="es-AR">
              <a:solidFill>
                <a:srgbClr val="1F497D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A8EF8-CCE7-46F6-A264-90AEB031FF39}" type="slidenum">
              <a:rPr lang="es-ES" altLang="es-AR"/>
              <a:pPr/>
              <a:t>52</a:t>
            </a:fld>
            <a:endParaRPr lang="es-ES" altLang="es-AR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A8EF8-CCE7-46F6-A264-90AEB031FF39}" type="slidenum">
              <a:rPr lang="es-ES" altLang="es-AR"/>
              <a:pPr/>
              <a:t>53</a:t>
            </a:fld>
            <a:endParaRPr lang="es-ES" altLang="es-AR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B308125-B817-4698-BAB4-A8D8A2A37C5D}" type="slidenum">
              <a:rPr lang="es-ES" altLang="es-AR" smtClean="0"/>
              <a:pPr/>
              <a:t>62</a:t>
            </a:fld>
            <a:endParaRPr lang="es-ES" altLang="es-AR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424237" cy="2566987"/>
          </a:xfrm>
          <a:ln cap="flat"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AAF431-DAE0-4625-B8D8-C2C3FFDAB3FF}" type="slidenum">
              <a:rPr lang="es-ES" altLang="es-AR" smtClean="0"/>
              <a:pPr/>
              <a:t>65</a:t>
            </a:fld>
            <a:endParaRPr lang="es-ES" altLang="es-AR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424237" cy="2566987"/>
          </a:xfrm>
          <a:ln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D54117-7BAE-4F0A-834F-1BE21C938B19}" type="slidenum">
              <a:rPr lang="es-ES" altLang="es-AR" smtClean="0"/>
              <a:pPr/>
              <a:t>69</a:t>
            </a:fld>
            <a:endParaRPr lang="es-ES" altLang="es-AR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424237" cy="2566987"/>
          </a:xfrm>
          <a:ln cap="flat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9E47EC-1E37-4100-9FBD-49228BBDB05F}" type="slidenum">
              <a:rPr lang="es-ES" altLang="es-AR" smtClean="0"/>
              <a:pPr/>
              <a:t>77</a:t>
            </a:fld>
            <a:endParaRPr lang="es-ES" altLang="es-AR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424237" cy="2566987"/>
          </a:xfrm>
          <a:ln cap="flat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70E994-4AA9-458E-AE3F-7BA51F0FCB2D}" type="slidenum">
              <a:rPr lang="es-ES" altLang="es-AR" smtClean="0"/>
              <a:pPr/>
              <a:t>78</a:t>
            </a:fld>
            <a:endParaRPr lang="es-ES" altLang="es-AR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424237" cy="2566987"/>
          </a:xfrm>
          <a:ln cap="flat"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22CB73-C65A-4BBF-BC8F-E8F34BB848CA}" type="slidenum">
              <a:rPr lang="es-ES" altLang="es-AR" smtClean="0"/>
              <a:pPr/>
              <a:t>80</a:t>
            </a:fld>
            <a:endParaRPr lang="es-ES" altLang="es-AR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424237" cy="2566987"/>
          </a:xfrm>
          <a:ln cap="flat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98301EE-318B-4218-A979-CD7EFE881283}" type="datetime2">
              <a:rPr lang="es-ES" altLang="es-AR" smtClean="0"/>
              <a:pPr/>
              <a:t>domingo, 7 de abril de 2019</a:t>
            </a:fld>
            <a:endParaRPr lang="es-ES" altLang="es-AR" smtClean="0"/>
          </a:p>
        </p:txBody>
      </p:sp>
      <p:sp>
        <p:nvSpPr>
          <p:cNvPr id="1064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1BC84B-0D68-40C1-B771-D15881A42A7E}" type="slidenum">
              <a:rPr lang="es-ES" altLang="es-AR" smtClean="0"/>
              <a:pPr/>
              <a:t>13</a:t>
            </a:fld>
            <a:endParaRPr lang="es-ES" altLang="es-AR" smtClean="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E63079C-1859-4972-A943-4ABF2F4EFCD1}" type="slidenum">
              <a:rPr lang="es-ES" altLang="es-AR" smtClean="0"/>
              <a:pPr/>
              <a:t>82</a:t>
            </a:fld>
            <a:endParaRPr lang="es-ES" altLang="es-AR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424237" cy="2566987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488CB54-2D82-429F-BF3A-6BA069DCFCB2}" type="slidenum">
              <a:rPr lang="es-ES" altLang="es-AR" smtClean="0"/>
              <a:pPr/>
              <a:t>83</a:t>
            </a:fld>
            <a:endParaRPr lang="es-ES" altLang="es-AR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424237" cy="2566987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FCE9D23-993A-4888-AB9C-9B29314993C6}" type="slidenum">
              <a:rPr lang="es-ES" altLang="es-AR" smtClean="0"/>
              <a:pPr/>
              <a:t>84</a:t>
            </a:fld>
            <a:endParaRPr lang="es-ES" altLang="es-AR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424237" cy="2566987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2E9CBFD-58A5-4C31-9A58-61A247EE9620}" type="slidenum">
              <a:rPr lang="es-ES" altLang="es-AR" smtClean="0"/>
              <a:pPr/>
              <a:t>85</a:t>
            </a:fld>
            <a:endParaRPr lang="es-ES" altLang="es-AR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424237" cy="2566987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73A593B-74C4-4C92-992D-0C7C38DEF0E0}" type="datetime2">
              <a:rPr lang="es-ES" altLang="es-AR" smtClean="0"/>
              <a:pPr/>
              <a:t>domingo, 7 de abril de 2019</a:t>
            </a:fld>
            <a:endParaRPr lang="es-ES" altLang="es-AR" smtClean="0"/>
          </a:p>
        </p:txBody>
      </p:sp>
      <p:sp>
        <p:nvSpPr>
          <p:cNvPr id="1075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B6602D-D89C-4C79-8ADD-92F310211473}" type="slidenum">
              <a:rPr lang="es-ES" altLang="es-AR" smtClean="0"/>
              <a:pPr/>
              <a:t>14</a:t>
            </a:fld>
            <a:endParaRPr lang="es-ES" altLang="es-AR" smtClean="0"/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BACB3B6-BFAB-4951-BA4C-3C2E7279BFC0}" type="datetime2">
              <a:rPr lang="es-ES" altLang="es-AR" smtClean="0"/>
              <a:pPr/>
              <a:t>domingo, 7 de abril de 2019</a:t>
            </a:fld>
            <a:endParaRPr lang="es-ES" altLang="es-AR" smtClean="0"/>
          </a:p>
        </p:txBody>
      </p:sp>
      <p:sp>
        <p:nvSpPr>
          <p:cNvPr id="1085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A5ACF51-14D8-40F8-84FA-C2504F0DEA10}" type="slidenum">
              <a:rPr lang="es-ES" altLang="es-AR" smtClean="0"/>
              <a:pPr/>
              <a:t>15</a:t>
            </a:fld>
            <a:endParaRPr lang="es-ES" altLang="es-AR" smtClean="0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6C84968-CB90-49A5-8930-59AA79E306CD}" type="datetime2">
              <a:rPr lang="es-ES" altLang="es-AR" smtClean="0"/>
              <a:pPr/>
              <a:t>domingo, 7 de abril de 2019</a:t>
            </a:fld>
            <a:endParaRPr lang="es-ES" altLang="es-AR" smtClean="0"/>
          </a:p>
        </p:txBody>
      </p:sp>
      <p:sp>
        <p:nvSpPr>
          <p:cNvPr id="1105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DC0F9CD-3B62-4DAF-83D0-E24B9A86395F}" type="slidenum">
              <a:rPr lang="es-ES" altLang="es-AR" smtClean="0"/>
              <a:pPr/>
              <a:t>19</a:t>
            </a:fld>
            <a:endParaRPr lang="es-ES" altLang="es-AR" smtClean="0"/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8013" y="515938"/>
            <a:ext cx="3422650" cy="2566987"/>
          </a:xfrm>
          <a:ln cap="flat"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D2151F1-C270-4567-BC4F-AB164ED88F11}" type="datetime2">
              <a:rPr lang="es-ES" altLang="es-AR" smtClean="0"/>
              <a:pPr/>
              <a:t>domingo, 7 de abril de 2019</a:t>
            </a:fld>
            <a:endParaRPr lang="es-ES" altLang="es-AR" smtClean="0"/>
          </a:p>
        </p:txBody>
      </p:sp>
      <p:sp>
        <p:nvSpPr>
          <p:cNvPr id="1116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5F7C33E-1324-43A4-A7BD-ABA68AE833DE}" type="slidenum">
              <a:rPr lang="es-ES" altLang="es-AR" smtClean="0"/>
              <a:pPr/>
              <a:t>20</a:t>
            </a:fld>
            <a:endParaRPr lang="es-ES" altLang="es-AR" smtClean="0"/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4B0106-E598-4452-866A-DAEFE086F162}" type="datetime2">
              <a:rPr lang="es-ES" altLang="es-AR" smtClean="0"/>
              <a:pPr/>
              <a:t>domingo, 7 de abril de 2019</a:t>
            </a:fld>
            <a:endParaRPr lang="es-ES" altLang="es-AR" smtClean="0"/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10385D3-AA1E-437D-B57D-AB7F469C662B}" type="slidenum">
              <a:rPr lang="es-ES" altLang="es-AR" smtClean="0"/>
              <a:pPr/>
              <a:t>21</a:t>
            </a:fld>
            <a:endParaRPr lang="es-ES" altLang="es-AR" smtClean="0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644FD1-4FD7-469E-8853-7C0D9BCF6713}" type="datetime2">
              <a:rPr lang="es-ES" altLang="es-AR" smtClean="0"/>
              <a:pPr/>
              <a:t>domingo, 7 de abril de 2019</a:t>
            </a:fld>
            <a:endParaRPr lang="es-ES" altLang="es-AR" smtClean="0"/>
          </a:p>
        </p:txBody>
      </p:sp>
      <p:sp>
        <p:nvSpPr>
          <p:cNvPr id="1136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9238E9F-2CA0-4BAF-8617-207D3CD66BA3}" type="slidenum">
              <a:rPr lang="es-ES" altLang="es-AR" smtClean="0"/>
              <a:pPr/>
              <a:t>22</a:t>
            </a:fld>
            <a:endParaRPr lang="es-ES" altLang="es-AR" smtClean="0"/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AC8A857-08C9-4367-ACBE-90EC429D933E}" type="datetime2">
              <a:rPr lang="es-ES" altLang="es-AR" smtClean="0"/>
              <a:pPr/>
              <a:t>domingo, 7 de abril de 2019</a:t>
            </a:fld>
            <a:endParaRPr lang="es-ES" altLang="es-AR" smtClean="0"/>
          </a:p>
        </p:txBody>
      </p:sp>
      <p:sp>
        <p:nvSpPr>
          <p:cNvPr id="1146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04F64F-D79E-43EC-995C-B8C337EA3181}" type="slidenum">
              <a:rPr lang="es-ES" altLang="es-AR" smtClean="0"/>
              <a:pPr/>
              <a:t>23</a:t>
            </a:fld>
            <a:endParaRPr lang="es-ES" altLang="es-AR" smtClean="0"/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183" y="1604"/>
              <a:chExt cx="448" cy="299"/>
            </a:xfrm>
          </p:grpSpPr>
          <p:sp>
            <p:nvSpPr>
              <p:cNvPr id="12" name="Rectangle 2"/>
              <p:cNvSpPr>
                <a:spLocks noChangeArrowheads="1"/>
              </p:cNvSpPr>
              <p:nvPr/>
            </p:nvSpPr>
            <p:spPr bwMode="auto">
              <a:xfrm>
                <a:off x="183" y="1604"/>
                <a:ext cx="276" cy="2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s-AR" altLang="es-AR" smtClean="0"/>
              </a:p>
            </p:txBody>
          </p:sp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424" y="1604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s-AR" altLang="es-AR" smtClean="0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261" y="1870"/>
              <a:chExt cx="465" cy="299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261" y="1870"/>
                <a:ext cx="266" cy="2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s-AR" altLang="es-AR" smtClean="0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494" y="1870"/>
                <a:ext cx="232" cy="299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s-AR" altLang="es-AR" smtClean="0"/>
              </a:p>
            </p:txBody>
          </p:sp>
        </p:grp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s-AR" altLang="es-AR" smtClean="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s-AR" altLang="es-AR" smtClean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s-AR" altLang="es-AR" smtClean="0"/>
            </a:p>
          </p:txBody>
        </p:sp>
      </p:grpSp>
      <p:sp>
        <p:nvSpPr>
          <p:cNvPr id="20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66A9A14-F60A-4881-9017-35A807D31D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27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4641-D8C5-498E-AF21-9DD203B6D1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73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0856-19BA-467C-8412-5436E657BA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86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6ED0-BF7A-4EBA-85DB-B963DB4817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79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0830B5-7617-499C-A03B-A1ECC83879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845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643C1C-D794-4742-898A-25C66143DF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20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830AA-4ABD-46B1-996C-588E47AF2D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39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9B090E-6267-49E0-AF04-BD28D76F1F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498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587189-E104-4062-8C37-47BD9BB0A6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697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0EA5CD-1361-41F8-AF90-40B7756505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29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62180-D8D5-46A1-9EB2-5B931F941B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48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FA41-AA5B-42DD-B037-E569E99EC7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91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D7E369-641C-401D-9BAC-318E405C54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75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BDF98B-73DF-4FFE-B44F-5822E863DB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44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A86564-E0A4-4820-AF5A-D9E03B0409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668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44006A-89F5-49F5-9A3B-0AA18CF82C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81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14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s-AR" b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614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s-AR" b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s-AR" b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615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es-AR" b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s-AR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s-AR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50000"/>
                </a:spcBef>
              </a:pPr>
              <a:endParaRPr lang="es-AR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altLang="es-AR" noProof="0" smtClean="0"/>
              <a:t>Haga clic para modificar el estilo de título del patrón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altLang="es-AR" noProof="0" smtClean="0"/>
              <a:t>Haga clic para modificar el estilo de subtítulo del patrón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 altLang="es-AR">
              <a:solidFill>
                <a:srgbClr val="1C1C1C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 altLang="es-AR">
              <a:solidFill>
                <a:srgbClr val="1C1C1C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33428C-D4BC-4C13-91D6-38EF64E44AF4}" type="slidenum">
              <a:rPr lang="es-ES" altLang="es-AR">
                <a:solidFill>
                  <a:srgbClr val="1C1C1C"/>
                </a:solidFill>
              </a:rPr>
              <a:pPr/>
              <a:t>‹Nº›</a:t>
            </a:fld>
            <a:endParaRPr lang="es-ES" altLang="es-AR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2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6944E-CD6D-4541-98E7-A2B9AAA5CC3F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00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DA0B3-3BCB-4689-9095-AA659C0A1906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75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1351D-0C1F-428F-B3DA-CED5ACB92799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1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E10E-0594-4102-B666-B1D57A2FE0E8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70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CD347-1F46-4F9B-B69B-4D9786A71232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3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8669-1EDA-42BE-850A-EDE4777A51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085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E7076-17B4-4FC5-A088-38CDF3718141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56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A9EFF-CCE2-48E3-B188-4AC370A499E3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2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9465C-97CD-4A4D-813A-80E6F266082C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1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C6ABA-EB0D-4927-9E6D-12602ADB45E6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13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CB0F5-F07F-4DAC-8192-10E1778F994E}" type="slidenum">
              <a:rPr lang="es-ES" altLang="es-AR">
                <a:solidFill>
                  <a:srgbClr val="000000"/>
                </a:solidFill>
              </a:rPr>
              <a:pPr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1D52-A932-4477-AA97-A0FB7FE5DC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12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0759-CB56-48B0-9830-F84E581A6A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63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0999-1CF3-408E-8F21-4B47E9A4CD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63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6B32-81EB-4D7E-9E20-4AECBC3233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65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4974-2FBD-4613-94DB-C7D1991C58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76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488C-B3F6-468B-9ED8-B971CF9D9C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09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AR" altLang="es-AR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AR" altLang="es-AR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AR" altLang="es-AR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AR" altLang="es-AR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AR" altLang="es-AR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AR" altLang="es-AR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AR" altLang="es-AR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FCB00106-0195-46FE-B8D5-AD6F20CF85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D944ABE-94DE-4E04-8AE2-2BBD950236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s-AR" altLang="es-A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s-AR" altLang="es-A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s-AR" altLang="es-A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s-AR" altLang="es-A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s-AR" altLang="es-A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s-AR" altLang="es-A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s-AR" altLang="es-A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1" hangingPunct="1"/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1" hangingPunct="1"/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1" hangingPunct="1"/>
            <a:fld id="{9AA70629-3D6A-423A-BF56-1176416CF714}" type="slidenum">
              <a:rPr lang="es-ES" altLang="es-AR">
                <a:solidFill>
                  <a:srgbClr val="000000"/>
                </a:solidFill>
              </a:rPr>
              <a:pPr eaLnBrk="1" hangingPunct="1"/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-lmc.imag.fr/lmc-sms/Bernard.Ycart/emel/lexique/table_contingence/table_contingence.htm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6.png"/><Relationship Id="rId4" Type="http://schemas.openxmlformats.org/officeDocument/2006/relationships/image" Target="../media/image44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9B1A4-B27F-44F1-93AB-FDED13232A8C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23850" y="2349500"/>
            <a:ext cx="8569325" cy="323215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 dirty="0"/>
              <a:t>TÉCNICAS AVANZADAS DE INVESTIGACIÓN SOCIAL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AR" altLang="es-AR" sz="2800" b="1" dirty="0"/>
              <a:t>MÓDULO </a:t>
            </a:r>
            <a:r>
              <a:rPr lang="es-AR" altLang="es-AR" sz="2800" b="1" dirty="0" smtClean="0"/>
              <a:t>2</a:t>
            </a:r>
            <a:endParaRPr lang="es-AR" altLang="es-AR" sz="2800" b="1" dirty="0"/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ES" altLang="es-AR" sz="2800" b="1" dirty="0"/>
              <a:t>Análisis de Tablas de Contingencia y  Coeficientes de Asociación </a:t>
            </a:r>
            <a:endParaRPr lang="es-AR" altLang="es-AR" sz="2800" b="1" dirty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124075" y="981075"/>
            <a:ext cx="5832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/>
              <a:t>SEMINARIO DE POSGRADO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graphicFrame>
        <p:nvGraphicFramePr>
          <p:cNvPr id="6046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666174"/>
              </p:ext>
            </p:extLst>
          </p:nvPr>
        </p:nvGraphicFramePr>
        <p:xfrm>
          <a:off x="522890" y="3172924"/>
          <a:ext cx="8305800" cy="2920372"/>
        </p:xfrm>
        <a:graphic>
          <a:graphicData uri="http://schemas.openxmlformats.org/drawingml/2006/table">
            <a:tbl>
              <a:tblPr/>
              <a:tblGrid>
                <a:gridCol w="1442090"/>
                <a:gridCol w="2520280"/>
                <a:gridCol w="2340260"/>
                <a:gridCol w="2003170"/>
              </a:tblGrid>
              <a:tr h="612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 / Y</a:t>
                      </a:r>
                      <a:endParaRPr kumimoji="0" lang="es-A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VARÓN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MUJER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725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(28)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(12)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9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INACTIVO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(42)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(18)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1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 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777" name="Text Box 2"/>
          <p:cNvSpPr txBox="1">
            <a:spLocks noChangeArrowheads="1"/>
          </p:cNvSpPr>
          <p:nvPr/>
        </p:nvSpPr>
        <p:spPr bwMode="auto">
          <a:xfrm>
            <a:off x="509031" y="122622"/>
            <a:ext cx="8305800" cy="236988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000" b="1" dirty="0" smtClean="0"/>
              <a:t>FRECUENCIAS ESPERADAS BAJO EL SUPUESTO DE INDEPENDENCIA ESTADÍSTICA</a:t>
            </a:r>
            <a:endParaRPr lang="es-AR" altLang="es-AR" sz="2000" b="1" dirty="0"/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s-MX" altLang="es-AR" sz="1800" dirty="0" smtClean="0"/>
              <a:t>Fe </a:t>
            </a:r>
            <a:r>
              <a:rPr lang="es-MX" altLang="es-AR" sz="1800" dirty="0" err="1" smtClean="0"/>
              <a:t>AyV</a:t>
            </a:r>
            <a:r>
              <a:rPr lang="es-MX" altLang="es-AR" sz="1800" dirty="0" smtClean="0"/>
              <a:t> = N(A/N) * N(V/N) /100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s-MX" altLang="es-AR" sz="1800" dirty="0"/>
              <a:t>Fe </a:t>
            </a:r>
            <a:r>
              <a:rPr lang="es-MX" altLang="es-AR" sz="1800" dirty="0" err="1" smtClean="0"/>
              <a:t>AyM</a:t>
            </a:r>
            <a:r>
              <a:rPr lang="es-MX" altLang="es-AR" sz="1800" dirty="0" smtClean="0"/>
              <a:t> </a:t>
            </a:r>
            <a:r>
              <a:rPr lang="es-MX" altLang="es-AR" sz="1800" dirty="0"/>
              <a:t>= </a:t>
            </a:r>
            <a:r>
              <a:rPr lang="es-MX" altLang="es-AR" sz="1800" dirty="0" smtClean="0"/>
              <a:t>N(A/N</a:t>
            </a:r>
            <a:r>
              <a:rPr lang="es-MX" altLang="es-AR" sz="1800" dirty="0"/>
              <a:t>) * </a:t>
            </a:r>
            <a:r>
              <a:rPr lang="es-MX" altLang="es-AR" sz="1800" dirty="0" smtClean="0"/>
              <a:t>N(M/N</a:t>
            </a:r>
            <a:r>
              <a:rPr lang="es-MX" altLang="es-AR" sz="1800" dirty="0"/>
              <a:t>) /</a:t>
            </a:r>
            <a:r>
              <a:rPr lang="es-MX" altLang="es-AR" sz="1800" dirty="0" smtClean="0"/>
              <a:t>100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s-MX" altLang="es-AR" sz="1800" dirty="0"/>
              <a:t>Fe </a:t>
            </a:r>
            <a:r>
              <a:rPr lang="es-MX" altLang="es-AR" sz="1800" dirty="0" err="1" smtClean="0"/>
              <a:t>IyV</a:t>
            </a:r>
            <a:r>
              <a:rPr lang="es-MX" altLang="es-AR" sz="1800" dirty="0" smtClean="0"/>
              <a:t> </a:t>
            </a:r>
            <a:r>
              <a:rPr lang="es-MX" altLang="es-AR" sz="1800" dirty="0"/>
              <a:t>= </a:t>
            </a:r>
            <a:r>
              <a:rPr lang="es-MX" altLang="es-AR" sz="1800" dirty="0" smtClean="0"/>
              <a:t>N(I/N</a:t>
            </a:r>
            <a:r>
              <a:rPr lang="es-MX" altLang="es-AR" sz="1800" dirty="0"/>
              <a:t>) * </a:t>
            </a:r>
            <a:r>
              <a:rPr lang="es-MX" altLang="es-AR" sz="1800" dirty="0" smtClean="0"/>
              <a:t>N(V/N</a:t>
            </a:r>
            <a:r>
              <a:rPr lang="es-MX" altLang="es-AR" sz="1800" dirty="0"/>
              <a:t>) /100</a:t>
            </a:r>
          </a:p>
          <a:p>
            <a:pPr algn="ctr">
              <a:spcBef>
                <a:spcPct val="50000"/>
              </a:spcBef>
              <a:buClrTx/>
              <a:buSzTx/>
              <a:buNone/>
            </a:pPr>
            <a:r>
              <a:rPr lang="es-MX" altLang="es-AR" sz="1800" dirty="0"/>
              <a:t>Fe </a:t>
            </a:r>
            <a:r>
              <a:rPr lang="es-MX" altLang="es-AR" sz="1800" dirty="0" err="1" smtClean="0"/>
              <a:t>IyM</a:t>
            </a:r>
            <a:r>
              <a:rPr lang="es-MX" altLang="es-AR" sz="1800" dirty="0" smtClean="0"/>
              <a:t> </a:t>
            </a:r>
            <a:r>
              <a:rPr lang="es-MX" altLang="es-AR" sz="1800" dirty="0"/>
              <a:t>= </a:t>
            </a:r>
            <a:r>
              <a:rPr lang="es-MX" altLang="es-AR" sz="1800" dirty="0" smtClean="0"/>
              <a:t>N(I/N</a:t>
            </a:r>
            <a:r>
              <a:rPr lang="es-MX" altLang="es-AR" sz="1800" dirty="0"/>
              <a:t>) * </a:t>
            </a:r>
            <a:r>
              <a:rPr lang="es-MX" altLang="es-AR" sz="1800" dirty="0" smtClean="0"/>
              <a:t>N(M/N</a:t>
            </a:r>
            <a:r>
              <a:rPr lang="es-MX" altLang="es-AR" sz="1800" dirty="0"/>
              <a:t>) /</a:t>
            </a:r>
            <a:r>
              <a:rPr lang="es-MX" altLang="es-AR" sz="1800" dirty="0" smtClean="0"/>
              <a:t>100</a:t>
            </a:r>
            <a:endParaRPr lang="es-MX" altLang="es-AR" sz="1800" dirty="0"/>
          </a:p>
        </p:txBody>
      </p:sp>
    </p:spTree>
    <p:extLst>
      <p:ext uri="{BB962C8B-B14F-4D97-AF65-F5344CB8AC3E}">
        <p14:creationId xmlns:p14="http://schemas.microsoft.com/office/powerpoint/2010/main" val="31753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14400" y="5334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2400" b="1"/>
              <a:t>INDEPENDENCIA ESTADÍSTICA</a:t>
            </a:r>
            <a:endParaRPr lang="es-ES" altLang="es-AR" sz="2400" b="1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416050"/>
            <a:ext cx="83693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6450"/>
            <a:ext cx="848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0A348-9CD6-4CC4-8995-12183A745CE4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41325"/>
            <a:ext cx="7308850" cy="898525"/>
          </a:xfrm>
          <a:noFill/>
        </p:spPr>
        <p:txBody>
          <a:bodyPr/>
          <a:lstStyle/>
          <a:p>
            <a:pPr algn="ctr" eaLnBrk="1" hangingPunct="1"/>
            <a:r>
              <a:rPr lang="es-ES" altLang="es-AR" sz="2400" b="1" smtClean="0"/>
              <a:t>UN PROBLEMA DE ASOCIACIÓN ESTADÍSTICA </a:t>
            </a:r>
            <a:br>
              <a:rPr lang="es-ES" altLang="es-AR" sz="2400" b="1" smtClean="0"/>
            </a:br>
            <a:r>
              <a:rPr lang="es-ES" altLang="es-AR" sz="2400" smtClean="0"/>
              <a:t>A MODO DE EJEMPLO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068388"/>
            <a:ext cx="8386762" cy="5256212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s-ES" altLang="es-AR" sz="2800" b="1" smtClean="0"/>
          </a:p>
          <a:p>
            <a:pPr lvl="1" algn="just" eaLnBrk="1" hangingPunct="1">
              <a:lnSpc>
                <a:spcPct val="90000"/>
              </a:lnSpc>
            </a:pPr>
            <a:r>
              <a:rPr lang="es-ES" altLang="es-AR" sz="2900" smtClean="0"/>
              <a:t>“La participación en el mercado de trabajo está condicionada por diversos factores económicos, sociales y culturales. […] La definición de los roles masculinos y femeninos ubica a los varones como principales responsables del sostén económico de los hogares y […] directamente asociados al mundo laboral […] Las mujeres […] como principales responsables de las tareas de reproducción social en el ámbito doméstico”</a:t>
            </a:r>
            <a:r>
              <a:rPr lang="es-ES" altLang="es-AR" sz="2900" baseline="30000" smtClean="0"/>
              <a:t>1</a:t>
            </a:r>
            <a:r>
              <a:rPr lang="es-ES" altLang="es-AR" sz="2900" smtClean="0"/>
              <a:t>.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AR" sz="2900" smtClean="0"/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AR" sz="1600" smtClean="0"/>
              <a:t>1.- Drake, I y Philipp, E. (1997)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6D820-6891-4387-84F6-EEF588A7A824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52625"/>
            <a:ext cx="8424863" cy="2520950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600" b="1" smtClean="0"/>
              <a:t>Hipótesis de Trabajo: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AR" sz="2600" b="1" smtClean="0"/>
          </a:p>
          <a:p>
            <a:pPr lvl="1" algn="just" eaLnBrk="1" hangingPunct="1">
              <a:lnSpc>
                <a:spcPct val="80000"/>
              </a:lnSpc>
            </a:pPr>
            <a:r>
              <a:rPr lang="es-ES" altLang="es-AR" smtClean="0"/>
              <a:t>“Dentro de la población de 25 a 45 años los varones tendrán una tasa de actividad </a:t>
            </a:r>
            <a:r>
              <a:rPr lang="es-ES" altLang="es-AR" i="1" u="sng" smtClean="0"/>
              <a:t>significativamente</a:t>
            </a:r>
            <a:r>
              <a:rPr lang="es-ES" altLang="es-AR" smtClean="0"/>
              <a:t> más alta que las mujeres y las mujeres una mayor tasa de inactividad”</a:t>
            </a:r>
          </a:p>
          <a:p>
            <a:pPr lvl="1" eaLnBrk="1" hangingPunct="1">
              <a:lnSpc>
                <a:spcPct val="80000"/>
              </a:lnSpc>
            </a:pPr>
            <a:endParaRPr lang="es-ES" altLang="es-AR" smtClean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000" smtClean="0"/>
              <a:t>Sexo: Varón (V) – Mujer (M)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000" smtClean="0"/>
              <a:t>Condición de Actividad: Activo (A) – Inactivo (I)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124200" y="55356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V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435600" y="553561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103563" y="60213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M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435600" y="60198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I</a:t>
            </a: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3511550" y="5764213"/>
            <a:ext cx="1925638" cy="1587"/>
          </a:xfrm>
          <a:custGeom>
            <a:avLst/>
            <a:gdLst>
              <a:gd name="T0" fmla="*/ 0 w 1213"/>
              <a:gd name="T1" fmla="*/ 0 h 1"/>
              <a:gd name="T2" fmla="*/ 2147483647 w 1213"/>
              <a:gd name="T3" fmla="*/ 0 h 1"/>
              <a:gd name="T4" fmla="*/ 0 60000 65536"/>
              <a:gd name="T5" fmla="*/ 0 60000 65536"/>
              <a:gd name="T6" fmla="*/ 0 w 1213"/>
              <a:gd name="T7" fmla="*/ 0 h 1"/>
              <a:gd name="T8" fmla="*/ 1213 w 12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13" h="1">
                <a:moveTo>
                  <a:pt x="0" y="0"/>
                </a:moveTo>
                <a:lnTo>
                  <a:pt x="12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3541713" y="6248400"/>
            <a:ext cx="1895475" cy="3175"/>
          </a:xfrm>
          <a:custGeom>
            <a:avLst/>
            <a:gdLst>
              <a:gd name="T0" fmla="*/ 0 w 1194"/>
              <a:gd name="T1" fmla="*/ 2147483647 h 2"/>
              <a:gd name="T2" fmla="*/ 2147483647 w 1194"/>
              <a:gd name="T3" fmla="*/ 2147483647 h 2"/>
              <a:gd name="T4" fmla="*/ 2147483647 w 1194"/>
              <a:gd name="T5" fmla="*/ 2147483647 h 2"/>
              <a:gd name="T6" fmla="*/ 2147483647 w 1194"/>
              <a:gd name="T7" fmla="*/ 2147483647 h 2"/>
              <a:gd name="T8" fmla="*/ 2147483647 w 1194"/>
              <a:gd name="T9" fmla="*/ 2147483647 h 2"/>
              <a:gd name="T10" fmla="*/ 2147483647 w 1194"/>
              <a:gd name="T11" fmla="*/ 2147483647 h 2"/>
              <a:gd name="T12" fmla="*/ 2147483647 w 1194"/>
              <a:gd name="T13" fmla="*/ 2147483647 h 2"/>
              <a:gd name="T14" fmla="*/ 2147483647 w 1194"/>
              <a:gd name="T15" fmla="*/ 2147483647 h 2"/>
              <a:gd name="T16" fmla="*/ 2147483647 w 1194"/>
              <a:gd name="T17" fmla="*/ 2147483647 h 2"/>
              <a:gd name="T18" fmla="*/ 2147483647 w 1194"/>
              <a:gd name="T19" fmla="*/ 2147483647 h 2"/>
              <a:gd name="T20" fmla="*/ 2147483647 w 1194"/>
              <a:gd name="T21" fmla="*/ 2147483647 h 2"/>
              <a:gd name="T22" fmla="*/ 2147483647 w 1194"/>
              <a:gd name="T23" fmla="*/ 2147483647 h 2"/>
              <a:gd name="T24" fmla="*/ 2147483647 w 1194"/>
              <a:gd name="T25" fmla="*/ 2147483647 h 2"/>
              <a:gd name="T26" fmla="*/ 2147483647 w 1194"/>
              <a:gd name="T27" fmla="*/ 2147483647 h 2"/>
              <a:gd name="T28" fmla="*/ 2147483647 w 1194"/>
              <a:gd name="T29" fmla="*/ 2147483647 h 2"/>
              <a:gd name="T30" fmla="*/ 2147483647 w 1194"/>
              <a:gd name="T31" fmla="*/ 2147483647 h 2"/>
              <a:gd name="T32" fmla="*/ 2147483647 w 1194"/>
              <a:gd name="T33" fmla="*/ 2147483647 h 2"/>
              <a:gd name="T34" fmla="*/ 2147483647 w 1194"/>
              <a:gd name="T35" fmla="*/ 0 h 2"/>
              <a:gd name="T36" fmla="*/ 2147483647 w 1194"/>
              <a:gd name="T37" fmla="*/ 0 h 2"/>
              <a:gd name="T38" fmla="*/ 2147483647 w 1194"/>
              <a:gd name="T39" fmla="*/ 0 h 2"/>
              <a:gd name="T40" fmla="*/ 2147483647 w 1194"/>
              <a:gd name="T41" fmla="*/ 0 h 2"/>
              <a:gd name="T42" fmla="*/ 2147483647 w 1194"/>
              <a:gd name="T43" fmla="*/ 0 h 2"/>
              <a:gd name="T44" fmla="*/ 2147483647 w 1194"/>
              <a:gd name="T45" fmla="*/ 0 h 2"/>
              <a:gd name="T46" fmla="*/ 2147483647 w 1194"/>
              <a:gd name="T47" fmla="*/ 0 h 2"/>
              <a:gd name="T48" fmla="*/ 2147483647 w 1194"/>
              <a:gd name="T49" fmla="*/ 0 h 2"/>
              <a:gd name="T50" fmla="*/ 2147483647 w 1194"/>
              <a:gd name="T51" fmla="*/ 0 h 2"/>
              <a:gd name="T52" fmla="*/ 2147483647 w 1194"/>
              <a:gd name="T53" fmla="*/ 0 h 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94"/>
              <a:gd name="T82" fmla="*/ 0 h 2"/>
              <a:gd name="T83" fmla="*/ 1194 w 1194"/>
              <a:gd name="T84" fmla="*/ 2 h 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94" h="2">
                <a:moveTo>
                  <a:pt x="0" y="1"/>
                </a:moveTo>
                <a:lnTo>
                  <a:pt x="112" y="1"/>
                </a:lnTo>
                <a:lnTo>
                  <a:pt x="219" y="1"/>
                </a:lnTo>
                <a:lnTo>
                  <a:pt x="320" y="1"/>
                </a:lnTo>
                <a:lnTo>
                  <a:pt x="366" y="1"/>
                </a:lnTo>
                <a:lnTo>
                  <a:pt x="410" y="1"/>
                </a:lnTo>
                <a:lnTo>
                  <a:pt x="450" y="1"/>
                </a:lnTo>
                <a:lnTo>
                  <a:pt x="486" y="1"/>
                </a:lnTo>
                <a:lnTo>
                  <a:pt x="518" y="1"/>
                </a:lnTo>
                <a:lnTo>
                  <a:pt x="545" y="1"/>
                </a:lnTo>
                <a:lnTo>
                  <a:pt x="567" y="1"/>
                </a:lnTo>
                <a:lnTo>
                  <a:pt x="583" y="1"/>
                </a:lnTo>
                <a:lnTo>
                  <a:pt x="593" y="1"/>
                </a:lnTo>
                <a:lnTo>
                  <a:pt x="596" y="1"/>
                </a:lnTo>
                <a:lnTo>
                  <a:pt x="600" y="1"/>
                </a:lnTo>
                <a:lnTo>
                  <a:pt x="610" y="1"/>
                </a:lnTo>
                <a:lnTo>
                  <a:pt x="626" y="1"/>
                </a:lnTo>
                <a:lnTo>
                  <a:pt x="647" y="0"/>
                </a:lnTo>
                <a:lnTo>
                  <a:pt x="675" y="0"/>
                </a:lnTo>
                <a:lnTo>
                  <a:pt x="707" y="0"/>
                </a:lnTo>
                <a:lnTo>
                  <a:pt x="743" y="0"/>
                </a:lnTo>
                <a:lnTo>
                  <a:pt x="783" y="0"/>
                </a:lnTo>
                <a:lnTo>
                  <a:pt x="826" y="0"/>
                </a:lnTo>
                <a:lnTo>
                  <a:pt x="873" y="0"/>
                </a:lnTo>
                <a:lnTo>
                  <a:pt x="974" y="0"/>
                </a:lnTo>
                <a:lnTo>
                  <a:pt x="1082" y="0"/>
                </a:lnTo>
                <a:lnTo>
                  <a:pt x="1193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5850" name="Rectangle 1047"/>
          <p:cNvSpPr>
            <a:spLocks noGrp="1" noChangeArrowheads="1"/>
          </p:cNvSpPr>
          <p:nvPr>
            <p:ph type="title"/>
          </p:nvPr>
        </p:nvSpPr>
        <p:spPr>
          <a:xfrm>
            <a:off x="1150938" y="441325"/>
            <a:ext cx="7308850" cy="898525"/>
          </a:xfrm>
          <a:noFill/>
        </p:spPr>
        <p:txBody>
          <a:bodyPr/>
          <a:lstStyle/>
          <a:p>
            <a:pPr algn="ctr" eaLnBrk="1" hangingPunct="1"/>
            <a:r>
              <a:rPr lang="es-ES" altLang="es-AR" sz="2400" b="1" smtClean="0"/>
              <a:t>UN PROBLEMA DE ASOCIACIÓN ESTADÍSTICA </a:t>
            </a:r>
            <a:br>
              <a:rPr lang="es-ES" altLang="es-AR" sz="2400" b="1" smtClean="0"/>
            </a:br>
            <a:r>
              <a:rPr lang="es-ES" altLang="es-AR" sz="2400" smtClean="0"/>
              <a:t>A MODO DE EJEMPLO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 advAuto="0"/>
      <p:bldP spid="31748" grpId="0" autoUpdateAnimBg="0"/>
      <p:bldP spid="31749" grpId="0" autoUpdateAnimBg="0"/>
      <p:bldP spid="31750" grpId="0" autoUpdateAnimBg="0"/>
      <p:bldP spid="31751" grpId="0" autoUpdateAnimBg="0"/>
      <p:bldP spid="31752" grpId="0" animBg="1"/>
      <p:bldP spid="317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17F84-3071-4F75-89A8-90BBF175248E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52625"/>
            <a:ext cx="8424863" cy="3024188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600" b="1" smtClean="0"/>
              <a:t>Hipótesis de Trabajo: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AR" sz="2600" b="1" smtClean="0"/>
          </a:p>
          <a:p>
            <a:pPr lvl="1" algn="just" eaLnBrk="1" hangingPunct="1">
              <a:lnSpc>
                <a:spcPct val="80000"/>
              </a:lnSpc>
            </a:pPr>
            <a:r>
              <a:rPr lang="es-ES" altLang="es-AR" smtClean="0"/>
              <a:t>“Dentro de la población de 25 a 45 años los varones tendrán una tasa de actividad </a:t>
            </a:r>
            <a:r>
              <a:rPr lang="es-ES" altLang="es-AR" i="1" u="sng" smtClean="0"/>
              <a:t>significativamente</a:t>
            </a:r>
            <a:r>
              <a:rPr lang="es-ES" altLang="es-AR" smtClean="0"/>
              <a:t> más alta que las mujeres”</a:t>
            </a:r>
          </a:p>
          <a:p>
            <a:pPr lvl="1" eaLnBrk="1" hangingPunct="1">
              <a:lnSpc>
                <a:spcPct val="80000"/>
              </a:lnSpc>
            </a:pPr>
            <a:endParaRPr lang="es-ES" altLang="es-AR" smtClean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000" smtClean="0"/>
              <a:t>Sexo: Varón (V) – Mujer (M)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altLang="es-AR" sz="2000" smtClean="0"/>
              <a:t>Condición de Actividad: Activo (A) – Inactivo (I)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124200" y="55356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V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435600" y="553561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103563" y="60213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M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435600" y="60198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I o A</a:t>
            </a: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3511550" y="5764213"/>
            <a:ext cx="1925638" cy="1587"/>
          </a:xfrm>
          <a:custGeom>
            <a:avLst/>
            <a:gdLst>
              <a:gd name="T0" fmla="*/ 0 w 1213"/>
              <a:gd name="T1" fmla="*/ 0 h 1"/>
              <a:gd name="T2" fmla="*/ 2147483647 w 1213"/>
              <a:gd name="T3" fmla="*/ 0 h 1"/>
              <a:gd name="T4" fmla="*/ 0 60000 65536"/>
              <a:gd name="T5" fmla="*/ 0 60000 65536"/>
              <a:gd name="T6" fmla="*/ 0 w 1213"/>
              <a:gd name="T7" fmla="*/ 0 h 1"/>
              <a:gd name="T8" fmla="*/ 1213 w 12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13" h="1">
                <a:moveTo>
                  <a:pt x="0" y="0"/>
                </a:moveTo>
                <a:lnTo>
                  <a:pt x="12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3541713" y="6248400"/>
            <a:ext cx="1895475" cy="3175"/>
          </a:xfrm>
          <a:custGeom>
            <a:avLst/>
            <a:gdLst>
              <a:gd name="T0" fmla="*/ 0 w 1194"/>
              <a:gd name="T1" fmla="*/ 2147483647 h 2"/>
              <a:gd name="T2" fmla="*/ 2147483647 w 1194"/>
              <a:gd name="T3" fmla="*/ 2147483647 h 2"/>
              <a:gd name="T4" fmla="*/ 2147483647 w 1194"/>
              <a:gd name="T5" fmla="*/ 2147483647 h 2"/>
              <a:gd name="T6" fmla="*/ 2147483647 w 1194"/>
              <a:gd name="T7" fmla="*/ 2147483647 h 2"/>
              <a:gd name="T8" fmla="*/ 2147483647 w 1194"/>
              <a:gd name="T9" fmla="*/ 2147483647 h 2"/>
              <a:gd name="T10" fmla="*/ 2147483647 w 1194"/>
              <a:gd name="T11" fmla="*/ 2147483647 h 2"/>
              <a:gd name="T12" fmla="*/ 2147483647 w 1194"/>
              <a:gd name="T13" fmla="*/ 2147483647 h 2"/>
              <a:gd name="T14" fmla="*/ 2147483647 w 1194"/>
              <a:gd name="T15" fmla="*/ 2147483647 h 2"/>
              <a:gd name="T16" fmla="*/ 2147483647 w 1194"/>
              <a:gd name="T17" fmla="*/ 2147483647 h 2"/>
              <a:gd name="T18" fmla="*/ 2147483647 w 1194"/>
              <a:gd name="T19" fmla="*/ 2147483647 h 2"/>
              <a:gd name="T20" fmla="*/ 2147483647 w 1194"/>
              <a:gd name="T21" fmla="*/ 2147483647 h 2"/>
              <a:gd name="T22" fmla="*/ 2147483647 w 1194"/>
              <a:gd name="T23" fmla="*/ 2147483647 h 2"/>
              <a:gd name="T24" fmla="*/ 2147483647 w 1194"/>
              <a:gd name="T25" fmla="*/ 2147483647 h 2"/>
              <a:gd name="T26" fmla="*/ 2147483647 w 1194"/>
              <a:gd name="T27" fmla="*/ 2147483647 h 2"/>
              <a:gd name="T28" fmla="*/ 2147483647 w 1194"/>
              <a:gd name="T29" fmla="*/ 2147483647 h 2"/>
              <a:gd name="T30" fmla="*/ 2147483647 w 1194"/>
              <a:gd name="T31" fmla="*/ 2147483647 h 2"/>
              <a:gd name="T32" fmla="*/ 2147483647 w 1194"/>
              <a:gd name="T33" fmla="*/ 2147483647 h 2"/>
              <a:gd name="T34" fmla="*/ 2147483647 w 1194"/>
              <a:gd name="T35" fmla="*/ 0 h 2"/>
              <a:gd name="T36" fmla="*/ 2147483647 w 1194"/>
              <a:gd name="T37" fmla="*/ 0 h 2"/>
              <a:gd name="T38" fmla="*/ 2147483647 w 1194"/>
              <a:gd name="T39" fmla="*/ 0 h 2"/>
              <a:gd name="T40" fmla="*/ 2147483647 w 1194"/>
              <a:gd name="T41" fmla="*/ 0 h 2"/>
              <a:gd name="T42" fmla="*/ 2147483647 w 1194"/>
              <a:gd name="T43" fmla="*/ 0 h 2"/>
              <a:gd name="T44" fmla="*/ 2147483647 w 1194"/>
              <a:gd name="T45" fmla="*/ 0 h 2"/>
              <a:gd name="T46" fmla="*/ 2147483647 w 1194"/>
              <a:gd name="T47" fmla="*/ 0 h 2"/>
              <a:gd name="T48" fmla="*/ 2147483647 w 1194"/>
              <a:gd name="T49" fmla="*/ 0 h 2"/>
              <a:gd name="T50" fmla="*/ 2147483647 w 1194"/>
              <a:gd name="T51" fmla="*/ 0 h 2"/>
              <a:gd name="T52" fmla="*/ 2147483647 w 1194"/>
              <a:gd name="T53" fmla="*/ 0 h 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94"/>
              <a:gd name="T82" fmla="*/ 0 h 2"/>
              <a:gd name="T83" fmla="*/ 1194 w 1194"/>
              <a:gd name="T84" fmla="*/ 2 h 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94" h="2">
                <a:moveTo>
                  <a:pt x="0" y="1"/>
                </a:moveTo>
                <a:lnTo>
                  <a:pt x="112" y="1"/>
                </a:lnTo>
                <a:lnTo>
                  <a:pt x="219" y="1"/>
                </a:lnTo>
                <a:lnTo>
                  <a:pt x="320" y="1"/>
                </a:lnTo>
                <a:lnTo>
                  <a:pt x="366" y="1"/>
                </a:lnTo>
                <a:lnTo>
                  <a:pt x="410" y="1"/>
                </a:lnTo>
                <a:lnTo>
                  <a:pt x="450" y="1"/>
                </a:lnTo>
                <a:lnTo>
                  <a:pt x="486" y="1"/>
                </a:lnTo>
                <a:lnTo>
                  <a:pt x="518" y="1"/>
                </a:lnTo>
                <a:lnTo>
                  <a:pt x="545" y="1"/>
                </a:lnTo>
                <a:lnTo>
                  <a:pt x="567" y="1"/>
                </a:lnTo>
                <a:lnTo>
                  <a:pt x="583" y="1"/>
                </a:lnTo>
                <a:lnTo>
                  <a:pt x="593" y="1"/>
                </a:lnTo>
                <a:lnTo>
                  <a:pt x="596" y="1"/>
                </a:lnTo>
                <a:lnTo>
                  <a:pt x="600" y="1"/>
                </a:lnTo>
                <a:lnTo>
                  <a:pt x="610" y="1"/>
                </a:lnTo>
                <a:lnTo>
                  <a:pt x="626" y="1"/>
                </a:lnTo>
                <a:lnTo>
                  <a:pt x="647" y="0"/>
                </a:lnTo>
                <a:lnTo>
                  <a:pt x="675" y="0"/>
                </a:lnTo>
                <a:lnTo>
                  <a:pt x="707" y="0"/>
                </a:lnTo>
                <a:lnTo>
                  <a:pt x="743" y="0"/>
                </a:lnTo>
                <a:lnTo>
                  <a:pt x="783" y="0"/>
                </a:lnTo>
                <a:lnTo>
                  <a:pt x="826" y="0"/>
                </a:lnTo>
                <a:lnTo>
                  <a:pt x="873" y="0"/>
                </a:lnTo>
                <a:lnTo>
                  <a:pt x="974" y="0"/>
                </a:lnTo>
                <a:lnTo>
                  <a:pt x="1082" y="0"/>
                </a:lnTo>
                <a:lnTo>
                  <a:pt x="1193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6874" name="Rectangle 1047"/>
          <p:cNvSpPr>
            <a:spLocks noGrp="1" noChangeArrowheads="1"/>
          </p:cNvSpPr>
          <p:nvPr>
            <p:ph type="title"/>
          </p:nvPr>
        </p:nvSpPr>
        <p:spPr>
          <a:xfrm>
            <a:off x="1150938" y="441325"/>
            <a:ext cx="7308850" cy="898525"/>
          </a:xfrm>
          <a:noFill/>
        </p:spPr>
        <p:txBody>
          <a:bodyPr/>
          <a:lstStyle/>
          <a:p>
            <a:pPr algn="ctr" eaLnBrk="1" hangingPunct="1"/>
            <a:r>
              <a:rPr lang="es-ES" altLang="es-AR" sz="2400" b="1" smtClean="0"/>
              <a:t>UN PROBLEMA DE ASOCIACIÓN ESTADÍSTICA </a:t>
            </a:r>
            <a:br>
              <a:rPr lang="es-ES" altLang="es-AR" sz="2400" b="1" smtClean="0"/>
            </a:br>
            <a:r>
              <a:rPr lang="es-ES" altLang="es-AR" sz="2400" smtClean="0"/>
              <a:t>A MODO DE EJEMPLO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 advAuto="0"/>
      <p:bldP spid="31748" grpId="0" autoUpdateAnimBg="0"/>
      <p:bldP spid="31749" grpId="0" autoUpdateAnimBg="0"/>
      <p:bldP spid="31750" grpId="0" autoUpdateAnimBg="0"/>
      <p:bldP spid="31751" grpId="0" autoUpdateAnimBg="0"/>
      <p:bldP spid="31752" grpId="0" animBg="1"/>
      <p:bldP spid="317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5084A-3029-4C6E-A86C-0774304E336B}" type="slidenum">
              <a:rPr lang="es-ES"/>
              <a:pPr>
                <a:defRPr/>
              </a:pPr>
              <a:t>15</a:t>
            </a:fld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998663"/>
            <a:ext cx="8316913" cy="3517900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S" altLang="es-AR" sz="2600" b="1" smtClean="0"/>
              <a:t>Hipótesis Nula de Independencia Estadística</a:t>
            </a:r>
          </a:p>
          <a:p>
            <a:pPr algn="ctr" eaLnBrk="1" hangingPunct="1">
              <a:buFont typeface="Wingdings" pitchFamily="2" charset="2"/>
              <a:buNone/>
            </a:pPr>
            <a:endParaRPr lang="es-ES" altLang="es-AR" sz="26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S" altLang="es-AR" sz="2800" smtClean="0"/>
              <a:t>“Dentro de la población de 25 a 45 años la tasa de actividad no presentará diferencias por sexo”</a:t>
            </a:r>
          </a:p>
          <a:p>
            <a:pPr lvl="1" eaLnBrk="1" hangingPunct="1"/>
            <a:endParaRPr lang="es-ES" altLang="es-AR" sz="2400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es-ES" altLang="es-AR" sz="1800" smtClean="0"/>
              <a:t>Sexo: Varón (V) – Mujer (M)</a:t>
            </a:r>
          </a:p>
          <a:p>
            <a:pPr lvl="1" algn="ctr" eaLnBrk="1" hangingPunct="1">
              <a:buFont typeface="Wingdings" pitchFamily="2" charset="2"/>
              <a:buNone/>
            </a:pPr>
            <a:r>
              <a:rPr lang="es-ES" altLang="es-AR" sz="1800" smtClean="0"/>
              <a:t>Condición de Actividad: Activo (A) – Inactivo (I)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AR" sz="1800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124200" y="55356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V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435600" y="553561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I o A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103563" y="60213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M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435600" y="60198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I o A</a:t>
            </a:r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3511550" y="5764213"/>
            <a:ext cx="1925638" cy="1587"/>
          </a:xfrm>
          <a:custGeom>
            <a:avLst/>
            <a:gdLst>
              <a:gd name="T0" fmla="*/ 0 w 1213"/>
              <a:gd name="T1" fmla="*/ 0 h 1"/>
              <a:gd name="T2" fmla="*/ 2147483647 w 1213"/>
              <a:gd name="T3" fmla="*/ 0 h 1"/>
              <a:gd name="T4" fmla="*/ 0 60000 65536"/>
              <a:gd name="T5" fmla="*/ 0 60000 65536"/>
              <a:gd name="T6" fmla="*/ 0 w 1213"/>
              <a:gd name="T7" fmla="*/ 0 h 1"/>
              <a:gd name="T8" fmla="*/ 1213 w 12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13" h="1">
                <a:moveTo>
                  <a:pt x="0" y="0"/>
                </a:moveTo>
                <a:lnTo>
                  <a:pt x="12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3541713" y="6248400"/>
            <a:ext cx="1895475" cy="3175"/>
          </a:xfrm>
          <a:custGeom>
            <a:avLst/>
            <a:gdLst>
              <a:gd name="T0" fmla="*/ 0 w 1194"/>
              <a:gd name="T1" fmla="*/ 2147483647 h 2"/>
              <a:gd name="T2" fmla="*/ 2147483647 w 1194"/>
              <a:gd name="T3" fmla="*/ 2147483647 h 2"/>
              <a:gd name="T4" fmla="*/ 2147483647 w 1194"/>
              <a:gd name="T5" fmla="*/ 2147483647 h 2"/>
              <a:gd name="T6" fmla="*/ 2147483647 w 1194"/>
              <a:gd name="T7" fmla="*/ 2147483647 h 2"/>
              <a:gd name="T8" fmla="*/ 2147483647 w 1194"/>
              <a:gd name="T9" fmla="*/ 2147483647 h 2"/>
              <a:gd name="T10" fmla="*/ 2147483647 w 1194"/>
              <a:gd name="T11" fmla="*/ 2147483647 h 2"/>
              <a:gd name="T12" fmla="*/ 2147483647 w 1194"/>
              <a:gd name="T13" fmla="*/ 2147483647 h 2"/>
              <a:gd name="T14" fmla="*/ 2147483647 w 1194"/>
              <a:gd name="T15" fmla="*/ 2147483647 h 2"/>
              <a:gd name="T16" fmla="*/ 2147483647 w 1194"/>
              <a:gd name="T17" fmla="*/ 2147483647 h 2"/>
              <a:gd name="T18" fmla="*/ 2147483647 w 1194"/>
              <a:gd name="T19" fmla="*/ 2147483647 h 2"/>
              <a:gd name="T20" fmla="*/ 2147483647 w 1194"/>
              <a:gd name="T21" fmla="*/ 2147483647 h 2"/>
              <a:gd name="T22" fmla="*/ 2147483647 w 1194"/>
              <a:gd name="T23" fmla="*/ 2147483647 h 2"/>
              <a:gd name="T24" fmla="*/ 2147483647 w 1194"/>
              <a:gd name="T25" fmla="*/ 2147483647 h 2"/>
              <a:gd name="T26" fmla="*/ 2147483647 w 1194"/>
              <a:gd name="T27" fmla="*/ 2147483647 h 2"/>
              <a:gd name="T28" fmla="*/ 2147483647 w 1194"/>
              <a:gd name="T29" fmla="*/ 2147483647 h 2"/>
              <a:gd name="T30" fmla="*/ 2147483647 w 1194"/>
              <a:gd name="T31" fmla="*/ 2147483647 h 2"/>
              <a:gd name="T32" fmla="*/ 2147483647 w 1194"/>
              <a:gd name="T33" fmla="*/ 2147483647 h 2"/>
              <a:gd name="T34" fmla="*/ 2147483647 w 1194"/>
              <a:gd name="T35" fmla="*/ 0 h 2"/>
              <a:gd name="T36" fmla="*/ 2147483647 w 1194"/>
              <a:gd name="T37" fmla="*/ 0 h 2"/>
              <a:gd name="T38" fmla="*/ 2147483647 w 1194"/>
              <a:gd name="T39" fmla="*/ 0 h 2"/>
              <a:gd name="T40" fmla="*/ 2147483647 w 1194"/>
              <a:gd name="T41" fmla="*/ 0 h 2"/>
              <a:gd name="T42" fmla="*/ 2147483647 w 1194"/>
              <a:gd name="T43" fmla="*/ 0 h 2"/>
              <a:gd name="T44" fmla="*/ 2147483647 w 1194"/>
              <a:gd name="T45" fmla="*/ 0 h 2"/>
              <a:gd name="T46" fmla="*/ 2147483647 w 1194"/>
              <a:gd name="T47" fmla="*/ 0 h 2"/>
              <a:gd name="T48" fmla="*/ 2147483647 w 1194"/>
              <a:gd name="T49" fmla="*/ 0 h 2"/>
              <a:gd name="T50" fmla="*/ 2147483647 w 1194"/>
              <a:gd name="T51" fmla="*/ 0 h 2"/>
              <a:gd name="T52" fmla="*/ 2147483647 w 1194"/>
              <a:gd name="T53" fmla="*/ 0 h 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194"/>
              <a:gd name="T82" fmla="*/ 0 h 2"/>
              <a:gd name="T83" fmla="*/ 1194 w 1194"/>
              <a:gd name="T84" fmla="*/ 2 h 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194" h="2">
                <a:moveTo>
                  <a:pt x="0" y="1"/>
                </a:moveTo>
                <a:lnTo>
                  <a:pt x="112" y="1"/>
                </a:lnTo>
                <a:lnTo>
                  <a:pt x="219" y="1"/>
                </a:lnTo>
                <a:lnTo>
                  <a:pt x="320" y="1"/>
                </a:lnTo>
                <a:lnTo>
                  <a:pt x="366" y="1"/>
                </a:lnTo>
                <a:lnTo>
                  <a:pt x="410" y="1"/>
                </a:lnTo>
                <a:lnTo>
                  <a:pt x="450" y="1"/>
                </a:lnTo>
                <a:lnTo>
                  <a:pt x="486" y="1"/>
                </a:lnTo>
                <a:lnTo>
                  <a:pt x="518" y="1"/>
                </a:lnTo>
                <a:lnTo>
                  <a:pt x="545" y="1"/>
                </a:lnTo>
                <a:lnTo>
                  <a:pt x="567" y="1"/>
                </a:lnTo>
                <a:lnTo>
                  <a:pt x="583" y="1"/>
                </a:lnTo>
                <a:lnTo>
                  <a:pt x="593" y="1"/>
                </a:lnTo>
                <a:lnTo>
                  <a:pt x="596" y="1"/>
                </a:lnTo>
                <a:lnTo>
                  <a:pt x="600" y="1"/>
                </a:lnTo>
                <a:lnTo>
                  <a:pt x="610" y="1"/>
                </a:lnTo>
                <a:lnTo>
                  <a:pt x="626" y="1"/>
                </a:lnTo>
                <a:lnTo>
                  <a:pt x="647" y="0"/>
                </a:lnTo>
                <a:lnTo>
                  <a:pt x="675" y="0"/>
                </a:lnTo>
                <a:lnTo>
                  <a:pt x="707" y="0"/>
                </a:lnTo>
                <a:lnTo>
                  <a:pt x="743" y="0"/>
                </a:lnTo>
                <a:lnTo>
                  <a:pt x="783" y="0"/>
                </a:lnTo>
                <a:lnTo>
                  <a:pt x="826" y="0"/>
                </a:lnTo>
                <a:lnTo>
                  <a:pt x="873" y="0"/>
                </a:lnTo>
                <a:lnTo>
                  <a:pt x="974" y="0"/>
                </a:lnTo>
                <a:lnTo>
                  <a:pt x="1082" y="0"/>
                </a:lnTo>
                <a:lnTo>
                  <a:pt x="1193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898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441325"/>
            <a:ext cx="7308850" cy="898525"/>
          </a:xfrm>
          <a:noFill/>
        </p:spPr>
        <p:txBody>
          <a:bodyPr/>
          <a:lstStyle/>
          <a:p>
            <a:pPr algn="ctr" eaLnBrk="1" hangingPunct="1"/>
            <a:r>
              <a:rPr lang="es-ES" altLang="es-AR" sz="2400" b="1" smtClean="0"/>
              <a:t>UN PROBLEMA DE ASOCIACIÓN ESTADÍSTICA </a:t>
            </a:r>
            <a:br>
              <a:rPr lang="es-ES" altLang="es-AR" sz="2400" b="1" smtClean="0"/>
            </a:br>
            <a:r>
              <a:rPr lang="es-ES" altLang="es-AR" sz="2400" smtClean="0"/>
              <a:t>A MODO DE EJEMPLO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 advAuto="0"/>
      <p:bldP spid="33796" grpId="0" build="p" autoUpdateAnimBg="0"/>
      <p:bldP spid="33797" grpId="0" build="p" autoUpdateAnimBg="0" advAuto="0"/>
      <p:bldP spid="33798" grpId="0" build="p" autoUpdateAnimBg="0" advAuto="0"/>
      <p:bldP spid="33799" grpId="0" build="p" autoUpdateAnimBg="0" advAuto="0"/>
      <p:bldP spid="33800" grpId="0" animBg="1"/>
      <p:bldP spid="338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graphicFrame>
        <p:nvGraphicFramePr>
          <p:cNvPr id="6046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325839"/>
              </p:ext>
            </p:extLst>
          </p:nvPr>
        </p:nvGraphicFramePr>
        <p:xfrm>
          <a:off x="440410" y="1052736"/>
          <a:ext cx="8305800" cy="4581284"/>
        </p:xfrm>
        <a:graphic>
          <a:graphicData uri="http://schemas.openxmlformats.org/drawingml/2006/table">
            <a:tbl>
              <a:tblPr/>
              <a:tblGrid>
                <a:gridCol w="1442090"/>
                <a:gridCol w="2520280"/>
                <a:gridCol w="2340260"/>
                <a:gridCol w="2003170"/>
              </a:tblGrid>
              <a:tr h="847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 / Y</a:t>
                      </a:r>
                      <a:endParaRPr kumimoji="0" lang="es-A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VARÓN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MUJER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4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P(A/V)=100%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P(A/M)=0%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Dif. %=+100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4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INACTIVO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P(I/V)=0%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P(I/M)=100%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Dif. %=-100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 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)=100%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)=100%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 casos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graphicFrame>
        <p:nvGraphicFramePr>
          <p:cNvPr id="6046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25920"/>
              </p:ext>
            </p:extLst>
          </p:nvPr>
        </p:nvGraphicFramePr>
        <p:xfrm>
          <a:off x="440410" y="1052736"/>
          <a:ext cx="8305800" cy="4581284"/>
        </p:xfrm>
        <a:graphic>
          <a:graphicData uri="http://schemas.openxmlformats.org/drawingml/2006/table">
            <a:tbl>
              <a:tblPr/>
              <a:tblGrid>
                <a:gridCol w="1442090"/>
                <a:gridCol w="2520280"/>
                <a:gridCol w="2340260"/>
                <a:gridCol w="2003170"/>
              </a:tblGrid>
              <a:tr h="847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 / Y</a:t>
                      </a:r>
                      <a:endParaRPr kumimoji="0" lang="es-A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VARÓN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MUJER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4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P(A/V)=50%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P(A/M)=50%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 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Dif. 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%=0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4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INACTIVO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P(I/V)=50%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P(I/M)=50%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 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Dif. 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%=0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 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)=70%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P(V)=100%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P(M)=100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 casos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P(N)=100%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3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graphicFrame>
        <p:nvGraphicFramePr>
          <p:cNvPr id="6046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68255"/>
              </p:ext>
            </p:extLst>
          </p:nvPr>
        </p:nvGraphicFramePr>
        <p:xfrm>
          <a:off x="440410" y="1052736"/>
          <a:ext cx="8305800" cy="4581284"/>
        </p:xfrm>
        <a:graphic>
          <a:graphicData uri="http://schemas.openxmlformats.org/drawingml/2006/table">
            <a:tbl>
              <a:tblPr/>
              <a:tblGrid>
                <a:gridCol w="1442090"/>
                <a:gridCol w="2520280"/>
                <a:gridCol w="2340260"/>
                <a:gridCol w="2003170"/>
              </a:tblGrid>
              <a:tr h="847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 / Y</a:t>
                      </a:r>
                      <a:endParaRPr kumimoji="0" lang="es-A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VARÓN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MUJER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4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P(A/V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)=40%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P(A/M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)=40%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 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Dif. %=0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4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INACTIVO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P(I/V)=60%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P(I/M)=60%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 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Dif. %=0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 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)=70%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P(V)=100%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P(M)=100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 casos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P(N)=100%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0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8B129-5E9A-4485-9333-CE43745A29C9}" type="slidenum">
              <a:rPr lang="es-ES"/>
              <a:pPr>
                <a:defRPr/>
              </a:pPr>
              <a:t>19</a:t>
            </a:fld>
            <a:endParaRPr lang="es-ES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5580063" y="2679700"/>
            <a:ext cx="35639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600" b="1" u="sng"/>
              <a:t>Sintaxis: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400"/>
              <a:t>TEMPORARY 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400"/>
              <a:t>SELECT IF (h12&gt;25 AND h12&lt;45) 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400"/>
              <a:t>CROSSTABS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400"/>
              <a:t>  /TABLES=cdea  BY h13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400"/>
              <a:t>  /FORMAT= AVALUE TABLES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400"/>
              <a:t>  /CELLS= COUNT COLUMN ROW TOTAL .</a:t>
            </a:r>
          </a:p>
        </p:txBody>
      </p:sp>
      <p:pic>
        <p:nvPicPr>
          <p:cNvPr id="9933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271713"/>
            <a:ext cx="563880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2670175" y="3208338"/>
            <a:ext cx="798513" cy="2936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508625" y="4430713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>
                <a:latin typeface="Arial" pitchFamily="34" charset="0"/>
              </a:rPr>
              <a:t>Valores absolutos</a:t>
            </a:r>
          </a:p>
        </p:txBody>
      </p:sp>
      <p:sp>
        <p:nvSpPr>
          <p:cNvPr id="99334" name="Freeform 6"/>
          <p:cNvSpPr>
            <a:spLocks/>
          </p:cNvSpPr>
          <p:nvPr/>
        </p:nvSpPr>
        <p:spPr bwMode="auto">
          <a:xfrm>
            <a:off x="3468688" y="3502025"/>
            <a:ext cx="2041525" cy="1114425"/>
          </a:xfrm>
          <a:custGeom>
            <a:avLst/>
            <a:gdLst>
              <a:gd name="T0" fmla="*/ 0 w 1311"/>
              <a:gd name="T1" fmla="*/ 0 h 702"/>
              <a:gd name="T2" fmla="*/ 2147483647 w 1311"/>
              <a:gd name="T3" fmla="*/ 2147483647 h 702"/>
              <a:gd name="T4" fmla="*/ 2147483647 w 1311"/>
              <a:gd name="T5" fmla="*/ 2147483647 h 702"/>
              <a:gd name="T6" fmla="*/ 2147483647 w 1311"/>
              <a:gd name="T7" fmla="*/ 2147483647 h 702"/>
              <a:gd name="T8" fmla="*/ 2147483647 w 1311"/>
              <a:gd name="T9" fmla="*/ 2147483647 h 702"/>
              <a:gd name="T10" fmla="*/ 2147483647 w 1311"/>
              <a:gd name="T11" fmla="*/ 2147483647 h 702"/>
              <a:gd name="T12" fmla="*/ 2147483647 w 1311"/>
              <a:gd name="T13" fmla="*/ 2147483647 h 702"/>
              <a:gd name="T14" fmla="*/ 2147483647 w 1311"/>
              <a:gd name="T15" fmla="*/ 2147483647 h 702"/>
              <a:gd name="T16" fmla="*/ 2147483647 w 1311"/>
              <a:gd name="T17" fmla="*/ 2147483647 h 702"/>
              <a:gd name="T18" fmla="*/ 2147483647 w 1311"/>
              <a:gd name="T19" fmla="*/ 2147483647 h 702"/>
              <a:gd name="T20" fmla="*/ 2147483647 w 1311"/>
              <a:gd name="T21" fmla="*/ 2147483647 h 702"/>
              <a:gd name="T22" fmla="*/ 2147483647 w 1311"/>
              <a:gd name="T23" fmla="*/ 2147483647 h 702"/>
              <a:gd name="T24" fmla="*/ 2147483647 w 1311"/>
              <a:gd name="T25" fmla="*/ 2147483647 h 702"/>
              <a:gd name="T26" fmla="*/ 2147483647 w 1311"/>
              <a:gd name="T27" fmla="*/ 2147483647 h 702"/>
              <a:gd name="T28" fmla="*/ 2147483647 w 1311"/>
              <a:gd name="T29" fmla="*/ 2147483647 h 702"/>
              <a:gd name="T30" fmla="*/ 2147483647 w 1311"/>
              <a:gd name="T31" fmla="*/ 2147483647 h 702"/>
              <a:gd name="T32" fmla="*/ 2147483647 w 1311"/>
              <a:gd name="T33" fmla="*/ 2147483647 h 702"/>
              <a:gd name="T34" fmla="*/ 2147483647 w 1311"/>
              <a:gd name="T35" fmla="*/ 2147483647 h 702"/>
              <a:gd name="T36" fmla="*/ 2147483647 w 1311"/>
              <a:gd name="T37" fmla="*/ 2147483647 h 702"/>
              <a:gd name="T38" fmla="*/ 2147483647 w 1311"/>
              <a:gd name="T39" fmla="*/ 2147483647 h 702"/>
              <a:gd name="T40" fmla="*/ 2147483647 w 1311"/>
              <a:gd name="T41" fmla="*/ 2147483647 h 702"/>
              <a:gd name="T42" fmla="*/ 2147483647 w 1311"/>
              <a:gd name="T43" fmla="*/ 2147483647 h 702"/>
              <a:gd name="T44" fmla="*/ 2147483647 w 1311"/>
              <a:gd name="T45" fmla="*/ 2147483647 h 702"/>
              <a:gd name="T46" fmla="*/ 2147483647 w 1311"/>
              <a:gd name="T47" fmla="*/ 2147483647 h 702"/>
              <a:gd name="T48" fmla="*/ 2147483647 w 1311"/>
              <a:gd name="T49" fmla="*/ 2147483647 h 702"/>
              <a:gd name="T50" fmla="*/ 2147483647 w 1311"/>
              <a:gd name="T51" fmla="*/ 2147483647 h 702"/>
              <a:gd name="T52" fmla="*/ 2147483647 w 1311"/>
              <a:gd name="T53" fmla="*/ 2147483647 h 702"/>
              <a:gd name="T54" fmla="*/ 2147483647 w 1311"/>
              <a:gd name="T55" fmla="*/ 2147483647 h 702"/>
              <a:gd name="T56" fmla="*/ 2147483647 w 1311"/>
              <a:gd name="T57" fmla="*/ 2147483647 h 702"/>
              <a:gd name="T58" fmla="*/ 2147483647 w 1311"/>
              <a:gd name="T59" fmla="*/ 2147483647 h 702"/>
              <a:gd name="T60" fmla="*/ 2147483647 w 1311"/>
              <a:gd name="T61" fmla="*/ 2147483647 h 7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311"/>
              <a:gd name="T94" fmla="*/ 0 h 702"/>
              <a:gd name="T95" fmla="*/ 1311 w 1311"/>
              <a:gd name="T96" fmla="*/ 702 h 70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311" h="702">
                <a:moveTo>
                  <a:pt x="0" y="0"/>
                </a:moveTo>
                <a:lnTo>
                  <a:pt x="61" y="2"/>
                </a:lnTo>
                <a:lnTo>
                  <a:pt x="122" y="8"/>
                </a:lnTo>
                <a:lnTo>
                  <a:pt x="181" y="17"/>
                </a:lnTo>
                <a:lnTo>
                  <a:pt x="239" y="30"/>
                </a:lnTo>
                <a:lnTo>
                  <a:pt x="349" y="65"/>
                </a:lnTo>
                <a:lnTo>
                  <a:pt x="400" y="86"/>
                </a:lnTo>
                <a:lnTo>
                  <a:pt x="448" y="110"/>
                </a:lnTo>
                <a:lnTo>
                  <a:pt x="491" y="135"/>
                </a:lnTo>
                <a:lnTo>
                  <a:pt x="531" y="163"/>
                </a:lnTo>
                <a:lnTo>
                  <a:pt x="566" y="192"/>
                </a:lnTo>
                <a:lnTo>
                  <a:pt x="595" y="222"/>
                </a:lnTo>
                <a:lnTo>
                  <a:pt x="619" y="253"/>
                </a:lnTo>
                <a:lnTo>
                  <a:pt x="637" y="285"/>
                </a:lnTo>
                <a:lnTo>
                  <a:pt x="648" y="318"/>
                </a:lnTo>
                <a:lnTo>
                  <a:pt x="651" y="351"/>
                </a:lnTo>
                <a:lnTo>
                  <a:pt x="655" y="384"/>
                </a:lnTo>
                <a:lnTo>
                  <a:pt x="666" y="416"/>
                </a:lnTo>
                <a:lnTo>
                  <a:pt x="684" y="448"/>
                </a:lnTo>
                <a:lnTo>
                  <a:pt x="708" y="479"/>
                </a:lnTo>
                <a:lnTo>
                  <a:pt x="738" y="510"/>
                </a:lnTo>
                <a:lnTo>
                  <a:pt x="773" y="539"/>
                </a:lnTo>
                <a:lnTo>
                  <a:pt x="813" y="566"/>
                </a:lnTo>
                <a:lnTo>
                  <a:pt x="857" y="592"/>
                </a:lnTo>
                <a:lnTo>
                  <a:pt x="905" y="615"/>
                </a:lnTo>
                <a:lnTo>
                  <a:pt x="957" y="637"/>
                </a:lnTo>
                <a:lnTo>
                  <a:pt x="1068" y="671"/>
                </a:lnTo>
                <a:lnTo>
                  <a:pt x="1127" y="684"/>
                </a:lnTo>
                <a:lnTo>
                  <a:pt x="1187" y="693"/>
                </a:lnTo>
                <a:lnTo>
                  <a:pt x="1249" y="699"/>
                </a:lnTo>
                <a:lnTo>
                  <a:pt x="1310" y="701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2670175" y="3354388"/>
            <a:ext cx="798513" cy="2936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5508625" y="4797425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>
                <a:latin typeface="Arial" pitchFamily="34" charset="0"/>
              </a:rPr>
              <a:t>Porcentaje fila</a:t>
            </a:r>
          </a:p>
        </p:txBody>
      </p:sp>
      <p:sp>
        <p:nvSpPr>
          <p:cNvPr id="99337" name="Freeform 9"/>
          <p:cNvSpPr>
            <a:spLocks/>
          </p:cNvSpPr>
          <p:nvPr/>
        </p:nvSpPr>
        <p:spPr bwMode="auto">
          <a:xfrm>
            <a:off x="3422650" y="3648075"/>
            <a:ext cx="2087563" cy="1335088"/>
          </a:xfrm>
          <a:custGeom>
            <a:avLst/>
            <a:gdLst>
              <a:gd name="T0" fmla="*/ 0 w 1311"/>
              <a:gd name="T1" fmla="*/ 0 h 661"/>
              <a:gd name="T2" fmla="*/ 2147483647 w 1311"/>
              <a:gd name="T3" fmla="*/ 2147483647 h 661"/>
              <a:gd name="T4" fmla="*/ 2147483647 w 1311"/>
              <a:gd name="T5" fmla="*/ 2147483647 h 661"/>
              <a:gd name="T6" fmla="*/ 2147483647 w 1311"/>
              <a:gd name="T7" fmla="*/ 2147483647 h 661"/>
              <a:gd name="T8" fmla="*/ 2147483647 w 1311"/>
              <a:gd name="T9" fmla="*/ 2147483647 h 661"/>
              <a:gd name="T10" fmla="*/ 2147483647 w 1311"/>
              <a:gd name="T11" fmla="*/ 2147483647 h 661"/>
              <a:gd name="T12" fmla="*/ 2147483647 w 1311"/>
              <a:gd name="T13" fmla="*/ 2147483647 h 661"/>
              <a:gd name="T14" fmla="*/ 2147483647 w 1311"/>
              <a:gd name="T15" fmla="*/ 2147483647 h 661"/>
              <a:gd name="T16" fmla="*/ 2147483647 w 1311"/>
              <a:gd name="T17" fmla="*/ 2147483647 h 661"/>
              <a:gd name="T18" fmla="*/ 2147483647 w 1311"/>
              <a:gd name="T19" fmla="*/ 2147483647 h 661"/>
              <a:gd name="T20" fmla="*/ 2147483647 w 1311"/>
              <a:gd name="T21" fmla="*/ 2147483647 h 661"/>
              <a:gd name="T22" fmla="*/ 2147483647 w 1311"/>
              <a:gd name="T23" fmla="*/ 2147483647 h 661"/>
              <a:gd name="T24" fmla="*/ 2147483647 w 1311"/>
              <a:gd name="T25" fmla="*/ 2147483647 h 661"/>
              <a:gd name="T26" fmla="*/ 2147483647 w 1311"/>
              <a:gd name="T27" fmla="*/ 2147483647 h 661"/>
              <a:gd name="T28" fmla="*/ 2147483647 w 1311"/>
              <a:gd name="T29" fmla="*/ 2147483647 h 661"/>
              <a:gd name="T30" fmla="*/ 2147483647 w 1311"/>
              <a:gd name="T31" fmla="*/ 2147483647 h 661"/>
              <a:gd name="T32" fmla="*/ 2147483647 w 1311"/>
              <a:gd name="T33" fmla="*/ 2147483647 h 661"/>
              <a:gd name="T34" fmla="*/ 2147483647 w 1311"/>
              <a:gd name="T35" fmla="*/ 2147483647 h 661"/>
              <a:gd name="T36" fmla="*/ 2147483647 w 1311"/>
              <a:gd name="T37" fmla="*/ 2147483647 h 661"/>
              <a:gd name="T38" fmla="*/ 2147483647 w 1311"/>
              <a:gd name="T39" fmla="*/ 2147483647 h 661"/>
              <a:gd name="T40" fmla="*/ 2147483647 w 1311"/>
              <a:gd name="T41" fmla="*/ 2147483647 h 661"/>
              <a:gd name="T42" fmla="*/ 2147483647 w 1311"/>
              <a:gd name="T43" fmla="*/ 2147483647 h 661"/>
              <a:gd name="T44" fmla="*/ 2147483647 w 1311"/>
              <a:gd name="T45" fmla="*/ 2147483647 h 661"/>
              <a:gd name="T46" fmla="*/ 2147483647 w 1311"/>
              <a:gd name="T47" fmla="*/ 2147483647 h 661"/>
              <a:gd name="T48" fmla="*/ 2147483647 w 1311"/>
              <a:gd name="T49" fmla="*/ 2147483647 h 661"/>
              <a:gd name="T50" fmla="*/ 2147483647 w 1311"/>
              <a:gd name="T51" fmla="*/ 2147483647 h 661"/>
              <a:gd name="T52" fmla="*/ 2147483647 w 1311"/>
              <a:gd name="T53" fmla="*/ 2147483647 h 661"/>
              <a:gd name="T54" fmla="*/ 2147483647 w 1311"/>
              <a:gd name="T55" fmla="*/ 2147483647 h 661"/>
              <a:gd name="T56" fmla="*/ 2147483647 w 1311"/>
              <a:gd name="T57" fmla="*/ 2147483647 h 661"/>
              <a:gd name="T58" fmla="*/ 2147483647 w 1311"/>
              <a:gd name="T59" fmla="*/ 2147483647 h 661"/>
              <a:gd name="T60" fmla="*/ 2147483647 w 1311"/>
              <a:gd name="T61" fmla="*/ 2147483647 h 66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311"/>
              <a:gd name="T94" fmla="*/ 0 h 661"/>
              <a:gd name="T95" fmla="*/ 1311 w 1311"/>
              <a:gd name="T96" fmla="*/ 661 h 66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311" h="661">
                <a:moveTo>
                  <a:pt x="0" y="0"/>
                </a:moveTo>
                <a:lnTo>
                  <a:pt x="61" y="2"/>
                </a:lnTo>
                <a:lnTo>
                  <a:pt x="122" y="7"/>
                </a:lnTo>
                <a:lnTo>
                  <a:pt x="181" y="16"/>
                </a:lnTo>
                <a:lnTo>
                  <a:pt x="239" y="28"/>
                </a:lnTo>
                <a:lnTo>
                  <a:pt x="349" y="61"/>
                </a:lnTo>
                <a:lnTo>
                  <a:pt x="400" y="81"/>
                </a:lnTo>
                <a:lnTo>
                  <a:pt x="448" y="103"/>
                </a:lnTo>
                <a:lnTo>
                  <a:pt x="491" y="127"/>
                </a:lnTo>
                <a:lnTo>
                  <a:pt x="531" y="153"/>
                </a:lnTo>
                <a:lnTo>
                  <a:pt x="566" y="180"/>
                </a:lnTo>
                <a:lnTo>
                  <a:pt x="595" y="209"/>
                </a:lnTo>
                <a:lnTo>
                  <a:pt x="619" y="238"/>
                </a:lnTo>
                <a:lnTo>
                  <a:pt x="637" y="268"/>
                </a:lnTo>
                <a:lnTo>
                  <a:pt x="648" y="299"/>
                </a:lnTo>
                <a:lnTo>
                  <a:pt x="651" y="330"/>
                </a:lnTo>
                <a:lnTo>
                  <a:pt x="655" y="361"/>
                </a:lnTo>
                <a:lnTo>
                  <a:pt x="666" y="392"/>
                </a:lnTo>
                <a:lnTo>
                  <a:pt x="684" y="422"/>
                </a:lnTo>
                <a:lnTo>
                  <a:pt x="708" y="451"/>
                </a:lnTo>
                <a:lnTo>
                  <a:pt x="738" y="480"/>
                </a:lnTo>
                <a:lnTo>
                  <a:pt x="773" y="507"/>
                </a:lnTo>
                <a:lnTo>
                  <a:pt x="813" y="533"/>
                </a:lnTo>
                <a:lnTo>
                  <a:pt x="857" y="557"/>
                </a:lnTo>
                <a:lnTo>
                  <a:pt x="905" y="579"/>
                </a:lnTo>
                <a:lnTo>
                  <a:pt x="957" y="599"/>
                </a:lnTo>
                <a:lnTo>
                  <a:pt x="1068" y="632"/>
                </a:lnTo>
                <a:lnTo>
                  <a:pt x="1127" y="644"/>
                </a:lnTo>
                <a:lnTo>
                  <a:pt x="1187" y="653"/>
                </a:lnTo>
                <a:lnTo>
                  <a:pt x="1249" y="658"/>
                </a:lnTo>
                <a:lnTo>
                  <a:pt x="1310" y="66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99338" name="Oval 10"/>
          <p:cNvSpPr>
            <a:spLocks noChangeArrowheads="1"/>
          </p:cNvSpPr>
          <p:nvPr/>
        </p:nvSpPr>
        <p:spPr bwMode="auto">
          <a:xfrm>
            <a:off x="3468688" y="4579938"/>
            <a:ext cx="798512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5508625" y="5157788"/>
            <a:ext cx="220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>
                <a:latin typeface="Arial" pitchFamily="34" charset="0"/>
              </a:rPr>
              <a:t>Porcentaje columna</a:t>
            </a:r>
          </a:p>
        </p:txBody>
      </p:sp>
      <p:sp>
        <p:nvSpPr>
          <p:cNvPr id="99340" name="Freeform 12"/>
          <p:cNvSpPr>
            <a:spLocks/>
          </p:cNvSpPr>
          <p:nvPr/>
        </p:nvSpPr>
        <p:spPr bwMode="auto">
          <a:xfrm>
            <a:off x="4221163" y="4725988"/>
            <a:ext cx="1289050" cy="617537"/>
          </a:xfrm>
          <a:custGeom>
            <a:avLst/>
            <a:gdLst>
              <a:gd name="T0" fmla="*/ 0 w 812"/>
              <a:gd name="T1" fmla="*/ 0 h 389"/>
              <a:gd name="T2" fmla="*/ 2147483647 w 812"/>
              <a:gd name="T3" fmla="*/ 2147483647 h 389"/>
              <a:gd name="T4" fmla="*/ 2147483647 w 812"/>
              <a:gd name="T5" fmla="*/ 2147483647 h 389"/>
              <a:gd name="T6" fmla="*/ 2147483647 w 812"/>
              <a:gd name="T7" fmla="*/ 2147483647 h 389"/>
              <a:gd name="T8" fmla="*/ 2147483647 w 812"/>
              <a:gd name="T9" fmla="*/ 2147483647 h 389"/>
              <a:gd name="T10" fmla="*/ 2147483647 w 812"/>
              <a:gd name="T11" fmla="*/ 2147483647 h 389"/>
              <a:gd name="T12" fmla="*/ 2147483647 w 812"/>
              <a:gd name="T13" fmla="*/ 2147483647 h 389"/>
              <a:gd name="T14" fmla="*/ 2147483647 w 812"/>
              <a:gd name="T15" fmla="*/ 2147483647 h 389"/>
              <a:gd name="T16" fmla="*/ 2147483647 w 812"/>
              <a:gd name="T17" fmla="*/ 2147483647 h 389"/>
              <a:gd name="T18" fmla="*/ 2147483647 w 812"/>
              <a:gd name="T19" fmla="*/ 2147483647 h 389"/>
              <a:gd name="T20" fmla="*/ 2147483647 w 812"/>
              <a:gd name="T21" fmla="*/ 2147483647 h 389"/>
              <a:gd name="T22" fmla="*/ 2147483647 w 812"/>
              <a:gd name="T23" fmla="*/ 2147483647 h 389"/>
              <a:gd name="T24" fmla="*/ 2147483647 w 812"/>
              <a:gd name="T25" fmla="*/ 2147483647 h 389"/>
              <a:gd name="T26" fmla="*/ 2147483647 w 812"/>
              <a:gd name="T27" fmla="*/ 2147483647 h 389"/>
              <a:gd name="T28" fmla="*/ 2147483647 w 812"/>
              <a:gd name="T29" fmla="*/ 2147483647 h 389"/>
              <a:gd name="T30" fmla="*/ 2147483647 w 812"/>
              <a:gd name="T31" fmla="*/ 2147483647 h 389"/>
              <a:gd name="T32" fmla="*/ 2147483647 w 812"/>
              <a:gd name="T33" fmla="*/ 2147483647 h 389"/>
              <a:gd name="T34" fmla="*/ 2147483647 w 812"/>
              <a:gd name="T35" fmla="*/ 2147483647 h 389"/>
              <a:gd name="T36" fmla="*/ 2147483647 w 812"/>
              <a:gd name="T37" fmla="*/ 2147483647 h 389"/>
              <a:gd name="T38" fmla="*/ 2147483647 w 812"/>
              <a:gd name="T39" fmla="*/ 2147483647 h 389"/>
              <a:gd name="T40" fmla="*/ 2147483647 w 812"/>
              <a:gd name="T41" fmla="*/ 2147483647 h 389"/>
              <a:gd name="T42" fmla="*/ 2147483647 w 812"/>
              <a:gd name="T43" fmla="*/ 2147483647 h 389"/>
              <a:gd name="T44" fmla="*/ 2147483647 w 812"/>
              <a:gd name="T45" fmla="*/ 2147483647 h 389"/>
              <a:gd name="T46" fmla="*/ 2147483647 w 812"/>
              <a:gd name="T47" fmla="*/ 2147483647 h 389"/>
              <a:gd name="T48" fmla="*/ 2147483647 w 812"/>
              <a:gd name="T49" fmla="*/ 2147483647 h 389"/>
              <a:gd name="T50" fmla="*/ 2147483647 w 812"/>
              <a:gd name="T51" fmla="*/ 2147483647 h 389"/>
              <a:gd name="T52" fmla="*/ 2147483647 w 812"/>
              <a:gd name="T53" fmla="*/ 2147483647 h 389"/>
              <a:gd name="T54" fmla="*/ 2147483647 w 812"/>
              <a:gd name="T55" fmla="*/ 2147483647 h 389"/>
              <a:gd name="T56" fmla="*/ 2147483647 w 812"/>
              <a:gd name="T57" fmla="*/ 2147483647 h 389"/>
              <a:gd name="T58" fmla="*/ 2147483647 w 812"/>
              <a:gd name="T59" fmla="*/ 2147483647 h 389"/>
              <a:gd name="T60" fmla="*/ 2147483647 w 812"/>
              <a:gd name="T61" fmla="*/ 2147483647 h 38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12"/>
              <a:gd name="T94" fmla="*/ 0 h 389"/>
              <a:gd name="T95" fmla="*/ 812 w 812"/>
              <a:gd name="T96" fmla="*/ 389 h 38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12" h="389">
                <a:moveTo>
                  <a:pt x="0" y="0"/>
                </a:moveTo>
                <a:lnTo>
                  <a:pt x="38" y="1"/>
                </a:lnTo>
                <a:lnTo>
                  <a:pt x="75" y="4"/>
                </a:lnTo>
                <a:lnTo>
                  <a:pt x="112" y="10"/>
                </a:lnTo>
                <a:lnTo>
                  <a:pt x="148" y="17"/>
                </a:lnTo>
                <a:lnTo>
                  <a:pt x="216" y="36"/>
                </a:lnTo>
                <a:lnTo>
                  <a:pt x="247" y="48"/>
                </a:lnTo>
                <a:lnTo>
                  <a:pt x="276" y="61"/>
                </a:lnTo>
                <a:lnTo>
                  <a:pt x="303" y="75"/>
                </a:lnTo>
                <a:lnTo>
                  <a:pt x="328" y="90"/>
                </a:lnTo>
                <a:lnTo>
                  <a:pt x="349" y="106"/>
                </a:lnTo>
                <a:lnTo>
                  <a:pt x="368" y="123"/>
                </a:lnTo>
                <a:lnTo>
                  <a:pt x="382" y="140"/>
                </a:lnTo>
                <a:lnTo>
                  <a:pt x="393" y="158"/>
                </a:lnTo>
                <a:lnTo>
                  <a:pt x="400" y="176"/>
                </a:lnTo>
                <a:lnTo>
                  <a:pt x="402" y="194"/>
                </a:lnTo>
                <a:lnTo>
                  <a:pt x="404" y="212"/>
                </a:lnTo>
                <a:lnTo>
                  <a:pt x="411" y="230"/>
                </a:lnTo>
                <a:lnTo>
                  <a:pt x="422" y="248"/>
                </a:lnTo>
                <a:lnTo>
                  <a:pt x="437" y="265"/>
                </a:lnTo>
                <a:lnTo>
                  <a:pt x="456" y="282"/>
                </a:lnTo>
                <a:lnTo>
                  <a:pt x="478" y="298"/>
                </a:lnTo>
                <a:lnTo>
                  <a:pt x="502" y="313"/>
                </a:lnTo>
                <a:lnTo>
                  <a:pt x="530" y="327"/>
                </a:lnTo>
                <a:lnTo>
                  <a:pt x="560" y="340"/>
                </a:lnTo>
                <a:lnTo>
                  <a:pt x="592" y="352"/>
                </a:lnTo>
                <a:lnTo>
                  <a:pt x="661" y="371"/>
                </a:lnTo>
                <a:lnTo>
                  <a:pt x="698" y="378"/>
                </a:lnTo>
                <a:lnTo>
                  <a:pt x="735" y="384"/>
                </a:lnTo>
                <a:lnTo>
                  <a:pt x="773" y="387"/>
                </a:lnTo>
                <a:lnTo>
                  <a:pt x="811" y="38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99341" name="Oval 13"/>
          <p:cNvSpPr>
            <a:spLocks noChangeArrowheads="1"/>
          </p:cNvSpPr>
          <p:nvPr/>
        </p:nvSpPr>
        <p:spPr bwMode="auto">
          <a:xfrm>
            <a:off x="2624138" y="4811713"/>
            <a:ext cx="798512" cy="2936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5508625" y="5589588"/>
            <a:ext cx="177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>
                <a:latin typeface="Arial" pitchFamily="34" charset="0"/>
              </a:rPr>
              <a:t>Porcentaje total</a:t>
            </a:r>
          </a:p>
        </p:txBody>
      </p:sp>
      <p:sp>
        <p:nvSpPr>
          <p:cNvPr id="99343" name="Freeform 15"/>
          <p:cNvSpPr>
            <a:spLocks/>
          </p:cNvSpPr>
          <p:nvPr/>
        </p:nvSpPr>
        <p:spPr bwMode="auto">
          <a:xfrm>
            <a:off x="3429000" y="4941888"/>
            <a:ext cx="2081213" cy="833437"/>
          </a:xfrm>
          <a:custGeom>
            <a:avLst/>
            <a:gdLst>
              <a:gd name="T0" fmla="*/ 0 w 1311"/>
              <a:gd name="T1" fmla="*/ 0 h 525"/>
              <a:gd name="T2" fmla="*/ 2147483647 w 1311"/>
              <a:gd name="T3" fmla="*/ 2147483647 h 525"/>
              <a:gd name="T4" fmla="*/ 2147483647 w 1311"/>
              <a:gd name="T5" fmla="*/ 2147483647 h 525"/>
              <a:gd name="T6" fmla="*/ 2147483647 w 1311"/>
              <a:gd name="T7" fmla="*/ 2147483647 h 525"/>
              <a:gd name="T8" fmla="*/ 2147483647 w 1311"/>
              <a:gd name="T9" fmla="*/ 2147483647 h 525"/>
              <a:gd name="T10" fmla="*/ 2147483647 w 1311"/>
              <a:gd name="T11" fmla="*/ 2147483647 h 525"/>
              <a:gd name="T12" fmla="*/ 2147483647 w 1311"/>
              <a:gd name="T13" fmla="*/ 2147483647 h 525"/>
              <a:gd name="T14" fmla="*/ 2147483647 w 1311"/>
              <a:gd name="T15" fmla="*/ 2147483647 h 525"/>
              <a:gd name="T16" fmla="*/ 2147483647 w 1311"/>
              <a:gd name="T17" fmla="*/ 2147483647 h 525"/>
              <a:gd name="T18" fmla="*/ 2147483647 w 1311"/>
              <a:gd name="T19" fmla="*/ 2147483647 h 525"/>
              <a:gd name="T20" fmla="*/ 2147483647 w 1311"/>
              <a:gd name="T21" fmla="*/ 2147483647 h 525"/>
              <a:gd name="T22" fmla="*/ 2147483647 w 1311"/>
              <a:gd name="T23" fmla="*/ 2147483647 h 525"/>
              <a:gd name="T24" fmla="*/ 2147483647 w 1311"/>
              <a:gd name="T25" fmla="*/ 2147483647 h 525"/>
              <a:gd name="T26" fmla="*/ 2147483647 w 1311"/>
              <a:gd name="T27" fmla="*/ 2147483647 h 525"/>
              <a:gd name="T28" fmla="*/ 2147483647 w 1311"/>
              <a:gd name="T29" fmla="*/ 2147483647 h 525"/>
              <a:gd name="T30" fmla="*/ 2147483647 w 1311"/>
              <a:gd name="T31" fmla="*/ 2147483647 h 525"/>
              <a:gd name="T32" fmla="*/ 2147483647 w 1311"/>
              <a:gd name="T33" fmla="*/ 2147483647 h 525"/>
              <a:gd name="T34" fmla="*/ 2147483647 w 1311"/>
              <a:gd name="T35" fmla="*/ 2147483647 h 525"/>
              <a:gd name="T36" fmla="*/ 2147483647 w 1311"/>
              <a:gd name="T37" fmla="*/ 2147483647 h 525"/>
              <a:gd name="T38" fmla="*/ 2147483647 w 1311"/>
              <a:gd name="T39" fmla="*/ 2147483647 h 525"/>
              <a:gd name="T40" fmla="*/ 2147483647 w 1311"/>
              <a:gd name="T41" fmla="*/ 2147483647 h 525"/>
              <a:gd name="T42" fmla="*/ 2147483647 w 1311"/>
              <a:gd name="T43" fmla="*/ 2147483647 h 525"/>
              <a:gd name="T44" fmla="*/ 2147483647 w 1311"/>
              <a:gd name="T45" fmla="*/ 2147483647 h 525"/>
              <a:gd name="T46" fmla="*/ 2147483647 w 1311"/>
              <a:gd name="T47" fmla="*/ 2147483647 h 525"/>
              <a:gd name="T48" fmla="*/ 2147483647 w 1311"/>
              <a:gd name="T49" fmla="*/ 2147483647 h 525"/>
              <a:gd name="T50" fmla="*/ 2147483647 w 1311"/>
              <a:gd name="T51" fmla="*/ 2147483647 h 525"/>
              <a:gd name="T52" fmla="*/ 2147483647 w 1311"/>
              <a:gd name="T53" fmla="*/ 2147483647 h 5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11"/>
              <a:gd name="T82" fmla="*/ 0 h 525"/>
              <a:gd name="T83" fmla="*/ 1311 w 1311"/>
              <a:gd name="T84" fmla="*/ 525 h 5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11" h="525">
                <a:moveTo>
                  <a:pt x="0" y="0"/>
                </a:moveTo>
                <a:lnTo>
                  <a:pt x="122" y="6"/>
                </a:lnTo>
                <a:lnTo>
                  <a:pt x="239" y="23"/>
                </a:lnTo>
                <a:lnTo>
                  <a:pt x="349" y="48"/>
                </a:lnTo>
                <a:lnTo>
                  <a:pt x="400" y="65"/>
                </a:lnTo>
                <a:lnTo>
                  <a:pt x="448" y="82"/>
                </a:lnTo>
                <a:lnTo>
                  <a:pt x="491" y="101"/>
                </a:lnTo>
                <a:lnTo>
                  <a:pt x="531" y="122"/>
                </a:lnTo>
                <a:lnTo>
                  <a:pt x="566" y="143"/>
                </a:lnTo>
                <a:lnTo>
                  <a:pt x="595" y="166"/>
                </a:lnTo>
                <a:lnTo>
                  <a:pt x="619" y="189"/>
                </a:lnTo>
                <a:lnTo>
                  <a:pt x="637" y="213"/>
                </a:lnTo>
                <a:lnTo>
                  <a:pt x="648" y="237"/>
                </a:lnTo>
                <a:lnTo>
                  <a:pt x="651" y="262"/>
                </a:lnTo>
                <a:lnTo>
                  <a:pt x="655" y="287"/>
                </a:lnTo>
                <a:lnTo>
                  <a:pt x="666" y="311"/>
                </a:lnTo>
                <a:lnTo>
                  <a:pt x="684" y="335"/>
                </a:lnTo>
                <a:lnTo>
                  <a:pt x="708" y="358"/>
                </a:lnTo>
                <a:lnTo>
                  <a:pt x="738" y="381"/>
                </a:lnTo>
                <a:lnTo>
                  <a:pt x="773" y="403"/>
                </a:lnTo>
                <a:lnTo>
                  <a:pt x="813" y="423"/>
                </a:lnTo>
                <a:lnTo>
                  <a:pt x="857" y="442"/>
                </a:lnTo>
                <a:lnTo>
                  <a:pt x="905" y="460"/>
                </a:lnTo>
                <a:lnTo>
                  <a:pt x="957" y="476"/>
                </a:lnTo>
                <a:lnTo>
                  <a:pt x="1068" y="502"/>
                </a:lnTo>
                <a:lnTo>
                  <a:pt x="1187" y="518"/>
                </a:lnTo>
                <a:lnTo>
                  <a:pt x="1310" y="52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576263" y="441325"/>
            <a:ext cx="7991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tx2"/>
                </a:solidFill>
              </a:rPr>
              <a:t>ESTADÍSTICOS DE UNA TABLA DE CONTINGENCIA </a:t>
            </a:r>
            <a:br>
              <a:rPr lang="es-ES" altLang="es-AR" sz="2400" b="1">
                <a:solidFill>
                  <a:schemeClr val="tx2"/>
                </a:solidFill>
              </a:rPr>
            </a:br>
            <a:r>
              <a:rPr lang="es-ES" altLang="es-AR" sz="2400">
                <a:solidFill>
                  <a:schemeClr val="tx2"/>
                </a:solidFill>
              </a:rPr>
              <a:t>A MODO DE EJEMPLO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700088" y="1566863"/>
            <a:ext cx="7134225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000" b="1"/>
              <a:t>ESTANDARIZACIÓN POR MEDIO DE PORCENTAJES</a:t>
            </a:r>
            <a:endParaRPr lang="es-ES" altLang="es-AR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  <p:bldP spid="99332" grpId="0" animBg="1"/>
      <p:bldP spid="99333" grpId="0" build="p" autoUpdateAnimBg="0" advAuto="0"/>
      <p:bldP spid="99334" grpId="0" animBg="1"/>
      <p:bldP spid="99335" grpId="0" animBg="1"/>
      <p:bldP spid="99336" grpId="0" build="p" autoUpdateAnimBg="0" advAuto="0"/>
      <p:bldP spid="99337" grpId="0" animBg="1"/>
      <p:bldP spid="99338" grpId="0" animBg="1"/>
      <p:bldP spid="99339" grpId="0" build="p" autoUpdateAnimBg="0" advAuto="0"/>
      <p:bldP spid="99340" grpId="0" animBg="1"/>
      <p:bldP spid="99341" grpId="0" animBg="1"/>
      <p:bldP spid="99342" grpId="0" build="p" autoUpdateAnimBg="0" advAuto="0"/>
      <p:bldP spid="993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B392-D1AC-4513-8A4E-95CE1E7AC27E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63600" y="4652963"/>
            <a:ext cx="7632700" cy="19177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ES" altLang="es-AR" sz="2400" b="1"/>
              <a:t>ANÁLISIS DE TABLAS DE CONTINGENCIA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ES" altLang="es-AR" sz="2400" b="1"/>
              <a:t>TEST DE SIGNIFICANCIA NO PARAMÉTRICOS 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ES" altLang="es-AR" sz="2400" b="1"/>
              <a:t>MEDIDAS DE ASOCIACIÓN</a:t>
            </a:r>
            <a:endParaRPr lang="es-MX" altLang="es-AR" sz="24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63600" y="2024063"/>
            <a:ext cx="7632700" cy="15525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/>
              <a:t>¿CÓMO ANALIZAR Y EVALUAR HIPÓTESIS CAUSALES O DE COVARIACIÓN ENTRE VARIABLES CUANDO LAS MISMAS ESTÁN MEDIDAS EN ESCALA ORDINAL O NOMINAL? 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392613" y="3786188"/>
            <a:ext cx="485775" cy="579437"/>
          </a:xfrm>
          <a:prstGeom prst="downArrow">
            <a:avLst>
              <a:gd name="adj1" fmla="val 50000"/>
              <a:gd name="adj2" fmla="val 2982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27654" name="Text Box 2"/>
          <p:cNvSpPr txBox="1">
            <a:spLocks noChangeArrowheads="1"/>
          </p:cNvSpPr>
          <p:nvPr/>
        </p:nvSpPr>
        <p:spPr bwMode="auto">
          <a:xfrm>
            <a:off x="863600" y="454025"/>
            <a:ext cx="7632700" cy="13843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ES" altLang="es-AR" sz="2800" b="1"/>
              <a:t>DE LAS TABLAS DE CONTINGENCIA AL ANÁLISIS DE ASOCIACIÓN MULTIVARIADO</a:t>
            </a:r>
            <a:endParaRPr lang="es-MX" altLang="es-A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D961A-11A2-4EE4-8CF3-7F6A8C188343}" type="slidenum">
              <a:rPr lang="es-ES"/>
              <a:pPr>
                <a:defRPr/>
              </a:pPr>
              <a:t>20</a:t>
            </a:fld>
            <a:endParaRPr lang="es-ES"/>
          </a:p>
        </p:txBody>
      </p:sp>
      <p:pic>
        <p:nvPicPr>
          <p:cNvPr id="41986" name="Picture 102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92425"/>
            <a:ext cx="543401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Oval 1029"/>
          <p:cNvSpPr>
            <a:spLocks noChangeArrowheads="1"/>
          </p:cNvSpPr>
          <p:nvPr/>
        </p:nvSpPr>
        <p:spPr bwMode="auto">
          <a:xfrm>
            <a:off x="2987675" y="3962400"/>
            <a:ext cx="582613" cy="2952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1990" name="Oval 1030"/>
          <p:cNvSpPr>
            <a:spLocks noChangeArrowheads="1"/>
          </p:cNvSpPr>
          <p:nvPr/>
        </p:nvSpPr>
        <p:spPr bwMode="auto">
          <a:xfrm>
            <a:off x="3887788" y="3962400"/>
            <a:ext cx="582612" cy="2952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1991" name="Freeform 1031"/>
          <p:cNvSpPr>
            <a:spLocks/>
          </p:cNvSpPr>
          <p:nvPr/>
        </p:nvSpPr>
        <p:spPr bwMode="auto">
          <a:xfrm>
            <a:off x="3348038" y="3509963"/>
            <a:ext cx="866775" cy="344487"/>
          </a:xfrm>
          <a:custGeom>
            <a:avLst/>
            <a:gdLst>
              <a:gd name="T0" fmla="*/ 0 w 546"/>
              <a:gd name="T1" fmla="*/ 2147483647 h 217"/>
              <a:gd name="T2" fmla="*/ 2147483647 w 546"/>
              <a:gd name="T3" fmla="*/ 2147483647 h 217"/>
              <a:gd name="T4" fmla="*/ 2147483647 w 546"/>
              <a:gd name="T5" fmla="*/ 2147483647 h 217"/>
              <a:gd name="T6" fmla="*/ 2147483647 w 546"/>
              <a:gd name="T7" fmla="*/ 2147483647 h 217"/>
              <a:gd name="T8" fmla="*/ 2147483647 w 546"/>
              <a:gd name="T9" fmla="*/ 2147483647 h 217"/>
              <a:gd name="T10" fmla="*/ 2147483647 w 546"/>
              <a:gd name="T11" fmla="*/ 2147483647 h 217"/>
              <a:gd name="T12" fmla="*/ 2147483647 w 546"/>
              <a:gd name="T13" fmla="*/ 2147483647 h 217"/>
              <a:gd name="T14" fmla="*/ 2147483647 w 546"/>
              <a:gd name="T15" fmla="*/ 2147483647 h 217"/>
              <a:gd name="T16" fmla="*/ 2147483647 w 546"/>
              <a:gd name="T17" fmla="*/ 2147483647 h 217"/>
              <a:gd name="T18" fmla="*/ 2147483647 w 546"/>
              <a:gd name="T19" fmla="*/ 2147483647 h 217"/>
              <a:gd name="T20" fmla="*/ 2147483647 w 546"/>
              <a:gd name="T21" fmla="*/ 2147483647 h 217"/>
              <a:gd name="T22" fmla="*/ 2147483647 w 546"/>
              <a:gd name="T23" fmla="*/ 2147483647 h 217"/>
              <a:gd name="T24" fmla="*/ 2147483647 w 546"/>
              <a:gd name="T25" fmla="*/ 2147483647 h 217"/>
              <a:gd name="T26" fmla="*/ 2147483647 w 546"/>
              <a:gd name="T27" fmla="*/ 2147483647 h 217"/>
              <a:gd name="T28" fmla="*/ 2147483647 w 546"/>
              <a:gd name="T29" fmla="*/ 2147483647 h 217"/>
              <a:gd name="T30" fmla="*/ 2147483647 w 546"/>
              <a:gd name="T31" fmla="*/ 2147483647 h 217"/>
              <a:gd name="T32" fmla="*/ 2147483647 w 546"/>
              <a:gd name="T33" fmla="*/ 0 h 217"/>
              <a:gd name="T34" fmla="*/ 2147483647 w 546"/>
              <a:gd name="T35" fmla="*/ 2147483647 h 217"/>
              <a:gd name="T36" fmla="*/ 2147483647 w 546"/>
              <a:gd name="T37" fmla="*/ 2147483647 h 217"/>
              <a:gd name="T38" fmla="*/ 2147483647 w 546"/>
              <a:gd name="T39" fmla="*/ 2147483647 h 217"/>
              <a:gd name="T40" fmla="*/ 2147483647 w 546"/>
              <a:gd name="T41" fmla="*/ 2147483647 h 217"/>
              <a:gd name="T42" fmla="*/ 2147483647 w 546"/>
              <a:gd name="T43" fmla="*/ 2147483647 h 217"/>
              <a:gd name="T44" fmla="*/ 2147483647 w 546"/>
              <a:gd name="T45" fmla="*/ 2147483647 h 217"/>
              <a:gd name="T46" fmla="*/ 2147483647 w 546"/>
              <a:gd name="T47" fmla="*/ 2147483647 h 217"/>
              <a:gd name="T48" fmla="*/ 2147483647 w 546"/>
              <a:gd name="T49" fmla="*/ 2147483647 h 217"/>
              <a:gd name="T50" fmla="*/ 2147483647 w 546"/>
              <a:gd name="T51" fmla="*/ 2147483647 h 217"/>
              <a:gd name="T52" fmla="*/ 2147483647 w 546"/>
              <a:gd name="T53" fmla="*/ 2147483647 h 217"/>
              <a:gd name="T54" fmla="*/ 2147483647 w 546"/>
              <a:gd name="T55" fmla="*/ 2147483647 h 217"/>
              <a:gd name="T56" fmla="*/ 2147483647 w 546"/>
              <a:gd name="T57" fmla="*/ 2147483647 h 217"/>
              <a:gd name="T58" fmla="*/ 2147483647 w 546"/>
              <a:gd name="T59" fmla="*/ 2147483647 h 217"/>
              <a:gd name="T60" fmla="*/ 2147483647 w 546"/>
              <a:gd name="T61" fmla="*/ 2147483647 h 217"/>
              <a:gd name="T62" fmla="*/ 2147483647 w 546"/>
              <a:gd name="T63" fmla="*/ 2147483647 h 217"/>
              <a:gd name="T64" fmla="*/ 2147483647 w 546"/>
              <a:gd name="T65" fmla="*/ 2147483647 h 2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46"/>
              <a:gd name="T100" fmla="*/ 0 h 217"/>
              <a:gd name="T101" fmla="*/ 546 w 546"/>
              <a:gd name="T102" fmla="*/ 217 h 2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46" h="217">
                <a:moveTo>
                  <a:pt x="0" y="215"/>
                </a:moveTo>
                <a:lnTo>
                  <a:pt x="2" y="195"/>
                </a:lnTo>
                <a:lnTo>
                  <a:pt x="6" y="175"/>
                </a:lnTo>
                <a:lnTo>
                  <a:pt x="14" y="155"/>
                </a:lnTo>
                <a:lnTo>
                  <a:pt x="24" y="136"/>
                </a:lnTo>
                <a:lnTo>
                  <a:pt x="36" y="118"/>
                </a:lnTo>
                <a:lnTo>
                  <a:pt x="50" y="100"/>
                </a:lnTo>
                <a:lnTo>
                  <a:pt x="67" y="83"/>
                </a:lnTo>
                <a:lnTo>
                  <a:pt x="85" y="67"/>
                </a:lnTo>
                <a:lnTo>
                  <a:pt x="105" y="53"/>
                </a:lnTo>
                <a:lnTo>
                  <a:pt x="127" y="40"/>
                </a:lnTo>
                <a:lnTo>
                  <a:pt x="149" y="28"/>
                </a:lnTo>
                <a:lnTo>
                  <a:pt x="173" y="19"/>
                </a:lnTo>
                <a:lnTo>
                  <a:pt x="197" y="11"/>
                </a:lnTo>
                <a:lnTo>
                  <a:pt x="222" y="5"/>
                </a:lnTo>
                <a:lnTo>
                  <a:pt x="247" y="1"/>
                </a:lnTo>
                <a:lnTo>
                  <a:pt x="273" y="0"/>
                </a:lnTo>
                <a:lnTo>
                  <a:pt x="298" y="1"/>
                </a:lnTo>
                <a:lnTo>
                  <a:pt x="323" y="5"/>
                </a:lnTo>
                <a:lnTo>
                  <a:pt x="348" y="11"/>
                </a:lnTo>
                <a:lnTo>
                  <a:pt x="373" y="19"/>
                </a:lnTo>
                <a:lnTo>
                  <a:pt x="396" y="28"/>
                </a:lnTo>
                <a:lnTo>
                  <a:pt x="419" y="40"/>
                </a:lnTo>
                <a:lnTo>
                  <a:pt x="440" y="53"/>
                </a:lnTo>
                <a:lnTo>
                  <a:pt x="460" y="68"/>
                </a:lnTo>
                <a:lnTo>
                  <a:pt x="478" y="83"/>
                </a:lnTo>
                <a:lnTo>
                  <a:pt x="495" y="100"/>
                </a:lnTo>
                <a:lnTo>
                  <a:pt x="509" y="118"/>
                </a:lnTo>
                <a:lnTo>
                  <a:pt x="522" y="137"/>
                </a:lnTo>
                <a:lnTo>
                  <a:pt x="532" y="156"/>
                </a:lnTo>
                <a:lnTo>
                  <a:pt x="539" y="176"/>
                </a:lnTo>
                <a:lnTo>
                  <a:pt x="544" y="196"/>
                </a:lnTo>
                <a:lnTo>
                  <a:pt x="545" y="21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2" name="Rectangle 1032"/>
          <p:cNvSpPr>
            <a:spLocks noChangeArrowheads="1"/>
          </p:cNvSpPr>
          <p:nvPr/>
        </p:nvSpPr>
        <p:spPr bwMode="auto">
          <a:xfrm>
            <a:off x="5970588" y="3521075"/>
            <a:ext cx="240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/>
              <a:t>Diferencia porcentual: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/>
              <a:t>29,6 p.p.</a:t>
            </a:r>
          </a:p>
        </p:txBody>
      </p:sp>
      <p:sp>
        <p:nvSpPr>
          <p:cNvPr id="41993" name="Freeform 1033"/>
          <p:cNvSpPr>
            <a:spLocks/>
          </p:cNvSpPr>
          <p:nvPr/>
        </p:nvSpPr>
        <p:spPr bwMode="auto">
          <a:xfrm>
            <a:off x="4213225" y="3294063"/>
            <a:ext cx="2962275" cy="558800"/>
          </a:xfrm>
          <a:custGeom>
            <a:avLst/>
            <a:gdLst>
              <a:gd name="T0" fmla="*/ 0 w 1866"/>
              <a:gd name="T1" fmla="*/ 2147483647 h 352"/>
              <a:gd name="T2" fmla="*/ 2147483647 w 1866"/>
              <a:gd name="T3" fmla="*/ 2147483647 h 352"/>
              <a:gd name="T4" fmla="*/ 2147483647 w 1866"/>
              <a:gd name="T5" fmla="*/ 2147483647 h 352"/>
              <a:gd name="T6" fmla="*/ 2147483647 w 1866"/>
              <a:gd name="T7" fmla="*/ 2147483647 h 352"/>
              <a:gd name="T8" fmla="*/ 2147483647 w 1866"/>
              <a:gd name="T9" fmla="*/ 2147483647 h 352"/>
              <a:gd name="T10" fmla="*/ 2147483647 w 1866"/>
              <a:gd name="T11" fmla="*/ 2147483647 h 352"/>
              <a:gd name="T12" fmla="*/ 2147483647 w 1866"/>
              <a:gd name="T13" fmla="*/ 2147483647 h 352"/>
              <a:gd name="T14" fmla="*/ 2147483647 w 1866"/>
              <a:gd name="T15" fmla="*/ 2147483647 h 352"/>
              <a:gd name="T16" fmla="*/ 2147483647 w 1866"/>
              <a:gd name="T17" fmla="*/ 2147483647 h 352"/>
              <a:gd name="T18" fmla="*/ 2147483647 w 1866"/>
              <a:gd name="T19" fmla="*/ 2147483647 h 352"/>
              <a:gd name="T20" fmla="*/ 2147483647 w 1866"/>
              <a:gd name="T21" fmla="*/ 2147483647 h 352"/>
              <a:gd name="T22" fmla="*/ 2147483647 w 1866"/>
              <a:gd name="T23" fmla="*/ 2147483647 h 352"/>
              <a:gd name="T24" fmla="*/ 2147483647 w 1866"/>
              <a:gd name="T25" fmla="*/ 2147483647 h 352"/>
              <a:gd name="T26" fmla="*/ 2147483647 w 1866"/>
              <a:gd name="T27" fmla="*/ 0 h 352"/>
              <a:gd name="T28" fmla="*/ 2147483647 w 1866"/>
              <a:gd name="T29" fmla="*/ 2147483647 h 352"/>
              <a:gd name="T30" fmla="*/ 2147483647 w 1866"/>
              <a:gd name="T31" fmla="*/ 2147483647 h 352"/>
              <a:gd name="T32" fmla="*/ 2147483647 w 1866"/>
              <a:gd name="T33" fmla="*/ 2147483647 h 352"/>
              <a:gd name="T34" fmla="*/ 2147483647 w 1866"/>
              <a:gd name="T35" fmla="*/ 2147483647 h 352"/>
              <a:gd name="T36" fmla="*/ 2147483647 w 1866"/>
              <a:gd name="T37" fmla="*/ 2147483647 h 352"/>
              <a:gd name="T38" fmla="*/ 2147483647 w 1866"/>
              <a:gd name="T39" fmla="*/ 2147483647 h 352"/>
              <a:gd name="T40" fmla="*/ 2147483647 w 1866"/>
              <a:gd name="T41" fmla="*/ 2147483647 h 352"/>
              <a:gd name="T42" fmla="*/ 2147483647 w 1866"/>
              <a:gd name="T43" fmla="*/ 2147483647 h 352"/>
              <a:gd name="T44" fmla="*/ 2147483647 w 1866"/>
              <a:gd name="T45" fmla="*/ 2147483647 h 352"/>
              <a:gd name="T46" fmla="*/ 2147483647 w 1866"/>
              <a:gd name="T47" fmla="*/ 2147483647 h 352"/>
              <a:gd name="T48" fmla="*/ 2147483647 w 1866"/>
              <a:gd name="T49" fmla="*/ 2147483647 h 352"/>
              <a:gd name="T50" fmla="*/ 2147483647 w 1866"/>
              <a:gd name="T51" fmla="*/ 2147483647 h 352"/>
              <a:gd name="T52" fmla="*/ 2147483647 w 1866"/>
              <a:gd name="T53" fmla="*/ 2147483647 h 3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66"/>
              <a:gd name="T82" fmla="*/ 0 h 352"/>
              <a:gd name="T83" fmla="*/ 1866 w 1866"/>
              <a:gd name="T84" fmla="*/ 352 h 3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66" h="352">
                <a:moveTo>
                  <a:pt x="0" y="351"/>
                </a:moveTo>
                <a:lnTo>
                  <a:pt x="5" y="318"/>
                </a:lnTo>
                <a:lnTo>
                  <a:pt x="21" y="285"/>
                </a:lnTo>
                <a:lnTo>
                  <a:pt x="47" y="253"/>
                </a:lnTo>
                <a:lnTo>
                  <a:pt x="80" y="222"/>
                </a:lnTo>
                <a:lnTo>
                  <a:pt x="123" y="192"/>
                </a:lnTo>
                <a:lnTo>
                  <a:pt x="173" y="163"/>
                </a:lnTo>
                <a:lnTo>
                  <a:pt x="229" y="135"/>
                </a:lnTo>
                <a:lnTo>
                  <a:pt x="292" y="109"/>
                </a:lnTo>
                <a:lnTo>
                  <a:pt x="360" y="86"/>
                </a:lnTo>
                <a:lnTo>
                  <a:pt x="433" y="65"/>
                </a:lnTo>
                <a:lnTo>
                  <a:pt x="590" y="30"/>
                </a:lnTo>
                <a:lnTo>
                  <a:pt x="759" y="8"/>
                </a:lnTo>
                <a:lnTo>
                  <a:pt x="933" y="0"/>
                </a:lnTo>
                <a:lnTo>
                  <a:pt x="1107" y="3"/>
                </a:lnTo>
                <a:lnTo>
                  <a:pt x="1275" y="12"/>
                </a:lnTo>
                <a:lnTo>
                  <a:pt x="1433" y="26"/>
                </a:lnTo>
                <a:lnTo>
                  <a:pt x="1506" y="35"/>
                </a:lnTo>
                <a:lnTo>
                  <a:pt x="1574" y="44"/>
                </a:lnTo>
                <a:lnTo>
                  <a:pt x="1636" y="55"/>
                </a:lnTo>
                <a:lnTo>
                  <a:pt x="1693" y="66"/>
                </a:lnTo>
                <a:lnTo>
                  <a:pt x="1743" y="78"/>
                </a:lnTo>
                <a:lnTo>
                  <a:pt x="1785" y="91"/>
                </a:lnTo>
                <a:lnTo>
                  <a:pt x="1819" y="103"/>
                </a:lnTo>
                <a:lnTo>
                  <a:pt x="1844" y="117"/>
                </a:lnTo>
                <a:lnTo>
                  <a:pt x="1860" y="130"/>
                </a:lnTo>
                <a:lnTo>
                  <a:pt x="1865" y="14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4" name="Rectangle 1034"/>
          <p:cNvSpPr>
            <a:spLocks noChangeArrowheads="1"/>
          </p:cNvSpPr>
          <p:nvPr/>
        </p:nvSpPr>
        <p:spPr bwMode="auto">
          <a:xfrm>
            <a:off x="5292725" y="4581525"/>
            <a:ext cx="37449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/>
              <a:t>Intervalo: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/>
              <a:t>máximo asociación positiva de 100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/>
              <a:t> independencia estadística 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/>
              <a:t>máxima asociación negativa -100</a:t>
            </a:r>
          </a:p>
        </p:txBody>
      </p:sp>
      <p:sp>
        <p:nvSpPr>
          <p:cNvPr id="41995" name="Freeform 1035"/>
          <p:cNvSpPr>
            <a:spLocks/>
          </p:cNvSpPr>
          <p:nvPr/>
        </p:nvSpPr>
        <p:spPr bwMode="auto">
          <a:xfrm>
            <a:off x="7165975" y="4162425"/>
            <a:ext cx="9525" cy="420688"/>
          </a:xfrm>
          <a:custGeom>
            <a:avLst/>
            <a:gdLst>
              <a:gd name="T0" fmla="*/ 2147483647 w 6"/>
              <a:gd name="T1" fmla="*/ 0 h 265"/>
              <a:gd name="T2" fmla="*/ 0 w 6"/>
              <a:gd name="T3" fmla="*/ 2147483647 h 265"/>
              <a:gd name="T4" fmla="*/ 0 60000 65536"/>
              <a:gd name="T5" fmla="*/ 0 60000 65536"/>
              <a:gd name="T6" fmla="*/ 0 w 6"/>
              <a:gd name="T7" fmla="*/ 0 h 265"/>
              <a:gd name="T8" fmla="*/ 6 w 6"/>
              <a:gd name="T9" fmla="*/ 265 h 2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265">
                <a:moveTo>
                  <a:pt x="5" y="0"/>
                </a:moveTo>
                <a:lnTo>
                  <a:pt x="0" y="26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6" name="Line 1036"/>
          <p:cNvSpPr>
            <a:spLocks noChangeShapeType="1"/>
          </p:cNvSpPr>
          <p:nvPr/>
        </p:nvSpPr>
        <p:spPr bwMode="auto">
          <a:xfrm>
            <a:off x="3635375" y="3787775"/>
            <a:ext cx="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7" name="Rectangle 1037"/>
          <p:cNvSpPr>
            <a:spLocks noChangeArrowheads="1"/>
          </p:cNvSpPr>
          <p:nvPr/>
        </p:nvSpPr>
        <p:spPr bwMode="auto">
          <a:xfrm>
            <a:off x="2916238" y="5842000"/>
            <a:ext cx="2684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/>
              <a:t>Pero sólo se llega a los máximos en las hipótesis diagonales</a:t>
            </a:r>
          </a:p>
        </p:txBody>
      </p:sp>
      <p:sp>
        <p:nvSpPr>
          <p:cNvPr id="41998" name="Freeform 1038"/>
          <p:cNvSpPr>
            <a:spLocks/>
          </p:cNvSpPr>
          <p:nvPr/>
        </p:nvSpPr>
        <p:spPr bwMode="auto">
          <a:xfrm>
            <a:off x="5600700" y="5772150"/>
            <a:ext cx="1566863" cy="533400"/>
          </a:xfrm>
          <a:custGeom>
            <a:avLst/>
            <a:gdLst>
              <a:gd name="T0" fmla="*/ 2147483647 w 987"/>
              <a:gd name="T1" fmla="*/ 0 h 336"/>
              <a:gd name="T2" fmla="*/ 2147483647 w 987"/>
              <a:gd name="T3" fmla="*/ 2147483647 h 336"/>
              <a:gd name="T4" fmla="*/ 0 w 987"/>
              <a:gd name="T5" fmla="*/ 2147483647 h 336"/>
              <a:gd name="T6" fmla="*/ 0 60000 65536"/>
              <a:gd name="T7" fmla="*/ 0 60000 65536"/>
              <a:gd name="T8" fmla="*/ 0 60000 65536"/>
              <a:gd name="T9" fmla="*/ 0 w 987"/>
              <a:gd name="T10" fmla="*/ 0 h 336"/>
              <a:gd name="T11" fmla="*/ 987 w 987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7" h="336">
                <a:moveTo>
                  <a:pt x="986" y="0"/>
                </a:moveTo>
                <a:lnTo>
                  <a:pt x="986" y="335"/>
                </a:lnTo>
                <a:lnTo>
                  <a:pt x="0" y="335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0974" name="Text Box 1040"/>
          <p:cNvSpPr txBox="1">
            <a:spLocks noChangeArrowheads="1"/>
          </p:cNvSpPr>
          <p:nvPr/>
        </p:nvSpPr>
        <p:spPr bwMode="auto">
          <a:xfrm>
            <a:off x="720725" y="590550"/>
            <a:ext cx="7991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tx2"/>
                </a:solidFill>
              </a:rPr>
              <a:t>ESTADÍSTICOS DE UNA TABLA DE CONTINGENCIA </a:t>
            </a:r>
            <a:br>
              <a:rPr lang="es-ES" altLang="es-AR" sz="2400" b="1">
                <a:solidFill>
                  <a:schemeClr val="tx2"/>
                </a:solidFill>
              </a:rPr>
            </a:br>
            <a:r>
              <a:rPr lang="es-ES" altLang="es-AR" sz="2400">
                <a:solidFill>
                  <a:schemeClr val="tx2"/>
                </a:solidFill>
              </a:rPr>
              <a:t>A MODO DE EJEMPLO</a:t>
            </a:r>
          </a:p>
        </p:txBody>
      </p:sp>
      <p:sp>
        <p:nvSpPr>
          <p:cNvPr id="40975" name="Text Box 1041"/>
          <p:cNvSpPr txBox="1">
            <a:spLocks noChangeArrowheads="1"/>
          </p:cNvSpPr>
          <p:nvPr/>
        </p:nvSpPr>
        <p:spPr bwMode="auto">
          <a:xfrm>
            <a:off x="1216025" y="1862138"/>
            <a:ext cx="6884988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000" b="1"/>
              <a:t>DIFERENCIAS PORCENTUALES</a:t>
            </a:r>
            <a:endParaRPr lang="es-ES" altLang="es-AR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1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 animBg="1"/>
      <p:bldP spid="41991" grpId="0" animBg="1"/>
      <p:bldP spid="41992" grpId="0" autoUpdateAnimBg="0"/>
      <p:bldP spid="41993" grpId="0" animBg="1"/>
      <p:bldP spid="41994" grpId="0" build="p" autoUpdateAnimBg="0" advAuto="0"/>
      <p:bldP spid="41995" grpId="0" animBg="1"/>
      <p:bldP spid="41996" grpId="0" animBg="1"/>
      <p:bldP spid="41997" grpId="0" autoUpdateAnimBg="0"/>
      <p:bldP spid="419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1676A-44C7-41F2-AD23-06A20BC3E0A4}" type="slidenum">
              <a:rPr lang="es-ES"/>
              <a:pPr>
                <a:defRPr/>
              </a:pPr>
              <a:t>21</a:t>
            </a:fld>
            <a:endParaRPr lang="es-ES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911225"/>
            <a:ext cx="7894638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88" name="Text Box 1041"/>
          <p:cNvSpPr txBox="1">
            <a:spLocks noChangeArrowheads="1"/>
          </p:cNvSpPr>
          <p:nvPr/>
        </p:nvSpPr>
        <p:spPr bwMode="auto">
          <a:xfrm>
            <a:off x="1403350" y="225425"/>
            <a:ext cx="6884988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000" b="1"/>
              <a:t>DIFERENCIAS PORCENTUALES</a:t>
            </a:r>
            <a:endParaRPr lang="es-ES" altLang="es-A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27D4D-E43C-4BF4-811A-EB22B9ADE7A8}" type="slidenum">
              <a:rPr lang="es-ES"/>
              <a:pPr>
                <a:defRPr/>
              </a:pPr>
              <a:t>22</a:t>
            </a:fld>
            <a:endParaRPr lang="es-ES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44463" y="2427288"/>
            <a:ext cx="8712200" cy="571500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altLang="es-AR" sz="1800" b="1" smtClean="0"/>
              <a:t>Frecuencias esperadas bajo el supuesto de independencia estadística: PROBABILIDAD COMPUESTA DE QUE OCURRA SER VARÓN Y ACTIVO</a:t>
            </a:r>
          </a:p>
        </p:txBody>
      </p:sp>
      <p:pic>
        <p:nvPicPr>
          <p:cNvPr id="39940" name="Picture 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28988"/>
            <a:ext cx="504031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9941" name="Oval 1029"/>
          <p:cNvSpPr>
            <a:spLocks noChangeArrowheads="1"/>
          </p:cNvSpPr>
          <p:nvPr/>
        </p:nvSpPr>
        <p:spPr bwMode="auto">
          <a:xfrm>
            <a:off x="2159000" y="4579938"/>
            <a:ext cx="792163" cy="2873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4105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6361113" y="4570413"/>
          <a:ext cx="189388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cuación" r:id="rId5" imgW="1320227" imgH="393529" progId="Equation.3">
                  <p:embed/>
                </p:oleObj>
              </mc:Choice>
              <mc:Fallback>
                <p:oleObj name="Ecuación" r:id="rId5" imgW="1320227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4570413"/>
                        <a:ext cx="1893887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945" name="AutoShape 1033"/>
          <p:cNvCxnSpPr>
            <a:cxnSpLocks noChangeShapeType="1"/>
            <a:stCxn id="39941" idx="0"/>
          </p:cNvCxnSpPr>
          <p:nvPr/>
        </p:nvCxnSpPr>
        <p:spPr bwMode="auto">
          <a:xfrm rot="-5400000">
            <a:off x="4092575" y="2336800"/>
            <a:ext cx="696913" cy="3770313"/>
          </a:xfrm>
          <a:prstGeom prst="curvedConnector3">
            <a:avLst>
              <a:gd name="adj1" fmla="val 132801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6" name="Rectangle 1034"/>
          <p:cNvSpPr>
            <a:spLocks noChangeArrowheads="1"/>
          </p:cNvSpPr>
          <p:nvPr/>
        </p:nvSpPr>
        <p:spPr bwMode="auto">
          <a:xfrm>
            <a:off x="5219700" y="5276850"/>
            <a:ext cx="36004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 b="1" u="sng">
                <a:latin typeface="Arial" pitchFamily="34" charset="0"/>
              </a:rPr>
              <a:t>Sintaxis:</a:t>
            </a:r>
            <a:endParaRPr lang="es-ES" altLang="es-AR" sz="1800" b="1" u="sng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>
                <a:latin typeface="Arial" pitchFamily="34" charset="0"/>
              </a:rPr>
              <a:t>CROSSTABS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>
                <a:latin typeface="Arial" pitchFamily="34" charset="0"/>
              </a:rPr>
              <a:t>  /TABLES=cdea  BY h13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>
                <a:latin typeface="Arial" pitchFamily="34" charset="0"/>
              </a:rPr>
              <a:t>  /FORMAT= AVALUE TABLES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>
                <a:latin typeface="Arial" pitchFamily="34" charset="0"/>
              </a:rPr>
              <a:t>  /CELLS= EXPECTED .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720725" y="590550"/>
            <a:ext cx="7991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>
                <a:solidFill>
                  <a:schemeClr val="tx2"/>
                </a:solidFill>
              </a:rPr>
              <a:t>ESTADÍSTICOS DE UNA TABLA DE CONTINGENCIA </a:t>
            </a:r>
            <a:br>
              <a:rPr lang="es-ES" altLang="es-AR" sz="2400" b="1">
                <a:solidFill>
                  <a:schemeClr val="tx2"/>
                </a:solidFill>
              </a:rPr>
            </a:br>
            <a:endParaRPr lang="es-ES" altLang="es-AR" sz="2400">
              <a:solidFill>
                <a:schemeClr val="tx2"/>
              </a:solidFill>
            </a:endParaRPr>
          </a:p>
        </p:txBody>
      </p:sp>
      <p:sp>
        <p:nvSpPr>
          <p:cNvPr id="43018" name="Text Box 8"/>
          <p:cNvSpPr txBox="1">
            <a:spLocks noChangeArrowheads="1"/>
          </p:cNvSpPr>
          <p:nvPr/>
        </p:nvSpPr>
        <p:spPr bwMode="auto">
          <a:xfrm>
            <a:off x="360363" y="1565275"/>
            <a:ext cx="8496300" cy="4000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000" b="1"/>
              <a:t>FRECUENCIAS ESPERADAS VERSUS FRECUENCIAS OBSERVADAS</a:t>
            </a:r>
            <a:endParaRPr lang="es-ES" altLang="es-AR" sz="2000" b="1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6326188" y="3873500"/>
          <a:ext cx="22399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Ecuación" r:id="rId7" imgW="1562100" imgH="393700" progId="Equation.3">
                  <p:embed/>
                </p:oleObj>
              </mc:Choice>
              <mc:Fallback>
                <p:oleObj name="Ecuación" r:id="rId7" imgW="15621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3873500"/>
                        <a:ext cx="2239962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6400800" y="3294063"/>
          <a:ext cx="205898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Ecuación" r:id="rId9" imgW="1435100" imgH="203200" progId="Equation.3">
                  <p:embed/>
                </p:oleObj>
              </mc:Choice>
              <mc:Fallback>
                <p:oleObj name="Ecuación" r:id="rId9" imgW="1435100" imgH="203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94063"/>
                        <a:ext cx="205898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  <p:bldP spid="39941" grpId="0" animBg="1"/>
      <p:bldP spid="399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EFDED-BAAB-4B53-A08E-68B672E5FF2E}" type="slidenum">
              <a:rPr lang="es-ES"/>
              <a:pPr>
                <a:defRPr/>
              </a:pPr>
              <a:t>23</a:t>
            </a:fld>
            <a:endParaRPr lang="es-ES"/>
          </a:p>
        </p:txBody>
      </p:sp>
      <p:sp>
        <p:nvSpPr>
          <p:cNvPr id="24590" name="Text Box 1040"/>
          <p:cNvSpPr txBox="1">
            <a:spLocks noChangeArrowheads="1"/>
          </p:cNvSpPr>
          <p:nvPr/>
        </p:nvSpPr>
        <p:spPr bwMode="auto">
          <a:xfrm>
            <a:off x="738188" y="320675"/>
            <a:ext cx="7991475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ES" altLang="es-AR" sz="2400" b="1" dirty="0" smtClean="0"/>
              <a:t>COEFICIENTE CHI CUADRADO</a:t>
            </a:r>
            <a:endParaRPr lang="es-ES" altLang="es-AR" sz="2400" dirty="0" smtClean="0"/>
          </a:p>
        </p:txBody>
      </p:sp>
      <p:sp>
        <p:nvSpPr>
          <p:cNvPr id="44036" name="AutoShape 3" descr="{\displaystyle \chi ^{2}}"/>
          <p:cNvSpPr>
            <a:spLocks noChangeAspect="1" noChangeArrowheads="1"/>
          </p:cNvSpPr>
          <p:nvPr/>
        </p:nvSpPr>
        <p:spPr bwMode="auto">
          <a:xfrm>
            <a:off x="288925" y="-273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37" name="AutoShape 4" descr="[0,1]"/>
          <p:cNvSpPr>
            <a:spLocks noChangeAspect="1" noChangeArrowheads="1"/>
          </p:cNvSpPr>
          <p:nvPr/>
        </p:nvSpPr>
        <p:spPr bwMode="auto">
          <a:xfrm>
            <a:off x="4778375" y="-273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38" name="AutoShape 5" descr="{\displaystyle \chi ^{2}}"/>
          <p:cNvSpPr>
            <a:spLocks noChangeAspect="1" noChangeArrowheads="1"/>
          </p:cNvSpPr>
          <p:nvPr/>
        </p:nvSpPr>
        <p:spPr bwMode="auto">
          <a:xfrm>
            <a:off x="11358563" y="-273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39" name="AutoShape 6" descr="{\displaystyle C={\sqrt {\frac {\chi ^{2}}{\chi ^{2}+N}}}}"/>
          <p:cNvSpPr>
            <a:spLocks noChangeAspect="1" noChangeArrowheads="1"/>
          </p:cNvSpPr>
          <p:nvPr/>
        </p:nvSpPr>
        <p:spPr bwMode="auto">
          <a:xfrm>
            <a:off x="288925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40" name="AutoShape 7" descr="N"/>
          <p:cNvSpPr>
            <a:spLocks noChangeAspect="1" noChangeArrowheads="1"/>
          </p:cNvSpPr>
          <p:nvPr/>
        </p:nvSpPr>
        <p:spPr bwMode="auto">
          <a:xfrm>
            <a:off x="6731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41" name="AutoShape 9" descr="{\displaystyle \chi ^{2}}"/>
          <p:cNvSpPr>
            <a:spLocks noChangeAspect="1" noChangeArrowheads="1"/>
          </p:cNvSpPr>
          <p:nvPr/>
        </p:nvSpPr>
        <p:spPr bwMode="auto">
          <a:xfrm>
            <a:off x="441325" y="-1206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42" name="AutoShape 10" descr="[0,1]"/>
          <p:cNvSpPr>
            <a:spLocks noChangeAspect="1" noChangeArrowheads="1"/>
          </p:cNvSpPr>
          <p:nvPr/>
        </p:nvSpPr>
        <p:spPr bwMode="auto">
          <a:xfrm>
            <a:off x="4930775" y="-1206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43" name="AutoShape 11" descr="{\displaystyle \chi ^{2}}"/>
          <p:cNvSpPr>
            <a:spLocks noChangeAspect="1" noChangeArrowheads="1"/>
          </p:cNvSpPr>
          <p:nvPr/>
        </p:nvSpPr>
        <p:spPr bwMode="auto">
          <a:xfrm>
            <a:off x="11510963" y="-1206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44" name="AutoShape 12" descr="{\displaystyle C={\sqrt {\frac {\chi ^{2}}{\chi ^{2}+N}}}}"/>
          <p:cNvSpPr>
            <a:spLocks noChangeAspect="1" noChangeArrowheads="1"/>
          </p:cNvSpPr>
          <p:nvPr/>
        </p:nvSpPr>
        <p:spPr bwMode="auto">
          <a:xfrm>
            <a:off x="441325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45" name="AutoShape 13" descr="N"/>
          <p:cNvSpPr>
            <a:spLocks noChangeAspect="1" noChangeArrowheads="1"/>
          </p:cNvSpPr>
          <p:nvPr/>
        </p:nvSpPr>
        <p:spPr bwMode="auto">
          <a:xfrm>
            <a:off x="8255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46" name="AutoShape 16" descr="{\displaystyle \chi ^{2}=\sum _{i=1}^{k}\sum _{j=1}^{m}{\frac {(h_{i,j}-{\frac {h_{i}.h._{j}}{n}})^{2}}{\frac {h_{i}.h._{j}}{n}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47" name="AutoShape 18" descr="{\displaystyle \chi ^{2}=\sum _{i=1}^{k}\sum _{j=1}^{m}{\frac {(h_{i,j}-{\frac {h_{i}.h._{j}}{n}})^{2}}{\frac {h_{i}.h._{j}}{n}}}}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48" name="AutoShape 21" descr="{\displaystyle \chi ^{2}}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49" name="AutoShape 23" descr="{\displaystyle \chi ^{2}}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50" name="AutoShape 25" descr="{\displaystyle \chi ^{2}}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51" name="AutoShape 27" descr="{\displaystyle \chi ^{2}}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23" name="22 Objeto"/>
          <p:cNvGraphicFramePr>
            <a:graphicFrameLocks noChangeAspect="1"/>
          </p:cNvGraphicFramePr>
          <p:nvPr/>
        </p:nvGraphicFramePr>
        <p:xfrm>
          <a:off x="838200" y="1052513"/>
          <a:ext cx="7272338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Ecuación" r:id="rId4" imgW="1955800" imgH="482600" progId="Equation.3">
                  <p:embed/>
                </p:oleObj>
              </mc:Choice>
              <mc:Fallback>
                <p:oleObj name="Ecuación" r:id="rId4" imgW="1955800" imgH="482600" progId="Equation.3">
                  <p:embed/>
                  <p:pic>
                    <p:nvPicPr>
                      <p:cNvPr id="0" name="2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52513"/>
                        <a:ext cx="7272338" cy="175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3" name="23 Rectángulo"/>
          <p:cNvSpPr>
            <a:spLocks noChangeArrowheads="1"/>
          </p:cNvSpPr>
          <p:nvPr/>
        </p:nvSpPr>
        <p:spPr bwMode="auto">
          <a:xfrm>
            <a:off x="6119813" y="1196975"/>
            <a:ext cx="2592387" cy="10969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4054" name="24 Rectángulo"/>
          <p:cNvSpPr>
            <a:spLocks noChangeArrowheads="1"/>
          </p:cNvSpPr>
          <p:nvPr/>
        </p:nvSpPr>
        <p:spPr bwMode="auto">
          <a:xfrm>
            <a:off x="155575" y="3387725"/>
            <a:ext cx="8932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AR" sz="2400" b="1"/>
              <a:t>CONTINGENCIA CUADRÁTICA MEDIA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 b="1"/>
              <a:t>PERMITE COMPARACIONES ENTRE MUESTRAS DE DIFERENTE TAMAÑO</a:t>
            </a:r>
            <a:endParaRPr lang="es-AR" altLang="es-AR" sz="1800" b="1"/>
          </a:p>
        </p:txBody>
      </p:sp>
      <p:graphicFrame>
        <p:nvGraphicFramePr>
          <p:cNvPr id="26" name="25 Objeto"/>
          <p:cNvGraphicFramePr>
            <a:graphicFrameLocks noChangeAspect="1"/>
          </p:cNvGraphicFramePr>
          <p:nvPr/>
        </p:nvGraphicFramePr>
        <p:xfrm>
          <a:off x="6445250" y="1431925"/>
          <a:ext cx="18986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cuación" r:id="rId6" imgW="774364" imgH="253890" progId="Equation.3">
                  <p:embed/>
                </p:oleObj>
              </mc:Choice>
              <mc:Fallback>
                <p:oleObj name="Ecuación" r:id="rId6" imgW="774364" imgH="253890" progId="Equation.3">
                  <p:embed/>
                  <p:pic>
                    <p:nvPicPr>
                      <p:cNvPr id="0" name="2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1431925"/>
                        <a:ext cx="18986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6" name="26 Objeto"/>
          <p:cNvGraphicFramePr>
            <a:graphicFrameLocks noChangeAspect="1"/>
          </p:cNvGraphicFramePr>
          <p:nvPr/>
        </p:nvGraphicFramePr>
        <p:xfrm>
          <a:off x="3589338" y="4521200"/>
          <a:ext cx="198437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Ecuación" r:id="rId8" imgW="457002" imgH="253890" progId="Equation.3">
                  <p:embed/>
                </p:oleObj>
              </mc:Choice>
              <mc:Fallback>
                <p:oleObj name="Ecuación" r:id="rId8" imgW="457002" imgH="253890" progId="Equation.3">
                  <p:embed/>
                  <p:pic>
                    <p:nvPicPr>
                      <p:cNvPr id="0" name="2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4521200"/>
                        <a:ext cx="198437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755650" y="115888"/>
            <a:ext cx="7056438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j-lt"/>
                <a:ea typeface="MS PGothic" pitchFamily="34" charset="-128"/>
              </a:rPr>
              <a:t>COEFICIENTE CHI-CUADRADO</a:t>
            </a:r>
            <a:endParaRPr lang="es-ES" altLang="es-AR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059" name="Rectangle 33"/>
          <p:cNvSpPr>
            <a:spLocks noChangeArrowheads="1"/>
          </p:cNvSpPr>
          <p:nvPr/>
        </p:nvSpPr>
        <p:spPr bwMode="auto">
          <a:xfrm>
            <a:off x="3419475" y="836613"/>
            <a:ext cx="18002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EJEMPLO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45060" name="Rectangle 3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11841" name="Group 225"/>
          <p:cNvGraphicFramePr>
            <a:graphicFrameLocks noGrp="1"/>
          </p:cNvGraphicFramePr>
          <p:nvPr/>
        </p:nvGraphicFramePr>
        <p:xfrm>
          <a:off x="2484438" y="1557338"/>
          <a:ext cx="3311525" cy="2030640"/>
        </p:xfrm>
        <a:graphic>
          <a:graphicData uri="http://schemas.openxmlformats.org/drawingml/2006/table">
            <a:tbl>
              <a:tblPr/>
              <a:tblGrid>
                <a:gridCol w="971550"/>
                <a:gridCol w="828675"/>
                <a:gridCol w="792162"/>
                <a:gridCol w="719138"/>
              </a:tblGrid>
              <a:tr h="44586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PEA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SEXO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3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96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778" name="Rectangle 162"/>
          <p:cNvSpPr>
            <a:spLocks noChangeArrowheads="1"/>
          </p:cNvSpPr>
          <p:nvPr/>
        </p:nvSpPr>
        <p:spPr bwMode="auto">
          <a:xfrm>
            <a:off x="2339975" y="3860800"/>
            <a:ext cx="36004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Frecuencias esperadas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45091" name="Rectangle 163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11851" name="Group 235"/>
          <p:cNvGraphicFramePr>
            <a:graphicFrameLocks noGrp="1"/>
          </p:cNvGraphicFramePr>
          <p:nvPr/>
        </p:nvGraphicFramePr>
        <p:xfrm>
          <a:off x="1619250" y="4619625"/>
          <a:ext cx="5400675" cy="1189038"/>
        </p:xfrm>
        <a:graphic>
          <a:graphicData uri="http://schemas.openxmlformats.org/drawingml/2006/table">
            <a:tbl>
              <a:tblPr/>
              <a:tblGrid>
                <a:gridCol w="503238"/>
                <a:gridCol w="2571750"/>
                <a:gridCol w="2325687"/>
              </a:tblGrid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2" marB="4573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(110x120)/190=69,474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(110x70)/190=40,53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(80x120)/190=50,526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(80x70)/190=29,47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6083" name="Rectangle 36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6084" name="Rectangle 56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12695" name="Object 55"/>
          <p:cNvGraphicFramePr>
            <a:graphicFrameLocks noChangeAspect="1"/>
          </p:cNvGraphicFramePr>
          <p:nvPr/>
        </p:nvGraphicFramePr>
        <p:xfrm>
          <a:off x="107950" y="1930400"/>
          <a:ext cx="89550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Ecuación" r:id="rId3" imgW="5791200" imgH="482600" progId="Equation.3">
                  <p:embed/>
                </p:oleObj>
              </mc:Choice>
              <mc:Fallback>
                <p:oleObj name="Ecuación" r:id="rId3" imgW="5791200" imgH="4826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930400"/>
                        <a:ext cx="8955088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7" name="Rectangle 57"/>
          <p:cNvSpPr>
            <a:spLocks noChangeArrowheads="1"/>
          </p:cNvSpPr>
          <p:nvPr/>
        </p:nvSpPr>
        <p:spPr bwMode="auto">
          <a:xfrm>
            <a:off x="107950" y="3890963"/>
            <a:ext cx="8567738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es-AR" sz="2400" dirty="0" smtClean="0">
                <a:solidFill>
                  <a:schemeClr val="tx1"/>
                </a:solidFill>
              </a:rPr>
              <a:t>Calculamos el Coeficiente de Contingencia Medio:</a:t>
            </a:r>
          </a:p>
        </p:txBody>
      </p:sp>
      <p:graphicFrame>
        <p:nvGraphicFramePr>
          <p:cNvPr id="112700" name="Object 60"/>
          <p:cNvGraphicFramePr>
            <a:graphicFrameLocks noChangeAspect="1"/>
          </p:cNvGraphicFramePr>
          <p:nvPr/>
        </p:nvGraphicFramePr>
        <p:xfrm>
          <a:off x="2763838" y="5141913"/>
          <a:ext cx="39322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Ecuación" r:id="rId5" imgW="1714500" imgH="254000" progId="Equation.3">
                  <p:embed/>
                </p:oleObj>
              </mc:Choice>
              <mc:Fallback>
                <p:oleObj name="Ecuación" r:id="rId5" imgW="1714500" imgH="2540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5141913"/>
                        <a:ext cx="39322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35038" y="373063"/>
            <a:ext cx="7058025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ea typeface="MS PGothic" pitchFamily="34" charset="-128"/>
              </a:rPr>
              <a:t>COEFICIENTE CHI-CUADRADO</a:t>
            </a:r>
            <a:endParaRPr lang="es-ES" altLang="es-A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0" y="1905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Coeficiente phi</a:t>
            </a:r>
            <a:endParaRPr lang="es-E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0" y="2438400"/>
            <a:ext cx="441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Medida de asociación para dos variables dicotómicas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Basada en el coeficiente ji cuadrado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Asume valores entre 0 y 1 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267200" y="1905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Coeficiente V de Cramer</a:t>
            </a:r>
            <a:endParaRPr lang="es-E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4686300" y="2438400"/>
            <a:ext cx="4000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Extensión de PHI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Variables nominales de más de 2 categ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Asume valores entre 0 y 1 </a:t>
            </a:r>
          </a:p>
        </p:txBody>
      </p:sp>
      <p:sp>
        <p:nvSpPr>
          <p:cNvPr id="71692" name="Text Box 12"/>
          <p:cNvSpPr txBox="1">
            <a:spLocks noGrp="1" noChangeArrowheads="1"/>
          </p:cNvSpPr>
          <p:nvPr>
            <p:ph type="title"/>
          </p:nvPr>
        </p:nvSpPr>
        <p:spPr>
          <a:xfrm>
            <a:off x="250825" y="333375"/>
            <a:ext cx="8713788" cy="82708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s-MX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Medidas de asociación para dos variables </a:t>
            </a:r>
            <a:r>
              <a:rPr lang="es-MX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nominales</a:t>
            </a:r>
            <a:endParaRPr lang="es-E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-107950" y="36925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Coeficientes Lambdas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724400" y="3606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Coeficiente Kappa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4256088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Basada en reducción del error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Interpretación distinta de los anteriores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Asume valores entre 0 y 1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Proporción en que se reduce el error al predecir los valores de una variable a partir de los de la otra</a:t>
            </a: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4724400" y="4119563"/>
            <a:ext cx="4419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Compara los valores de dos variables nominales tales que sus valores pueden ser los mismos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Tablas cuadradas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Mide el grado de acuerdo entre las dos variables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Asume valores entre -1y 1 Valores próximos a 1 : total acuerdo. Valores próximos a -1 : total desacuerdo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endParaRPr lang="es-MX" altLang="es-AR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utoUpdateAnimBg="0"/>
      <p:bldP spid="71694" grpId="0" autoUpdateAnimBg="0"/>
      <p:bldP spid="71695" grpId="0" autoUpdateAnimBg="0"/>
      <p:bldP spid="7169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114800" y="3962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475663" cy="757237"/>
          </a:xfrm>
        </p:spPr>
        <p:txBody>
          <a:bodyPr/>
          <a:lstStyle/>
          <a:p>
            <a:pPr algn="ctr">
              <a:defRPr/>
            </a:pPr>
            <a:r>
              <a:rPr lang="es-MX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Medidas de </a:t>
            </a:r>
            <a:r>
              <a:rPr lang="es-MX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asociación para variables ordinales</a:t>
            </a:r>
            <a:endParaRPr lang="es-MX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-7938" y="3797300"/>
            <a:ext cx="86868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Coeficiente Tau-b de Kendall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25400" y="425450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Extensión del Gamma Asume valores entre -1 y 1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Alcanza valores extremos (-1 y 1) cuando la asociación  es total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Alcanza valores extremos (-1 y 1) sólo cuando las dos variables tienen el mismo número de categorías (la tabla es cuadrada)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0" y="5445125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Coeficiente Tau-c de Kendall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5875" y="58832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Corrección del tau-b para variables con distinto tipo de categorías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Puede subestimar el grado de asociación.</a:t>
            </a:r>
          </a:p>
        </p:txBody>
      </p:sp>
      <p:sp>
        <p:nvSpPr>
          <p:cNvPr id="48136" name="Rectangle 15"/>
          <p:cNvSpPr>
            <a:spLocks noChangeArrowheads="1"/>
          </p:cNvSpPr>
          <p:nvPr/>
        </p:nvSpPr>
        <p:spPr bwMode="auto">
          <a:xfrm>
            <a:off x="14288" y="1408113"/>
            <a:ext cx="91440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Medida de asociación para dos variables cualitativas de escala ordinal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Asume valores entre -1 y 1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Valores próximos a 1 : fuerte asociación positiva: a medida que aumentan los valores de una variable aumentan los de la otra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Valores próximos a -1 : fuerte asociación negativa: a medida que aumentan los valores de una variable disminuyen los de la otra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0 indica que no hay relación ni positiva ni negativa aunque puede haber otro tipo de relación.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</a:pPr>
            <a:r>
              <a:rPr lang="es-MX" altLang="es-AR" sz="1800">
                <a:latin typeface="Calibri" pitchFamily="34" charset="0"/>
              </a:rPr>
              <a:t>Puede alcanzar valores extremos cuando la asociación no es total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70100" y="939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Coeficiente Gamma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utoUpdateAnimBg="0"/>
      <p:bldP spid="7066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2x2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492500" y="781050"/>
            <a:ext cx="5256213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" altLang="ja-JP" sz="2400" dirty="0" smtClean="0">
                <a:solidFill>
                  <a:schemeClr val="tx1"/>
                </a:solidFill>
                <a:ea typeface="MS PGothic" pitchFamily="34" charset="-128"/>
              </a:rPr>
              <a:t>COEFICIENTE PHI DE PEARSON</a:t>
            </a:r>
            <a:endParaRPr lang="es-ES" altLang="es-AR" sz="2400" dirty="0" smtClean="0">
              <a:solidFill>
                <a:schemeClr val="tx1"/>
              </a:solidFill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2492375"/>
            <a:ext cx="78120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Se define el coeficiente Phi,  de la forma siguiente:</a:t>
            </a:r>
            <a:endParaRPr lang="es-ES" altLang="es-AR" sz="2400" b="1">
              <a:latin typeface="Arial" pitchFamily="34" charset="0"/>
            </a:endParaRPr>
          </a:p>
        </p:txBody>
      </p:sp>
      <p:graphicFrame>
        <p:nvGraphicFramePr>
          <p:cNvPr id="107526" name="Group 6"/>
          <p:cNvGraphicFramePr>
            <a:graphicFrameLocks noGrp="1"/>
          </p:cNvGraphicFramePr>
          <p:nvPr/>
        </p:nvGraphicFramePr>
        <p:xfrm>
          <a:off x="34925" y="44450"/>
          <a:ext cx="2736850" cy="1584704"/>
        </p:xfrm>
        <a:graphic>
          <a:graphicData uri="http://schemas.openxmlformats.org/drawingml/2006/table">
            <a:tbl>
              <a:tblPr/>
              <a:tblGrid>
                <a:gridCol w="720725"/>
                <a:gridCol w="542925"/>
                <a:gridCol w="752475"/>
                <a:gridCol w="720725"/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84" name="Rectangle 3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49185" name="Rectangle 3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07555" name="Object 35"/>
          <p:cNvGraphicFramePr>
            <a:graphicFrameLocks noChangeAspect="1"/>
          </p:cNvGraphicFramePr>
          <p:nvPr/>
        </p:nvGraphicFramePr>
        <p:xfrm>
          <a:off x="1979613" y="3744913"/>
          <a:ext cx="4748212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Ecuación" r:id="rId3" imgW="2108200" imgH="495300" progId="Equation.3">
                  <p:embed/>
                </p:oleObj>
              </mc:Choice>
              <mc:Fallback>
                <p:oleObj name="Ecuación" r:id="rId3" imgW="2108200" imgH="4953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744913"/>
                        <a:ext cx="4748212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2x2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graphicFrame>
        <p:nvGraphicFramePr>
          <p:cNvPr id="108549" name="Group 5"/>
          <p:cNvGraphicFramePr>
            <a:graphicFrameLocks noGrp="1"/>
          </p:cNvGraphicFramePr>
          <p:nvPr/>
        </p:nvGraphicFramePr>
        <p:xfrm>
          <a:off x="34925" y="44450"/>
          <a:ext cx="2736850" cy="1584704"/>
        </p:xfrm>
        <a:graphic>
          <a:graphicData uri="http://schemas.openxmlformats.org/drawingml/2006/table">
            <a:tbl>
              <a:tblPr/>
              <a:tblGrid>
                <a:gridCol w="720725"/>
                <a:gridCol w="542925"/>
                <a:gridCol w="752475"/>
                <a:gridCol w="720725"/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06" name="Rectangle 3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08578" name="Object 34"/>
          <p:cNvGraphicFramePr>
            <a:graphicFrameLocks noChangeAspect="1"/>
          </p:cNvGraphicFramePr>
          <p:nvPr/>
        </p:nvGraphicFramePr>
        <p:xfrm>
          <a:off x="4800600" y="2220913"/>
          <a:ext cx="14303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Ecuación" r:id="rId3" imgW="634725" imgH="203112" progId="Equation.3">
                  <p:embed/>
                </p:oleObj>
              </mc:Choice>
              <mc:Fallback>
                <p:oleObj name="Ecuación" r:id="rId3" imgW="634725" imgH="203112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20913"/>
                        <a:ext cx="143033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179388" y="2349500"/>
            <a:ext cx="46085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Toma valores en el intervalo: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08580" name="Rectangle 36"/>
          <p:cNvSpPr>
            <a:spLocks noChangeArrowheads="1"/>
          </p:cNvSpPr>
          <p:nvPr/>
        </p:nvSpPr>
        <p:spPr bwMode="auto">
          <a:xfrm>
            <a:off x="250825" y="2997200"/>
            <a:ext cx="2520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Interpretación: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08581" name="Rectangle 37"/>
          <p:cNvSpPr>
            <a:spLocks noChangeArrowheads="1"/>
          </p:cNvSpPr>
          <p:nvPr/>
        </p:nvSpPr>
        <p:spPr bwMode="auto">
          <a:xfrm>
            <a:off x="827088" y="5876925"/>
            <a:ext cx="71294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Valor 0: se obtiene cuando hay independencia.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08582" name="Rectangle 38"/>
          <p:cNvSpPr>
            <a:spLocks noChangeArrowheads="1"/>
          </p:cNvSpPr>
          <p:nvPr/>
        </p:nvSpPr>
        <p:spPr bwMode="auto">
          <a:xfrm>
            <a:off x="827088" y="3643313"/>
            <a:ext cx="712946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Valor 1: se obtiene cuando la dependencia es directa y perfecta,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08583" name="Rectangle 39"/>
          <p:cNvSpPr>
            <a:spLocks noChangeArrowheads="1"/>
          </p:cNvSpPr>
          <p:nvPr/>
        </p:nvSpPr>
        <p:spPr bwMode="auto">
          <a:xfrm>
            <a:off x="827088" y="4868863"/>
            <a:ext cx="71294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Valor -1: se obtiene cuando la dependencia es inversa y perfecta,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492500" y="781050"/>
            <a:ext cx="5256213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" altLang="ja-JP" sz="2400" dirty="0" smtClean="0">
                <a:solidFill>
                  <a:schemeClr val="tx1"/>
                </a:solidFill>
                <a:ea typeface="MS PGothic" pitchFamily="34" charset="-128"/>
              </a:rPr>
              <a:t>COEFICIENTE PHI DE PEARSON</a:t>
            </a:r>
            <a:endParaRPr lang="es-ES" altLang="es-A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9" grpId="0"/>
      <p:bldP spid="108580" grpId="0"/>
      <p:bldP spid="108581" grpId="0"/>
      <p:bldP spid="108582" grpId="0"/>
      <p:bldP spid="108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26"/>
          <p:cNvSpPr txBox="1">
            <a:spLocks noChangeArrowheads="1"/>
          </p:cNvSpPr>
          <p:nvPr/>
        </p:nvSpPr>
        <p:spPr bwMode="auto">
          <a:xfrm>
            <a:off x="762000" y="2286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400" b="1"/>
              <a:t>MEDIDAS DE ASOCIACIÓN ENTRE VARIABLES</a:t>
            </a:r>
            <a:endParaRPr lang="es-ES" altLang="es-AR" sz="2400" b="1"/>
          </a:p>
        </p:txBody>
      </p:sp>
      <p:sp>
        <p:nvSpPr>
          <p:cNvPr id="28675" name="Text Box 1027"/>
          <p:cNvSpPr txBox="1">
            <a:spLocks noChangeArrowheads="1"/>
          </p:cNvSpPr>
          <p:nvPr/>
        </p:nvSpPr>
        <p:spPr bwMode="auto">
          <a:xfrm>
            <a:off x="228600" y="762000"/>
            <a:ext cx="8686800" cy="301625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000" b="1"/>
              <a:t>UNA TABLA DE CONTINGENCIA ES UNA DISTRIBUCIÓN EN FILAS Y COLUMNAS EN LA QUE LOS INDIVIDUOS DE UNA POBLACIÓN SE CLASIFICAN EN FUNCIÓN DE PARES DE OBSERVACIONES.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000"/>
              <a:t>La </a:t>
            </a:r>
            <a:r>
              <a:rPr lang="es-ES" altLang="es-AR" sz="2000">
                <a:hlinkClick r:id="rId2"/>
              </a:rPr>
              <a:t>tabla de contingencia</a:t>
            </a:r>
            <a:r>
              <a:rPr lang="es-ES" altLang="es-AR" sz="2000"/>
              <a:t> es un método de representar simultáneamente dos características diferentes observados en una misma POBLACIÓN. Las dos variables son </a:t>
            </a:r>
            <a:r>
              <a:rPr lang="es-ES" altLang="es-AR" sz="2000" i="1"/>
              <a:t>x</a:t>
            </a:r>
            <a:r>
              <a:rPr lang="es-ES" altLang="es-AR" sz="2000"/>
              <a:t> e </a:t>
            </a:r>
            <a:r>
              <a:rPr lang="es-ES" altLang="es-AR" sz="2000" i="1"/>
              <a:t>y</a:t>
            </a:r>
            <a:r>
              <a:rPr lang="es-ES" altLang="es-AR" sz="2000"/>
              <a:t>, el tamaño de la muestra es n. Las categorías de </a:t>
            </a:r>
            <a:r>
              <a:rPr lang="es-ES" altLang="es-AR" sz="2000" i="1"/>
              <a:t>x </a:t>
            </a:r>
            <a:r>
              <a:rPr lang="es-ES" altLang="es-AR" sz="2000"/>
              <a:t> se escribirán </a:t>
            </a:r>
            <a:r>
              <a:rPr lang="es-ES" altLang="es-AR" sz="2000" i="1"/>
              <a:t>x.1, x.2.. X.n</a:t>
            </a:r>
            <a:r>
              <a:rPr lang="es-ES" altLang="es-AR" sz="2000"/>
              <a:t>, y las de  </a:t>
            </a:r>
            <a:r>
              <a:rPr lang="es-ES" altLang="es-AR" sz="2000" i="1"/>
              <a:t>y,</a:t>
            </a:r>
            <a:r>
              <a:rPr lang="es-ES" altLang="es-AR" sz="2000"/>
              <a:t>  se escribirán </a:t>
            </a:r>
            <a:r>
              <a:rPr lang="es-ES" altLang="es-AR" sz="2000" i="1"/>
              <a:t>y.1, y.2… y.n.  Los individuos X.1 Y.1 son los que reúnes ambos atributos. </a:t>
            </a:r>
            <a:r>
              <a:rPr lang="es-ES" altLang="es-AR" sz="2000"/>
              <a:t>Estos valores en una tabla de doble entrada: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4041775"/>
            <a:ext cx="55578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2x2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3419475" y="836613"/>
            <a:ext cx="18002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EJEMPLO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1205" name="Rectangle 36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1206" name="Rectangle 56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12695" name="Object 55"/>
          <p:cNvGraphicFramePr>
            <a:graphicFrameLocks noChangeAspect="1"/>
          </p:cNvGraphicFramePr>
          <p:nvPr/>
        </p:nvGraphicFramePr>
        <p:xfrm>
          <a:off x="107950" y="1930400"/>
          <a:ext cx="89550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Ecuación" r:id="rId3" imgW="5791200" imgH="482600" progId="Equation.3">
                  <p:embed/>
                </p:oleObj>
              </mc:Choice>
              <mc:Fallback>
                <p:oleObj name="Ecuación" r:id="rId3" imgW="5791200" imgH="4826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930400"/>
                        <a:ext cx="8955088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7" name="Rectangle 57"/>
          <p:cNvSpPr>
            <a:spLocks noChangeArrowheads="1"/>
          </p:cNvSpPr>
          <p:nvPr/>
        </p:nvSpPr>
        <p:spPr bwMode="auto">
          <a:xfrm>
            <a:off x="1114425" y="3890963"/>
            <a:ext cx="64087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Calculamos el coeficiente Phi de Pearson:</a:t>
            </a:r>
          </a:p>
        </p:txBody>
      </p:sp>
      <p:graphicFrame>
        <p:nvGraphicFramePr>
          <p:cNvPr id="112700" name="Object 60"/>
          <p:cNvGraphicFramePr>
            <a:graphicFrameLocks noChangeAspect="1"/>
          </p:cNvGraphicFramePr>
          <p:nvPr/>
        </p:nvGraphicFramePr>
        <p:xfrm>
          <a:off x="2195513" y="5084763"/>
          <a:ext cx="50688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Ecuación" r:id="rId5" imgW="2209800" imgH="304800" progId="Equation.3">
                  <p:embed/>
                </p:oleObj>
              </mc:Choice>
              <mc:Fallback>
                <p:oleObj name="Ecuación" r:id="rId5" imgW="2209800" imgH="3048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084763"/>
                        <a:ext cx="50688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43100" y="284163"/>
            <a:ext cx="5257800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" altLang="ja-JP" sz="2400" dirty="0" smtClean="0">
                <a:solidFill>
                  <a:schemeClr val="tx1"/>
                </a:solidFill>
                <a:ea typeface="MS PGothic" pitchFamily="34" charset="-128"/>
              </a:rPr>
              <a:t>COEFICIENTE PHI DE PEARSON</a:t>
            </a:r>
            <a:endParaRPr lang="es-ES" altLang="es-A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2x2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4359275" y="800100"/>
            <a:ext cx="3236913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RIESGO RELATIVO</a:t>
            </a:r>
            <a:endParaRPr lang="es-ES" altLang="es-AR" sz="2400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09572" name="Group 4"/>
          <p:cNvGraphicFramePr>
            <a:graphicFrameLocks noGrp="1"/>
          </p:cNvGraphicFramePr>
          <p:nvPr/>
        </p:nvGraphicFramePr>
        <p:xfrm>
          <a:off x="34925" y="44450"/>
          <a:ext cx="2736850" cy="1584704"/>
        </p:xfrm>
        <a:graphic>
          <a:graphicData uri="http://schemas.openxmlformats.org/drawingml/2006/table">
            <a:tbl>
              <a:tblPr/>
              <a:tblGrid>
                <a:gridCol w="720725"/>
                <a:gridCol w="542925"/>
                <a:gridCol w="752475"/>
                <a:gridCol w="720725"/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09606" name="Rectangle 38"/>
          <p:cNvSpPr>
            <a:spLocks noChangeArrowheads="1"/>
          </p:cNvSpPr>
          <p:nvPr/>
        </p:nvSpPr>
        <p:spPr bwMode="auto">
          <a:xfrm>
            <a:off x="395288" y="2203450"/>
            <a:ext cx="75961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Se define el riesgo relativo por columnas, de la forma siguiente: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09607" name="Rectangle 39"/>
          <p:cNvSpPr>
            <a:spLocks noChangeArrowheads="1"/>
          </p:cNvSpPr>
          <p:nvPr/>
        </p:nvSpPr>
        <p:spPr bwMode="auto">
          <a:xfrm>
            <a:off x="395288" y="4437063"/>
            <a:ext cx="75961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Se define el riesgo relativo por filas, de la forma siguiente: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52258" name="Rectangle 4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09608" name="Object 40"/>
          <p:cNvGraphicFramePr>
            <a:graphicFrameLocks noChangeAspect="1"/>
          </p:cNvGraphicFramePr>
          <p:nvPr/>
        </p:nvGraphicFramePr>
        <p:xfrm>
          <a:off x="1331913" y="2794000"/>
          <a:ext cx="550862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Ecuación" r:id="rId3" imgW="2413000" imgH="431800" progId="Equation.3">
                  <p:embed/>
                </p:oleObj>
              </mc:Choice>
              <mc:Fallback>
                <p:oleObj name="Ecuación" r:id="rId3" imgW="2413000" imgH="4318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794000"/>
                        <a:ext cx="550862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10" name="Object 42"/>
          <p:cNvGraphicFramePr>
            <a:graphicFrameLocks noChangeAspect="1"/>
          </p:cNvGraphicFramePr>
          <p:nvPr/>
        </p:nvGraphicFramePr>
        <p:xfrm>
          <a:off x="1655763" y="5095875"/>
          <a:ext cx="47879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Ecuación" r:id="rId5" imgW="2235200" imgH="431800" progId="Equation.3">
                  <p:embed/>
                </p:oleObj>
              </mc:Choice>
              <mc:Fallback>
                <p:oleObj name="Ecuación" r:id="rId5" imgW="2235200" imgH="4318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5095875"/>
                        <a:ext cx="47879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6" grpId="0"/>
      <p:bldP spid="1096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2x2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/>
        </p:nvGraphicFramePr>
        <p:xfrm>
          <a:off x="34925" y="44450"/>
          <a:ext cx="2736850" cy="1584704"/>
        </p:xfrm>
        <a:graphic>
          <a:graphicData uri="http://schemas.openxmlformats.org/drawingml/2006/table">
            <a:tbl>
              <a:tblPr/>
              <a:tblGrid>
                <a:gridCol w="720725"/>
                <a:gridCol w="542925"/>
                <a:gridCol w="752475"/>
                <a:gridCol w="720725"/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78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3279" name="Rectangle 3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14725" name="Rectangle 37"/>
          <p:cNvSpPr>
            <a:spLocks noChangeArrowheads="1"/>
          </p:cNvSpPr>
          <p:nvPr/>
        </p:nvSpPr>
        <p:spPr bwMode="auto">
          <a:xfrm>
            <a:off x="179388" y="2205038"/>
            <a:ext cx="46085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Toma valores en el intervalo: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14726" name="Rectangle 38"/>
          <p:cNvSpPr>
            <a:spLocks noChangeArrowheads="1"/>
          </p:cNvSpPr>
          <p:nvPr/>
        </p:nvSpPr>
        <p:spPr bwMode="auto">
          <a:xfrm>
            <a:off x="250825" y="2852738"/>
            <a:ext cx="2520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Interpretación:</a:t>
            </a:r>
            <a:endParaRPr lang="es-ES" altLang="es-AR" sz="2400" b="1">
              <a:latin typeface="Arial" pitchFamily="34" charset="0"/>
            </a:endParaRPr>
          </a:p>
        </p:txBody>
      </p:sp>
      <p:graphicFrame>
        <p:nvGraphicFramePr>
          <p:cNvPr id="114727" name="Object 39"/>
          <p:cNvGraphicFramePr>
            <a:graphicFrameLocks noChangeAspect="1"/>
          </p:cNvGraphicFramePr>
          <p:nvPr/>
        </p:nvGraphicFramePr>
        <p:xfrm>
          <a:off x="4741863" y="2197100"/>
          <a:ext cx="17748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0" name="Ecuación" r:id="rId3" imgW="723272" imgH="177646" progId="Equation.3">
                  <p:embed/>
                </p:oleObj>
              </mc:Choice>
              <mc:Fallback>
                <p:oleObj name="Ecuación" r:id="rId3" imgW="723272" imgH="17764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2197100"/>
                        <a:ext cx="17748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28" name="Rectangle 40"/>
          <p:cNvSpPr>
            <a:spLocks noChangeArrowheads="1"/>
          </p:cNvSpPr>
          <p:nvPr/>
        </p:nvSpPr>
        <p:spPr bwMode="auto">
          <a:xfrm>
            <a:off x="0" y="3787775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El RR = 1, informa que no hay asociación entre las variables.</a:t>
            </a:r>
            <a:r>
              <a:rPr lang="es-ES" altLang="ja-JP" sz="24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 </a:t>
            </a:r>
            <a:endParaRPr lang="es-ES" altLang="es-AR" sz="24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4729" name="Rectangle 41"/>
          <p:cNvSpPr>
            <a:spLocks noChangeArrowheads="1"/>
          </p:cNvSpPr>
          <p:nvPr/>
        </p:nvSpPr>
        <p:spPr bwMode="auto">
          <a:xfrm>
            <a:off x="0" y="4508500"/>
            <a:ext cx="75961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El RR &gt; 1, nos dice que existe asociación positiva.</a:t>
            </a:r>
            <a:r>
              <a:rPr lang="es-ES" altLang="ja-JP" sz="24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 </a:t>
            </a:r>
            <a:endParaRPr lang="es-ES" altLang="es-AR" sz="24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4730" name="Rectangle 42"/>
          <p:cNvSpPr>
            <a:spLocks noChangeArrowheads="1"/>
          </p:cNvSpPr>
          <p:nvPr/>
        </p:nvSpPr>
        <p:spPr bwMode="auto">
          <a:xfrm>
            <a:off x="0" y="5229225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El 0 &lt; RR &lt; 1, indica que existe una asociación negativa.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359275" y="800100"/>
            <a:ext cx="3236913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RIESGO RELATIVO</a:t>
            </a:r>
            <a:endParaRPr lang="es-ES" altLang="es-AR" sz="24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25" grpId="0"/>
      <p:bldP spid="114726" grpId="0"/>
      <p:bldP spid="114728" grpId="0"/>
      <p:bldP spid="114729" grpId="0"/>
      <p:bldP spid="1147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2x2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195513" y="836613"/>
            <a:ext cx="39592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EJEMPLO (Continuación)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4277" name="Rectangle 36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15767" name="Rectangle 55"/>
          <p:cNvSpPr>
            <a:spLocks noChangeArrowheads="1"/>
          </p:cNvSpPr>
          <p:nvPr/>
        </p:nvSpPr>
        <p:spPr bwMode="auto">
          <a:xfrm>
            <a:off x="1008063" y="3770313"/>
            <a:ext cx="68405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Calculamos el </a:t>
            </a: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riesgo relativo por columnas</a:t>
            </a:r>
            <a:r>
              <a:rPr lang="es-ES" altLang="es-AR" sz="2400" b="1">
                <a:latin typeface="Arial" pitchFamily="34" charset="0"/>
              </a:rPr>
              <a:t>:</a:t>
            </a:r>
          </a:p>
        </p:txBody>
      </p:sp>
      <p:sp>
        <p:nvSpPr>
          <p:cNvPr id="115768" name="Rectangle 56"/>
          <p:cNvSpPr>
            <a:spLocks noChangeArrowheads="1"/>
          </p:cNvSpPr>
          <p:nvPr/>
        </p:nvSpPr>
        <p:spPr bwMode="auto">
          <a:xfrm>
            <a:off x="1571625" y="5156200"/>
            <a:ext cx="68405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Calculamos el </a:t>
            </a: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riesgo relativo por filas</a:t>
            </a:r>
            <a:r>
              <a:rPr lang="es-ES" altLang="es-AR" sz="2400" b="1">
                <a:latin typeface="Arial" pitchFamily="34" charset="0"/>
              </a:rPr>
              <a:t>:</a:t>
            </a:r>
          </a:p>
        </p:txBody>
      </p:sp>
      <p:sp>
        <p:nvSpPr>
          <p:cNvPr id="54280" name="Rectangle 5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15769" name="Object 57"/>
          <p:cNvGraphicFramePr>
            <a:graphicFrameLocks noChangeAspect="1"/>
          </p:cNvGraphicFramePr>
          <p:nvPr/>
        </p:nvGraphicFramePr>
        <p:xfrm>
          <a:off x="1660525" y="4275138"/>
          <a:ext cx="59642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Ecuación" r:id="rId3" imgW="3479800" imgH="419100" progId="Equation.3">
                  <p:embed/>
                </p:oleObj>
              </mc:Choice>
              <mc:Fallback>
                <p:oleObj name="Ecuación" r:id="rId3" imgW="3479800" imgH="4191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275138"/>
                        <a:ext cx="596423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2" name="Rectangle 6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15771" name="Object 59"/>
          <p:cNvGraphicFramePr>
            <a:graphicFrameLocks noChangeAspect="1"/>
          </p:cNvGraphicFramePr>
          <p:nvPr/>
        </p:nvGraphicFramePr>
        <p:xfrm>
          <a:off x="1966913" y="5695950"/>
          <a:ext cx="5292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Ecuación" r:id="rId5" imgW="3213100" imgH="419100" progId="Equation.3">
                  <p:embed/>
                </p:oleObj>
              </mc:Choice>
              <mc:Fallback>
                <p:oleObj name="Ecuación" r:id="rId5" imgW="3213100" imgH="4191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5695950"/>
                        <a:ext cx="5292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Group 6"/>
          <p:cNvGraphicFramePr>
            <a:graphicFrameLocks noGrp="1"/>
          </p:cNvGraphicFramePr>
          <p:nvPr/>
        </p:nvGraphicFramePr>
        <p:xfrm>
          <a:off x="2484438" y="1557338"/>
          <a:ext cx="3311525" cy="2030640"/>
        </p:xfrm>
        <a:graphic>
          <a:graphicData uri="http://schemas.openxmlformats.org/drawingml/2006/table">
            <a:tbl>
              <a:tblPr/>
              <a:tblGrid>
                <a:gridCol w="971550"/>
                <a:gridCol w="828675"/>
                <a:gridCol w="792162"/>
                <a:gridCol w="719138"/>
              </a:tblGrid>
              <a:tr h="44586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PEA</a:t>
                      </a: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SEXO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3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96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190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574925" y="152400"/>
            <a:ext cx="3236913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RIESGO RELATIVO</a:t>
            </a:r>
            <a:endParaRPr lang="es-ES" altLang="es-AR" sz="24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67" grpId="0"/>
      <p:bldP spid="1157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2x2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987675" y="368300"/>
            <a:ext cx="5653088" cy="828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RAZÓN DE PRODUCTOS CRUZADOS</a:t>
            </a:r>
          </a:p>
          <a:p>
            <a:pPr algn="l">
              <a:defRPr/>
            </a:pPr>
            <a:r>
              <a:rPr lang="es-ES" altLang="es-AR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(ODDS RATIO)</a:t>
            </a:r>
            <a:endParaRPr lang="es-ES" altLang="es-AR" sz="2400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7764" name="Group 4"/>
          <p:cNvGraphicFramePr>
            <a:graphicFrameLocks noGrp="1"/>
          </p:cNvGraphicFramePr>
          <p:nvPr/>
        </p:nvGraphicFramePr>
        <p:xfrm>
          <a:off x="34925" y="44450"/>
          <a:ext cx="2736850" cy="1584704"/>
        </p:xfrm>
        <a:graphic>
          <a:graphicData uri="http://schemas.openxmlformats.org/drawingml/2006/table">
            <a:tbl>
              <a:tblPr/>
              <a:tblGrid>
                <a:gridCol w="720725"/>
                <a:gridCol w="542925"/>
                <a:gridCol w="752475"/>
                <a:gridCol w="720725"/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250825" y="2563813"/>
            <a:ext cx="75961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Se define la razón de productos cruzados, de la forma siguiente: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55329" name="Rectangle 3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5330" name="Rectangle 3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17797" name="Object 37"/>
          <p:cNvGraphicFramePr>
            <a:graphicFrameLocks noChangeAspect="1"/>
          </p:cNvGraphicFramePr>
          <p:nvPr/>
        </p:nvGraphicFramePr>
        <p:xfrm>
          <a:off x="2265363" y="3643313"/>
          <a:ext cx="39624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name="Ecuación" r:id="rId3" imgW="1409088" imgH="431613" progId="Equation.3">
                  <p:embed/>
                </p:oleObj>
              </mc:Choice>
              <mc:Fallback>
                <p:oleObj name="Ecuación" r:id="rId3" imgW="1409088" imgH="431613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3643313"/>
                        <a:ext cx="39624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00" name="Rectangle 40"/>
          <p:cNvSpPr>
            <a:spLocks noChangeArrowheads="1"/>
          </p:cNvSpPr>
          <p:nvPr/>
        </p:nvSpPr>
        <p:spPr bwMode="auto">
          <a:xfrm>
            <a:off x="250825" y="5084763"/>
            <a:ext cx="46085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Toma valores en el intervalo:</a:t>
            </a:r>
            <a:endParaRPr lang="es-ES" altLang="es-AR" sz="2400" b="1">
              <a:latin typeface="Arial" pitchFamily="34" charset="0"/>
            </a:endParaRPr>
          </a:p>
        </p:txBody>
      </p:sp>
      <p:graphicFrame>
        <p:nvGraphicFramePr>
          <p:cNvPr id="117801" name="Object 41"/>
          <p:cNvGraphicFramePr>
            <a:graphicFrameLocks noChangeAspect="1"/>
          </p:cNvGraphicFramePr>
          <p:nvPr/>
        </p:nvGraphicFramePr>
        <p:xfrm>
          <a:off x="4725988" y="5149850"/>
          <a:ext cx="18065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1" name="Ecuación" r:id="rId5" imgW="736280" imgH="177723" progId="Equation.3">
                  <p:embed/>
                </p:oleObj>
              </mc:Choice>
              <mc:Fallback>
                <p:oleObj name="Ecuación" r:id="rId5" imgW="736280" imgH="177723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5149850"/>
                        <a:ext cx="18065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92" grpId="0"/>
      <p:bldP spid="11780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2x2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graphicFrame>
        <p:nvGraphicFramePr>
          <p:cNvPr id="118788" name="Group 4"/>
          <p:cNvGraphicFramePr>
            <a:graphicFrameLocks noGrp="1"/>
          </p:cNvGraphicFramePr>
          <p:nvPr/>
        </p:nvGraphicFramePr>
        <p:xfrm>
          <a:off x="34925" y="44450"/>
          <a:ext cx="2736850" cy="1584704"/>
        </p:xfrm>
        <a:graphic>
          <a:graphicData uri="http://schemas.openxmlformats.org/drawingml/2006/table">
            <a:tbl>
              <a:tblPr/>
              <a:tblGrid>
                <a:gridCol w="720725"/>
                <a:gridCol w="542925"/>
                <a:gridCol w="752475"/>
                <a:gridCol w="720725"/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B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No A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f.</a:t>
                      </a:r>
                      <a:r>
                        <a:rPr kumimoji="0" lang="es-ES" altLang="es-AR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8" marB="4568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50" name="Rectangle 3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6351" name="Rectangle 3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18822" name="Rectangle 38"/>
          <p:cNvSpPr>
            <a:spLocks noChangeArrowheads="1"/>
          </p:cNvSpPr>
          <p:nvPr/>
        </p:nvSpPr>
        <p:spPr bwMode="auto">
          <a:xfrm>
            <a:off x="179388" y="1916113"/>
            <a:ext cx="2520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Interpretación: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18823" name="Rectangle 39"/>
          <p:cNvSpPr>
            <a:spLocks noChangeArrowheads="1"/>
          </p:cNvSpPr>
          <p:nvPr/>
        </p:nvSpPr>
        <p:spPr bwMode="auto">
          <a:xfrm>
            <a:off x="36513" y="2708275"/>
            <a:ext cx="91440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La RC = 1, hay la misma razón de casos entre A y no A, cuando está B, que cuando no está presente B.</a:t>
            </a:r>
            <a:endParaRPr lang="es-ES" altLang="es-AR" sz="24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8824" name="Rectangle 40"/>
          <p:cNvSpPr>
            <a:spLocks noChangeArrowheads="1"/>
          </p:cNvSpPr>
          <p:nvPr/>
        </p:nvSpPr>
        <p:spPr bwMode="auto">
          <a:xfrm>
            <a:off x="36513" y="3933825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La RC &lt; 1, la razón entre los casos n A y no A  es menor cuando está presente B que cuando lo no está.</a:t>
            </a:r>
          </a:p>
        </p:txBody>
      </p:sp>
      <p:sp>
        <p:nvSpPr>
          <p:cNvPr id="118825" name="Rectangle 41"/>
          <p:cNvSpPr>
            <a:spLocks noChangeArrowheads="1"/>
          </p:cNvSpPr>
          <p:nvPr/>
        </p:nvSpPr>
        <p:spPr bwMode="auto">
          <a:xfrm>
            <a:off x="-36513" y="5588000"/>
            <a:ext cx="9144001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La RC &gt; 1, la razón entre los casos A y no A es mayor cuando está presente B que cuando no lo está.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87675" y="368300"/>
            <a:ext cx="5653088" cy="828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RAZÓN DE PRODUCTOS CRUZADOS</a:t>
            </a:r>
          </a:p>
          <a:p>
            <a:pPr algn="l">
              <a:defRPr/>
            </a:pPr>
            <a:r>
              <a:rPr lang="es-ES" altLang="es-AR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(ODDS RATIO)</a:t>
            </a:r>
            <a:endParaRPr lang="es-ES" altLang="es-AR" sz="24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22" grpId="0"/>
      <p:bldP spid="118823" grpId="0"/>
      <p:bldP spid="118824" grpId="0"/>
      <p:bldP spid="1188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2x2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2159000" y="1411288"/>
            <a:ext cx="39592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EJEMPLO (Continuación)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19814" name="Group 6"/>
          <p:cNvGraphicFramePr>
            <a:graphicFrameLocks noGrp="1"/>
          </p:cNvGraphicFramePr>
          <p:nvPr/>
        </p:nvGraphicFramePr>
        <p:xfrm>
          <a:off x="2806700" y="1973263"/>
          <a:ext cx="3311525" cy="2139951"/>
        </p:xfrm>
        <a:graphic>
          <a:graphicData uri="http://schemas.openxmlformats.org/drawingml/2006/table">
            <a:tbl>
              <a:tblPr/>
              <a:tblGrid>
                <a:gridCol w="971550"/>
                <a:gridCol w="828675"/>
                <a:gridCol w="792162"/>
                <a:gridCol w="719138"/>
              </a:tblGrid>
              <a:tr h="55473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PEA</a:t>
                      </a: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SEXO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4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96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es-ES" altLang="es-A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190</a:t>
                      </a: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8" name="Rectangle 35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19844" name="Rectangle 36"/>
          <p:cNvSpPr>
            <a:spLocks noChangeArrowheads="1"/>
          </p:cNvSpPr>
          <p:nvPr/>
        </p:nvSpPr>
        <p:spPr bwMode="auto">
          <a:xfrm>
            <a:off x="1116013" y="4508500"/>
            <a:ext cx="68405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Calculamos la </a:t>
            </a: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razón de productos cruzados</a:t>
            </a:r>
            <a:r>
              <a:rPr lang="es-ES" altLang="es-AR" sz="2400" b="1">
                <a:latin typeface="Arial" pitchFamily="34" charset="0"/>
              </a:rPr>
              <a:t>:</a:t>
            </a:r>
          </a:p>
        </p:txBody>
      </p:sp>
      <p:sp>
        <p:nvSpPr>
          <p:cNvPr id="57380" name="Rectangle 3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7381" name="Rectangle 40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7382" name="Rectangle 43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19850" name="Object 42"/>
          <p:cNvGraphicFramePr>
            <a:graphicFrameLocks noChangeAspect="1"/>
          </p:cNvGraphicFramePr>
          <p:nvPr/>
        </p:nvGraphicFramePr>
        <p:xfrm>
          <a:off x="2124075" y="5153025"/>
          <a:ext cx="44640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Ecuación" r:id="rId3" imgW="2247900" imgH="444500" progId="Equation.3">
                  <p:embed/>
                </p:oleObj>
              </mc:Choice>
              <mc:Fallback>
                <p:oleObj name="Ecuación" r:id="rId3" imgW="2247900" imgH="4445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153025"/>
                        <a:ext cx="446405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30238" y="419100"/>
            <a:ext cx="8118475" cy="52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RAZÓN DE PRODUCTOS CRUZADOS </a:t>
            </a:r>
            <a:r>
              <a:rPr lang="es-ES" altLang="es-AR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(ODDS RATIO)</a:t>
            </a:r>
            <a:endParaRPr lang="es-ES" altLang="es-AR" sz="24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755650" y="561975"/>
            <a:ext cx="7669213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COEFICIENTE DE CONTINGENCIA DE PEARSON</a:t>
            </a:r>
            <a:endParaRPr lang="es-ES" altLang="es-AR" sz="2400" dirty="0" smtClean="0">
              <a:solidFill>
                <a:schemeClr val="tx1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58372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22912" name="Rectangle 32"/>
          <p:cNvSpPr>
            <a:spLocks noChangeArrowheads="1"/>
          </p:cNvSpPr>
          <p:nvPr/>
        </p:nvSpPr>
        <p:spPr bwMode="auto">
          <a:xfrm>
            <a:off x="214313" y="1484313"/>
            <a:ext cx="87137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Se define el coeficiente de contingencia de Pearson, de la forma siguiente: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58374" name="Rectangle 3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8375" name="Rectangle 34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8376" name="Rectangle 3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22920" name="Rectangle 40"/>
          <p:cNvSpPr>
            <a:spLocks noChangeArrowheads="1"/>
          </p:cNvSpPr>
          <p:nvPr/>
        </p:nvSpPr>
        <p:spPr bwMode="auto">
          <a:xfrm>
            <a:off x="3024188" y="3895725"/>
            <a:ext cx="3095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El valor máximo es:</a:t>
            </a:r>
            <a:endParaRPr lang="es-ES" altLang="es-AR" sz="2400" b="1">
              <a:latin typeface="Arial" pitchFamily="34" charset="0"/>
            </a:endParaRPr>
          </a:p>
        </p:txBody>
      </p:sp>
      <p:graphicFrame>
        <p:nvGraphicFramePr>
          <p:cNvPr id="122921" name="Object 41"/>
          <p:cNvGraphicFramePr>
            <a:graphicFrameLocks noChangeAspect="1"/>
          </p:cNvGraphicFramePr>
          <p:nvPr/>
        </p:nvGraphicFramePr>
        <p:xfrm>
          <a:off x="2089150" y="4878388"/>
          <a:ext cx="43910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Ecuación" r:id="rId3" imgW="1917700" imgH="469900" progId="Equation.3">
                  <p:embed/>
                </p:oleObj>
              </mc:Choice>
              <mc:Fallback>
                <p:oleObj name="Ecuación" r:id="rId3" imgW="1917700" imgH="4699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4878388"/>
                        <a:ext cx="43910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3" name="Object 43"/>
          <p:cNvGraphicFramePr>
            <a:graphicFrameLocks noChangeAspect="1"/>
          </p:cNvGraphicFramePr>
          <p:nvPr/>
        </p:nvGraphicFramePr>
        <p:xfrm>
          <a:off x="2759075" y="2443163"/>
          <a:ext cx="37211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Ecuación" r:id="rId5" imgW="1294838" imgH="304668" progId="Equation.3">
                  <p:embed/>
                </p:oleObj>
              </mc:Choice>
              <mc:Fallback>
                <p:oleObj name="Ecuación" r:id="rId5" imgW="1294838" imgH="304668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2443163"/>
                        <a:ext cx="37211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2" grpId="0"/>
      <p:bldP spid="1229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34925" y="2924175"/>
            <a:ext cx="2520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Interpretación: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-36513" y="1987550"/>
            <a:ext cx="46085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Toma valores en el intervalo:</a:t>
            </a:r>
            <a:endParaRPr lang="es-ES" altLang="es-AR" sz="2400" b="1">
              <a:latin typeface="Arial" pitchFamily="34" charset="0"/>
            </a:endParaRPr>
          </a:p>
        </p:txBody>
      </p:sp>
      <p:graphicFrame>
        <p:nvGraphicFramePr>
          <p:cNvPr id="123919" name="Object 15"/>
          <p:cNvGraphicFramePr>
            <a:graphicFrameLocks noChangeAspect="1"/>
          </p:cNvGraphicFramePr>
          <p:nvPr/>
        </p:nvGraphicFramePr>
        <p:xfrm>
          <a:off x="4500563" y="1773238"/>
          <a:ext cx="4043362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name="Ecuación" r:id="rId3" imgW="1765300" imgH="469900" progId="Equation.3">
                  <p:embed/>
                </p:oleObj>
              </mc:Choice>
              <mc:Fallback>
                <p:oleObj name="Ecuación" r:id="rId3" imgW="1765300" imgH="469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73238"/>
                        <a:ext cx="4043362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611188" y="3787775"/>
            <a:ext cx="568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C=0, indica independencia absoluta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611188" y="4437063"/>
            <a:ext cx="59769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C=Max(C), indica dependencia perfecta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55650" y="561975"/>
            <a:ext cx="7669213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COEFICIENTE DE CONTINGENCIA DE PEARSON</a:t>
            </a:r>
            <a:endParaRPr lang="es-ES" altLang="es-AR" sz="2400" dirty="0" smtClean="0">
              <a:solidFill>
                <a:schemeClr val="tx1"/>
              </a:solidFill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7" grpId="0"/>
      <p:bldP spid="123918" grpId="0"/>
      <p:bldP spid="123920" grpId="0"/>
      <p:bldP spid="1239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048000" y="549275"/>
            <a:ext cx="2376488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V DE CRAMER</a:t>
            </a:r>
            <a:endParaRPr lang="es-ES" altLang="es-AR" sz="2400" dirty="0" smtClean="0">
              <a:solidFill>
                <a:schemeClr val="tx1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79388" y="1916113"/>
            <a:ext cx="87137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Se define el valor V de Cramer, de la forma siguiente: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179388" y="4148138"/>
            <a:ext cx="30972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El valor p es: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1476375" y="5013325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p = Min {número de filas, número de columnas}</a:t>
            </a:r>
            <a:r>
              <a:rPr lang="es-ES" altLang="ja-JP" sz="4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 </a:t>
            </a:r>
            <a:endParaRPr lang="es-ES" altLang="es-AR" sz="4800" b="1">
              <a:solidFill>
                <a:schemeClr val="tx2"/>
              </a:solidFill>
              <a:latin typeface="Arial" pitchFamily="34" charset="0"/>
            </a:endParaRPr>
          </a:p>
        </p:txBody>
      </p:sp>
      <p:graphicFrame>
        <p:nvGraphicFramePr>
          <p:cNvPr id="126991" name="Object 15"/>
          <p:cNvGraphicFramePr>
            <a:graphicFrameLocks noChangeAspect="1"/>
          </p:cNvGraphicFramePr>
          <p:nvPr/>
        </p:nvGraphicFramePr>
        <p:xfrm>
          <a:off x="3163888" y="2781300"/>
          <a:ext cx="25606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Ecuación" r:id="rId3" imgW="1218671" imgH="304668" progId="Equation.3">
                  <p:embed/>
                </p:oleObj>
              </mc:Choice>
              <mc:Fallback>
                <p:oleObj name="Ecuación" r:id="rId3" imgW="1218671" imgH="304668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2781300"/>
                        <a:ext cx="25606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126986" grpId="0"/>
      <p:bldP spid="1269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09600"/>
            <a:ext cx="8258175" cy="947738"/>
          </a:xfrm>
        </p:spPr>
        <p:txBody>
          <a:bodyPr/>
          <a:lstStyle/>
          <a:p>
            <a:pPr>
              <a:defRPr/>
            </a:pPr>
            <a:r>
              <a:rPr lang="es-MX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COMPONENTES TABLA DE UNA CONTINGENCIA</a:t>
            </a:r>
            <a:endParaRPr lang="es-E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graphicFrame>
        <p:nvGraphicFramePr>
          <p:cNvPr id="60468" name="Group 52"/>
          <p:cNvGraphicFramePr>
            <a:graphicFrameLocks noGrp="1"/>
          </p:cNvGraphicFramePr>
          <p:nvPr/>
        </p:nvGraphicFramePr>
        <p:xfrm>
          <a:off x="430213" y="2844800"/>
          <a:ext cx="7543800" cy="2927350"/>
        </p:xfrm>
        <a:graphic>
          <a:graphicData uri="http://schemas.openxmlformats.org/drawingml/2006/table">
            <a:tbl>
              <a:tblPr/>
              <a:tblGrid>
                <a:gridCol w="1885950"/>
                <a:gridCol w="1885950"/>
                <a:gridCol w="1885950"/>
                <a:gridCol w="1885950"/>
              </a:tblGrid>
              <a:tr h="975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VARÓN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MUJER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28</a:t>
                      </a: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12</a:t>
                      </a: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40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INACTIVO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42</a:t>
                      </a: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18</a:t>
                      </a: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60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 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100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3" name="Text Box 36"/>
          <p:cNvSpPr txBox="1">
            <a:spLocks noChangeArrowheads="1"/>
          </p:cNvSpPr>
          <p:nvPr/>
        </p:nvSpPr>
        <p:spPr bwMode="auto">
          <a:xfrm>
            <a:off x="4375150" y="5337175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2800"/>
              <a:t>    30</a:t>
            </a:r>
            <a:endParaRPr lang="es-ES" altLang="es-AR" sz="2800"/>
          </a:p>
        </p:txBody>
      </p:sp>
      <p:sp>
        <p:nvSpPr>
          <p:cNvPr id="30754" name="Text Box 37"/>
          <p:cNvSpPr txBox="1">
            <a:spLocks noChangeArrowheads="1"/>
          </p:cNvSpPr>
          <p:nvPr/>
        </p:nvSpPr>
        <p:spPr bwMode="auto">
          <a:xfrm>
            <a:off x="2714625" y="5300663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2800"/>
              <a:t>   70</a:t>
            </a:r>
            <a:endParaRPr lang="es-ES" altLang="es-AR" sz="2800"/>
          </a:p>
        </p:txBody>
      </p:sp>
      <p:sp>
        <p:nvSpPr>
          <p:cNvPr id="60454" name="Oval 38"/>
          <p:cNvSpPr>
            <a:spLocks noChangeArrowheads="1"/>
          </p:cNvSpPr>
          <p:nvPr/>
        </p:nvSpPr>
        <p:spPr bwMode="auto">
          <a:xfrm>
            <a:off x="5943600" y="5105400"/>
            <a:ext cx="1524000" cy="909638"/>
          </a:xfrm>
          <a:prstGeom prst="ellips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6096000" y="5867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N: total poblacional o muestral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cxnSp>
        <p:nvCxnSpPr>
          <p:cNvPr id="60456" name="AutoShape 40"/>
          <p:cNvCxnSpPr>
            <a:cxnSpLocks noChangeShapeType="1"/>
            <a:stCxn id="60454" idx="2"/>
          </p:cNvCxnSpPr>
          <p:nvPr/>
        </p:nvCxnSpPr>
        <p:spPr bwMode="auto">
          <a:xfrm rot="10800000" flipH="1" flipV="1">
            <a:off x="5943600" y="5559425"/>
            <a:ext cx="228600" cy="795338"/>
          </a:xfrm>
          <a:prstGeom prst="curvedConnector4">
            <a:avLst>
              <a:gd name="adj1" fmla="val -100000"/>
              <a:gd name="adj2" fmla="val 78602"/>
            </a:avLst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57" name="Oval 41"/>
          <p:cNvSpPr>
            <a:spLocks noChangeArrowheads="1"/>
          </p:cNvSpPr>
          <p:nvPr/>
        </p:nvSpPr>
        <p:spPr bwMode="auto">
          <a:xfrm>
            <a:off x="5943600" y="3810000"/>
            <a:ext cx="1295400" cy="1295400"/>
          </a:xfrm>
          <a:prstGeom prst="ellipse">
            <a:avLst/>
          </a:prstGeom>
          <a:noFill/>
          <a:ln w="254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7239000" y="3733800"/>
            <a:ext cx="1905000" cy="776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Marginales</a:t>
            </a:r>
          </a:p>
          <a:p>
            <a:pPr>
              <a:spcBef>
                <a:spcPct val="50000"/>
              </a:spcBef>
              <a:defRPr/>
            </a:pPr>
            <a:r>
              <a:rPr lang="es-MX" sz="1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(de fila)</a:t>
            </a:r>
            <a:endParaRPr lang="es-ES" sz="1400" b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60459" name="AutoShape 43"/>
          <p:cNvCxnSpPr>
            <a:cxnSpLocks noChangeShapeType="1"/>
          </p:cNvCxnSpPr>
          <p:nvPr/>
        </p:nvCxnSpPr>
        <p:spPr bwMode="auto">
          <a:xfrm rot="5400000" flipV="1">
            <a:off x="7087394" y="3883819"/>
            <a:ext cx="136525" cy="341313"/>
          </a:xfrm>
          <a:prstGeom prst="curvedConnector4">
            <a:avLst>
              <a:gd name="adj1" fmla="val -296514"/>
              <a:gd name="adj2" fmla="val 77676"/>
            </a:avLst>
          </a:prstGeom>
          <a:noFill/>
          <a:ln w="25400">
            <a:solidFill>
              <a:srgbClr val="00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60" name="Oval 44"/>
          <p:cNvSpPr>
            <a:spLocks noChangeArrowheads="1"/>
          </p:cNvSpPr>
          <p:nvPr/>
        </p:nvSpPr>
        <p:spPr bwMode="auto">
          <a:xfrm>
            <a:off x="2305050" y="5260975"/>
            <a:ext cx="3276600" cy="762000"/>
          </a:xfrm>
          <a:prstGeom prst="ellipse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2286000" y="6081713"/>
            <a:ext cx="2971800" cy="776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Marginales</a:t>
            </a:r>
          </a:p>
          <a:p>
            <a:pPr>
              <a:spcBef>
                <a:spcPct val="50000"/>
              </a:spcBef>
              <a:defRPr/>
            </a:pPr>
            <a:r>
              <a:rPr lang="es-MX" sz="14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(de columna)</a:t>
            </a:r>
            <a:endParaRPr lang="es-ES" sz="1400" b="1">
              <a:solidFill>
                <a:srgbClr val="FF99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60462" name="AutoShape 46"/>
          <p:cNvCxnSpPr>
            <a:cxnSpLocks noChangeShapeType="1"/>
            <a:stCxn id="60460" idx="2"/>
            <a:endCxn id="60461" idx="1"/>
          </p:cNvCxnSpPr>
          <p:nvPr/>
        </p:nvCxnSpPr>
        <p:spPr bwMode="auto">
          <a:xfrm rot="10800000" flipV="1">
            <a:off x="2286000" y="5641975"/>
            <a:ext cx="19050" cy="827088"/>
          </a:xfrm>
          <a:prstGeom prst="curvedConnector3">
            <a:avLst>
              <a:gd name="adj1" fmla="val 1300000"/>
            </a:avLst>
          </a:prstGeom>
          <a:noFill/>
          <a:ln w="25400">
            <a:solidFill>
              <a:srgbClr val="FF99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63" name="Oval 47"/>
          <p:cNvSpPr>
            <a:spLocks noChangeArrowheads="1"/>
          </p:cNvSpPr>
          <p:nvPr/>
        </p:nvSpPr>
        <p:spPr bwMode="auto">
          <a:xfrm>
            <a:off x="2714625" y="3238500"/>
            <a:ext cx="3203575" cy="2098675"/>
          </a:xfrm>
          <a:prstGeom prst="ellipse">
            <a:avLst/>
          </a:prstGeom>
          <a:noFill/>
          <a:ln w="25400">
            <a:solidFill>
              <a:srgbClr val="33CCC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60465" name="Text Box 49"/>
          <p:cNvSpPr txBox="1">
            <a:spLocks noChangeArrowheads="1"/>
          </p:cNvSpPr>
          <p:nvPr/>
        </p:nvSpPr>
        <p:spPr bwMode="auto">
          <a:xfrm>
            <a:off x="2946400" y="3378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Celdas condicionales</a:t>
            </a:r>
            <a:endParaRPr lang="es-ES" b="1" dirty="0"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6" name="Text Box 53"/>
          <p:cNvSpPr txBox="1">
            <a:spLocks noChangeArrowheads="1"/>
          </p:cNvSpPr>
          <p:nvPr/>
        </p:nvSpPr>
        <p:spPr bwMode="auto">
          <a:xfrm>
            <a:off x="381000" y="1828800"/>
            <a:ext cx="8458200" cy="788988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1800"/>
              <a:t>DISTRIBUCIONES MARGINALES                  DISTRIBUCIONES CONDICIONALES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s-AR" altLang="es-AR" sz="1800"/>
              <a:t>                           UN TOTAL POBLACIONAL O MUESTRAL</a:t>
            </a:r>
            <a:endParaRPr lang="es-ES" altLang="es-A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4" grpId="0" animBg="1"/>
      <p:bldP spid="60455" grpId="0" autoUpdateAnimBg="0"/>
      <p:bldP spid="60457" grpId="0" animBg="1"/>
      <p:bldP spid="60458" grpId="0" animBg="1" autoUpdateAnimBg="0"/>
      <p:bldP spid="60460" grpId="0" animBg="1"/>
      <p:bldP spid="60461" grpId="0" animBg="1" autoUpdateAnimBg="0"/>
      <p:bldP spid="60463" grpId="0" animBg="1"/>
      <p:bldP spid="6046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34925" y="2924175"/>
            <a:ext cx="2520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Interpretación: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-36513" y="1987550"/>
            <a:ext cx="46085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Toma valores en el intervalo:</a:t>
            </a:r>
            <a:endParaRPr lang="es-ES" altLang="es-AR" sz="2400" b="1">
              <a:latin typeface="Arial" pitchFamily="34" charset="0"/>
            </a:endParaRPr>
          </a:p>
        </p:txBody>
      </p:sp>
      <p:graphicFrame>
        <p:nvGraphicFramePr>
          <p:cNvPr id="128011" name="Object 11"/>
          <p:cNvGraphicFramePr>
            <a:graphicFrameLocks noChangeAspect="1"/>
          </p:cNvGraphicFramePr>
          <p:nvPr/>
        </p:nvGraphicFramePr>
        <p:xfrm>
          <a:off x="4716463" y="1979613"/>
          <a:ext cx="16557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" name="Ecuación" r:id="rId3" imgW="571004" imgH="177646" progId="Equation.3">
                  <p:embed/>
                </p:oleObj>
              </mc:Choice>
              <mc:Fallback>
                <p:oleObj name="Ecuación" r:id="rId3" imgW="571004" imgH="17764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79613"/>
                        <a:ext cx="1655762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611188" y="3787775"/>
            <a:ext cx="568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V=0, indica independencia absoluta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611188" y="4437063"/>
            <a:ext cx="59769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V=1, indica dependencia perfecta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0" y="549275"/>
            <a:ext cx="2376488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V DE CRAMER</a:t>
            </a:r>
            <a:endParaRPr lang="es-ES" altLang="es-AR" sz="2400" dirty="0" smtClean="0">
              <a:solidFill>
                <a:schemeClr val="tx1"/>
              </a:solidFill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/>
      <p:bldP spid="128010" grpId="0"/>
      <p:bldP spid="128012" grpId="0"/>
      <p:bldP spid="1280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2472" name="Rectangle 10"/>
          <p:cNvSpPr>
            <a:spLocks noChangeArrowheads="1"/>
          </p:cNvSpPr>
          <p:nvPr/>
        </p:nvSpPr>
        <p:spPr bwMode="auto">
          <a:xfrm>
            <a:off x="2339975" y="979488"/>
            <a:ext cx="4537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EJEMPLO (Continuación)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62473" name="Rectangle 11"/>
          <p:cNvSpPr>
            <a:spLocks noChangeArrowheads="1"/>
          </p:cNvSpPr>
          <p:nvPr/>
        </p:nvSpPr>
        <p:spPr bwMode="auto">
          <a:xfrm>
            <a:off x="0" y="269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29036" name="Group 12"/>
          <p:cNvGraphicFramePr>
            <a:graphicFrameLocks noGrp="1"/>
          </p:cNvGraphicFramePr>
          <p:nvPr/>
        </p:nvGraphicFramePr>
        <p:xfrm>
          <a:off x="1547813" y="1700213"/>
          <a:ext cx="5832475" cy="2595563"/>
        </p:xfrm>
        <a:graphic>
          <a:graphicData uri="http://schemas.openxmlformats.org/drawingml/2006/table">
            <a:tbl>
              <a:tblPr/>
              <a:tblGrid>
                <a:gridCol w="1728787"/>
                <a:gridCol w="1366838"/>
                <a:gridCol w="1873250"/>
                <a:gridCol w="863600"/>
              </a:tblGrid>
              <a:tr h="766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endParaRPr kumimoji="0" lang="es-ES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endParaRPr kumimoji="0" lang="es-ES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es-ES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</a:t>
                      </a:r>
                      <a:endParaRPr kumimoji="0" lang="es-ES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s-ES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68" name="Rectangle 44"/>
          <p:cNvSpPr>
            <a:spLocks noChangeArrowheads="1"/>
          </p:cNvSpPr>
          <p:nvPr/>
        </p:nvSpPr>
        <p:spPr bwMode="auto">
          <a:xfrm>
            <a:off x="107950" y="4508500"/>
            <a:ext cx="68405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Calculamos el valor V de Cramer:</a:t>
            </a:r>
          </a:p>
        </p:txBody>
      </p:sp>
      <p:sp>
        <p:nvSpPr>
          <p:cNvPr id="62507" name="Rectangle 46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2508" name="Rectangle 4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29071" name="Object 47"/>
          <p:cNvGraphicFramePr>
            <a:graphicFrameLocks noChangeAspect="1"/>
          </p:cNvGraphicFramePr>
          <p:nvPr/>
        </p:nvGraphicFramePr>
        <p:xfrm>
          <a:off x="1187450" y="5175250"/>
          <a:ext cx="64023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4" name="Ecuación" r:id="rId3" imgW="3048000" imgH="304800" progId="Equation.3">
                  <p:embed/>
                </p:oleObj>
              </mc:Choice>
              <mc:Fallback>
                <p:oleObj name="Ecuación" r:id="rId3" imgW="3048000" imgH="3048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175250"/>
                        <a:ext cx="64023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71888" y="296863"/>
            <a:ext cx="2376487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V DE CRAMER</a:t>
            </a:r>
            <a:endParaRPr lang="es-ES" altLang="es-AR" sz="2400" dirty="0" smtClean="0">
              <a:solidFill>
                <a:schemeClr val="tx1"/>
              </a:solidFill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496" name="Rectangle 11"/>
          <p:cNvSpPr>
            <a:spLocks noChangeArrowheads="1"/>
          </p:cNvSpPr>
          <p:nvPr/>
        </p:nvSpPr>
        <p:spPr bwMode="auto">
          <a:xfrm>
            <a:off x="0" y="269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497" name="Rectangle 46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498" name="Rectangle 4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499" name="AutoShape 3" descr="{\displaystyle \Pr(a)={\frac {20+15}{50}}=0.70\!}"/>
          <p:cNvSpPr>
            <a:spLocks noChangeAspect="1" noChangeArrowheads="1"/>
          </p:cNvSpPr>
          <p:nvPr/>
        </p:nvSpPr>
        <p:spPr bwMode="auto">
          <a:xfrm>
            <a:off x="1217613" y="1377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500" name="AutoShape 4" descr="{\displaystyle \Pr(A)*\Pr(B)=0.50*0.60=0.30\!}"/>
          <p:cNvSpPr>
            <a:spLocks noChangeAspect="1" noChangeArrowheads="1"/>
          </p:cNvSpPr>
          <p:nvPr/>
        </p:nvSpPr>
        <p:spPr bwMode="auto">
          <a:xfrm>
            <a:off x="1217613" y="213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501" name="AutoShape 5" descr="{\displaystyle \Pr(A)*\Pr(B)=0.50*0.40=0.20\!}"/>
          <p:cNvSpPr>
            <a:spLocks noChangeAspect="1" noChangeArrowheads="1"/>
          </p:cNvSpPr>
          <p:nvPr/>
        </p:nvSpPr>
        <p:spPr bwMode="auto">
          <a:xfrm>
            <a:off x="1217613" y="2444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502" name="AutoShape 6" descr="{\displaystyle \Pr(e)=0.30+0.20=0.50\!}"/>
          <p:cNvSpPr>
            <a:spLocks noChangeAspect="1" noChangeArrowheads="1"/>
          </p:cNvSpPr>
          <p:nvPr/>
        </p:nvSpPr>
        <p:spPr bwMode="auto">
          <a:xfrm>
            <a:off x="1217613" y="27495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503" name="AutoShape 7" descr="{\displaystyle \kappa ={\frac {\Pr(a)-\Pr(e)}{1-\Pr(e)}}={\frac {0.70-0.50}{1-0.50}}=0.40\!}"/>
          <p:cNvSpPr>
            <a:spLocks noChangeAspect="1" noChangeArrowheads="1"/>
          </p:cNvSpPr>
          <p:nvPr/>
        </p:nvSpPr>
        <p:spPr bwMode="auto">
          <a:xfrm>
            <a:off x="1217613" y="3054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504" name="AutoShape 5" descr="{\displaystyle \kappa ={\frac {\Pr(a)-\Pr(e)}{1-\Pr(e)}},\!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3505" name="AutoShape 7" descr="{\displaystyle \kappa ={\frac {\Pr(a)-\Pr(e)}{1-\Pr(e)}},\!}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6900" y="990600"/>
            <a:ext cx="8064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b="1" dirty="0">
                <a:latin typeface="+mj-lt"/>
              </a:rPr>
              <a:t>El Coeficiente kappa de Cohen mide la concordancia entre dos examinadores en sus correspondientes clasificaciones de N elementos en C categorías mutuamente excluyentes. </a:t>
            </a:r>
          </a:p>
        </p:txBody>
      </p:sp>
      <p:pic>
        <p:nvPicPr>
          <p:cNvPr id="63507" name="Picture 10" descr="http://4.bp.blogspot.com/-oMy8IvlNYW8/Uvs_u6DsoQI/AAAAAAAAAQU/JA5pU-oVnfs/s1600/Definici%25C3%25B3n+de+kap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0413"/>
            <a:ext cx="39243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95288" y="4149725"/>
            <a:ext cx="83534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000" b="1" dirty="0">
                <a:latin typeface="+mj-lt"/>
              </a:rPr>
              <a:t>Donde Po es la concordancia observada y Pe es la probabilidad hipotética de acuerdo por azar, utilizando los datos observados para calcular las probabilidades de que cada variable clasifique aleatoriamente cada categoría. Si la concordancia es completa, entonces κ = 1. Si no hay acuerdo distinto al que cabría esperar por azar (según lo definido por Pe, κ = 0.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908175" y="254000"/>
            <a:ext cx="6084888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COEFICIENTE DE KAPPA</a:t>
            </a:r>
            <a:endParaRPr lang="es-ES" altLang="es-AR" sz="24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4520" name="Rectangle 11"/>
          <p:cNvSpPr>
            <a:spLocks noChangeArrowheads="1"/>
          </p:cNvSpPr>
          <p:nvPr/>
        </p:nvSpPr>
        <p:spPr bwMode="auto">
          <a:xfrm>
            <a:off x="0" y="269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4521" name="Rectangle 46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4522" name="Rectangle 4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29071" name="Object 47"/>
          <p:cNvGraphicFramePr>
            <a:graphicFrameLocks noChangeAspect="1"/>
          </p:cNvGraphicFramePr>
          <p:nvPr/>
        </p:nvGraphicFramePr>
        <p:xfrm>
          <a:off x="1187450" y="5175250"/>
          <a:ext cx="64023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6" name="Ecuación" r:id="rId3" imgW="3048000" imgH="304800" progId="Equation.3">
                  <p:embed/>
                </p:oleObj>
              </mc:Choice>
              <mc:Fallback>
                <p:oleObj name="Ecuación" r:id="rId3" imgW="3048000" imgH="3048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175250"/>
                        <a:ext cx="64023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50825" y="584200"/>
          <a:ext cx="8424864" cy="1824039"/>
        </p:xfrm>
        <a:graphic>
          <a:graphicData uri="http://schemas.openxmlformats.org/drawingml/2006/table">
            <a:tbl>
              <a:tblPr/>
              <a:tblGrid>
                <a:gridCol w="2106216"/>
                <a:gridCol w="4194430"/>
                <a:gridCol w="1080111"/>
                <a:gridCol w="1044107"/>
              </a:tblGrid>
              <a:tr h="366007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 tiene un grupo de 50 personas candidatas</a:t>
                      </a:r>
                      <a:r>
                        <a:rPr kumimoji="0" lang="es-ES" altLang="es-AR" sz="1400" b="1" i="0" u="none" strike="noStrike" cap="none" normalizeH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un premio evaluadas </a:t>
                      </a:r>
                      <a:r>
                        <a:rPr kumimoji="0" lang="es-ES" altLang="es-A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 dos evaluadores que anotan un "Sí" o un "No”. El resultado del análisis de cada solicitud genera la tabla siguiente, en la que A y B denotan a cada uno de los dos evaluadores:</a:t>
                      </a:r>
                      <a:endParaRPr lang="es-AR" sz="1400" b="1" dirty="0">
                        <a:effectLst/>
                      </a:endParaRPr>
                    </a:p>
                  </a:txBody>
                  <a:tcPr marL="91439" marR="91439" marT="45751" marB="4575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1800">
                          <a:effectLst/>
                        </a:rPr>
                        <a:t>B</a:t>
                      </a:r>
                    </a:p>
                  </a:txBody>
                  <a:tcPr marL="91439" marR="91439" marT="45751" marB="4575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726018"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effectLst/>
                        </a:rPr>
                        <a:t>Sí</a:t>
                      </a:r>
                    </a:p>
                  </a:txBody>
                  <a:tcPr marL="91439" marR="91439" marT="45751" marB="4575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effectLst/>
                        </a:rPr>
                        <a:t>No</a:t>
                      </a:r>
                    </a:p>
                  </a:txBody>
                  <a:tcPr marL="91439" marR="91439" marT="45751" marB="4575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66007">
                <a:tc rowSpan="2">
                  <a:txBody>
                    <a:bodyPr/>
                    <a:lstStyle/>
                    <a:p>
                      <a:pPr algn="ctr"/>
                      <a:r>
                        <a:rPr lang="es-AR" sz="1800" dirty="0">
                          <a:effectLst/>
                        </a:rPr>
                        <a:t>A</a:t>
                      </a:r>
                    </a:p>
                  </a:txBody>
                  <a:tcPr marL="91439" marR="91439" marT="45751" marB="4575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effectLst/>
                        </a:rPr>
                        <a:t>Sí</a:t>
                      </a:r>
                    </a:p>
                  </a:txBody>
                  <a:tcPr marL="91439" marR="91439" marT="45751" marB="4575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>
                          <a:effectLst/>
                        </a:rPr>
                        <a:t>20</a:t>
                      </a:r>
                    </a:p>
                  </a:txBody>
                  <a:tcPr marL="91439" marR="91439" marT="45751" marB="4575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>
                          <a:effectLst/>
                        </a:rPr>
                        <a:t>5</a:t>
                      </a:r>
                    </a:p>
                  </a:txBody>
                  <a:tcPr marL="91439" marR="91439" marT="45751" marB="4575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6600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>
                          <a:effectLst/>
                        </a:rPr>
                        <a:t>No</a:t>
                      </a:r>
                    </a:p>
                  </a:txBody>
                  <a:tcPr marL="91439" marR="91439" marT="45751" marB="4575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>
                          <a:effectLst/>
                        </a:rPr>
                        <a:t>10</a:t>
                      </a:r>
                    </a:p>
                  </a:txBody>
                  <a:tcPr marL="91439" marR="91439" marT="45751" marB="4575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>
                          <a:effectLst/>
                        </a:rPr>
                        <a:t>15</a:t>
                      </a:r>
                    </a:p>
                  </a:txBody>
                  <a:tcPr marL="91439" marR="91439" marT="45751" marB="45751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6850" y="2478088"/>
            <a:ext cx="8750300" cy="4335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7610" rIns="0" bIns="3967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altLang="es-AR" sz="1600" b="1" dirty="0" smtClean="0">
                <a:solidFill>
                  <a:srgbClr val="222222"/>
                </a:solidFill>
                <a:latin typeface="+mn-lt"/>
                <a:cs typeface="Arial" pitchFamily="34" charset="0"/>
              </a:rPr>
              <a:t>Teniendo en cuenta que de las 50 solicitudes, 20 fueron aceptadas y 15 rechazadas por ambos evaluadores. El porcentaje de acuerdo observado P(o) es: 0,70</a:t>
            </a:r>
            <a:endParaRPr lang="es-ES" altLang="es-AR" sz="1600" b="1" dirty="0" smtClean="0">
              <a:latin typeface="+mn-lt"/>
            </a:endParaRPr>
          </a:p>
          <a:p>
            <a:pPr lvl="1" indent="-457200">
              <a:defRPr/>
            </a:pPr>
            <a:r>
              <a:rPr lang="es-ES" altLang="es-AR" sz="1600" b="1" dirty="0" smtClean="0">
                <a:solidFill>
                  <a:srgbClr val="222222"/>
                </a:solidFill>
                <a:latin typeface="+mn-lt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es-ES" altLang="es-AR" sz="1600" b="1" dirty="0" smtClean="0">
                <a:solidFill>
                  <a:srgbClr val="222222"/>
                </a:solidFill>
                <a:latin typeface="+mn-lt"/>
                <a:cs typeface="Arial" pitchFamily="34" charset="0"/>
              </a:rPr>
              <a:t>Para calcular P(e), es decir, la probabilidad de que el acuerdo entre evaluadores se deba al azar, se advierte que:</a:t>
            </a:r>
            <a:endParaRPr lang="es-ES" altLang="es-AR" sz="1600" b="1" dirty="0" smtClean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s-ES" altLang="es-AR" sz="1600" b="1" dirty="0" smtClean="0">
                <a:solidFill>
                  <a:srgbClr val="222222"/>
                </a:solidFill>
                <a:latin typeface="+mn-lt"/>
                <a:cs typeface="Arial" pitchFamily="34" charset="0"/>
              </a:rPr>
              <a:t> El evaluador A acepta (dice "Sí") 25 solicitudes y rechaza (dice "No") 25. Es decir, el evaluador A dice "Sí" el 50% de las veces.</a:t>
            </a:r>
          </a:p>
          <a:p>
            <a:pPr>
              <a:buFontTx/>
              <a:buChar char="•"/>
              <a:defRPr/>
            </a:pPr>
            <a:r>
              <a:rPr lang="es-ES" altLang="es-AR" sz="1600" b="1" dirty="0" smtClean="0">
                <a:solidFill>
                  <a:srgbClr val="222222"/>
                </a:solidFill>
                <a:latin typeface="+mn-lt"/>
                <a:cs typeface="Arial" pitchFamily="34" charset="0"/>
              </a:rPr>
              <a:t> El evaluador B acepta (dice "Sí") 30 solicitudes y rechaza (dice "No") 20. Es decir, el evaluador B dice "Sí" el 60% de las veces.</a:t>
            </a:r>
          </a:p>
          <a:p>
            <a:pPr>
              <a:defRPr/>
            </a:pPr>
            <a:r>
              <a:rPr lang="es-ES" altLang="es-AR" sz="1600" b="1" dirty="0" smtClean="0">
                <a:solidFill>
                  <a:srgbClr val="222222"/>
                </a:solidFill>
                <a:latin typeface="+mn-lt"/>
                <a:cs typeface="Arial" pitchFamily="34" charset="0"/>
              </a:rPr>
              <a:t>Por lo tanto, la probabilidad de que ambos evaluadores digan "Sí" al azar es: 0,50*0,60=0,30. Y la probabilidad de que ambos lectores digan "No" al azar es 0,50*0,40=: 0,20.   </a:t>
            </a:r>
          </a:p>
          <a:p>
            <a:pPr>
              <a:defRPr/>
            </a:pPr>
            <a:endParaRPr lang="es-ES" altLang="es-AR" sz="1600" b="1" dirty="0" smtClean="0">
              <a:solidFill>
                <a:srgbClr val="222222"/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s-ES" altLang="es-AR" sz="1600" b="1" dirty="0" smtClean="0">
                <a:solidFill>
                  <a:srgbClr val="222222"/>
                </a:solidFill>
                <a:latin typeface="+mn-lt"/>
                <a:cs typeface="Arial" pitchFamily="34" charset="0"/>
              </a:rPr>
              <a:t>Teniendo en cuenta lo anterior, el valor de P(e) se calcula como la suma de las probabilidades de decir "Sí" y "No" al azar: 0,20+0,30=0,50.</a:t>
            </a:r>
          </a:p>
          <a:p>
            <a:pPr>
              <a:defRPr/>
            </a:pPr>
            <a:endParaRPr lang="es-ES" altLang="es-AR" sz="1600" b="1" dirty="0" smtClean="0">
              <a:solidFill>
                <a:srgbClr val="222222"/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s-ES" altLang="es-AR" sz="1600" b="1" dirty="0" smtClean="0">
                <a:solidFill>
                  <a:srgbClr val="222222"/>
                </a:solidFill>
                <a:latin typeface="+mn-lt"/>
                <a:cs typeface="Arial" pitchFamily="34" charset="0"/>
              </a:rPr>
              <a:t>                            </a:t>
            </a:r>
            <a:r>
              <a:rPr lang="es-ES" altLang="es-AR" sz="2000" b="1" dirty="0" smtClean="0">
                <a:solidFill>
                  <a:srgbClr val="222222"/>
                </a:solidFill>
                <a:latin typeface="+mn-lt"/>
                <a:cs typeface="Arial" pitchFamily="34" charset="0"/>
              </a:rPr>
              <a:t>K= 0,70-0,50 /1-0,50 = </a:t>
            </a:r>
            <a:r>
              <a:rPr lang="es-ES" altLang="es-AR" sz="2000" b="1" smtClean="0">
                <a:solidFill>
                  <a:srgbClr val="222222"/>
                </a:solidFill>
                <a:latin typeface="+mn-lt"/>
                <a:cs typeface="Arial" pitchFamily="34" charset="0"/>
              </a:rPr>
              <a:t>0,40 (0,20 / 0,50)</a:t>
            </a:r>
            <a:endParaRPr lang="es-ES" altLang="es-AR" sz="2000" dirty="0" smtClean="0">
              <a:solidFill>
                <a:srgbClr val="222222"/>
              </a:solidFill>
              <a:cs typeface="Arial" pitchFamily="34" charset="0"/>
            </a:endParaRPr>
          </a:p>
        </p:txBody>
      </p:sp>
      <p:sp>
        <p:nvSpPr>
          <p:cNvPr id="64547" name="AutoShape 3" descr="{\displaystyle \Pr(a)={\frac {20+15}{50}}=0.70\!}"/>
          <p:cNvSpPr>
            <a:spLocks noChangeAspect="1" noChangeArrowheads="1"/>
          </p:cNvSpPr>
          <p:nvPr/>
        </p:nvSpPr>
        <p:spPr bwMode="auto">
          <a:xfrm>
            <a:off x="1217613" y="1377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4548" name="AutoShape 4" descr="{\displaystyle \Pr(A)*\Pr(B)=0.50*0.60=0.30\!}"/>
          <p:cNvSpPr>
            <a:spLocks noChangeAspect="1" noChangeArrowheads="1"/>
          </p:cNvSpPr>
          <p:nvPr/>
        </p:nvSpPr>
        <p:spPr bwMode="auto">
          <a:xfrm>
            <a:off x="1217613" y="213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4549" name="AutoShape 5" descr="{\displaystyle \Pr(A)*\Pr(B)=0.50*0.40=0.20\!}"/>
          <p:cNvSpPr>
            <a:spLocks noChangeAspect="1" noChangeArrowheads="1"/>
          </p:cNvSpPr>
          <p:nvPr/>
        </p:nvSpPr>
        <p:spPr bwMode="auto">
          <a:xfrm>
            <a:off x="1217613" y="2444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4550" name="AutoShape 6" descr="{\displaystyle \Pr(e)=0.30+0.20=0.50\!}"/>
          <p:cNvSpPr>
            <a:spLocks noChangeAspect="1" noChangeArrowheads="1"/>
          </p:cNvSpPr>
          <p:nvPr/>
        </p:nvSpPr>
        <p:spPr bwMode="auto">
          <a:xfrm>
            <a:off x="1217613" y="27495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4551" name="AutoShape 7" descr="{\displaystyle \kappa ={\frac {\Pr(a)-\Pr(e)}{1-\Pr(e)}}={\frac {0.70-0.50}{1-0.50}}=0.40\!}"/>
          <p:cNvSpPr>
            <a:spLocks noChangeAspect="1" noChangeArrowheads="1"/>
          </p:cNvSpPr>
          <p:nvPr/>
        </p:nvSpPr>
        <p:spPr bwMode="auto">
          <a:xfrm>
            <a:off x="1217613" y="3054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908175" y="0"/>
            <a:ext cx="6084888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COEFICIENTE DE KAPPA</a:t>
            </a:r>
            <a:endParaRPr lang="es-ES" altLang="es-AR" sz="24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908175" y="549275"/>
            <a:ext cx="6084888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LAMBDA DE GOODMAN Y KRUSKAL</a:t>
            </a:r>
            <a:endParaRPr lang="es-ES" altLang="es-AR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223963" y="1460500"/>
            <a:ext cx="8712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Se define el valor Lambda, de la forma siguiente: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2195513" y="5803900"/>
            <a:ext cx="4752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¡¡¡ LOCURA MATEMÁTICA!!!</a:t>
            </a:r>
            <a:r>
              <a:rPr lang="es-ES" altLang="ja-JP" sz="48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 </a:t>
            </a:r>
            <a:endParaRPr lang="es-ES" altLang="es-AR" sz="48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5545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5546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32112" name="Object 16"/>
          <p:cNvGraphicFramePr>
            <a:graphicFrameLocks noChangeAspect="1"/>
          </p:cNvGraphicFramePr>
          <p:nvPr/>
        </p:nvGraphicFramePr>
        <p:xfrm>
          <a:off x="3024188" y="2443163"/>
          <a:ext cx="27701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Ecuación" r:id="rId3" imgW="1219200" imgH="457200" progId="Equation.3">
                  <p:embed/>
                </p:oleObj>
              </mc:Choice>
              <mc:Fallback>
                <p:oleObj name="Ecuación" r:id="rId3" imgW="1219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443163"/>
                        <a:ext cx="277018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179388" y="4149725"/>
            <a:ext cx="46085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Toma valores en el intervalo: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  <a:ea typeface="MS PGothic" pitchFamily="34" charset="-128"/>
              </a:rPr>
              <a:t>(Importa el sentido teórico)</a:t>
            </a:r>
            <a:endParaRPr lang="es-ES" altLang="es-AR" sz="2400" b="1">
              <a:latin typeface="Arial" pitchFamily="34" charset="0"/>
            </a:endParaRPr>
          </a:p>
        </p:txBody>
      </p:sp>
      <p:graphicFrame>
        <p:nvGraphicFramePr>
          <p:cNvPr id="132115" name="Object 19"/>
          <p:cNvGraphicFramePr>
            <a:graphicFrameLocks noChangeAspect="1"/>
          </p:cNvGraphicFramePr>
          <p:nvPr/>
        </p:nvGraphicFramePr>
        <p:xfrm>
          <a:off x="4733925" y="4140200"/>
          <a:ext cx="16192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Ecuación" r:id="rId5" imgW="558558" imgH="177723" progId="Equation.3">
                  <p:embed/>
                </p:oleObj>
              </mc:Choice>
              <mc:Fallback>
                <p:oleObj name="Ecuación" r:id="rId5" imgW="558558" imgH="177723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4140200"/>
                        <a:ext cx="16192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  <p:bldP spid="132105" grpId="0"/>
      <p:bldP spid="132105" grpId="1"/>
      <p:bldP spid="1321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6568" name="Rectangle 9"/>
          <p:cNvSpPr>
            <a:spLocks noChangeArrowheads="1"/>
          </p:cNvSpPr>
          <p:nvPr/>
        </p:nvSpPr>
        <p:spPr bwMode="auto">
          <a:xfrm>
            <a:off x="2339975" y="979488"/>
            <a:ext cx="4537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EJEMPLO (Continuación)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66569" name="Rectangle 10"/>
          <p:cNvSpPr>
            <a:spLocks noChangeArrowheads="1"/>
          </p:cNvSpPr>
          <p:nvPr/>
        </p:nvSpPr>
        <p:spPr bwMode="auto">
          <a:xfrm>
            <a:off x="0" y="2697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33131" name="Group 11"/>
          <p:cNvGraphicFramePr>
            <a:graphicFrameLocks noGrp="1"/>
          </p:cNvGraphicFramePr>
          <p:nvPr/>
        </p:nvGraphicFramePr>
        <p:xfrm>
          <a:off x="1547813" y="1700213"/>
          <a:ext cx="5832475" cy="2595563"/>
        </p:xfrm>
        <a:graphic>
          <a:graphicData uri="http://schemas.openxmlformats.org/drawingml/2006/table">
            <a:tbl>
              <a:tblPr/>
              <a:tblGrid>
                <a:gridCol w="1728787"/>
                <a:gridCol w="1366838"/>
                <a:gridCol w="1873250"/>
                <a:gridCol w="863600"/>
              </a:tblGrid>
              <a:tr h="766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endParaRPr kumimoji="0" lang="es-ES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endParaRPr kumimoji="0" lang="es-ES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es-ES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</a:t>
                      </a:r>
                      <a:endParaRPr kumimoji="0" lang="es-ES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s-ES" altLang="es-A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es-ES" alt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02" name="Rectangle 44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6603" name="Rectangle 4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graphicFrame>
        <p:nvGraphicFramePr>
          <p:cNvPr id="133167" name="Object 47"/>
          <p:cNvGraphicFramePr>
            <a:graphicFrameLocks noChangeAspect="1"/>
          </p:cNvGraphicFramePr>
          <p:nvPr/>
        </p:nvGraphicFramePr>
        <p:xfrm>
          <a:off x="3708400" y="4221163"/>
          <a:ext cx="5286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5" name="Ecuación" r:id="rId3" imgW="139639" imgH="203112" progId="Equation.3">
                  <p:embed/>
                </p:oleObj>
              </mc:Choice>
              <mc:Fallback>
                <p:oleObj name="Ecuación" r:id="rId3" imgW="139639" imgH="203112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221163"/>
                        <a:ext cx="52863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8" name="Object 48"/>
          <p:cNvGraphicFramePr>
            <a:graphicFrameLocks noChangeAspect="1"/>
          </p:cNvGraphicFramePr>
          <p:nvPr/>
        </p:nvGraphicFramePr>
        <p:xfrm>
          <a:off x="5338763" y="4221163"/>
          <a:ext cx="5286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6" name="Ecuación" r:id="rId5" imgW="139639" imgH="203112" progId="Equation.3">
                  <p:embed/>
                </p:oleObj>
              </mc:Choice>
              <mc:Fallback>
                <p:oleObj name="Ecuación" r:id="rId5" imgW="139639" imgH="203112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4221163"/>
                        <a:ext cx="52863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9" name="Object 49"/>
          <p:cNvGraphicFramePr>
            <a:graphicFrameLocks noChangeAspect="1"/>
          </p:cNvGraphicFramePr>
          <p:nvPr/>
        </p:nvGraphicFramePr>
        <p:xfrm>
          <a:off x="6732588" y="4221163"/>
          <a:ext cx="5286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7" name="Ecuación" r:id="rId6" imgW="139639" imgH="203112" progId="Equation.3">
                  <p:embed/>
                </p:oleObj>
              </mc:Choice>
              <mc:Fallback>
                <p:oleObj name="Ecuación" r:id="rId6" imgW="139639" imgH="203112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221163"/>
                        <a:ext cx="52863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0" name="Rectangle 50"/>
          <p:cNvSpPr>
            <a:spLocks noChangeArrowheads="1"/>
          </p:cNvSpPr>
          <p:nvPr/>
        </p:nvSpPr>
        <p:spPr bwMode="auto">
          <a:xfrm>
            <a:off x="7235825" y="4365625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máximo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33171" name="Rectangle 51"/>
          <p:cNvSpPr>
            <a:spLocks noChangeArrowheads="1"/>
          </p:cNvSpPr>
          <p:nvPr/>
        </p:nvSpPr>
        <p:spPr bwMode="auto">
          <a:xfrm>
            <a:off x="3635375" y="4724400"/>
            <a:ext cx="7207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120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33172" name="Rectangle 52"/>
          <p:cNvSpPr>
            <a:spLocks noChangeArrowheads="1"/>
          </p:cNvSpPr>
          <p:nvPr/>
        </p:nvSpPr>
        <p:spPr bwMode="auto">
          <a:xfrm>
            <a:off x="5219700" y="4724400"/>
            <a:ext cx="7207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200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133173" name="Rectangle 53"/>
          <p:cNvSpPr>
            <a:spLocks noChangeArrowheads="1"/>
          </p:cNvSpPr>
          <p:nvPr/>
        </p:nvSpPr>
        <p:spPr bwMode="auto">
          <a:xfrm>
            <a:off x="6659563" y="4724400"/>
            <a:ext cx="7207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250</a:t>
            </a:r>
            <a:endParaRPr lang="es-ES" altLang="es-AR" sz="2400" b="1">
              <a:latin typeface="Arial" pitchFamily="34" charset="0"/>
            </a:endParaRPr>
          </a:p>
        </p:txBody>
      </p:sp>
      <p:graphicFrame>
        <p:nvGraphicFramePr>
          <p:cNvPr id="133174" name="Object 54"/>
          <p:cNvGraphicFramePr>
            <a:graphicFrameLocks noChangeAspect="1"/>
          </p:cNvGraphicFramePr>
          <p:nvPr/>
        </p:nvGraphicFramePr>
        <p:xfrm>
          <a:off x="1392238" y="5556250"/>
          <a:ext cx="64928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8" name="Ecuación" r:id="rId7" imgW="2857500" imgH="457200" progId="Equation.3">
                  <p:embed/>
                </p:oleObj>
              </mc:Choice>
              <mc:Fallback>
                <p:oleObj name="Ecuación" r:id="rId7" imgW="2857500" imgH="4572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5556250"/>
                        <a:ext cx="64928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908175" y="277813"/>
            <a:ext cx="6084888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LAMBDA DE GOODMAN Y KRUSKAL</a:t>
            </a:r>
            <a:endParaRPr lang="es-ES" altLang="es-AR" sz="24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0" grpId="0"/>
      <p:bldP spid="133171" grpId="0"/>
      <p:bldP spid="133172" grpId="0"/>
      <p:bldP spid="13317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195513" y="944563"/>
            <a:ext cx="39592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EJEMPLO (Continuación)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3205163" y="1484313"/>
            <a:ext cx="23034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Interpretación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250825" y="4437063"/>
            <a:ext cx="864235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Es el 28% de error que se ve reducido al predecir el valor de la variable dependiente </a:t>
            </a:r>
            <a:r>
              <a:rPr lang="es-ES" altLang="ja-JP" sz="2400" b="1" i="1">
                <a:latin typeface="Arial" pitchFamily="34" charset="0"/>
                <a:ea typeface="MS PGothic" pitchFamily="34" charset="-128"/>
              </a:rPr>
              <a:t>Y,</a:t>
            </a:r>
            <a:r>
              <a:rPr lang="es-ES" altLang="ja-JP" sz="2400" b="1">
                <a:latin typeface="Arial" pitchFamily="34" charset="0"/>
                <a:ea typeface="MS PGothic" pitchFamily="34" charset="-128"/>
              </a:rPr>
              <a:t> conocido el valor de la variable independiente </a:t>
            </a:r>
            <a:r>
              <a:rPr lang="es-ES" altLang="ja-JP" sz="2400" b="1" i="1">
                <a:latin typeface="Arial" pitchFamily="34" charset="0"/>
                <a:ea typeface="MS PGothic" pitchFamily="34" charset="-128"/>
              </a:rPr>
              <a:t>X</a:t>
            </a:r>
            <a:r>
              <a:rPr lang="es-ES" altLang="ja-JP" sz="24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 </a:t>
            </a:r>
            <a:endParaRPr lang="es-ES" altLang="es-AR" sz="2400" b="1">
              <a:solidFill>
                <a:schemeClr val="tx2"/>
              </a:solidFill>
              <a:latin typeface="Arial" pitchFamily="34" charset="0"/>
            </a:endParaRPr>
          </a:p>
        </p:txBody>
      </p:sp>
      <p:graphicFrame>
        <p:nvGraphicFramePr>
          <p:cNvPr id="134156" name="Object 12"/>
          <p:cNvGraphicFramePr>
            <a:graphicFrameLocks noChangeAspect="1"/>
          </p:cNvGraphicFramePr>
          <p:nvPr/>
        </p:nvGraphicFramePr>
        <p:xfrm>
          <a:off x="3995738" y="3789363"/>
          <a:ext cx="5286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Ecuación" r:id="rId3" imgW="139639" imgH="203112" progId="Equation.3">
                  <p:embed/>
                </p:oleObj>
              </mc:Choice>
              <mc:Fallback>
                <p:oleObj name="Ecuación" r:id="rId3" imgW="139639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789363"/>
                        <a:ext cx="52863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8" name="Object 14"/>
          <p:cNvGraphicFramePr>
            <a:graphicFrameLocks noChangeAspect="1"/>
          </p:cNvGraphicFramePr>
          <p:nvPr/>
        </p:nvGraphicFramePr>
        <p:xfrm>
          <a:off x="3995738" y="2133600"/>
          <a:ext cx="5286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name="Ecuación" r:id="rId5" imgW="139639" imgH="203112" progId="Equation.3">
                  <p:embed/>
                </p:oleObj>
              </mc:Choice>
              <mc:Fallback>
                <p:oleObj name="Ecuación" r:id="rId5" imgW="139639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133600"/>
                        <a:ext cx="52863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60" name="Object 16"/>
          <p:cNvGraphicFramePr>
            <a:graphicFrameLocks noChangeAspect="1"/>
          </p:cNvGraphicFramePr>
          <p:nvPr/>
        </p:nvGraphicFramePr>
        <p:xfrm>
          <a:off x="1187450" y="2708275"/>
          <a:ext cx="64928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8" name="Ecuación" r:id="rId6" imgW="2857500" imgH="457200" progId="Equation.3">
                  <p:embed/>
                </p:oleObj>
              </mc:Choice>
              <mc:Fallback>
                <p:oleObj name="Ecuación" r:id="rId6" imgW="28575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08275"/>
                        <a:ext cx="64928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14450" y="225425"/>
            <a:ext cx="6084888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LAMBDA DE GOODMAN Y KRUSKAL</a:t>
            </a:r>
            <a:endParaRPr lang="es-ES" altLang="es-AR" sz="24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/>
      <p:bldP spid="1341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2540000" y="325438"/>
            <a:ext cx="4064000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COEFICIENTE GAMMA</a:t>
            </a:r>
            <a:endParaRPr lang="es-ES" altLang="es-AR" sz="2400" dirty="0" smtClean="0">
              <a:solidFill>
                <a:schemeClr val="tx1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pic>
        <p:nvPicPr>
          <p:cNvPr id="686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146675"/>
            <a:ext cx="820896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8617" name="Picture 2" descr="http://4.bp.blogspot.com/_Xa92V0PARSw/SQJ9VI1TmUI/AAAAAAAAASM/LGNlQa5NeRI/s400/pares+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81413"/>
            <a:ext cx="77771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4" descr="http://4.bp.blogspot.com/_Xa92V0PARSw/SQJ9fxgkFNI/AAAAAAAAASU/m_35SAwVjSA/s400/Tabla+3po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81075"/>
            <a:ext cx="79930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1 Rectángulo"/>
          <p:cNvSpPr>
            <a:spLocks noChangeArrowheads="1"/>
          </p:cNvSpPr>
          <p:nvPr/>
        </p:nvSpPr>
        <p:spPr bwMode="auto">
          <a:xfrm>
            <a:off x="3511550" y="981075"/>
            <a:ext cx="2176463" cy="5762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8620" name="16 Rectángulo"/>
          <p:cNvSpPr>
            <a:spLocks noChangeArrowheads="1"/>
          </p:cNvSpPr>
          <p:nvPr/>
        </p:nvSpPr>
        <p:spPr bwMode="auto">
          <a:xfrm>
            <a:off x="501650" y="5360988"/>
            <a:ext cx="933450" cy="5762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7596188" y="6526213"/>
            <a:ext cx="1655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</a:rPr>
              <a:t>TABLAS rxc</a:t>
            </a:r>
            <a:r>
              <a:rPr lang="es-ES" altLang="es-AR" sz="4800" b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2705100" y="296863"/>
            <a:ext cx="4062413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latin typeface="Arial" pitchFamily="34" charset="0"/>
              </a:defRPr>
            </a:lvl1pPr>
            <a:lvl2pPr algn="r">
              <a:defRPr sz="4800" b="1">
                <a:solidFill>
                  <a:schemeClr val="tx2"/>
                </a:solidFill>
                <a:latin typeface="Arial" pitchFamily="34" charset="0"/>
              </a:defRPr>
            </a:lvl2pPr>
            <a:lvl3pPr algn="r">
              <a:defRPr sz="4800" b="1">
                <a:solidFill>
                  <a:schemeClr val="tx2"/>
                </a:solidFill>
                <a:latin typeface="Arial" pitchFamily="34" charset="0"/>
              </a:defRPr>
            </a:lvl3pPr>
            <a:lvl4pPr algn="r">
              <a:defRPr sz="4800" b="1">
                <a:solidFill>
                  <a:schemeClr val="tx2"/>
                </a:solidFill>
                <a:latin typeface="Arial" pitchFamily="34" charset="0"/>
              </a:defRPr>
            </a:lvl4pPr>
            <a:lvl5pPr algn="r">
              <a:defRPr sz="48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ja-JP" sz="2400" dirty="0" smtClean="0">
                <a:solidFill>
                  <a:schemeClr val="tx1"/>
                </a:solidFill>
                <a:latin typeface="+mn-lt"/>
                <a:ea typeface="MS PGothic" pitchFamily="34" charset="-128"/>
              </a:rPr>
              <a:t>COEFICIENTE GAMMA</a:t>
            </a:r>
            <a:endParaRPr lang="es-ES" altLang="es-AR" sz="2400" dirty="0" smtClean="0">
              <a:solidFill>
                <a:schemeClr val="tx1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12750" y="1233488"/>
            <a:ext cx="8443913" cy="5076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b="1" dirty="0">
                <a:latin typeface="+mn-lt"/>
              </a:rPr>
              <a:t>Este coeficiente resulta, de la división de dos números ,que se obtienen al restar y sumar otros dos números( </a:t>
            </a:r>
            <a:r>
              <a:rPr lang="es-AR" b="1" dirty="0" err="1">
                <a:latin typeface="+mn-lt"/>
              </a:rPr>
              <a:t>ns</a:t>
            </a:r>
            <a:r>
              <a:rPr lang="es-AR" b="1" dirty="0">
                <a:latin typeface="+mn-lt"/>
              </a:rPr>
              <a:t> y </a:t>
            </a:r>
            <a:r>
              <a:rPr lang="es-AR" b="1" dirty="0" err="1">
                <a:latin typeface="+mn-lt"/>
              </a:rPr>
              <a:t>nd</a:t>
            </a:r>
            <a:r>
              <a:rPr lang="es-AR" b="1" dirty="0">
                <a:latin typeface="+mn-lt"/>
              </a:rPr>
              <a:t>) hallados con las fórmulas vistas más arriba. </a:t>
            </a:r>
          </a:p>
          <a:p>
            <a:pPr algn="just">
              <a:defRPr/>
            </a:pPr>
            <a:endParaRPr lang="es-AR" b="1" dirty="0">
              <a:latin typeface="+mn-lt"/>
            </a:endParaRPr>
          </a:p>
          <a:p>
            <a:pPr algn="just">
              <a:defRPr/>
            </a:pPr>
            <a:r>
              <a:rPr lang="es-AR" b="1" dirty="0">
                <a:latin typeface="+mn-lt"/>
              </a:rPr>
              <a:t>Al trabajar con variables cualitativas ordinales, siempre se debe definir cual variable es la independiente(X) y cual es la variable dependiente(Y). O sea que la "Y" depende de la "X", o lo que es lo mismo la variable "Y" se ve afectada por los cambios de la variable "X".</a:t>
            </a:r>
          </a:p>
          <a:p>
            <a:pPr algn="just">
              <a:defRPr/>
            </a:pPr>
            <a:endParaRPr lang="es-AR" b="1" dirty="0">
              <a:latin typeface="+mn-lt"/>
            </a:endParaRPr>
          </a:p>
          <a:p>
            <a:pPr algn="just">
              <a:defRPr/>
            </a:pPr>
            <a:r>
              <a:rPr lang="es-AR" b="1" dirty="0">
                <a:latin typeface="+mn-lt"/>
              </a:rPr>
              <a:t>Cuanto afecta esos cambios a la variable "Y" dependerá del grado de asociación que tengan las variables. El grado de asociación, se observa con un número, que varía entre -1 y +1. Cuanto más próximo a cero esté el coeficiente Gamma más débil es la asociación entre las variables estudiadas (RELACIONES LINEALES O CURVILINEAS / RINCONALES).</a:t>
            </a:r>
          </a:p>
          <a:p>
            <a:pPr algn="just">
              <a:defRPr/>
            </a:pPr>
            <a:endParaRPr lang="es-AR" b="1" dirty="0">
              <a:latin typeface="+mn-lt"/>
            </a:endParaRPr>
          </a:p>
          <a:p>
            <a:pPr algn="just">
              <a:defRPr/>
            </a:pPr>
            <a:r>
              <a:rPr lang="es-AR" b="1" dirty="0">
                <a:latin typeface="+mn-lt"/>
              </a:rPr>
              <a:t>Cuanto más próximo a -1 esté el coeficiente Gamma, indicará que al crecer "X" disminuye "Y". Cuanto más próximo a +1 esté el coeficiente Gamma, indicará que al crecer la "X", también crecerá la "Y".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Group 2"/>
          <p:cNvGraphicFramePr>
            <a:graphicFrameLocks noGrp="1"/>
          </p:cNvGraphicFramePr>
          <p:nvPr/>
        </p:nvGraphicFramePr>
        <p:xfrm>
          <a:off x="107950" y="692150"/>
          <a:ext cx="8964613" cy="6105526"/>
        </p:xfrm>
        <a:graphic>
          <a:graphicData uri="http://schemas.openxmlformats.org/drawingml/2006/table">
            <a:tbl>
              <a:tblPr/>
              <a:tblGrid>
                <a:gridCol w="1674813"/>
                <a:gridCol w="1006475"/>
                <a:gridCol w="1284287"/>
                <a:gridCol w="4999038"/>
              </a:tblGrid>
              <a:tr h="898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Medida de</a:t>
                      </a:r>
                      <a:endParaRPr kumimoji="0" lang="es-ES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asociaci</a:t>
                      </a: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Tabla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Escala de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Medida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Observaciones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5906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ES" alt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AR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de Cramer</a:t>
                      </a:r>
                      <a:endParaRPr kumimoji="0" lang="es-MX" alt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x 2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 x c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Nominales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Nominales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Medidas basadas en chi cuadrado.</a:t>
                      </a:r>
                      <a:endParaRPr kumimoji="0" lang="es-ES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Toman valores comprendidos entre 0 y 1.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Eval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ú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 hip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tesis lineales (diagonal principal). </a:t>
                      </a:r>
                      <a:endParaRPr kumimoji="0" lang="es-ES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Son 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ú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tiles para estimar grados de asociaci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entre pares de variables, sobre un mismo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conjunto de individuos para n filas y columnas.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46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Lambda</a:t>
                      </a:r>
                      <a:endParaRPr kumimoji="0" lang="es-MX" alt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 x c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Nominales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Toma valores entre 0 y 1. </a:t>
                      </a:r>
                      <a:endParaRPr kumimoji="0" lang="es-ES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Disponen versi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 asim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é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trica.</a:t>
                      </a:r>
                      <a:endParaRPr kumimoji="0" lang="es-ES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Es f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á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cil de interpretar en t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é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rminos de la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proporci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 que se reduce le error de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predicci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 del valor de una variable a partir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 los valores de la otra (pero puede tomar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valores muy bajos en tablas con asociaci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n).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70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Gamma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ES" alt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s-AR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s-A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Tau b</a:t>
                      </a:r>
                      <a:r>
                        <a:rPr kumimoji="0" lang="fr-FR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fr-FR" altLang="es-A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alt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de Kendall</a:t>
                      </a:r>
                      <a:endParaRPr kumimoji="0" lang="fr-FR" alt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 x 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 x c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Ordinales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s-ES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Ordinales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95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Toma valores entre -1 y 1, pasando por 0.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Gamma es m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á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 f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á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cil de interpretar. Asume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relaciones curvilineales. </a:t>
                      </a:r>
                      <a:endParaRPr kumimoji="0" lang="es-ES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Tau b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s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 alcanza valores extremos cuando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hay asociaci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 total y f y c son iguales.</a:t>
                      </a:r>
                      <a:endParaRPr kumimoji="0" lang="es-ES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07950" algn="l"/>
                        </a:tabLst>
                      </a:pPr>
                      <a:r>
                        <a:rPr kumimoji="0" lang="es-MX" altLang="es-A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Tau c 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tiende a subestimar la relaci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ó</a:t>
                      </a:r>
                      <a:r>
                        <a:rPr kumimoji="0" lang="es-MX" altLang="es-A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n.</a:t>
                      </a:r>
                      <a:endParaRPr kumimoji="0" lang="es-MX" altLang="es-A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0688" name="Text Box 32"/>
          <p:cNvSpPr txBox="1">
            <a:spLocks noChangeArrowheads="1"/>
          </p:cNvSpPr>
          <p:nvPr/>
        </p:nvSpPr>
        <p:spPr bwMode="auto">
          <a:xfrm>
            <a:off x="2232025" y="115888"/>
            <a:ext cx="486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/>
              <a:t>MEDIDAS DE ASOCIACIÓN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graphicFrame>
        <p:nvGraphicFramePr>
          <p:cNvPr id="6046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498926"/>
              </p:ext>
            </p:extLst>
          </p:nvPr>
        </p:nvGraphicFramePr>
        <p:xfrm>
          <a:off x="522890" y="3172924"/>
          <a:ext cx="8305800" cy="2920372"/>
        </p:xfrm>
        <a:graphic>
          <a:graphicData uri="http://schemas.openxmlformats.org/drawingml/2006/table">
            <a:tbl>
              <a:tblPr/>
              <a:tblGrid>
                <a:gridCol w="1442090"/>
                <a:gridCol w="2520280"/>
                <a:gridCol w="2340260"/>
                <a:gridCol w="2003170"/>
              </a:tblGrid>
              <a:tr h="612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 / Y</a:t>
                      </a:r>
                      <a:endParaRPr kumimoji="0" lang="es-A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VARÓN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MUJER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725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9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INACTIVO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1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 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777" name="Text Box 2"/>
          <p:cNvSpPr txBox="1">
            <a:spLocks noChangeArrowheads="1"/>
          </p:cNvSpPr>
          <p:nvPr/>
        </p:nvSpPr>
        <p:spPr bwMode="auto">
          <a:xfrm>
            <a:off x="447373" y="122622"/>
            <a:ext cx="8305800" cy="2224087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000" b="1" dirty="0"/>
              <a:t>TIPO DE ANÁLISIS QUE PERMITE UNA TABLA DE CONTINGENCIA</a:t>
            </a:r>
          </a:p>
          <a:p>
            <a:pPr algn="ctr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AR" altLang="es-AR" sz="1800" dirty="0"/>
              <a:t> ANÁLISIS DE PERFILES O CARACTERÍSTICAS POBLACIONALES</a:t>
            </a:r>
          </a:p>
          <a:p>
            <a:pPr algn="ctr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AR" altLang="es-AR" sz="1800" dirty="0"/>
              <a:t> ANÁLISIS DESCRIPTIVO DE GRUPOS O SEGMENTOS DE POBLACIÓN </a:t>
            </a:r>
          </a:p>
          <a:p>
            <a:pPr algn="ctr">
              <a:spcBef>
                <a:spcPct val="50000"/>
              </a:spcBef>
              <a:buClrTx/>
              <a:buSzTx/>
              <a:buFont typeface="Wingdings" pitchFamily="2" charset="2"/>
              <a:buChar char="q"/>
            </a:pPr>
            <a:r>
              <a:rPr lang="es-AR" altLang="es-AR" sz="1800" dirty="0"/>
              <a:t> </a:t>
            </a:r>
            <a:r>
              <a:rPr lang="es-AR" altLang="es-AR" sz="1800" b="1" dirty="0"/>
              <a:t>ANÁLISIS DE ASOCIACIÓN / INDEPENDENCIA Y RELACIÓN ESTADÍSTICA / ANÁLISIS DE PROBABILIDADES</a:t>
            </a:r>
            <a:endParaRPr lang="es-ES" altLang="es-A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555776" y="404664"/>
            <a:ext cx="3708412" cy="864096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ASOCIACIÓN</a:t>
            </a:r>
            <a:endParaRPr lang="es-CL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7 Marcador de contenido"/>
          <p:cNvSpPr>
            <a:spLocks noGrp="1"/>
          </p:cNvSpPr>
          <p:nvPr>
            <p:ph idx="1"/>
          </p:nvPr>
        </p:nvSpPr>
        <p:spPr>
          <a:xfrm>
            <a:off x="390364" y="1651481"/>
            <a:ext cx="8363272" cy="3793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000" b="1" dirty="0" smtClean="0">
                <a:solidFill>
                  <a:srgbClr val="C00000"/>
                </a:solidFill>
              </a:rPr>
              <a:t>EVALUACIÓN DE LA  SIGNIFICANCIA / POTENCIA ESTADÍSTICA </a:t>
            </a:r>
          </a:p>
          <a:p>
            <a:pPr marL="0" indent="0" algn="ctr">
              <a:buNone/>
            </a:pPr>
            <a:r>
              <a:rPr lang="es-ES" sz="3000" b="1" dirty="0" smtClean="0">
                <a:solidFill>
                  <a:schemeClr val="tx2">
                    <a:lumMod val="75000"/>
                  </a:schemeClr>
                </a:solidFill>
              </a:rPr>
              <a:t>PARAMÉTRICAS / NO PARAMÉTRICAS</a:t>
            </a:r>
          </a:p>
          <a:p>
            <a:r>
              <a:rPr lang="es-ES" dirty="0" smtClean="0"/>
              <a:t>Significativa: estadísticamente distinta de 0</a:t>
            </a:r>
          </a:p>
          <a:p>
            <a:r>
              <a:rPr lang="es-ES" dirty="0" smtClean="0"/>
              <a:t>No significativa: estadísticamente no se	 puede afirmar que sea distinta de 0.</a:t>
            </a:r>
          </a:p>
          <a:p>
            <a:pPr lvl="1">
              <a:buNone/>
            </a:pPr>
            <a:endParaRPr lang="es-ES" dirty="0" smtClean="0"/>
          </a:p>
          <a:p>
            <a:pPr marL="0" lvl="1" indent="0">
              <a:buClr>
                <a:schemeClr val="folHlink"/>
              </a:buClr>
              <a:buSzPct val="60000"/>
              <a:buNone/>
            </a:pPr>
            <a:endParaRPr lang="es-ES" sz="3200" b="1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241630" y="5445224"/>
            <a:ext cx="666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accent1"/>
                </a:solidFill>
              </a:rPr>
              <a:t>Test de hipótesis (</a:t>
            </a:r>
            <a:r>
              <a:rPr lang="es-CL" sz="36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s-CL" sz="3600" b="1" dirty="0" smtClean="0">
                <a:solidFill>
                  <a:schemeClr val="accent1"/>
                </a:solidFill>
              </a:rPr>
              <a:t>)</a:t>
            </a:r>
            <a:endParaRPr lang="es-CL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41325" y="404813"/>
            <a:ext cx="8307139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es-ES" altLang="es-AR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La idea esencial es verificar si la muestra “avala” la falsedad  (o no) de H0 frente a H1, con el fin de evitar un Error de Tipo I; para ello:</a:t>
            </a:r>
          </a:p>
          <a:p>
            <a:pPr algn="just" eaLnBrk="1" hangingPunct="1">
              <a:spcBef>
                <a:spcPts val="0"/>
              </a:spcBef>
            </a:pPr>
            <a:endParaRPr lang="es-ES" altLang="es-AR" sz="28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</a:pPr>
            <a:r>
              <a:rPr lang="es-ES" altLang="es-AR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1.- se considera un cierto estadístico, de distribución conocida, y se establece su valor. 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</a:pPr>
            <a:r>
              <a:rPr lang="es-ES" altLang="es-AR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2.- se determina si el valor del estadístico puede considerarse “muy raro” o no, suponiendo cierta la hipótesis nula (H</a:t>
            </a:r>
            <a:r>
              <a:rPr lang="es-ES" altLang="es-AR" sz="2800" baseline="-250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0 </a:t>
            </a:r>
            <a:r>
              <a:rPr lang="es-ES" altLang="es-AR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siempre fija la distribución del estadístico).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</a:pPr>
            <a:r>
              <a:rPr lang="es-ES" altLang="es-AR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3.-  si el valor es “muy raro”, H0 se rechaza a partir de un valor </a:t>
            </a:r>
            <a:r>
              <a:rPr lang="es-CL" sz="28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s-ES" altLang="es-AR" sz="2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lang="es-ES" altLang="es-AR" sz="2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(error tipo I)</a:t>
            </a:r>
          </a:p>
          <a:p>
            <a:pPr eaLnBrk="1" hangingPunct="1">
              <a:spcBef>
                <a:spcPts val="0"/>
              </a:spcBef>
            </a:pPr>
            <a:endParaRPr lang="es-ES" altLang="es-AR" sz="24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338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0" name="Text Box 210"/>
          <p:cNvSpPr txBox="1">
            <a:spLocks noChangeArrowheads="1"/>
          </p:cNvSpPr>
          <p:nvPr/>
        </p:nvSpPr>
        <p:spPr bwMode="auto">
          <a:xfrm>
            <a:off x="539552" y="687388"/>
            <a:ext cx="7776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s-AR" sz="2000" b="1" dirty="0" smtClean="0">
                <a:solidFill>
                  <a:schemeClr val="tx1"/>
                </a:solidFill>
              </a:rPr>
              <a:t>ERRORES AL EFECTUAR UN CONTRASTE DE HIPÓTESIS</a:t>
            </a:r>
            <a:endParaRPr lang="es-ES" altLang="es-A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0471" name="Group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06012"/>
              </p:ext>
            </p:extLst>
          </p:nvPr>
        </p:nvGraphicFramePr>
        <p:xfrm>
          <a:off x="683568" y="1628800"/>
          <a:ext cx="7992887" cy="4464496"/>
        </p:xfrm>
        <a:graphic>
          <a:graphicData uri="http://schemas.openxmlformats.org/drawingml/2006/table">
            <a:tbl>
              <a:tblPr/>
              <a:tblGrid>
                <a:gridCol w="2187959"/>
                <a:gridCol w="3028280"/>
                <a:gridCol w="2776648"/>
              </a:tblGrid>
              <a:tr h="16193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Hip. Nula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Verdadera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(X = 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Hip. Nula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Falsa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 ≠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Acepta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CORRECTO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ERROR TIPO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1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Rechaza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ERROR TIPO 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CORRECTO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9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0" name="Text Box 210"/>
          <p:cNvSpPr txBox="1">
            <a:spLocks noChangeArrowheads="1"/>
          </p:cNvSpPr>
          <p:nvPr/>
        </p:nvSpPr>
        <p:spPr bwMode="auto">
          <a:xfrm>
            <a:off x="539552" y="687388"/>
            <a:ext cx="7776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s-AR" sz="2000" b="1" dirty="0" smtClean="0">
                <a:solidFill>
                  <a:schemeClr val="tx1"/>
                </a:solidFill>
              </a:rPr>
              <a:t>ERRORES AL EFECTUAR UN CONTRASTE DE HIPÓTESIS</a:t>
            </a:r>
            <a:endParaRPr lang="es-ES" altLang="es-A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0471" name="Group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78009"/>
              </p:ext>
            </p:extLst>
          </p:nvPr>
        </p:nvGraphicFramePr>
        <p:xfrm>
          <a:off x="683568" y="1628800"/>
          <a:ext cx="7992887" cy="4533195"/>
        </p:xfrm>
        <a:graphic>
          <a:graphicData uri="http://schemas.openxmlformats.org/drawingml/2006/table">
            <a:tbl>
              <a:tblPr/>
              <a:tblGrid>
                <a:gridCol w="2187959"/>
                <a:gridCol w="3028280"/>
                <a:gridCol w="2776648"/>
              </a:tblGrid>
              <a:tr h="16193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Hip. Nula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Verdadera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(X = 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Hip. Nula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Falsa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 ≠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Acepta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</a:t>
                      </a:r>
                      <a:r>
                        <a:rPr kumimoji="0" lang="el-GR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(nivel de confianza)</a:t>
                      </a:r>
                      <a:endParaRPr kumimoji="0" lang="el-GR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1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Rechaza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endParaRPr kumimoji="0" lang="es-ES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(nivel de significación)</a:t>
                      </a:r>
                      <a:endParaRPr kumimoji="0" lang="el-GR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</a:t>
                      </a:r>
                      <a:r>
                        <a:rPr kumimoji="0" lang="el-GR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endParaRPr kumimoji="0" lang="es-ES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(potencia del test)</a:t>
                      </a:r>
                      <a:endParaRPr kumimoji="0" lang="el-GR" alt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0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188640"/>
            <a:ext cx="7793037" cy="504056"/>
          </a:xfrm>
          <a:noFill/>
          <a:ln/>
        </p:spPr>
        <p:txBody>
          <a:bodyPr/>
          <a:lstStyle/>
          <a:p>
            <a:r>
              <a:rPr lang="es-MX" altLang="es-A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Pruebas de decisión </a:t>
            </a:r>
            <a:r>
              <a:rPr lang="es-MX" altLang="es-A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estadística</a:t>
            </a:r>
            <a:endParaRPr lang="es-ES" altLang="es-AR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20597" y="2165869"/>
            <a:ext cx="72063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A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FORMULACIÓN DE HIPÓTESIS ESTADÍSTICA</a:t>
            </a:r>
            <a:endParaRPr lang="es-ES" altLang="es-AR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092102"/>
            <a:ext cx="4788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AR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</a:t>
            </a:r>
            <a:r>
              <a:rPr lang="es-MX" altLang="es-AR" sz="2400" u="sng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1: </a:t>
            </a:r>
            <a:r>
              <a:rPr lang="es-MX" altLang="es-AR" sz="2400" b="0" dirty="0">
                <a:solidFill>
                  <a:schemeClr val="tx1"/>
                </a:solidFill>
                <a:effectLst/>
              </a:rPr>
              <a:t>hipótesis de trabajo o alternativa</a:t>
            </a:r>
            <a:endParaRPr lang="es-ES" altLang="es-AR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819793"/>
            <a:ext cx="4419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AR" sz="2000" b="0" dirty="0">
                <a:solidFill>
                  <a:schemeClr val="tx1"/>
                </a:solidFill>
                <a:effectLst/>
              </a:rPr>
              <a:t>Existen diferencias estadísticamente significativas entre </a:t>
            </a:r>
            <a:r>
              <a:rPr lang="es-MX" altLang="es-AR" sz="2000" b="0" dirty="0" smtClean="0">
                <a:solidFill>
                  <a:schemeClr val="tx1"/>
                </a:solidFill>
                <a:effectLst/>
              </a:rPr>
              <a:t>las tasas de actividad de </a:t>
            </a:r>
            <a:r>
              <a:rPr lang="es-MX" altLang="es-AR" sz="2000" b="0" dirty="0">
                <a:solidFill>
                  <a:schemeClr val="tx1"/>
                </a:solidFill>
                <a:effectLst/>
              </a:rPr>
              <a:t>las mujeres y de los varones</a:t>
            </a:r>
            <a:endParaRPr lang="es-ES" altLang="es-AR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572000" y="41148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es-AR" altLang="es-AR" b="0">
              <a:solidFill>
                <a:schemeClr val="tx1"/>
              </a:solidFill>
              <a:effectLst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991874" y="3096567"/>
            <a:ext cx="37589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MX" altLang="es-AR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</a:t>
            </a:r>
            <a:r>
              <a:rPr lang="es-MX" altLang="es-AR" sz="2400" u="sng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0: </a:t>
            </a:r>
            <a:r>
              <a:rPr lang="es-MX" altLang="es-AR" sz="2400" b="0" dirty="0">
                <a:solidFill>
                  <a:schemeClr val="tx1"/>
                </a:solidFill>
                <a:effectLst/>
              </a:rPr>
              <a:t>hipótesis nula</a:t>
            </a:r>
            <a:endParaRPr lang="es-ES" altLang="es-AR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572000" y="5439126"/>
            <a:ext cx="441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AR" sz="2000" b="0" dirty="0">
                <a:solidFill>
                  <a:schemeClr val="tx1"/>
                </a:solidFill>
                <a:effectLst/>
              </a:rPr>
              <a:t>NO existen diferencias significativas entre las subpoblaciones</a:t>
            </a:r>
            <a:endParaRPr lang="es-ES" altLang="es-AR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5285238"/>
            <a:ext cx="441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AR" sz="2000" b="0" dirty="0">
                <a:solidFill>
                  <a:schemeClr val="tx1"/>
                </a:solidFill>
                <a:effectLst/>
              </a:rPr>
              <a:t>Existen diferencias estadísticamente significativas entre la subpoblación 1 y la subpoblación 2</a:t>
            </a:r>
            <a:endParaRPr lang="es-ES" altLang="es-AR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495800" y="3804027"/>
            <a:ext cx="441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AR" sz="2000" b="0" dirty="0">
                <a:solidFill>
                  <a:schemeClr val="tx1"/>
                </a:solidFill>
                <a:effectLst/>
              </a:rPr>
              <a:t>NO existen diferencias significativas en </a:t>
            </a:r>
            <a:r>
              <a:rPr lang="es-MX" altLang="es-AR" sz="2000" dirty="0" smtClean="0"/>
              <a:t>la condición de actividad </a:t>
            </a:r>
            <a:r>
              <a:rPr lang="es-MX" altLang="es-AR" sz="2000" b="0" dirty="0" smtClean="0">
                <a:solidFill>
                  <a:schemeClr val="tx1"/>
                </a:solidFill>
                <a:effectLst/>
              </a:rPr>
              <a:t>según </a:t>
            </a:r>
            <a:r>
              <a:rPr lang="es-MX" altLang="es-AR" sz="2000" b="0" dirty="0">
                <a:solidFill>
                  <a:schemeClr val="tx1"/>
                </a:solidFill>
                <a:effectLst/>
              </a:rPr>
              <a:t>género</a:t>
            </a:r>
            <a:endParaRPr lang="es-ES" altLang="es-AR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39080" y="836712"/>
            <a:ext cx="838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altLang="es-A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 sostiene la hipótesis de que el género tiene efectos sobre </a:t>
            </a:r>
            <a:r>
              <a:rPr lang="es-MX" altLang="es-A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 condición de actividad, de modo que </a:t>
            </a:r>
            <a:r>
              <a:rPr lang="es-MX" altLang="es-A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las </a:t>
            </a:r>
            <a:r>
              <a:rPr lang="es-MX" altLang="es-A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mujeres tienen menos oportunidades de trabajar o buscar trabajo que los varones</a:t>
            </a:r>
            <a:endParaRPr lang="es-ES" altLang="es-AR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3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5" grpId="0" autoUpdateAnimBg="0"/>
      <p:bldP spid="13328" grpId="0" autoUpdateAnimBg="0"/>
      <p:bldP spid="13329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7B55C-9D18-4CA5-9A35-98685C7A4707}" type="slidenum">
              <a:rPr lang="es-ES"/>
              <a:pPr>
                <a:defRPr/>
              </a:pPr>
              <a:t>55</a:t>
            </a:fld>
            <a:endParaRPr lang="es-ES"/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107950" y="1749425"/>
            <a:ext cx="8839200" cy="17399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1800" b="1"/>
              <a:t>LAS PRUEBAS CHI-CUADRADO PARA TABLAS DE CONTINGENCIA EVALÚA SI EXISTE ALGÚN TIPO DE DEPENDENCIA ENTRE LOS VALORES DE DOS O MÁS VARIABLES OBSERVADAS: SI LOS VALORES DE UNA CUALQUIERA DE LAS VARIABLES APORTAN INFORMACIÓN SOBRE LOS VALORES DE LA/S OTRA/S.  SUPUESTO QUE ASÍ FUERA RESULTARÁ DE INTERÉS MEDIR EL GRADO Y TIPO DE DEPENDENCIA O ASOCIACIÓN.</a:t>
            </a:r>
            <a:endParaRPr lang="es-ES" altLang="es-AR" sz="1800" b="1"/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381000" y="482600"/>
            <a:ext cx="876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400" b="1"/>
              <a:t>PRUEBA NO PARAMÉTRICA DE INDEPENDENCIA ESTADÍSTICA</a:t>
            </a:r>
            <a:endParaRPr lang="es-ES" altLang="es-AR" sz="2400" b="1"/>
          </a:p>
        </p:txBody>
      </p:sp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886200"/>
            <a:ext cx="8659812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Line 5"/>
          <p:cNvSpPr>
            <a:spLocks noChangeShapeType="1"/>
          </p:cNvSpPr>
          <p:nvPr/>
        </p:nvSpPr>
        <p:spPr bwMode="auto">
          <a:xfrm>
            <a:off x="304800" y="3886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827088" y="476250"/>
            <a:ext cx="7561262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000000"/>
                </a:solidFill>
              </a:rPr>
              <a:t>DISTRIBUCIÓN CHI-CUADRADO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 b="1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solidFill>
                  <a:srgbClr val="000000"/>
                </a:solidFill>
              </a:rPr>
              <a:t>-Nunca adopta valores menores de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solidFill>
                  <a:srgbClr val="000000"/>
                </a:solidFill>
              </a:rPr>
              <a:t>-Es asimétrica positiva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solidFill>
                  <a:srgbClr val="000000"/>
                </a:solidFill>
              </a:rPr>
              <a:t>-Es en realidad una familia de curvas, en función de los llamados “grados de libertad”. Es decir, hay una distribución chi-cuadrado con 1 gl, una distribución chi-cuadrado con 2 gl, etc. (Nota: Los grados de libertad son siempre números positivos.)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AR" sz="2000" b="1">
                <a:solidFill>
                  <a:srgbClr val="000000"/>
                </a:solidFill>
              </a:rPr>
              <a:t>-A medida que aumentan los grados de libertad, la distribución se hace más y más simétrica.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00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AR" sz="2000">
                <a:solidFill>
                  <a:srgbClr val="000000"/>
                </a:solidFill>
              </a:rPr>
              <a:t>Se usa para pruebas de bondad de ajuste (para comparar las puntuaciones predichas con las observadas), entre otras.</a:t>
            </a:r>
          </a:p>
        </p:txBody>
      </p:sp>
      <p:graphicFrame>
        <p:nvGraphicFramePr>
          <p:cNvPr id="73731" name="Object 5"/>
          <p:cNvGraphicFramePr>
            <a:graphicFrameLocks noChangeAspect="1"/>
          </p:cNvGraphicFramePr>
          <p:nvPr/>
        </p:nvGraphicFramePr>
        <p:xfrm>
          <a:off x="6875463" y="981075"/>
          <a:ext cx="6413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Equation" r:id="rId3" imgW="203112" imgH="228501" progId="Equation.DSMT4">
                  <p:embed/>
                </p:oleObj>
              </mc:Choice>
              <mc:Fallback>
                <p:oleObj name="Equation" r:id="rId3" imgW="203112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981075"/>
                        <a:ext cx="6413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DE836-9759-4800-AA0E-F5D2D2BA4BFF}" type="slidenum">
              <a:rPr lang="es-ES"/>
              <a:pPr>
                <a:defRPr/>
              </a:pPr>
              <a:t>57</a:t>
            </a:fld>
            <a:endParaRPr lang="es-ES"/>
          </a:p>
        </p:txBody>
      </p:sp>
      <p:pic>
        <p:nvPicPr>
          <p:cNvPr id="102402" name="Picture 2" descr="img16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08225"/>
            <a:ext cx="6553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0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506913" y="2043113"/>
          <a:ext cx="3810000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Ecuación" r:id="rId4" imgW="1257300" imgH="457200" progId="Equation.3">
                  <p:embed/>
                </p:oleObj>
              </mc:Choice>
              <mc:Fallback>
                <p:oleObj name="Ecuación" r:id="rId4" imgW="12573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2043113"/>
                        <a:ext cx="3810000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400" b="1"/>
              <a:t>PRUEBA DE HIPÓTESIS CHI-CUADRADA</a:t>
            </a:r>
            <a:endParaRPr lang="es-ES" altLang="es-AR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82AE9-A22B-4295-814E-02E8C3E71618}" type="slidenum">
              <a:rPr lang="es-ES"/>
              <a:pPr>
                <a:defRPr/>
              </a:pPr>
              <a:t>58</a:t>
            </a:fld>
            <a:endParaRPr lang="es-ES"/>
          </a:p>
        </p:txBody>
      </p:sp>
      <p:graphicFrame>
        <p:nvGraphicFramePr>
          <p:cNvPr id="10240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1143000"/>
          <a:ext cx="381000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1" name="Ecuación" r:id="rId3" imgW="1257300" imgH="457200" progId="Equation.3">
                  <p:embed/>
                </p:oleObj>
              </mc:Choice>
              <mc:Fallback>
                <p:oleObj name="Ecuación" r:id="rId3" imgW="12573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143000"/>
                        <a:ext cx="3810000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400" b="1"/>
              <a:t>PRUEBA DE HIPÓTESIS JI-CUADRADA</a:t>
            </a:r>
            <a:endParaRPr lang="es-ES" altLang="es-AR" sz="2400" b="1"/>
          </a:p>
        </p:txBody>
      </p:sp>
      <p:pic>
        <p:nvPicPr>
          <p:cNvPr id="74757" name="Picture 8" descr="Distribución Chi-cuadrad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63" y="2540000"/>
            <a:ext cx="9356726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962150"/>
            <a:ext cx="44640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581525"/>
            <a:ext cx="40671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93236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37075" y="5157788"/>
            <a:ext cx="4319588" cy="115093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</a:rPr>
              <a:t>Distribuciones para Tablas de Contingencia y Prueba de Hipótesis Ji cuadrado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274763" y="407988"/>
            <a:ext cx="6934200" cy="1004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400" b="1"/>
              <a:t>ESTADÍSTICOS DE ANÁLISIS BIVARIADO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>
                <a:solidFill>
                  <a:schemeClr val="tx2"/>
                </a:solidFill>
              </a:rPr>
              <a:t>A MODO DE EJEMPLO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graphicFrame>
        <p:nvGraphicFramePr>
          <p:cNvPr id="6046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81623"/>
              </p:ext>
            </p:extLst>
          </p:nvPr>
        </p:nvGraphicFramePr>
        <p:xfrm>
          <a:off x="457200" y="692696"/>
          <a:ext cx="8305800" cy="4581284"/>
        </p:xfrm>
        <a:graphic>
          <a:graphicData uri="http://schemas.openxmlformats.org/drawingml/2006/table">
            <a:tbl>
              <a:tblPr/>
              <a:tblGrid>
                <a:gridCol w="1442090"/>
                <a:gridCol w="2520280"/>
                <a:gridCol w="2340260"/>
                <a:gridCol w="2003170"/>
              </a:tblGrid>
              <a:tr h="847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 / Y</a:t>
                      </a:r>
                      <a:endParaRPr kumimoji="0" lang="es-A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VARÓN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MUJER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4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</a:t>
                      </a:r>
                      <a:r>
                        <a:rPr kumimoji="0" lang="es-MX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VyA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/N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)=28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</a:t>
                      </a: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MyA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/N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)=12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)=40%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P(A)=100%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4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INACTIVO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</a:t>
                      </a:r>
                      <a:r>
                        <a:rPr kumimoji="0" lang="es-MX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VyI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/N)=42%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</a:t>
                      </a: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MyI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/N)=18%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P(I/N)=60%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P(I)=100%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 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)=70%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P(V)=100%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P(M)=100%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 casos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2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645025"/>
            <a:ext cx="443071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184775" y="1844675"/>
            <a:ext cx="3348038" cy="10080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</a:rPr>
              <a:t>Coeficientes de Asociación Tablas</a:t>
            </a:r>
            <a:endParaRPr lang="es-ES" altLang="es-AR" sz="2400" b="1">
              <a:latin typeface="Arial" pitchFamily="34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35150"/>
            <a:ext cx="47879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3351213"/>
            <a:ext cx="43211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309688" y="441325"/>
            <a:ext cx="6934200" cy="1004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400" b="1"/>
              <a:t>ESTADÍSTICOS DE ANÁLISIS BIVARIADO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>
                <a:solidFill>
                  <a:schemeClr val="tx2"/>
                </a:solidFill>
              </a:rPr>
              <a:t>A MODO DE EJEMPLO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23850" y="2349500"/>
            <a:ext cx="8569325" cy="23082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ES" altLang="es-AR" sz="4800" b="1"/>
              <a:t>Análisis multivariado  </a:t>
            </a:r>
          </a:p>
          <a:p>
            <a:pPr algn="ctr"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ES" altLang="es-AR" sz="4800" b="1"/>
              <a:t>Modelo Lazarsfeld</a:t>
            </a:r>
            <a:endParaRPr lang="es-AR" altLang="es-AR" sz="4800" b="1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124075" y="981075"/>
            <a:ext cx="5832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Tx/>
              <a:buSzTx/>
              <a:buFontTx/>
              <a:buNone/>
            </a:pPr>
            <a:r>
              <a:rPr lang="es-MX" altLang="es-AR" b="1"/>
              <a:t>SEMINARIO DE POSGRADO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35038" y="1808163"/>
            <a:ext cx="7343775" cy="1616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s-AR" altLang="es-AR" sz="2000" b="1" dirty="0" smtClean="0">
                <a:latin typeface="Tahoma" pitchFamily="34" charset="0"/>
              </a:rPr>
              <a:t>EL PAPEL MÁS  IMPORTANTE </a:t>
            </a:r>
            <a:r>
              <a:rPr lang="es-ES" altLang="es-AR" sz="2000" b="1" dirty="0" smtClean="0">
                <a:latin typeface="Tahoma" pitchFamily="34" charset="0"/>
              </a:rPr>
              <a:t>DEL ANÁLISIS MULTIVARIABLE ES PROPORCIONAR LOS SUSTITUTOS LÓGICOS DEL CONTROL EXPERIMENTAL Y PONER A PRUEBA HIPÓTESIS MÁS COMPLEJAS SOBRE EL ORDEN O EL CAMBIO SOCIAL</a:t>
            </a:r>
            <a:r>
              <a:rPr lang="es-AR" altLang="es-AR" sz="2000" b="1" dirty="0" smtClean="0">
                <a:latin typeface="Tahoma" pitchFamily="34" charset="0"/>
              </a:rPr>
              <a:t>.</a:t>
            </a:r>
            <a:endParaRPr lang="es-ES" altLang="es-AR" sz="2000" b="1" dirty="0" smtClean="0">
              <a:latin typeface="Tahoma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935038" y="455613"/>
            <a:ext cx="7308850" cy="10064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s-ES" altLang="es-AR" sz="2800" b="1" dirty="0" smtClean="0"/>
              <a:t>ASOCIACIÓN ESTADÍSTICA MULTIVARIADA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84213" y="3860800"/>
            <a:ext cx="799306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 b="1"/>
              <a:t>DOS TIPOS DE PROBLEMAS ENFRENTA EL ANÁLISIS MULTIVARIADO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000" b="1"/>
              <a:t> Análisis de los datos: ¿cómo manipular la información, resumirla, identificar y evaluar las diferentes relaciones?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ES" altLang="es-AR" sz="2000" b="1"/>
              <a:t> Interpretación de los datos: ¿cómo diferenciar los efectos particulares de los de interacción y cómo evaluar de manera racional el sentido de las regularidades empíricas?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11388" y="584200"/>
            <a:ext cx="5649912" cy="757238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Análisis de asociación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857250" y="1857375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hipótesis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57200" y="4459288"/>
            <a:ext cx="883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X  Nivel </a:t>
            </a:r>
            <a:r>
              <a:rPr lang="es-ES" b="1" dirty="0" err="1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</a:t>
            </a:r>
            <a:r>
              <a:rPr lang="es-MX" b="1" dirty="0" err="1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ucativo</a:t>
            </a:r>
            <a:r>
              <a:rPr lang="es-MX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</a:t>
            </a: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Calidad del empleo</a:t>
            </a:r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V="1">
            <a:off x="3181350" y="4675188"/>
            <a:ext cx="2133600" cy="28575"/>
          </a:xfrm>
          <a:prstGeom prst="line">
            <a:avLst/>
          </a:prstGeom>
          <a:noFill/>
          <a:ln w="25400">
            <a:solidFill>
              <a:srgbClr val="6666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H="1">
            <a:off x="2286000" y="4857750"/>
            <a:ext cx="928688" cy="1000125"/>
          </a:xfrm>
          <a:prstGeom prst="line">
            <a:avLst/>
          </a:prstGeom>
          <a:noFill/>
          <a:ln w="38100">
            <a:solidFill>
              <a:srgbClr val="DD6A1B"/>
            </a:solidFill>
            <a:prstDash val="sys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79881" name="11 Rectángulo"/>
          <p:cNvSpPr>
            <a:spLocks noChangeArrowheads="1"/>
          </p:cNvSpPr>
          <p:nvPr/>
        </p:nvSpPr>
        <p:spPr bwMode="auto">
          <a:xfrm>
            <a:off x="357188" y="2428875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000"/>
              <a:t>Entre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3500438" y="5000625"/>
            <a:ext cx="9525" cy="1276350"/>
          </a:xfrm>
          <a:prstGeom prst="line">
            <a:avLst/>
          </a:prstGeom>
          <a:noFill/>
          <a:ln w="38100">
            <a:solidFill>
              <a:srgbClr val="DD6A1B"/>
            </a:solidFill>
            <a:prstDash val="sys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643438" y="5072063"/>
            <a:ext cx="1143000" cy="785812"/>
          </a:xfrm>
          <a:prstGeom prst="line">
            <a:avLst/>
          </a:prstGeom>
          <a:noFill/>
          <a:ln w="38100">
            <a:solidFill>
              <a:srgbClr val="DD6A1B"/>
            </a:solidFill>
            <a:prstDash val="sys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4248150" y="4976813"/>
            <a:ext cx="0" cy="1428750"/>
          </a:xfrm>
          <a:prstGeom prst="line">
            <a:avLst/>
          </a:prstGeom>
          <a:noFill/>
          <a:ln w="38100">
            <a:solidFill>
              <a:srgbClr val="DD6A1B"/>
            </a:solidFill>
            <a:prstDash val="sys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1785938" y="3571875"/>
            <a:ext cx="1223962" cy="1009650"/>
          </a:xfrm>
          <a:prstGeom prst="line">
            <a:avLst/>
          </a:prstGeom>
          <a:noFill/>
          <a:ln w="38100">
            <a:solidFill>
              <a:srgbClr val="DD6A1B"/>
            </a:solidFill>
            <a:prstDash val="sys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4714875" y="3429000"/>
            <a:ext cx="642938" cy="1143000"/>
          </a:xfrm>
          <a:prstGeom prst="line">
            <a:avLst/>
          </a:prstGeom>
          <a:noFill/>
          <a:ln w="38100">
            <a:solidFill>
              <a:srgbClr val="DD6A1B"/>
            </a:solidFill>
            <a:prstDash val="sys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 flipV="1">
            <a:off x="3143250" y="3500438"/>
            <a:ext cx="928688" cy="1071562"/>
          </a:xfrm>
          <a:prstGeom prst="line">
            <a:avLst/>
          </a:prstGeom>
          <a:noFill/>
          <a:ln w="38100">
            <a:solidFill>
              <a:srgbClr val="DD6A1B"/>
            </a:solidFill>
            <a:prstDash val="sys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5857875" y="5643563"/>
            <a:ext cx="2214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schemeClr val="accent5">
                    <a:lumMod val="25000"/>
                  </a:schemeClr>
                </a:solidFill>
              </a:rPr>
              <a:t>Sexo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852863" y="6365875"/>
            <a:ext cx="2622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dirty="0">
                <a:solidFill>
                  <a:schemeClr val="accent5">
                    <a:lumMod val="25000"/>
                  </a:schemeClr>
                </a:solidFill>
              </a:rPr>
              <a:t>Sector Ocupacional</a:t>
            </a:r>
            <a:endParaRPr lang="es-AR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29250" y="3143250"/>
            <a:ext cx="22145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schemeClr val="accent5">
                    <a:lumMod val="25000"/>
                  </a:schemeClr>
                </a:solidFill>
              </a:rPr>
              <a:t>Nivel socioeconómico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484438" y="2708275"/>
            <a:ext cx="1511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schemeClr val="accent5">
                    <a:lumMod val="25000"/>
                  </a:schemeClr>
                </a:solidFill>
              </a:rPr>
              <a:t>Origen migratorio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042988" y="5857875"/>
            <a:ext cx="1528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schemeClr val="accent5">
                    <a:lumMod val="25000"/>
                  </a:schemeClr>
                </a:solidFill>
              </a:rPr>
              <a:t>Grupo de edad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928813" y="6143625"/>
            <a:ext cx="1714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000" dirty="0">
                <a:solidFill>
                  <a:schemeClr val="accent5">
                    <a:lumMod val="25000"/>
                  </a:schemeClr>
                </a:solidFill>
              </a:rPr>
              <a:t>Antigüedad</a:t>
            </a:r>
            <a:endParaRPr lang="es-AR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214438" y="3429000"/>
            <a:ext cx="714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 err="1">
                <a:solidFill>
                  <a:schemeClr val="accent5">
                    <a:lumMod val="25000"/>
                  </a:schemeClr>
                </a:solidFill>
              </a:rPr>
              <a:t>Pn</a:t>
            </a:r>
            <a:endParaRPr lang="es-AR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utoUpdateAnimBg="0"/>
      <p:bldP spid="90121" grpId="0" animBg="1"/>
      <p:bldP spid="9012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Análisis de asociación</a:t>
            </a:r>
            <a:r>
              <a:rPr lang="es-AR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AR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971675" y="1492250"/>
            <a:ext cx="4695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Variables explicativas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892175" y="2436813"/>
            <a:ext cx="8101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X </a:t>
            </a:r>
            <a:r>
              <a:rPr lang="es-MX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Nivel </a:t>
            </a:r>
            <a:r>
              <a:rPr lang="es-MX" b="1" dirty="0" err="1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ed</a:t>
            </a:r>
            <a:r>
              <a:rPr lang="es-MX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</a:t>
            </a: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 empleo pleno</a:t>
            </a:r>
          </a:p>
        </p:txBody>
      </p:sp>
      <p:sp>
        <p:nvSpPr>
          <p:cNvPr id="80903" name="Line 9"/>
          <p:cNvSpPr>
            <a:spLocks noChangeShapeType="1"/>
          </p:cNvSpPr>
          <p:nvPr/>
        </p:nvSpPr>
        <p:spPr bwMode="auto">
          <a:xfrm flipV="1">
            <a:off x="3422650" y="2679700"/>
            <a:ext cx="2133600" cy="28575"/>
          </a:xfrm>
          <a:prstGeom prst="line">
            <a:avLst/>
          </a:prstGeom>
          <a:noFill/>
          <a:ln w="25400">
            <a:solidFill>
              <a:srgbClr val="6666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0" y="5516563"/>
            <a:ext cx="2786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Nivel socio económico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14313" y="6215063"/>
            <a:ext cx="2214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Nivel educativo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85750" y="4857750"/>
            <a:ext cx="2214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Origen migratorio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71500" y="3643313"/>
            <a:ext cx="714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P1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00063" y="4071938"/>
            <a:ext cx="714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P2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00063" y="4500563"/>
            <a:ext cx="892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Sexo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71500" y="3214688"/>
            <a:ext cx="714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 err="1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Pn</a:t>
            </a:r>
            <a:endParaRPr lang="es-AR" sz="2000" dirty="0">
              <a:solidFill>
                <a:schemeClr val="accent5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26" name="25 Cerrar llave"/>
          <p:cNvSpPr>
            <a:spLocks/>
          </p:cNvSpPr>
          <p:nvPr/>
        </p:nvSpPr>
        <p:spPr bwMode="auto">
          <a:xfrm>
            <a:off x="1785938" y="2928938"/>
            <a:ext cx="1500187" cy="3786187"/>
          </a:xfrm>
          <a:prstGeom prst="rightBrace">
            <a:avLst>
              <a:gd name="adj1" fmla="val 8331"/>
              <a:gd name="adj2" fmla="val 51028"/>
            </a:avLst>
          </a:prstGeom>
          <a:noFill/>
          <a:ln w="38100" algn="ctr">
            <a:solidFill>
              <a:srgbClr val="DD6A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28" name="27 CuadroTexto"/>
          <p:cNvSpPr txBox="1"/>
          <p:nvPr/>
        </p:nvSpPr>
        <p:spPr>
          <a:xfrm>
            <a:off x="3143250" y="4643438"/>
            <a:ext cx="328612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Variables perturbadoras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5286375" y="3429000"/>
            <a:ext cx="1071563" cy="1143000"/>
          </a:xfrm>
          <a:prstGeom prst="line">
            <a:avLst/>
          </a:prstGeom>
          <a:noFill/>
          <a:ln w="38100">
            <a:solidFill>
              <a:srgbClr val="DD6A1B"/>
            </a:solidFill>
            <a:prstDash val="sys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 flipV="1">
            <a:off x="5214938" y="5143500"/>
            <a:ext cx="1571625" cy="785813"/>
          </a:xfrm>
          <a:prstGeom prst="line">
            <a:avLst/>
          </a:prstGeom>
          <a:noFill/>
          <a:ln w="38100">
            <a:solidFill>
              <a:srgbClr val="DD6A1B"/>
            </a:solidFill>
            <a:prstDash val="sysDash"/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31" name="30 CuadroTexto"/>
          <p:cNvSpPr txBox="1"/>
          <p:nvPr/>
        </p:nvSpPr>
        <p:spPr>
          <a:xfrm>
            <a:off x="5572125" y="3071813"/>
            <a:ext cx="328612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Variables </a:t>
            </a:r>
            <a:r>
              <a:rPr lang="es-E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aleatorizadas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572125" y="5786438"/>
            <a:ext cx="3286125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Variables controladas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368425" y="873125"/>
            <a:ext cx="730885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ASOCIACIÓN ESTADÍSTICA MULTIVARIADA</a:t>
            </a:r>
            <a:endParaRPr lang="es-ES" altLang="es-AR" sz="2400">
              <a:latin typeface="Arial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47700" y="2276475"/>
            <a:ext cx="7993063" cy="32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s-ES" altLang="es-AR" sz="2400" b="1" dirty="0" smtClean="0">
                <a:latin typeface="Tahoma" pitchFamily="34" charset="0"/>
              </a:rPr>
              <a:t>NECESIDAD DE UN MÉTODO QUE PERMITA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es-ES" altLang="es-AR" sz="2000" b="1" dirty="0" smtClean="0">
                <a:latin typeface="Tahoma" pitchFamily="34" charset="0"/>
              </a:rPr>
              <a:t> Explicar una relación descubriendo las conexiones causales existente entre las variables.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es-ES" altLang="es-AR" sz="2000" b="1" dirty="0" smtClean="0">
                <a:latin typeface="Tahoma" pitchFamily="34" charset="0"/>
              </a:rPr>
              <a:t> Identificar condiciones bajo las cuales una relación tiene lugar.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es-ES" altLang="es-AR" sz="2000" b="1" dirty="0" smtClean="0">
                <a:latin typeface="Tahoma" pitchFamily="34" charset="0"/>
              </a:rPr>
              <a:t> Identificar factores o condiciones independientes que operan sobre una misma variable. 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es-ES" altLang="es-AR" sz="2000" b="1" dirty="0" smtClean="0">
                <a:latin typeface="Tahoma" pitchFamily="34" charset="0"/>
              </a:rPr>
              <a:t> Evaluar la existencia de relaciones espurias entre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260350"/>
            <a:ext cx="5516562" cy="792163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Modelo </a:t>
            </a:r>
            <a:r>
              <a:rPr lang="es-ES" sz="3600" b="1" dirty="0" err="1" smtClean="0">
                <a:solidFill>
                  <a:schemeClr val="tx2">
                    <a:lumMod val="75000"/>
                  </a:schemeClr>
                </a:solidFill>
              </a:rPr>
              <a:t>Lazarsfeld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28625" y="1828800"/>
            <a:ext cx="642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Hipótesis            Relación Original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>
            <a:off x="1857375" y="3000375"/>
            <a:ext cx="2209800" cy="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es-AR"/>
          </a:p>
        </p:txBody>
      </p:sp>
      <p:grpSp>
        <p:nvGrpSpPr>
          <p:cNvPr id="82951" name="Group 104"/>
          <p:cNvGrpSpPr>
            <a:grpSpLocks/>
          </p:cNvGrpSpPr>
          <p:nvPr/>
        </p:nvGrpSpPr>
        <p:grpSpPr bwMode="auto">
          <a:xfrm>
            <a:off x="611188" y="3573463"/>
            <a:ext cx="7620000" cy="2133600"/>
            <a:chOff x="-3" y="-3"/>
            <a:chExt cx="2822" cy="987"/>
          </a:xfrm>
        </p:grpSpPr>
        <p:grpSp>
          <p:nvGrpSpPr>
            <p:cNvPr id="82957" name="Group 102"/>
            <p:cNvGrpSpPr>
              <a:grpSpLocks/>
            </p:cNvGrpSpPr>
            <p:nvPr/>
          </p:nvGrpSpPr>
          <p:grpSpPr bwMode="auto">
            <a:xfrm>
              <a:off x="0" y="0"/>
              <a:ext cx="2816" cy="981"/>
              <a:chOff x="0" y="0"/>
              <a:chExt cx="2816" cy="981"/>
            </a:xfrm>
          </p:grpSpPr>
          <p:grpSp>
            <p:nvGrpSpPr>
              <p:cNvPr id="82959" name="Group 69"/>
              <p:cNvGrpSpPr>
                <a:grpSpLocks/>
              </p:cNvGrpSpPr>
              <p:nvPr/>
            </p:nvGrpSpPr>
            <p:grpSpPr bwMode="auto">
              <a:xfrm>
                <a:off x="0" y="0"/>
                <a:ext cx="920" cy="327"/>
                <a:chOff x="0" y="0"/>
                <a:chExt cx="920" cy="327"/>
              </a:xfrm>
            </p:grpSpPr>
            <p:sp>
              <p:nvSpPr>
                <p:cNvPr id="83003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3004" name="Group 6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20" cy="327"/>
                  <a:chOff x="0" y="0"/>
                  <a:chExt cx="920" cy="327"/>
                </a:xfrm>
              </p:grpSpPr>
              <p:sp>
                <p:nvSpPr>
                  <p:cNvPr id="8300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864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AR" sz="1800">
                        <a:latin typeface="Verdana" pitchFamily="34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AR" sz="1800">
                      <a:latin typeface="Arial" pitchFamily="34" charset="0"/>
                    </a:endParaRPr>
                  </a:p>
                </p:txBody>
              </p:sp>
              <p:sp>
                <p:nvSpPr>
                  <p:cNvPr id="8300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2960" name="Group 73"/>
              <p:cNvGrpSpPr>
                <a:grpSpLocks/>
              </p:cNvGrpSpPr>
              <p:nvPr/>
            </p:nvGrpSpPr>
            <p:grpSpPr bwMode="auto">
              <a:xfrm>
                <a:off x="920" y="0"/>
                <a:ext cx="632" cy="327"/>
                <a:chOff x="920" y="0"/>
                <a:chExt cx="632" cy="327"/>
              </a:xfrm>
            </p:grpSpPr>
            <p:sp>
              <p:nvSpPr>
                <p:cNvPr id="82999" name="Rectangle 72"/>
                <p:cNvSpPr>
                  <a:spLocks noChangeArrowheads="1"/>
                </p:cNvSpPr>
                <p:nvPr/>
              </p:nvSpPr>
              <p:spPr bwMode="auto">
                <a:xfrm>
                  <a:off x="920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3000" name="Group 71"/>
                <p:cNvGrpSpPr>
                  <a:grpSpLocks/>
                </p:cNvGrpSpPr>
                <p:nvPr/>
              </p:nvGrpSpPr>
              <p:grpSpPr bwMode="auto">
                <a:xfrm>
                  <a:off x="920" y="0"/>
                  <a:ext cx="632" cy="327"/>
                  <a:chOff x="920" y="0"/>
                  <a:chExt cx="632" cy="327"/>
                </a:xfrm>
              </p:grpSpPr>
              <p:sp>
                <p:nvSpPr>
                  <p:cNvPr id="9221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0"/>
                    <a:ext cx="576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Hasta SI</a:t>
                    </a:r>
                  </a:p>
                </p:txBody>
              </p:sp>
              <p:sp>
                <p:nvSpPr>
                  <p:cNvPr id="8300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920" y="0"/>
                    <a:ext cx="632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2961" name="Group 77"/>
              <p:cNvGrpSpPr>
                <a:grpSpLocks/>
              </p:cNvGrpSpPr>
              <p:nvPr/>
            </p:nvGrpSpPr>
            <p:grpSpPr bwMode="auto">
              <a:xfrm>
                <a:off x="1544" y="0"/>
                <a:ext cx="640" cy="327"/>
                <a:chOff x="1544" y="0"/>
                <a:chExt cx="640" cy="327"/>
              </a:xfrm>
            </p:grpSpPr>
            <p:sp>
              <p:nvSpPr>
                <p:cNvPr id="82995" name="Rectangle 76"/>
                <p:cNvSpPr>
                  <a:spLocks noChangeArrowheads="1"/>
                </p:cNvSpPr>
                <p:nvPr/>
              </p:nvSpPr>
              <p:spPr bwMode="auto">
                <a:xfrm>
                  <a:off x="1552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2996" name="Group 75"/>
                <p:cNvGrpSpPr>
                  <a:grpSpLocks/>
                </p:cNvGrpSpPr>
                <p:nvPr/>
              </p:nvGrpSpPr>
              <p:grpSpPr bwMode="auto">
                <a:xfrm>
                  <a:off x="1544" y="0"/>
                  <a:ext cx="640" cy="327"/>
                  <a:chOff x="1544" y="0"/>
                  <a:chExt cx="640" cy="327"/>
                </a:xfrm>
              </p:grpSpPr>
              <p:sp>
                <p:nvSpPr>
                  <p:cNvPr id="92216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0"/>
                    <a:ext cx="612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SC y más</a:t>
                    </a:r>
                  </a:p>
                </p:txBody>
              </p:sp>
              <p:sp>
                <p:nvSpPr>
                  <p:cNvPr id="8299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552" y="0"/>
                    <a:ext cx="632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2962" name="Group 81"/>
              <p:cNvGrpSpPr>
                <a:grpSpLocks/>
              </p:cNvGrpSpPr>
              <p:nvPr/>
            </p:nvGrpSpPr>
            <p:grpSpPr bwMode="auto">
              <a:xfrm>
                <a:off x="2184" y="0"/>
                <a:ext cx="632" cy="327"/>
                <a:chOff x="2184" y="0"/>
                <a:chExt cx="632" cy="327"/>
              </a:xfrm>
            </p:grpSpPr>
            <p:sp>
              <p:nvSpPr>
                <p:cNvPr id="82991" name="Rectangle 80"/>
                <p:cNvSpPr>
                  <a:spLocks noChangeArrowheads="1"/>
                </p:cNvSpPr>
                <p:nvPr/>
              </p:nvSpPr>
              <p:spPr bwMode="auto">
                <a:xfrm>
                  <a:off x="2184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2992" name="Group 79"/>
                <p:cNvGrpSpPr>
                  <a:grpSpLocks/>
                </p:cNvGrpSpPr>
                <p:nvPr/>
              </p:nvGrpSpPr>
              <p:grpSpPr bwMode="auto">
                <a:xfrm>
                  <a:off x="2184" y="0"/>
                  <a:ext cx="632" cy="327"/>
                  <a:chOff x="2184" y="0"/>
                  <a:chExt cx="632" cy="327"/>
                </a:xfrm>
              </p:grpSpPr>
              <p:sp>
                <p:nvSpPr>
                  <p:cNvPr id="9221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212" y="0"/>
                    <a:ext cx="576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es-ES" b="1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X</a:t>
                    </a:r>
                    <a:r>
                      <a:rPr lang="es-MX" b="1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3</a:t>
                    </a:r>
                    <a:endParaRPr lang="es-ES">
                      <a:latin typeface="Verdana" pitchFamily="34" charset="0"/>
                      <a:cs typeface="Times New Roman" pitchFamily="18" charset="0"/>
                    </a:endParaRPr>
                  </a:p>
                  <a:p>
                    <a:pPr algn="ctr">
                      <a:defRPr/>
                    </a:pPr>
                    <a:endParaRPr lang="es-ES">
                      <a:latin typeface="Arial" charset="0"/>
                    </a:endParaRPr>
                  </a:p>
                </p:txBody>
              </p:sp>
              <p:sp>
                <p:nvSpPr>
                  <p:cNvPr id="8299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184" y="0"/>
                    <a:ext cx="632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2963" name="Group 85"/>
              <p:cNvGrpSpPr>
                <a:grpSpLocks/>
              </p:cNvGrpSpPr>
              <p:nvPr/>
            </p:nvGrpSpPr>
            <p:grpSpPr bwMode="auto">
              <a:xfrm>
                <a:off x="0" y="297"/>
                <a:ext cx="920" cy="357"/>
                <a:chOff x="0" y="297"/>
                <a:chExt cx="920" cy="357"/>
              </a:xfrm>
            </p:grpSpPr>
            <p:sp>
              <p:nvSpPr>
                <p:cNvPr id="82987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327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2988" name="Group 83"/>
                <p:cNvGrpSpPr>
                  <a:grpSpLocks/>
                </p:cNvGrpSpPr>
                <p:nvPr/>
              </p:nvGrpSpPr>
              <p:grpSpPr bwMode="auto">
                <a:xfrm>
                  <a:off x="0" y="297"/>
                  <a:ext cx="920" cy="357"/>
                  <a:chOff x="0" y="297"/>
                  <a:chExt cx="920" cy="357"/>
                </a:xfrm>
              </p:grpSpPr>
              <p:sp>
                <p:nvSpPr>
                  <p:cNvPr id="9221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97"/>
                    <a:ext cx="864" cy="328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r>
                      <a:rPr lang="es-ES" dirty="0">
                        <a:latin typeface="Verdana" pitchFamily="34" charset="0"/>
                        <a:cs typeface="Times New Roman" pitchFamily="18" charset="0"/>
                      </a:rPr>
                      <a:t> </a:t>
                    </a: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Resto de activos</a:t>
                    </a:r>
                  </a:p>
                </p:txBody>
              </p:sp>
              <p:sp>
                <p:nvSpPr>
                  <p:cNvPr id="8299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7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2964" name="Group 87"/>
              <p:cNvGrpSpPr>
                <a:grpSpLocks/>
              </p:cNvGrpSpPr>
              <p:nvPr/>
            </p:nvGrpSpPr>
            <p:grpSpPr bwMode="auto">
              <a:xfrm>
                <a:off x="920" y="327"/>
                <a:ext cx="632" cy="327"/>
                <a:chOff x="920" y="327"/>
                <a:chExt cx="632" cy="327"/>
              </a:xfrm>
            </p:grpSpPr>
            <p:sp>
              <p:nvSpPr>
                <p:cNvPr id="82985" name="Rectangle 59"/>
                <p:cNvSpPr>
                  <a:spLocks noChangeArrowheads="1"/>
                </p:cNvSpPr>
                <p:nvPr/>
              </p:nvSpPr>
              <p:spPr bwMode="auto">
                <a:xfrm>
                  <a:off x="948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2986" name="Rectangle 86"/>
                <p:cNvSpPr>
                  <a:spLocks noChangeArrowheads="1"/>
                </p:cNvSpPr>
                <p:nvPr/>
              </p:nvSpPr>
              <p:spPr bwMode="auto">
                <a:xfrm>
                  <a:off x="920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2965" name="Group 89"/>
              <p:cNvGrpSpPr>
                <a:grpSpLocks/>
              </p:cNvGrpSpPr>
              <p:nvPr/>
            </p:nvGrpSpPr>
            <p:grpSpPr bwMode="auto">
              <a:xfrm>
                <a:off x="1552" y="327"/>
                <a:ext cx="632" cy="327"/>
                <a:chOff x="1552" y="327"/>
                <a:chExt cx="632" cy="327"/>
              </a:xfrm>
            </p:grpSpPr>
            <p:sp>
              <p:nvSpPr>
                <p:cNvPr id="82983" name="Rectangle 60"/>
                <p:cNvSpPr>
                  <a:spLocks noChangeArrowheads="1"/>
                </p:cNvSpPr>
                <p:nvPr/>
              </p:nvSpPr>
              <p:spPr bwMode="auto">
                <a:xfrm>
                  <a:off x="1580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2984" name="Rectangle 88"/>
                <p:cNvSpPr>
                  <a:spLocks noChangeArrowheads="1"/>
                </p:cNvSpPr>
                <p:nvPr/>
              </p:nvSpPr>
              <p:spPr bwMode="auto">
                <a:xfrm>
                  <a:off x="1552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2966" name="Group 91"/>
              <p:cNvGrpSpPr>
                <a:grpSpLocks/>
              </p:cNvGrpSpPr>
              <p:nvPr/>
            </p:nvGrpSpPr>
            <p:grpSpPr bwMode="auto">
              <a:xfrm>
                <a:off x="2184" y="327"/>
                <a:ext cx="632" cy="327"/>
                <a:chOff x="2184" y="327"/>
                <a:chExt cx="632" cy="327"/>
              </a:xfrm>
            </p:grpSpPr>
            <p:sp>
              <p:nvSpPr>
                <p:cNvPr id="82981" name="Rectangle 61"/>
                <p:cNvSpPr>
                  <a:spLocks noChangeArrowheads="1"/>
                </p:cNvSpPr>
                <p:nvPr/>
              </p:nvSpPr>
              <p:spPr bwMode="auto">
                <a:xfrm>
                  <a:off x="2212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2982" name="Rectangle 90"/>
                <p:cNvSpPr>
                  <a:spLocks noChangeArrowheads="1"/>
                </p:cNvSpPr>
                <p:nvPr/>
              </p:nvSpPr>
              <p:spPr bwMode="auto">
                <a:xfrm>
                  <a:off x="2184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2967" name="Group 95"/>
              <p:cNvGrpSpPr>
                <a:grpSpLocks/>
              </p:cNvGrpSpPr>
              <p:nvPr/>
            </p:nvGrpSpPr>
            <p:grpSpPr bwMode="auto">
              <a:xfrm>
                <a:off x="0" y="654"/>
                <a:ext cx="920" cy="327"/>
                <a:chOff x="0" y="654"/>
                <a:chExt cx="920" cy="327"/>
              </a:xfrm>
            </p:grpSpPr>
            <p:sp>
              <p:nvSpPr>
                <p:cNvPr id="82977" name="Rectangle 94"/>
                <p:cNvSpPr>
                  <a:spLocks noChangeArrowheads="1"/>
                </p:cNvSpPr>
                <p:nvPr/>
              </p:nvSpPr>
              <p:spPr bwMode="auto">
                <a:xfrm>
                  <a:off x="0" y="654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2978" name="Group 93"/>
                <p:cNvGrpSpPr>
                  <a:grpSpLocks/>
                </p:cNvGrpSpPr>
                <p:nvPr/>
              </p:nvGrpSpPr>
              <p:grpSpPr bwMode="auto">
                <a:xfrm>
                  <a:off x="0" y="654"/>
                  <a:ext cx="920" cy="327"/>
                  <a:chOff x="0" y="654"/>
                  <a:chExt cx="920" cy="327"/>
                </a:xfrm>
              </p:grpSpPr>
              <p:sp>
                <p:nvSpPr>
                  <p:cNvPr id="82979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654"/>
                    <a:ext cx="864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1800">
                      <a:latin typeface="Arial" pitchFamily="34" charset="0"/>
                    </a:endParaRPr>
                  </a:p>
                </p:txBody>
              </p:sp>
              <p:sp>
                <p:nvSpPr>
                  <p:cNvPr id="82980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4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2968" name="Group 97"/>
              <p:cNvGrpSpPr>
                <a:grpSpLocks/>
              </p:cNvGrpSpPr>
              <p:nvPr/>
            </p:nvGrpSpPr>
            <p:grpSpPr bwMode="auto">
              <a:xfrm>
                <a:off x="920" y="654"/>
                <a:ext cx="632" cy="327"/>
                <a:chOff x="920" y="654"/>
                <a:chExt cx="632" cy="327"/>
              </a:xfrm>
            </p:grpSpPr>
            <p:sp>
              <p:nvSpPr>
                <p:cNvPr id="82975" name="Rectangle 63"/>
                <p:cNvSpPr>
                  <a:spLocks noChangeArrowheads="1"/>
                </p:cNvSpPr>
                <p:nvPr/>
              </p:nvSpPr>
              <p:spPr bwMode="auto">
                <a:xfrm>
                  <a:off x="948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2976" name="Rectangle 96"/>
                <p:cNvSpPr>
                  <a:spLocks noChangeArrowheads="1"/>
                </p:cNvSpPr>
                <p:nvPr/>
              </p:nvSpPr>
              <p:spPr bwMode="auto">
                <a:xfrm>
                  <a:off x="920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2969" name="Group 99"/>
              <p:cNvGrpSpPr>
                <a:grpSpLocks/>
              </p:cNvGrpSpPr>
              <p:nvPr/>
            </p:nvGrpSpPr>
            <p:grpSpPr bwMode="auto">
              <a:xfrm>
                <a:off x="1552" y="654"/>
                <a:ext cx="632" cy="327"/>
                <a:chOff x="1552" y="654"/>
                <a:chExt cx="632" cy="327"/>
              </a:xfrm>
            </p:grpSpPr>
            <p:sp>
              <p:nvSpPr>
                <p:cNvPr id="82973" name="Rectangle 64"/>
                <p:cNvSpPr>
                  <a:spLocks noChangeArrowheads="1"/>
                </p:cNvSpPr>
                <p:nvPr/>
              </p:nvSpPr>
              <p:spPr bwMode="auto">
                <a:xfrm>
                  <a:off x="1580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2974" name="Rectangle 98"/>
                <p:cNvSpPr>
                  <a:spLocks noChangeArrowheads="1"/>
                </p:cNvSpPr>
                <p:nvPr/>
              </p:nvSpPr>
              <p:spPr bwMode="auto">
                <a:xfrm>
                  <a:off x="1552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2970" name="Group 101"/>
              <p:cNvGrpSpPr>
                <a:grpSpLocks/>
              </p:cNvGrpSpPr>
              <p:nvPr/>
            </p:nvGrpSpPr>
            <p:grpSpPr bwMode="auto">
              <a:xfrm>
                <a:off x="2184" y="654"/>
                <a:ext cx="632" cy="327"/>
                <a:chOff x="2184" y="654"/>
                <a:chExt cx="632" cy="327"/>
              </a:xfrm>
            </p:grpSpPr>
            <p:sp>
              <p:nvSpPr>
                <p:cNvPr id="82971" name="Rectangle 65"/>
                <p:cNvSpPr>
                  <a:spLocks noChangeArrowheads="1"/>
                </p:cNvSpPr>
                <p:nvPr/>
              </p:nvSpPr>
              <p:spPr bwMode="auto">
                <a:xfrm>
                  <a:off x="2212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297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184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sp>
          <p:nvSpPr>
            <p:cNvPr id="82958" name="Rectangle 103"/>
            <p:cNvSpPr>
              <a:spLocks noChangeArrowheads="1"/>
            </p:cNvSpPr>
            <p:nvPr/>
          </p:nvSpPr>
          <p:spPr bwMode="auto">
            <a:xfrm>
              <a:off x="-3" y="-3"/>
              <a:ext cx="2822" cy="98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AR" sz="2400"/>
            </a:p>
          </p:txBody>
        </p:sp>
      </p:grpSp>
      <p:sp>
        <p:nvSpPr>
          <p:cNvPr id="92266" name="Rectangle 106"/>
          <p:cNvSpPr>
            <a:spLocks noChangeArrowheads="1"/>
          </p:cNvSpPr>
          <p:nvPr/>
        </p:nvSpPr>
        <p:spPr bwMode="auto">
          <a:xfrm>
            <a:off x="684213" y="4941888"/>
            <a:ext cx="2447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Empleo pleno de derechos</a:t>
            </a:r>
          </a:p>
        </p:txBody>
      </p:sp>
      <p:sp>
        <p:nvSpPr>
          <p:cNvPr id="82953" name="60 Rectángulo"/>
          <p:cNvSpPr>
            <a:spLocks noChangeArrowheads="1"/>
          </p:cNvSpPr>
          <p:nvPr/>
        </p:nvSpPr>
        <p:spPr bwMode="auto">
          <a:xfrm>
            <a:off x="6572250" y="3143250"/>
            <a:ext cx="2000250" cy="300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82954" name="61 Rectángulo"/>
          <p:cNvSpPr>
            <a:spLocks noChangeArrowheads="1"/>
          </p:cNvSpPr>
          <p:nvPr/>
        </p:nvSpPr>
        <p:spPr bwMode="auto">
          <a:xfrm>
            <a:off x="3298825" y="4594225"/>
            <a:ext cx="125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s-AR" sz="2400"/>
              <a:t>XXXXXX</a:t>
            </a:r>
            <a:endParaRPr lang="es-ES" altLang="es-AR" sz="2400"/>
          </a:p>
        </p:txBody>
      </p:sp>
      <p:sp>
        <p:nvSpPr>
          <p:cNvPr id="82955" name="62 Rectángulo"/>
          <p:cNvSpPr>
            <a:spLocks noChangeArrowheads="1"/>
          </p:cNvSpPr>
          <p:nvPr/>
        </p:nvSpPr>
        <p:spPr bwMode="auto">
          <a:xfrm>
            <a:off x="5187950" y="5214938"/>
            <a:ext cx="1252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s-AR" sz="2400"/>
              <a:t>XXXXXX</a:t>
            </a:r>
            <a:endParaRPr lang="es-ES" altLang="es-AR" sz="240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49250" y="2768600"/>
            <a:ext cx="8101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X </a:t>
            </a:r>
            <a:r>
              <a:rPr lang="es-MX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nivel ed.                                              </a:t>
            </a: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empleo pleno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104"/>
          <p:cNvGrpSpPr>
            <a:grpSpLocks/>
          </p:cNvGrpSpPr>
          <p:nvPr/>
        </p:nvGrpSpPr>
        <p:grpSpPr bwMode="auto">
          <a:xfrm>
            <a:off x="187325" y="4660900"/>
            <a:ext cx="7620000" cy="2133600"/>
            <a:chOff x="-3" y="-3"/>
            <a:chExt cx="2822" cy="987"/>
          </a:xfrm>
        </p:grpSpPr>
        <p:grpSp>
          <p:nvGrpSpPr>
            <p:cNvPr id="84037" name="Group 102"/>
            <p:cNvGrpSpPr>
              <a:grpSpLocks/>
            </p:cNvGrpSpPr>
            <p:nvPr/>
          </p:nvGrpSpPr>
          <p:grpSpPr bwMode="auto">
            <a:xfrm>
              <a:off x="0" y="0"/>
              <a:ext cx="2816" cy="981"/>
              <a:chOff x="0" y="0"/>
              <a:chExt cx="2816" cy="981"/>
            </a:xfrm>
          </p:grpSpPr>
          <p:grpSp>
            <p:nvGrpSpPr>
              <p:cNvPr id="84039" name="Group 69"/>
              <p:cNvGrpSpPr>
                <a:grpSpLocks/>
              </p:cNvGrpSpPr>
              <p:nvPr/>
            </p:nvGrpSpPr>
            <p:grpSpPr bwMode="auto">
              <a:xfrm>
                <a:off x="0" y="0"/>
                <a:ext cx="920" cy="327"/>
                <a:chOff x="0" y="0"/>
                <a:chExt cx="920" cy="327"/>
              </a:xfrm>
            </p:grpSpPr>
            <p:sp>
              <p:nvSpPr>
                <p:cNvPr id="84083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84" name="Group 6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20" cy="327"/>
                  <a:chOff x="0" y="0"/>
                  <a:chExt cx="920" cy="327"/>
                </a:xfrm>
              </p:grpSpPr>
              <p:sp>
                <p:nvSpPr>
                  <p:cNvPr id="8408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864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AR" sz="1800">
                        <a:latin typeface="Verdana" pitchFamily="34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AR" sz="1800">
                      <a:latin typeface="Arial" pitchFamily="34" charset="0"/>
                    </a:endParaRPr>
                  </a:p>
                </p:txBody>
              </p:sp>
              <p:sp>
                <p:nvSpPr>
                  <p:cNvPr id="8408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4040" name="Group 73"/>
              <p:cNvGrpSpPr>
                <a:grpSpLocks/>
              </p:cNvGrpSpPr>
              <p:nvPr/>
            </p:nvGrpSpPr>
            <p:grpSpPr bwMode="auto">
              <a:xfrm>
                <a:off x="920" y="0"/>
                <a:ext cx="632" cy="327"/>
                <a:chOff x="920" y="0"/>
                <a:chExt cx="632" cy="327"/>
              </a:xfrm>
            </p:grpSpPr>
            <p:sp>
              <p:nvSpPr>
                <p:cNvPr id="84079" name="Rectangle 72"/>
                <p:cNvSpPr>
                  <a:spLocks noChangeArrowheads="1"/>
                </p:cNvSpPr>
                <p:nvPr/>
              </p:nvSpPr>
              <p:spPr bwMode="auto">
                <a:xfrm>
                  <a:off x="920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80" name="Group 71"/>
                <p:cNvGrpSpPr>
                  <a:grpSpLocks/>
                </p:cNvGrpSpPr>
                <p:nvPr/>
              </p:nvGrpSpPr>
              <p:grpSpPr bwMode="auto">
                <a:xfrm>
                  <a:off x="920" y="0"/>
                  <a:ext cx="632" cy="327"/>
                  <a:chOff x="920" y="0"/>
                  <a:chExt cx="632" cy="327"/>
                </a:xfrm>
              </p:grpSpPr>
              <p:sp>
                <p:nvSpPr>
                  <p:cNvPr id="273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0"/>
                    <a:ext cx="576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Hasta SI</a:t>
                    </a:r>
                  </a:p>
                </p:txBody>
              </p:sp>
              <p:sp>
                <p:nvSpPr>
                  <p:cNvPr id="8408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920" y="0"/>
                    <a:ext cx="632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4041" name="Group 77"/>
              <p:cNvGrpSpPr>
                <a:grpSpLocks/>
              </p:cNvGrpSpPr>
              <p:nvPr/>
            </p:nvGrpSpPr>
            <p:grpSpPr bwMode="auto">
              <a:xfrm>
                <a:off x="1544" y="0"/>
                <a:ext cx="640" cy="327"/>
                <a:chOff x="1544" y="0"/>
                <a:chExt cx="640" cy="327"/>
              </a:xfrm>
            </p:grpSpPr>
            <p:sp>
              <p:nvSpPr>
                <p:cNvPr id="84075" name="Rectangle 76"/>
                <p:cNvSpPr>
                  <a:spLocks noChangeArrowheads="1"/>
                </p:cNvSpPr>
                <p:nvPr/>
              </p:nvSpPr>
              <p:spPr bwMode="auto">
                <a:xfrm>
                  <a:off x="1552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76" name="Group 75"/>
                <p:cNvGrpSpPr>
                  <a:grpSpLocks/>
                </p:cNvGrpSpPr>
                <p:nvPr/>
              </p:nvGrpSpPr>
              <p:grpSpPr bwMode="auto">
                <a:xfrm>
                  <a:off x="1544" y="0"/>
                  <a:ext cx="640" cy="327"/>
                  <a:chOff x="1544" y="0"/>
                  <a:chExt cx="640" cy="327"/>
                </a:xfrm>
              </p:grpSpPr>
              <p:sp>
                <p:nvSpPr>
                  <p:cNvPr id="26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0"/>
                    <a:ext cx="612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SC y más</a:t>
                    </a:r>
                  </a:p>
                </p:txBody>
              </p:sp>
              <p:sp>
                <p:nvSpPr>
                  <p:cNvPr id="8407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552" y="0"/>
                    <a:ext cx="632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4042" name="Group 81"/>
              <p:cNvGrpSpPr>
                <a:grpSpLocks/>
              </p:cNvGrpSpPr>
              <p:nvPr/>
            </p:nvGrpSpPr>
            <p:grpSpPr bwMode="auto">
              <a:xfrm>
                <a:off x="2184" y="0"/>
                <a:ext cx="632" cy="327"/>
                <a:chOff x="2184" y="0"/>
                <a:chExt cx="632" cy="327"/>
              </a:xfrm>
            </p:grpSpPr>
            <p:sp>
              <p:nvSpPr>
                <p:cNvPr id="84071" name="Rectangle 80"/>
                <p:cNvSpPr>
                  <a:spLocks noChangeArrowheads="1"/>
                </p:cNvSpPr>
                <p:nvPr/>
              </p:nvSpPr>
              <p:spPr bwMode="auto">
                <a:xfrm>
                  <a:off x="2184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72" name="Group 79"/>
                <p:cNvGrpSpPr>
                  <a:grpSpLocks/>
                </p:cNvGrpSpPr>
                <p:nvPr/>
              </p:nvGrpSpPr>
              <p:grpSpPr bwMode="auto">
                <a:xfrm>
                  <a:off x="2184" y="0"/>
                  <a:ext cx="632" cy="327"/>
                  <a:chOff x="2184" y="0"/>
                  <a:chExt cx="632" cy="327"/>
                </a:xfrm>
              </p:grpSpPr>
              <p:sp>
                <p:nvSpPr>
                  <p:cNvPr id="26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212" y="0"/>
                    <a:ext cx="576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es-ES" b="1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X</a:t>
                    </a:r>
                    <a:r>
                      <a:rPr lang="es-MX" b="1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3</a:t>
                    </a:r>
                    <a:endParaRPr lang="es-ES">
                      <a:latin typeface="Verdana" pitchFamily="34" charset="0"/>
                      <a:cs typeface="Times New Roman" pitchFamily="18" charset="0"/>
                    </a:endParaRPr>
                  </a:p>
                  <a:p>
                    <a:pPr algn="ctr">
                      <a:defRPr/>
                    </a:pPr>
                    <a:endParaRPr lang="es-ES">
                      <a:latin typeface="Arial" charset="0"/>
                    </a:endParaRPr>
                  </a:p>
                </p:txBody>
              </p:sp>
              <p:sp>
                <p:nvSpPr>
                  <p:cNvPr id="8407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184" y="0"/>
                    <a:ext cx="632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4043" name="Group 85"/>
              <p:cNvGrpSpPr>
                <a:grpSpLocks/>
              </p:cNvGrpSpPr>
              <p:nvPr/>
            </p:nvGrpSpPr>
            <p:grpSpPr bwMode="auto">
              <a:xfrm>
                <a:off x="0" y="297"/>
                <a:ext cx="920" cy="357"/>
                <a:chOff x="0" y="297"/>
                <a:chExt cx="920" cy="357"/>
              </a:xfrm>
            </p:grpSpPr>
            <p:sp>
              <p:nvSpPr>
                <p:cNvPr id="84067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327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68" name="Group 83"/>
                <p:cNvGrpSpPr>
                  <a:grpSpLocks/>
                </p:cNvGrpSpPr>
                <p:nvPr/>
              </p:nvGrpSpPr>
              <p:grpSpPr bwMode="auto">
                <a:xfrm>
                  <a:off x="0" y="297"/>
                  <a:ext cx="920" cy="357"/>
                  <a:chOff x="0" y="297"/>
                  <a:chExt cx="920" cy="357"/>
                </a:xfrm>
              </p:grpSpPr>
              <p:sp>
                <p:nvSpPr>
                  <p:cNvPr id="26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97"/>
                    <a:ext cx="864" cy="328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r>
                      <a:rPr lang="es-ES" dirty="0">
                        <a:latin typeface="Verdana" pitchFamily="34" charset="0"/>
                        <a:cs typeface="Times New Roman" pitchFamily="18" charset="0"/>
                      </a:rPr>
                      <a:t> </a:t>
                    </a: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Resto de activos</a:t>
                    </a:r>
                  </a:p>
                </p:txBody>
              </p:sp>
              <p:sp>
                <p:nvSpPr>
                  <p:cNvPr id="8407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7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4044" name="Group 87"/>
              <p:cNvGrpSpPr>
                <a:grpSpLocks/>
              </p:cNvGrpSpPr>
              <p:nvPr/>
            </p:nvGrpSpPr>
            <p:grpSpPr bwMode="auto">
              <a:xfrm>
                <a:off x="920" y="327"/>
                <a:ext cx="632" cy="327"/>
                <a:chOff x="920" y="327"/>
                <a:chExt cx="632" cy="327"/>
              </a:xfrm>
            </p:grpSpPr>
            <p:sp>
              <p:nvSpPr>
                <p:cNvPr id="84065" name="Rectangle 59"/>
                <p:cNvSpPr>
                  <a:spLocks noChangeArrowheads="1"/>
                </p:cNvSpPr>
                <p:nvPr/>
              </p:nvSpPr>
              <p:spPr bwMode="auto">
                <a:xfrm>
                  <a:off x="948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66" name="Rectangle 86"/>
                <p:cNvSpPr>
                  <a:spLocks noChangeArrowheads="1"/>
                </p:cNvSpPr>
                <p:nvPr/>
              </p:nvSpPr>
              <p:spPr bwMode="auto">
                <a:xfrm>
                  <a:off x="920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4045" name="Group 89"/>
              <p:cNvGrpSpPr>
                <a:grpSpLocks/>
              </p:cNvGrpSpPr>
              <p:nvPr/>
            </p:nvGrpSpPr>
            <p:grpSpPr bwMode="auto">
              <a:xfrm>
                <a:off x="1552" y="327"/>
                <a:ext cx="632" cy="327"/>
                <a:chOff x="1552" y="327"/>
                <a:chExt cx="632" cy="327"/>
              </a:xfrm>
            </p:grpSpPr>
            <p:sp>
              <p:nvSpPr>
                <p:cNvPr id="84063" name="Rectangle 60"/>
                <p:cNvSpPr>
                  <a:spLocks noChangeArrowheads="1"/>
                </p:cNvSpPr>
                <p:nvPr/>
              </p:nvSpPr>
              <p:spPr bwMode="auto">
                <a:xfrm>
                  <a:off x="1580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64" name="Rectangle 88"/>
                <p:cNvSpPr>
                  <a:spLocks noChangeArrowheads="1"/>
                </p:cNvSpPr>
                <p:nvPr/>
              </p:nvSpPr>
              <p:spPr bwMode="auto">
                <a:xfrm>
                  <a:off x="1552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4046" name="Group 91"/>
              <p:cNvGrpSpPr>
                <a:grpSpLocks/>
              </p:cNvGrpSpPr>
              <p:nvPr/>
            </p:nvGrpSpPr>
            <p:grpSpPr bwMode="auto">
              <a:xfrm>
                <a:off x="2184" y="327"/>
                <a:ext cx="632" cy="327"/>
                <a:chOff x="2184" y="327"/>
                <a:chExt cx="632" cy="327"/>
              </a:xfrm>
            </p:grpSpPr>
            <p:sp>
              <p:nvSpPr>
                <p:cNvPr id="84061" name="Rectangle 61"/>
                <p:cNvSpPr>
                  <a:spLocks noChangeArrowheads="1"/>
                </p:cNvSpPr>
                <p:nvPr/>
              </p:nvSpPr>
              <p:spPr bwMode="auto">
                <a:xfrm>
                  <a:off x="2212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62" name="Rectangle 90"/>
                <p:cNvSpPr>
                  <a:spLocks noChangeArrowheads="1"/>
                </p:cNvSpPr>
                <p:nvPr/>
              </p:nvSpPr>
              <p:spPr bwMode="auto">
                <a:xfrm>
                  <a:off x="2184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4047" name="Group 95"/>
              <p:cNvGrpSpPr>
                <a:grpSpLocks/>
              </p:cNvGrpSpPr>
              <p:nvPr/>
            </p:nvGrpSpPr>
            <p:grpSpPr bwMode="auto">
              <a:xfrm>
                <a:off x="0" y="654"/>
                <a:ext cx="920" cy="327"/>
                <a:chOff x="0" y="654"/>
                <a:chExt cx="920" cy="327"/>
              </a:xfrm>
            </p:grpSpPr>
            <p:sp>
              <p:nvSpPr>
                <p:cNvPr id="84057" name="Rectangle 94"/>
                <p:cNvSpPr>
                  <a:spLocks noChangeArrowheads="1"/>
                </p:cNvSpPr>
                <p:nvPr/>
              </p:nvSpPr>
              <p:spPr bwMode="auto">
                <a:xfrm>
                  <a:off x="0" y="654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58" name="Group 93"/>
                <p:cNvGrpSpPr>
                  <a:grpSpLocks/>
                </p:cNvGrpSpPr>
                <p:nvPr/>
              </p:nvGrpSpPr>
              <p:grpSpPr bwMode="auto">
                <a:xfrm>
                  <a:off x="0" y="654"/>
                  <a:ext cx="920" cy="327"/>
                  <a:chOff x="0" y="654"/>
                  <a:chExt cx="920" cy="327"/>
                </a:xfrm>
              </p:grpSpPr>
              <p:sp>
                <p:nvSpPr>
                  <p:cNvPr id="84059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654"/>
                    <a:ext cx="864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1800">
                      <a:latin typeface="Arial" pitchFamily="34" charset="0"/>
                    </a:endParaRPr>
                  </a:p>
                </p:txBody>
              </p:sp>
              <p:sp>
                <p:nvSpPr>
                  <p:cNvPr id="84060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4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4048" name="Group 97"/>
              <p:cNvGrpSpPr>
                <a:grpSpLocks/>
              </p:cNvGrpSpPr>
              <p:nvPr/>
            </p:nvGrpSpPr>
            <p:grpSpPr bwMode="auto">
              <a:xfrm>
                <a:off x="920" y="654"/>
                <a:ext cx="632" cy="327"/>
                <a:chOff x="920" y="654"/>
                <a:chExt cx="632" cy="327"/>
              </a:xfrm>
            </p:grpSpPr>
            <p:sp>
              <p:nvSpPr>
                <p:cNvPr id="84055" name="Rectangle 63"/>
                <p:cNvSpPr>
                  <a:spLocks noChangeArrowheads="1"/>
                </p:cNvSpPr>
                <p:nvPr/>
              </p:nvSpPr>
              <p:spPr bwMode="auto">
                <a:xfrm>
                  <a:off x="948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56" name="Rectangle 96"/>
                <p:cNvSpPr>
                  <a:spLocks noChangeArrowheads="1"/>
                </p:cNvSpPr>
                <p:nvPr/>
              </p:nvSpPr>
              <p:spPr bwMode="auto">
                <a:xfrm>
                  <a:off x="920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4049" name="Group 99"/>
              <p:cNvGrpSpPr>
                <a:grpSpLocks/>
              </p:cNvGrpSpPr>
              <p:nvPr/>
            </p:nvGrpSpPr>
            <p:grpSpPr bwMode="auto">
              <a:xfrm>
                <a:off x="1552" y="654"/>
                <a:ext cx="632" cy="327"/>
                <a:chOff x="1552" y="654"/>
                <a:chExt cx="632" cy="327"/>
              </a:xfrm>
            </p:grpSpPr>
            <p:sp>
              <p:nvSpPr>
                <p:cNvPr id="84053" name="Rectangle 64"/>
                <p:cNvSpPr>
                  <a:spLocks noChangeArrowheads="1"/>
                </p:cNvSpPr>
                <p:nvPr/>
              </p:nvSpPr>
              <p:spPr bwMode="auto">
                <a:xfrm>
                  <a:off x="1580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54" name="Rectangle 98"/>
                <p:cNvSpPr>
                  <a:spLocks noChangeArrowheads="1"/>
                </p:cNvSpPr>
                <p:nvPr/>
              </p:nvSpPr>
              <p:spPr bwMode="auto">
                <a:xfrm>
                  <a:off x="1552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4050" name="Group 101"/>
              <p:cNvGrpSpPr>
                <a:grpSpLocks/>
              </p:cNvGrpSpPr>
              <p:nvPr/>
            </p:nvGrpSpPr>
            <p:grpSpPr bwMode="auto">
              <a:xfrm>
                <a:off x="2184" y="654"/>
                <a:ext cx="632" cy="327"/>
                <a:chOff x="2184" y="654"/>
                <a:chExt cx="632" cy="327"/>
              </a:xfrm>
            </p:grpSpPr>
            <p:sp>
              <p:nvSpPr>
                <p:cNvPr id="84051" name="Rectangle 65"/>
                <p:cNvSpPr>
                  <a:spLocks noChangeArrowheads="1"/>
                </p:cNvSpPr>
                <p:nvPr/>
              </p:nvSpPr>
              <p:spPr bwMode="auto">
                <a:xfrm>
                  <a:off x="2212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5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184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sp>
          <p:nvSpPr>
            <p:cNvPr id="84038" name="Rectangle 103"/>
            <p:cNvSpPr>
              <a:spLocks noChangeArrowheads="1"/>
            </p:cNvSpPr>
            <p:nvPr/>
          </p:nvSpPr>
          <p:spPr bwMode="auto">
            <a:xfrm>
              <a:off x="-3" y="-3"/>
              <a:ext cx="2822" cy="98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AR" sz="2400"/>
            </a:p>
          </p:txBody>
        </p:sp>
      </p:grpSp>
      <p:grpSp>
        <p:nvGrpSpPr>
          <p:cNvPr id="83971" name="Group 104"/>
          <p:cNvGrpSpPr>
            <a:grpSpLocks/>
          </p:cNvGrpSpPr>
          <p:nvPr/>
        </p:nvGrpSpPr>
        <p:grpSpPr bwMode="auto">
          <a:xfrm>
            <a:off x="114300" y="1747838"/>
            <a:ext cx="7620000" cy="2133600"/>
            <a:chOff x="-3" y="-3"/>
            <a:chExt cx="2822" cy="987"/>
          </a:xfrm>
        </p:grpSpPr>
        <p:grpSp>
          <p:nvGrpSpPr>
            <p:cNvPr id="83987" name="Group 102"/>
            <p:cNvGrpSpPr>
              <a:grpSpLocks/>
            </p:cNvGrpSpPr>
            <p:nvPr/>
          </p:nvGrpSpPr>
          <p:grpSpPr bwMode="auto">
            <a:xfrm>
              <a:off x="0" y="0"/>
              <a:ext cx="2816" cy="981"/>
              <a:chOff x="0" y="0"/>
              <a:chExt cx="2816" cy="981"/>
            </a:xfrm>
          </p:grpSpPr>
          <p:grpSp>
            <p:nvGrpSpPr>
              <p:cNvPr id="83989" name="Group 69"/>
              <p:cNvGrpSpPr>
                <a:grpSpLocks/>
              </p:cNvGrpSpPr>
              <p:nvPr/>
            </p:nvGrpSpPr>
            <p:grpSpPr bwMode="auto">
              <a:xfrm>
                <a:off x="0" y="0"/>
                <a:ext cx="920" cy="327"/>
                <a:chOff x="0" y="0"/>
                <a:chExt cx="920" cy="327"/>
              </a:xfrm>
            </p:grpSpPr>
            <p:sp>
              <p:nvSpPr>
                <p:cNvPr id="84033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34" name="Group 6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20" cy="327"/>
                  <a:chOff x="0" y="0"/>
                  <a:chExt cx="920" cy="327"/>
                </a:xfrm>
              </p:grpSpPr>
              <p:sp>
                <p:nvSpPr>
                  <p:cNvPr id="8403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864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AR" sz="1800">
                        <a:latin typeface="Verdana" pitchFamily="34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AR" sz="1800">
                      <a:latin typeface="Arial" pitchFamily="34" charset="0"/>
                    </a:endParaRPr>
                  </a:p>
                </p:txBody>
              </p:sp>
              <p:sp>
                <p:nvSpPr>
                  <p:cNvPr id="8403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3990" name="Group 73"/>
              <p:cNvGrpSpPr>
                <a:grpSpLocks/>
              </p:cNvGrpSpPr>
              <p:nvPr/>
            </p:nvGrpSpPr>
            <p:grpSpPr bwMode="auto">
              <a:xfrm>
                <a:off x="920" y="0"/>
                <a:ext cx="632" cy="327"/>
                <a:chOff x="920" y="0"/>
                <a:chExt cx="632" cy="327"/>
              </a:xfrm>
            </p:grpSpPr>
            <p:sp>
              <p:nvSpPr>
                <p:cNvPr id="84029" name="Rectangle 72"/>
                <p:cNvSpPr>
                  <a:spLocks noChangeArrowheads="1"/>
                </p:cNvSpPr>
                <p:nvPr/>
              </p:nvSpPr>
              <p:spPr bwMode="auto">
                <a:xfrm>
                  <a:off x="920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30" name="Group 71"/>
                <p:cNvGrpSpPr>
                  <a:grpSpLocks/>
                </p:cNvGrpSpPr>
                <p:nvPr/>
              </p:nvGrpSpPr>
              <p:grpSpPr bwMode="auto">
                <a:xfrm>
                  <a:off x="920" y="0"/>
                  <a:ext cx="632" cy="327"/>
                  <a:chOff x="920" y="0"/>
                  <a:chExt cx="632" cy="327"/>
                </a:xfrm>
              </p:grpSpPr>
              <p:sp>
                <p:nvSpPr>
                  <p:cNvPr id="21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948" y="0"/>
                    <a:ext cx="576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Hasta SI</a:t>
                    </a:r>
                  </a:p>
                </p:txBody>
              </p:sp>
              <p:sp>
                <p:nvSpPr>
                  <p:cNvPr id="8403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920" y="0"/>
                    <a:ext cx="632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3991" name="Group 77"/>
              <p:cNvGrpSpPr>
                <a:grpSpLocks/>
              </p:cNvGrpSpPr>
              <p:nvPr/>
            </p:nvGrpSpPr>
            <p:grpSpPr bwMode="auto">
              <a:xfrm>
                <a:off x="1544" y="0"/>
                <a:ext cx="640" cy="327"/>
                <a:chOff x="1544" y="0"/>
                <a:chExt cx="640" cy="327"/>
              </a:xfrm>
            </p:grpSpPr>
            <p:sp>
              <p:nvSpPr>
                <p:cNvPr id="84025" name="Rectangle 76"/>
                <p:cNvSpPr>
                  <a:spLocks noChangeArrowheads="1"/>
                </p:cNvSpPr>
                <p:nvPr/>
              </p:nvSpPr>
              <p:spPr bwMode="auto">
                <a:xfrm>
                  <a:off x="1552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26" name="Group 75"/>
                <p:cNvGrpSpPr>
                  <a:grpSpLocks/>
                </p:cNvGrpSpPr>
                <p:nvPr/>
              </p:nvGrpSpPr>
              <p:grpSpPr bwMode="auto">
                <a:xfrm>
                  <a:off x="1544" y="0"/>
                  <a:ext cx="640" cy="327"/>
                  <a:chOff x="1544" y="0"/>
                  <a:chExt cx="640" cy="327"/>
                </a:xfrm>
              </p:grpSpPr>
              <p:sp>
                <p:nvSpPr>
                  <p:cNvPr id="2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0"/>
                    <a:ext cx="612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SC y más</a:t>
                    </a:r>
                  </a:p>
                </p:txBody>
              </p:sp>
              <p:sp>
                <p:nvSpPr>
                  <p:cNvPr id="8402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552" y="0"/>
                    <a:ext cx="632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3992" name="Group 81"/>
              <p:cNvGrpSpPr>
                <a:grpSpLocks/>
              </p:cNvGrpSpPr>
              <p:nvPr/>
            </p:nvGrpSpPr>
            <p:grpSpPr bwMode="auto">
              <a:xfrm>
                <a:off x="2184" y="0"/>
                <a:ext cx="632" cy="327"/>
                <a:chOff x="2184" y="0"/>
                <a:chExt cx="632" cy="327"/>
              </a:xfrm>
            </p:grpSpPr>
            <p:sp>
              <p:nvSpPr>
                <p:cNvPr id="84021" name="Rectangle 80"/>
                <p:cNvSpPr>
                  <a:spLocks noChangeArrowheads="1"/>
                </p:cNvSpPr>
                <p:nvPr/>
              </p:nvSpPr>
              <p:spPr bwMode="auto">
                <a:xfrm>
                  <a:off x="2184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22" name="Group 79"/>
                <p:cNvGrpSpPr>
                  <a:grpSpLocks/>
                </p:cNvGrpSpPr>
                <p:nvPr/>
              </p:nvGrpSpPr>
              <p:grpSpPr bwMode="auto">
                <a:xfrm>
                  <a:off x="2184" y="0"/>
                  <a:ext cx="632" cy="327"/>
                  <a:chOff x="2184" y="0"/>
                  <a:chExt cx="632" cy="327"/>
                </a:xfrm>
              </p:grpSpPr>
              <p:sp>
                <p:nvSpPr>
                  <p:cNvPr id="21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212" y="0"/>
                    <a:ext cx="576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es-ES" b="1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X</a:t>
                    </a:r>
                    <a:r>
                      <a:rPr lang="es-MX" b="1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3</a:t>
                    </a:r>
                    <a:endParaRPr lang="es-ES">
                      <a:latin typeface="Verdana" pitchFamily="34" charset="0"/>
                      <a:cs typeface="Times New Roman" pitchFamily="18" charset="0"/>
                    </a:endParaRPr>
                  </a:p>
                  <a:p>
                    <a:pPr algn="ctr">
                      <a:defRPr/>
                    </a:pPr>
                    <a:endParaRPr lang="es-ES">
                      <a:latin typeface="Arial" charset="0"/>
                    </a:endParaRPr>
                  </a:p>
                </p:txBody>
              </p:sp>
              <p:sp>
                <p:nvSpPr>
                  <p:cNvPr id="8402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184" y="0"/>
                    <a:ext cx="632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3993" name="Group 85"/>
              <p:cNvGrpSpPr>
                <a:grpSpLocks/>
              </p:cNvGrpSpPr>
              <p:nvPr/>
            </p:nvGrpSpPr>
            <p:grpSpPr bwMode="auto">
              <a:xfrm>
                <a:off x="0" y="297"/>
                <a:ext cx="920" cy="357"/>
                <a:chOff x="0" y="297"/>
                <a:chExt cx="920" cy="357"/>
              </a:xfrm>
            </p:grpSpPr>
            <p:sp>
              <p:nvSpPr>
                <p:cNvPr id="84017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327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18" name="Group 83"/>
                <p:cNvGrpSpPr>
                  <a:grpSpLocks/>
                </p:cNvGrpSpPr>
                <p:nvPr/>
              </p:nvGrpSpPr>
              <p:grpSpPr bwMode="auto">
                <a:xfrm>
                  <a:off x="0" y="297"/>
                  <a:ext cx="920" cy="357"/>
                  <a:chOff x="0" y="297"/>
                  <a:chExt cx="920" cy="357"/>
                </a:xfrm>
              </p:grpSpPr>
              <p:sp>
                <p:nvSpPr>
                  <p:cNvPr id="20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97"/>
                    <a:ext cx="864" cy="328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r>
                      <a:rPr lang="es-ES" dirty="0">
                        <a:latin typeface="Verdana" pitchFamily="34" charset="0"/>
                        <a:cs typeface="Times New Roman" pitchFamily="18" charset="0"/>
                      </a:rPr>
                      <a:t> </a:t>
                    </a: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Resto de activos</a:t>
                    </a:r>
                  </a:p>
                </p:txBody>
              </p:sp>
              <p:sp>
                <p:nvSpPr>
                  <p:cNvPr id="8402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7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3994" name="Group 87"/>
              <p:cNvGrpSpPr>
                <a:grpSpLocks/>
              </p:cNvGrpSpPr>
              <p:nvPr/>
            </p:nvGrpSpPr>
            <p:grpSpPr bwMode="auto">
              <a:xfrm>
                <a:off x="920" y="327"/>
                <a:ext cx="632" cy="327"/>
                <a:chOff x="920" y="327"/>
                <a:chExt cx="632" cy="327"/>
              </a:xfrm>
            </p:grpSpPr>
            <p:sp>
              <p:nvSpPr>
                <p:cNvPr id="84015" name="Rectangle 59"/>
                <p:cNvSpPr>
                  <a:spLocks noChangeArrowheads="1"/>
                </p:cNvSpPr>
                <p:nvPr/>
              </p:nvSpPr>
              <p:spPr bwMode="auto">
                <a:xfrm>
                  <a:off x="948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16" name="Rectangle 86"/>
                <p:cNvSpPr>
                  <a:spLocks noChangeArrowheads="1"/>
                </p:cNvSpPr>
                <p:nvPr/>
              </p:nvSpPr>
              <p:spPr bwMode="auto">
                <a:xfrm>
                  <a:off x="920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3995" name="Group 89"/>
              <p:cNvGrpSpPr>
                <a:grpSpLocks/>
              </p:cNvGrpSpPr>
              <p:nvPr/>
            </p:nvGrpSpPr>
            <p:grpSpPr bwMode="auto">
              <a:xfrm>
                <a:off x="1552" y="327"/>
                <a:ext cx="632" cy="327"/>
                <a:chOff x="1552" y="327"/>
                <a:chExt cx="632" cy="327"/>
              </a:xfrm>
            </p:grpSpPr>
            <p:sp>
              <p:nvSpPr>
                <p:cNvPr id="84013" name="Rectangle 60"/>
                <p:cNvSpPr>
                  <a:spLocks noChangeArrowheads="1"/>
                </p:cNvSpPr>
                <p:nvPr/>
              </p:nvSpPr>
              <p:spPr bwMode="auto">
                <a:xfrm>
                  <a:off x="1580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14" name="Rectangle 88"/>
                <p:cNvSpPr>
                  <a:spLocks noChangeArrowheads="1"/>
                </p:cNvSpPr>
                <p:nvPr/>
              </p:nvSpPr>
              <p:spPr bwMode="auto">
                <a:xfrm>
                  <a:off x="1552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3996" name="Group 91"/>
              <p:cNvGrpSpPr>
                <a:grpSpLocks/>
              </p:cNvGrpSpPr>
              <p:nvPr/>
            </p:nvGrpSpPr>
            <p:grpSpPr bwMode="auto">
              <a:xfrm>
                <a:off x="2184" y="327"/>
                <a:ext cx="632" cy="327"/>
                <a:chOff x="2184" y="327"/>
                <a:chExt cx="632" cy="327"/>
              </a:xfrm>
            </p:grpSpPr>
            <p:sp>
              <p:nvSpPr>
                <p:cNvPr id="84011" name="Rectangle 61"/>
                <p:cNvSpPr>
                  <a:spLocks noChangeArrowheads="1"/>
                </p:cNvSpPr>
                <p:nvPr/>
              </p:nvSpPr>
              <p:spPr bwMode="auto">
                <a:xfrm>
                  <a:off x="2212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12" name="Rectangle 90"/>
                <p:cNvSpPr>
                  <a:spLocks noChangeArrowheads="1"/>
                </p:cNvSpPr>
                <p:nvPr/>
              </p:nvSpPr>
              <p:spPr bwMode="auto">
                <a:xfrm>
                  <a:off x="2184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3997" name="Group 95"/>
              <p:cNvGrpSpPr>
                <a:grpSpLocks/>
              </p:cNvGrpSpPr>
              <p:nvPr/>
            </p:nvGrpSpPr>
            <p:grpSpPr bwMode="auto">
              <a:xfrm>
                <a:off x="0" y="654"/>
                <a:ext cx="920" cy="327"/>
                <a:chOff x="0" y="654"/>
                <a:chExt cx="920" cy="327"/>
              </a:xfrm>
            </p:grpSpPr>
            <p:sp>
              <p:nvSpPr>
                <p:cNvPr id="84007" name="Rectangle 94"/>
                <p:cNvSpPr>
                  <a:spLocks noChangeArrowheads="1"/>
                </p:cNvSpPr>
                <p:nvPr/>
              </p:nvSpPr>
              <p:spPr bwMode="auto">
                <a:xfrm>
                  <a:off x="0" y="654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4008" name="Group 93"/>
                <p:cNvGrpSpPr>
                  <a:grpSpLocks/>
                </p:cNvGrpSpPr>
                <p:nvPr/>
              </p:nvGrpSpPr>
              <p:grpSpPr bwMode="auto">
                <a:xfrm>
                  <a:off x="0" y="654"/>
                  <a:ext cx="920" cy="327"/>
                  <a:chOff x="0" y="654"/>
                  <a:chExt cx="920" cy="327"/>
                </a:xfrm>
              </p:grpSpPr>
              <p:sp>
                <p:nvSpPr>
                  <p:cNvPr id="84009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654"/>
                    <a:ext cx="864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1800">
                      <a:latin typeface="Arial" pitchFamily="34" charset="0"/>
                    </a:endParaRPr>
                  </a:p>
                </p:txBody>
              </p:sp>
              <p:sp>
                <p:nvSpPr>
                  <p:cNvPr id="84010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4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3998" name="Group 97"/>
              <p:cNvGrpSpPr>
                <a:grpSpLocks/>
              </p:cNvGrpSpPr>
              <p:nvPr/>
            </p:nvGrpSpPr>
            <p:grpSpPr bwMode="auto">
              <a:xfrm>
                <a:off x="920" y="654"/>
                <a:ext cx="632" cy="327"/>
                <a:chOff x="920" y="654"/>
                <a:chExt cx="632" cy="327"/>
              </a:xfrm>
            </p:grpSpPr>
            <p:sp>
              <p:nvSpPr>
                <p:cNvPr id="84005" name="Rectangle 63"/>
                <p:cNvSpPr>
                  <a:spLocks noChangeArrowheads="1"/>
                </p:cNvSpPr>
                <p:nvPr/>
              </p:nvSpPr>
              <p:spPr bwMode="auto">
                <a:xfrm>
                  <a:off x="948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06" name="Rectangle 96"/>
                <p:cNvSpPr>
                  <a:spLocks noChangeArrowheads="1"/>
                </p:cNvSpPr>
                <p:nvPr/>
              </p:nvSpPr>
              <p:spPr bwMode="auto">
                <a:xfrm>
                  <a:off x="920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3999" name="Group 99"/>
              <p:cNvGrpSpPr>
                <a:grpSpLocks/>
              </p:cNvGrpSpPr>
              <p:nvPr/>
            </p:nvGrpSpPr>
            <p:grpSpPr bwMode="auto">
              <a:xfrm>
                <a:off x="1552" y="654"/>
                <a:ext cx="632" cy="327"/>
                <a:chOff x="1552" y="654"/>
                <a:chExt cx="632" cy="327"/>
              </a:xfrm>
            </p:grpSpPr>
            <p:sp>
              <p:nvSpPr>
                <p:cNvPr id="84003" name="Rectangle 64"/>
                <p:cNvSpPr>
                  <a:spLocks noChangeArrowheads="1"/>
                </p:cNvSpPr>
                <p:nvPr/>
              </p:nvSpPr>
              <p:spPr bwMode="auto">
                <a:xfrm>
                  <a:off x="1580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04" name="Rectangle 98"/>
                <p:cNvSpPr>
                  <a:spLocks noChangeArrowheads="1"/>
                </p:cNvSpPr>
                <p:nvPr/>
              </p:nvSpPr>
              <p:spPr bwMode="auto">
                <a:xfrm>
                  <a:off x="1552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4000" name="Group 101"/>
              <p:cNvGrpSpPr>
                <a:grpSpLocks/>
              </p:cNvGrpSpPr>
              <p:nvPr/>
            </p:nvGrpSpPr>
            <p:grpSpPr bwMode="auto">
              <a:xfrm>
                <a:off x="2184" y="654"/>
                <a:ext cx="632" cy="327"/>
                <a:chOff x="2184" y="654"/>
                <a:chExt cx="632" cy="327"/>
              </a:xfrm>
            </p:grpSpPr>
            <p:sp>
              <p:nvSpPr>
                <p:cNvPr id="84001" name="Rectangle 65"/>
                <p:cNvSpPr>
                  <a:spLocks noChangeArrowheads="1"/>
                </p:cNvSpPr>
                <p:nvPr/>
              </p:nvSpPr>
              <p:spPr bwMode="auto">
                <a:xfrm>
                  <a:off x="2212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400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184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sp>
          <p:nvSpPr>
            <p:cNvPr id="83988" name="Rectangle 103"/>
            <p:cNvSpPr>
              <a:spLocks noChangeArrowheads="1"/>
            </p:cNvSpPr>
            <p:nvPr/>
          </p:nvSpPr>
          <p:spPr bwMode="auto">
            <a:xfrm>
              <a:off x="-3" y="-3"/>
              <a:ext cx="2822" cy="98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AR" sz="2400"/>
            </a:p>
          </p:txBody>
        </p:sp>
      </p:grp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592137"/>
          </a:xfrm>
        </p:spPr>
        <p:txBody>
          <a:bodyPr/>
          <a:lstStyle/>
          <a:p>
            <a:pPr eaLnBrk="1" hangingPunct="1">
              <a:defRPr/>
            </a:pPr>
            <a:r>
              <a:rPr lang="es-MX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MX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</a:t>
            </a:r>
            <a:r>
              <a:rPr lang="es-MX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elaciones </a:t>
            </a: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Parciales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4316" name="Text Box 108"/>
          <p:cNvSpPr txBox="1">
            <a:spLocks noChangeArrowheads="1"/>
          </p:cNvSpPr>
          <p:nvPr/>
        </p:nvSpPr>
        <p:spPr bwMode="auto">
          <a:xfrm>
            <a:off x="7467600" y="5257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4718" name="Rectangle 510"/>
          <p:cNvSpPr>
            <a:spLocks noChangeArrowheads="1"/>
          </p:cNvSpPr>
          <p:nvPr/>
        </p:nvSpPr>
        <p:spPr bwMode="auto">
          <a:xfrm>
            <a:off x="3216275" y="5532438"/>
            <a:ext cx="89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XXXX</a:t>
            </a:r>
            <a:endParaRPr lang="es-ES" altLang="es-AR" sz="1800" b="1">
              <a:solidFill>
                <a:srgbClr val="6666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4719" name="Rectangle 511"/>
          <p:cNvSpPr>
            <a:spLocks noChangeArrowheads="1"/>
          </p:cNvSpPr>
          <p:nvPr/>
        </p:nvSpPr>
        <p:spPr bwMode="auto">
          <a:xfrm>
            <a:off x="3233738" y="6418263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XXXX</a:t>
            </a:r>
            <a:endParaRPr lang="es-ES" altLang="es-AR" sz="1800" b="1">
              <a:solidFill>
                <a:srgbClr val="6666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3978" name="172 Rectángulo"/>
          <p:cNvSpPr>
            <a:spLocks noChangeArrowheads="1"/>
          </p:cNvSpPr>
          <p:nvPr/>
        </p:nvSpPr>
        <p:spPr bwMode="auto">
          <a:xfrm>
            <a:off x="6000750" y="1643063"/>
            <a:ext cx="1811338" cy="5214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4319" name="Rectangle 111"/>
          <p:cNvSpPr>
            <a:spLocks noChangeArrowheads="1"/>
          </p:cNvSpPr>
          <p:nvPr/>
        </p:nvSpPr>
        <p:spPr bwMode="auto">
          <a:xfrm>
            <a:off x="6400800" y="28813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XY) Z1</a:t>
            </a:r>
            <a:r>
              <a:rPr lang="es-ES" sz="1000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                                             </a:t>
            </a:r>
            <a:endParaRPr lang="es-ES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4320" name="Rectangle 112"/>
          <p:cNvSpPr>
            <a:spLocks noChangeArrowheads="1"/>
          </p:cNvSpPr>
          <p:nvPr/>
        </p:nvSpPr>
        <p:spPr bwMode="auto">
          <a:xfrm>
            <a:off x="6516688" y="56562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XY) Z</a:t>
            </a: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s-ES" sz="1000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                                             </a:t>
            </a:r>
            <a:endParaRPr lang="es-ES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4315" name="Text Box 107"/>
          <p:cNvSpPr txBox="1">
            <a:spLocks noChangeArrowheads="1"/>
          </p:cNvSpPr>
          <p:nvPr/>
        </p:nvSpPr>
        <p:spPr bwMode="auto">
          <a:xfrm>
            <a:off x="187325" y="1922463"/>
            <a:ext cx="23431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VARONES</a:t>
            </a:r>
          </a:p>
        </p:txBody>
      </p:sp>
      <p:sp>
        <p:nvSpPr>
          <p:cNvPr id="94721" name="Text Box 513"/>
          <p:cNvSpPr txBox="1">
            <a:spLocks noChangeArrowheads="1"/>
          </p:cNvSpPr>
          <p:nvPr/>
        </p:nvSpPr>
        <p:spPr bwMode="auto">
          <a:xfrm>
            <a:off x="234950" y="4887913"/>
            <a:ext cx="23717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MUJERES</a:t>
            </a:r>
          </a:p>
        </p:txBody>
      </p:sp>
      <p:sp>
        <p:nvSpPr>
          <p:cNvPr id="224" name="Rectangle 350"/>
          <p:cNvSpPr>
            <a:spLocks noChangeArrowheads="1"/>
          </p:cNvSpPr>
          <p:nvPr/>
        </p:nvSpPr>
        <p:spPr bwMode="auto">
          <a:xfrm>
            <a:off x="4643438" y="2708275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XXXX</a:t>
            </a:r>
            <a:endParaRPr lang="es-ES" altLang="es-AR" sz="1800" b="1">
              <a:solidFill>
                <a:srgbClr val="6666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5" name="Rectangle 350"/>
          <p:cNvSpPr>
            <a:spLocks noChangeArrowheads="1"/>
          </p:cNvSpPr>
          <p:nvPr/>
        </p:nvSpPr>
        <p:spPr bwMode="auto">
          <a:xfrm>
            <a:off x="4643438" y="3429000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XXXX</a:t>
            </a:r>
            <a:endParaRPr lang="es-ES" altLang="es-AR" sz="1800" b="1">
              <a:solidFill>
                <a:srgbClr val="6666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7" name="Rectangle 106"/>
          <p:cNvSpPr>
            <a:spLocks noChangeArrowheads="1"/>
          </p:cNvSpPr>
          <p:nvPr/>
        </p:nvSpPr>
        <p:spPr bwMode="auto">
          <a:xfrm>
            <a:off x="158750" y="3167063"/>
            <a:ext cx="2447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Empleo pleno de derechos</a:t>
            </a:r>
          </a:p>
        </p:txBody>
      </p:sp>
      <p:sp>
        <p:nvSpPr>
          <p:cNvPr id="281" name="Rectangle 106"/>
          <p:cNvSpPr>
            <a:spLocks noChangeArrowheads="1"/>
          </p:cNvSpPr>
          <p:nvPr/>
        </p:nvSpPr>
        <p:spPr bwMode="auto">
          <a:xfrm>
            <a:off x="187325" y="6073775"/>
            <a:ext cx="2484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Empleo pleno de derechos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6" grpId="0" autoUpdateAnimBg="0"/>
      <p:bldP spid="94718" grpId="0" autoUpdateAnimBg="0"/>
      <p:bldP spid="94719" grpId="0" autoUpdateAnimBg="0"/>
      <p:bldP spid="94319" grpId="0" autoUpdateAnimBg="0"/>
      <p:bldP spid="94320" grpId="0" autoUpdateAnimBg="0"/>
      <p:bldP spid="94315" grpId="0" animBg="1" autoUpdateAnimBg="0"/>
      <p:bldP spid="94721" grpId="0" animBg="1" autoUpdateAnimBg="0"/>
      <p:bldP spid="224" grpId="0" autoUpdateAnimBg="0"/>
      <p:bldP spid="225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Análisis </a:t>
            </a:r>
            <a:r>
              <a:rPr lang="es-MX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Multivariados</a:t>
            </a: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Relaciones </a:t>
            </a:r>
            <a:r>
              <a:rPr lang="es-MX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marginales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4316" name="Text Box 108"/>
          <p:cNvSpPr txBox="1">
            <a:spLocks noChangeArrowheads="1"/>
          </p:cNvSpPr>
          <p:nvPr/>
        </p:nvSpPr>
        <p:spPr bwMode="auto">
          <a:xfrm>
            <a:off x="7467600" y="5257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94558" name="Rectangle 350"/>
          <p:cNvSpPr>
            <a:spLocks noChangeArrowheads="1"/>
          </p:cNvSpPr>
          <p:nvPr/>
        </p:nvSpPr>
        <p:spPr bwMode="auto">
          <a:xfrm>
            <a:off x="4692650" y="2655888"/>
            <a:ext cx="1071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XXX</a:t>
            </a:r>
            <a:endParaRPr lang="es-ES" altLang="es-AR" sz="1800" b="1">
              <a:solidFill>
                <a:srgbClr val="6666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4718" name="Rectangle 510"/>
          <p:cNvSpPr>
            <a:spLocks noChangeArrowheads="1"/>
          </p:cNvSpPr>
          <p:nvPr/>
        </p:nvSpPr>
        <p:spPr bwMode="auto">
          <a:xfrm>
            <a:off x="3108325" y="6286500"/>
            <a:ext cx="708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XXX</a:t>
            </a:r>
            <a:endParaRPr lang="es-ES" altLang="es-AR" sz="1800" b="1">
              <a:solidFill>
                <a:srgbClr val="6666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4719" name="Rectangle 511"/>
          <p:cNvSpPr>
            <a:spLocks noChangeArrowheads="1"/>
          </p:cNvSpPr>
          <p:nvPr/>
        </p:nvSpPr>
        <p:spPr bwMode="auto">
          <a:xfrm>
            <a:off x="4578350" y="5632450"/>
            <a:ext cx="708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XXX</a:t>
            </a:r>
            <a:endParaRPr lang="es-ES" altLang="es-AR" sz="1800" b="1">
              <a:solidFill>
                <a:srgbClr val="6666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5001" name="Rectangle 119"/>
          <p:cNvSpPr>
            <a:spLocks noChangeArrowheads="1"/>
          </p:cNvSpPr>
          <p:nvPr/>
        </p:nvSpPr>
        <p:spPr bwMode="auto">
          <a:xfrm>
            <a:off x="2928938" y="3338513"/>
            <a:ext cx="1346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 </a:t>
            </a:r>
            <a:r>
              <a:rPr lang="es-MX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XXX</a:t>
            </a:r>
            <a:endParaRPr lang="es-ES" altLang="es-AR" sz="1800" b="1">
              <a:solidFill>
                <a:srgbClr val="666699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altLang="es-AR" sz="1800" b="1">
              <a:solidFill>
                <a:srgbClr val="666699"/>
              </a:solidFill>
              <a:latin typeface="Arial" pitchFamily="34" charset="0"/>
            </a:endParaRPr>
          </a:p>
        </p:txBody>
      </p:sp>
      <p:sp>
        <p:nvSpPr>
          <p:cNvPr id="85002" name="Rectangle 119"/>
          <p:cNvSpPr>
            <a:spLocks noChangeArrowheads="1"/>
          </p:cNvSpPr>
          <p:nvPr/>
        </p:nvSpPr>
        <p:spPr bwMode="auto">
          <a:xfrm>
            <a:off x="1571625" y="3143250"/>
            <a:ext cx="1346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 </a:t>
            </a:r>
            <a:r>
              <a:rPr lang="es-MX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XXX</a:t>
            </a:r>
            <a:endParaRPr lang="es-ES" altLang="es-AR" sz="1800" b="1">
              <a:solidFill>
                <a:srgbClr val="666699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altLang="es-AR" sz="1800" b="1">
              <a:solidFill>
                <a:srgbClr val="666699"/>
              </a:solidFill>
              <a:latin typeface="Arial" pitchFamily="34" charset="0"/>
            </a:endParaRPr>
          </a:p>
        </p:txBody>
      </p:sp>
      <p:sp>
        <p:nvSpPr>
          <p:cNvPr id="85003" name="Rectangle 119"/>
          <p:cNvSpPr>
            <a:spLocks noChangeArrowheads="1"/>
          </p:cNvSpPr>
          <p:nvPr/>
        </p:nvSpPr>
        <p:spPr bwMode="auto">
          <a:xfrm>
            <a:off x="1500188" y="5715000"/>
            <a:ext cx="1346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 </a:t>
            </a:r>
            <a:r>
              <a:rPr lang="es-MX" altLang="es-AR" sz="1800" b="1">
                <a:solidFill>
                  <a:srgbClr val="666699"/>
                </a:solidFill>
                <a:latin typeface="Verdana" pitchFamily="34" charset="0"/>
                <a:cs typeface="Times New Roman" pitchFamily="18" charset="0"/>
              </a:rPr>
              <a:t>XXX</a:t>
            </a:r>
            <a:endParaRPr lang="es-ES" altLang="es-AR" sz="1800" b="1">
              <a:solidFill>
                <a:srgbClr val="666699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altLang="es-AR" sz="1800" b="1">
              <a:solidFill>
                <a:srgbClr val="666699"/>
              </a:solidFill>
              <a:latin typeface="Arial" pitchFamily="34" charset="0"/>
            </a:endParaRPr>
          </a:p>
        </p:txBody>
      </p:sp>
      <p:grpSp>
        <p:nvGrpSpPr>
          <p:cNvPr id="85004" name="Group 104"/>
          <p:cNvGrpSpPr>
            <a:grpSpLocks/>
          </p:cNvGrpSpPr>
          <p:nvPr/>
        </p:nvGrpSpPr>
        <p:grpSpPr bwMode="auto">
          <a:xfrm>
            <a:off x="0" y="1773238"/>
            <a:ext cx="7885113" cy="2133600"/>
            <a:chOff x="-3" y="-3"/>
            <a:chExt cx="2822" cy="987"/>
          </a:xfrm>
        </p:grpSpPr>
        <p:grpSp>
          <p:nvGrpSpPr>
            <p:cNvPr id="85059" name="Group 102"/>
            <p:cNvGrpSpPr>
              <a:grpSpLocks/>
            </p:cNvGrpSpPr>
            <p:nvPr/>
          </p:nvGrpSpPr>
          <p:grpSpPr bwMode="auto">
            <a:xfrm>
              <a:off x="0" y="0"/>
              <a:ext cx="2816" cy="981"/>
              <a:chOff x="0" y="0"/>
              <a:chExt cx="2816" cy="981"/>
            </a:xfrm>
          </p:grpSpPr>
          <p:grpSp>
            <p:nvGrpSpPr>
              <p:cNvPr id="85061" name="Group 69"/>
              <p:cNvGrpSpPr>
                <a:grpSpLocks/>
              </p:cNvGrpSpPr>
              <p:nvPr/>
            </p:nvGrpSpPr>
            <p:grpSpPr bwMode="auto">
              <a:xfrm>
                <a:off x="0" y="0"/>
                <a:ext cx="920" cy="337"/>
                <a:chOff x="0" y="0"/>
                <a:chExt cx="920" cy="337"/>
              </a:xfrm>
            </p:grpSpPr>
            <p:sp>
              <p:nvSpPr>
                <p:cNvPr id="85103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5104" name="Group 6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20" cy="337"/>
                  <a:chOff x="0" y="0"/>
                  <a:chExt cx="920" cy="337"/>
                </a:xfrm>
              </p:grpSpPr>
              <p:sp>
                <p:nvSpPr>
                  <p:cNvPr id="8510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2" y="10"/>
                    <a:ext cx="864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AR" sz="1800">
                        <a:latin typeface="Verdana" pitchFamily="34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ctr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AR" sz="1800">
                      <a:latin typeface="Arial" pitchFamily="34" charset="0"/>
                    </a:endParaRPr>
                  </a:p>
                </p:txBody>
              </p:sp>
              <p:sp>
                <p:nvSpPr>
                  <p:cNvPr id="8510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5062" name="Group 73"/>
              <p:cNvGrpSpPr>
                <a:grpSpLocks/>
              </p:cNvGrpSpPr>
              <p:nvPr/>
            </p:nvGrpSpPr>
            <p:grpSpPr bwMode="auto">
              <a:xfrm>
                <a:off x="920" y="0"/>
                <a:ext cx="654" cy="327"/>
                <a:chOff x="920" y="0"/>
                <a:chExt cx="654" cy="327"/>
              </a:xfrm>
            </p:grpSpPr>
            <p:sp>
              <p:nvSpPr>
                <p:cNvPr id="85099" name="Rectangle 72"/>
                <p:cNvSpPr>
                  <a:spLocks noChangeArrowheads="1"/>
                </p:cNvSpPr>
                <p:nvPr/>
              </p:nvSpPr>
              <p:spPr bwMode="auto">
                <a:xfrm>
                  <a:off x="920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5100" name="Group 71"/>
                <p:cNvGrpSpPr>
                  <a:grpSpLocks/>
                </p:cNvGrpSpPr>
                <p:nvPr/>
              </p:nvGrpSpPr>
              <p:grpSpPr bwMode="auto">
                <a:xfrm>
                  <a:off x="920" y="0"/>
                  <a:ext cx="654" cy="327"/>
                  <a:chOff x="920" y="0"/>
                  <a:chExt cx="654" cy="327"/>
                </a:xfrm>
              </p:grpSpPr>
              <p:sp>
                <p:nvSpPr>
                  <p:cNvPr id="21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997" y="75"/>
                    <a:ext cx="577" cy="207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VARONES</a:t>
                    </a:r>
                  </a:p>
                </p:txBody>
              </p:sp>
              <p:sp>
                <p:nvSpPr>
                  <p:cNvPr id="8510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920" y="0"/>
                    <a:ext cx="632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5063" name="Group 77"/>
              <p:cNvGrpSpPr>
                <a:grpSpLocks/>
              </p:cNvGrpSpPr>
              <p:nvPr/>
            </p:nvGrpSpPr>
            <p:grpSpPr bwMode="auto">
              <a:xfrm>
                <a:off x="1552" y="0"/>
                <a:ext cx="643" cy="327"/>
                <a:chOff x="1552" y="0"/>
                <a:chExt cx="643" cy="327"/>
              </a:xfrm>
            </p:grpSpPr>
            <p:sp>
              <p:nvSpPr>
                <p:cNvPr id="85095" name="Rectangle 76"/>
                <p:cNvSpPr>
                  <a:spLocks noChangeArrowheads="1"/>
                </p:cNvSpPr>
                <p:nvPr/>
              </p:nvSpPr>
              <p:spPr bwMode="auto">
                <a:xfrm>
                  <a:off x="1552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5096" name="Group 75"/>
                <p:cNvGrpSpPr>
                  <a:grpSpLocks/>
                </p:cNvGrpSpPr>
                <p:nvPr/>
              </p:nvGrpSpPr>
              <p:grpSpPr bwMode="auto">
                <a:xfrm>
                  <a:off x="1552" y="0"/>
                  <a:ext cx="643" cy="327"/>
                  <a:chOff x="1552" y="0"/>
                  <a:chExt cx="643" cy="327"/>
                </a:xfrm>
              </p:grpSpPr>
              <p:sp>
                <p:nvSpPr>
                  <p:cNvPr id="213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583" y="82"/>
                    <a:ext cx="612" cy="228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MUJERES</a:t>
                    </a:r>
                  </a:p>
                </p:txBody>
              </p:sp>
              <p:sp>
                <p:nvSpPr>
                  <p:cNvPr id="8509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552" y="0"/>
                    <a:ext cx="632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5064" name="Group 81"/>
              <p:cNvGrpSpPr>
                <a:grpSpLocks/>
              </p:cNvGrpSpPr>
              <p:nvPr/>
            </p:nvGrpSpPr>
            <p:grpSpPr bwMode="auto">
              <a:xfrm>
                <a:off x="2184" y="0"/>
                <a:ext cx="632" cy="327"/>
                <a:chOff x="2184" y="0"/>
                <a:chExt cx="632" cy="327"/>
              </a:xfrm>
            </p:grpSpPr>
            <p:sp>
              <p:nvSpPr>
                <p:cNvPr id="85093" name="Rectangle 80"/>
                <p:cNvSpPr>
                  <a:spLocks noChangeArrowheads="1"/>
                </p:cNvSpPr>
                <p:nvPr/>
              </p:nvSpPr>
              <p:spPr bwMode="auto">
                <a:xfrm>
                  <a:off x="2184" y="0"/>
                  <a:ext cx="632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sp>
              <p:nvSpPr>
                <p:cNvPr id="85094" name="Rectangle 78"/>
                <p:cNvSpPr>
                  <a:spLocks noChangeArrowheads="1"/>
                </p:cNvSpPr>
                <p:nvPr/>
              </p:nvSpPr>
              <p:spPr bwMode="auto">
                <a:xfrm>
                  <a:off x="2184" y="0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5065" name="Group 85"/>
              <p:cNvGrpSpPr>
                <a:grpSpLocks/>
              </p:cNvGrpSpPr>
              <p:nvPr/>
            </p:nvGrpSpPr>
            <p:grpSpPr bwMode="auto">
              <a:xfrm>
                <a:off x="0" y="297"/>
                <a:ext cx="920" cy="357"/>
                <a:chOff x="0" y="297"/>
                <a:chExt cx="920" cy="357"/>
              </a:xfrm>
            </p:grpSpPr>
            <p:sp>
              <p:nvSpPr>
                <p:cNvPr id="85089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327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5090" name="Group 83"/>
                <p:cNvGrpSpPr>
                  <a:grpSpLocks/>
                </p:cNvGrpSpPr>
                <p:nvPr/>
              </p:nvGrpSpPr>
              <p:grpSpPr bwMode="auto">
                <a:xfrm>
                  <a:off x="0" y="297"/>
                  <a:ext cx="920" cy="357"/>
                  <a:chOff x="0" y="297"/>
                  <a:chExt cx="920" cy="357"/>
                </a:xfrm>
              </p:grpSpPr>
              <p:sp>
                <p:nvSpPr>
                  <p:cNvPr id="205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97"/>
                    <a:ext cx="864" cy="328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r>
                      <a:rPr lang="es-ES" b="1" dirty="0">
                        <a:solidFill>
                          <a:srgbClr val="6666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Resto de activos</a:t>
                    </a:r>
                  </a:p>
                </p:txBody>
              </p:sp>
              <p:sp>
                <p:nvSpPr>
                  <p:cNvPr id="85092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7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5066" name="Group 87"/>
              <p:cNvGrpSpPr>
                <a:grpSpLocks/>
              </p:cNvGrpSpPr>
              <p:nvPr/>
            </p:nvGrpSpPr>
            <p:grpSpPr bwMode="auto">
              <a:xfrm>
                <a:off x="920" y="327"/>
                <a:ext cx="632" cy="327"/>
                <a:chOff x="920" y="327"/>
                <a:chExt cx="632" cy="327"/>
              </a:xfrm>
            </p:grpSpPr>
            <p:sp>
              <p:nvSpPr>
                <p:cNvPr id="85087" name="Rectangle 59"/>
                <p:cNvSpPr>
                  <a:spLocks noChangeArrowheads="1"/>
                </p:cNvSpPr>
                <p:nvPr/>
              </p:nvSpPr>
              <p:spPr bwMode="auto">
                <a:xfrm>
                  <a:off x="948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5088" name="Rectangle 86"/>
                <p:cNvSpPr>
                  <a:spLocks noChangeArrowheads="1"/>
                </p:cNvSpPr>
                <p:nvPr/>
              </p:nvSpPr>
              <p:spPr bwMode="auto">
                <a:xfrm>
                  <a:off x="920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5067" name="Group 89"/>
              <p:cNvGrpSpPr>
                <a:grpSpLocks/>
              </p:cNvGrpSpPr>
              <p:nvPr/>
            </p:nvGrpSpPr>
            <p:grpSpPr bwMode="auto">
              <a:xfrm>
                <a:off x="1552" y="327"/>
                <a:ext cx="632" cy="327"/>
                <a:chOff x="1552" y="327"/>
                <a:chExt cx="632" cy="327"/>
              </a:xfrm>
            </p:grpSpPr>
            <p:sp>
              <p:nvSpPr>
                <p:cNvPr id="85085" name="Rectangle 60"/>
                <p:cNvSpPr>
                  <a:spLocks noChangeArrowheads="1"/>
                </p:cNvSpPr>
                <p:nvPr/>
              </p:nvSpPr>
              <p:spPr bwMode="auto">
                <a:xfrm>
                  <a:off x="1580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5086" name="Rectangle 88"/>
                <p:cNvSpPr>
                  <a:spLocks noChangeArrowheads="1"/>
                </p:cNvSpPr>
                <p:nvPr/>
              </p:nvSpPr>
              <p:spPr bwMode="auto">
                <a:xfrm>
                  <a:off x="1552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5068" name="Group 91"/>
              <p:cNvGrpSpPr>
                <a:grpSpLocks/>
              </p:cNvGrpSpPr>
              <p:nvPr/>
            </p:nvGrpSpPr>
            <p:grpSpPr bwMode="auto">
              <a:xfrm>
                <a:off x="2184" y="327"/>
                <a:ext cx="632" cy="327"/>
                <a:chOff x="2184" y="327"/>
                <a:chExt cx="632" cy="327"/>
              </a:xfrm>
            </p:grpSpPr>
            <p:sp>
              <p:nvSpPr>
                <p:cNvPr id="85083" name="Rectangle 61"/>
                <p:cNvSpPr>
                  <a:spLocks noChangeArrowheads="1"/>
                </p:cNvSpPr>
                <p:nvPr/>
              </p:nvSpPr>
              <p:spPr bwMode="auto">
                <a:xfrm>
                  <a:off x="2212" y="327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5084" name="Rectangle 90"/>
                <p:cNvSpPr>
                  <a:spLocks noChangeArrowheads="1"/>
                </p:cNvSpPr>
                <p:nvPr/>
              </p:nvSpPr>
              <p:spPr bwMode="auto">
                <a:xfrm>
                  <a:off x="2184" y="327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5069" name="Group 95"/>
              <p:cNvGrpSpPr>
                <a:grpSpLocks/>
              </p:cNvGrpSpPr>
              <p:nvPr/>
            </p:nvGrpSpPr>
            <p:grpSpPr bwMode="auto">
              <a:xfrm>
                <a:off x="0" y="654"/>
                <a:ext cx="920" cy="327"/>
                <a:chOff x="0" y="654"/>
                <a:chExt cx="920" cy="327"/>
              </a:xfrm>
            </p:grpSpPr>
            <p:sp>
              <p:nvSpPr>
                <p:cNvPr id="85079" name="Rectangle 94"/>
                <p:cNvSpPr>
                  <a:spLocks noChangeArrowheads="1"/>
                </p:cNvSpPr>
                <p:nvPr/>
              </p:nvSpPr>
              <p:spPr bwMode="auto">
                <a:xfrm>
                  <a:off x="0" y="654"/>
                  <a:ext cx="920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  <p:grpSp>
              <p:nvGrpSpPr>
                <p:cNvPr id="85080" name="Group 93"/>
                <p:cNvGrpSpPr>
                  <a:grpSpLocks/>
                </p:cNvGrpSpPr>
                <p:nvPr/>
              </p:nvGrpSpPr>
              <p:grpSpPr bwMode="auto">
                <a:xfrm>
                  <a:off x="0" y="654"/>
                  <a:ext cx="920" cy="327"/>
                  <a:chOff x="0" y="654"/>
                  <a:chExt cx="920" cy="327"/>
                </a:xfrm>
              </p:grpSpPr>
              <p:sp>
                <p:nvSpPr>
                  <p:cNvPr id="85081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654"/>
                    <a:ext cx="864" cy="327"/>
                  </a:xfrm>
                  <a:prstGeom prst="rect">
                    <a:avLst/>
                  </a:prstGeom>
                  <a:solidFill>
                    <a:srgbClr val="E6E6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1800">
                      <a:latin typeface="Arial" pitchFamily="34" charset="0"/>
                    </a:endParaRPr>
                  </a:p>
                </p:txBody>
              </p:sp>
              <p:sp>
                <p:nvSpPr>
                  <p:cNvPr id="85082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54"/>
                    <a:ext cx="920" cy="327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AR" altLang="es-AR" sz="2400"/>
                  </a:p>
                </p:txBody>
              </p:sp>
            </p:grpSp>
          </p:grpSp>
          <p:grpSp>
            <p:nvGrpSpPr>
              <p:cNvPr id="85070" name="Group 97"/>
              <p:cNvGrpSpPr>
                <a:grpSpLocks/>
              </p:cNvGrpSpPr>
              <p:nvPr/>
            </p:nvGrpSpPr>
            <p:grpSpPr bwMode="auto">
              <a:xfrm>
                <a:off x="920" y="654"/>
                <a:ext cx="632" cy="327"/>
                <a:chOff x="920" y="654"/>
                <a:chExt cx="632" cy="327"/>
              </a:xfrm>
            </p:grpSpPr>
            <p:sp>
              <p:nvSpPr>
                <p:cNvPr id="85077" name="Rectangle 63"/>
                <p:cNvSpPr>
                  <a:spLocks noChangeArrowheads="1"/>
                </p:cNvSpPr>
                <p:nvPr/>
              </p:nvSpPr>
              <p:spPr bwMode="auto">
                <a:xfrm>
                  <a:off x="948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5078" name="Rectangle 96"/>
                <p:cNvSpPr>
                  <a:spLocks noChangeArrowheads="1"/>
                </p:cNvSpPr>
                <p:nvPr/>
              </p:nvSpPr>
              <p:spPr bwMode="auto">
                <a:xfrm>
                  <a:off x="920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5071" name="Group 99"/>
              <p:cNvGrpSpPr>
                <a:grpSpLocks/>
              </p:cNvGrpSpPr>
              <p:nvPr/>
            </p:nvGrpSpPr>
            <p:grpSpPr bwMode="auto">
              <a:xfrm>
                <a:off x="1552" y="654"/>
                <a:ext cx="632" cy="327"/>
                <a:chOff x="1552" y="654"/>
                <a:chExt cx="632" cy="327"/>
              </a:xfrm>
            </p:grpSpPr>
            <p:sp>
              <p:nvSpPr>
                <p:cNvPr id="85075" name="Rectangle 64"/>
                <p:cNvSpPr>
                  <a:spLocks noChangeArrowheads="1"/>
                </p:cNvSpPr>
                <p:nvPr/>
              </p:nvSpPr>
              <p:spPr bwMode="auto">
                <a:xfrm>
                  <a:off x="1580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5076" name="Rectangle 98"/>
                <p:cNvSpPr>
                  <a:spLocks noChangeArrowheads="1"/>
                </p:cNvSpPr>
                <p:nvPr/>
              </p:nvSpPr>
              <p:spPr bwMode="auto">
                <a:xfrm>
                  <a:off x="1552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  <p:grpSp>
            <p:nvGrpSpPr>
              <p:cNvPr id="85072" name="Group 101"/>
              <p:cNvGrpSpPr>
                <a:grpSpLocks/>
              </p:cNvGrpSpPr>
              <p:nvPr/>
            </p:nvGrpSpPr>
            <p:grpSpPr bwMode="auto">
              <a:xfrm>
                <a:off x="2184" y="654"/>
                <a:ext cx="632" cy="327"/>
                <a:chOff x="2184" y="654"/>
                <a:chExt cx="632" cy="327"/>
              </a:xfrm>
            </p:grpSpPr>
            <p:sp>
              <p:nvSpPr>
                <p:cNvPr id="85073" name="Rectangle 65"/>
                <p:cNvSpPr>
                  <a:spLocks noChangeArrowheads="1"/>
                </p:cNvSpPr>
                <p:nvPr/>
              </p:nvSpPr>
              <p:spPr bwMode="auto">
                <a:xfrm>
                  <a:off x="2212" y="654"/>
                  <a:ext cx="57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507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184" y="654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sp>
          <p:nvSpPr>
            <p:cNvPr id="85060" name="Rectangle 103"/>
            <p:cNvSpPr>
              <a:spLocks noChangeArrowheads="1"/>
            </p:cNvSpPr>
            <p:nvPr/>
          </p:nvSpPr>
          <p:spPr bwMode="auto">
            <a:xfrm>
              <a:off x="-3" y="-3"/>
              <a:ext cx="2822" cy="98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AR" altLang="es-AR" sz="2400"/>
            </a:p>
          </p:txBody>
        </p:sp>
      </p:grpSp>
      <p:sp>
        <p:nvSpPr>
          <p:cNvPr id="223" name="Rectangle 106"/>
          <p:cNvSpPr>
            <a:spLocks noChangeArrowheads="1"/>
          </p:cNvSpPr>
          <p:nvPr/>
        </p:nvSpPr>
        <p:spPr bwMode="auto">
          <a:xfrm>
            <a:off x="0" y="3141663"/>
            <a:ext cx="2447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Empleo pleno de derechos</a:t>
            </a:r>
          </a:p>
        </p:txBody>
      </p:sp>
      <p:grpSp>
        <p:nvGrpSpPr>
          <p:cNvPr id="85006" name="Group 102"/>
          <p:cNvGrpSpPr>
            <a:grpSpLocks/>
          </p:cNvGrpSpPr>
          <p:nvPr/>
        </p:nvGrpSpPr>
        <p:grpSpPr bwMode="auto">
          <a:xfrm>
            <a:off x="7938" y="4730750"/>
            <a:ext cx="7604125" cy="2120900"/>
            <a:chOff x="0" y="0"/>
            <a:chExt cx="2816" cy="981"/>
          </a:xfrm>
        </p:grpSpPr>
        <p:grpSp>
          <p:nvGrpSpPr>
            <p:cNvPr id="85011" name="Group 69"/>
            <p:cNvGrpSpPr>
              <a:grpSpLocks/>
            </p:cNvGrpSpPr>
            <p:nvPr/>
          </p:nvGrpSpPr>
          <p:grpSpPr bwMode="auto">
            <a:xfrm>
              <a:off x="0" y="0"/>
              <a:ext cx="920" cy="327"/>
              <a:chOff x="0" y="0"/>
              <a:chExt cx="920" cy="327"/>
            </a:xfrm>
          </p:grpSpPr>
          <p:sp>
            <p:nvSpPr>
              <p:cNvPr id="85055" name="Rectangle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20" cy="327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85056" name="Group 67"/>
              <p:cNvGrpSpPr>
                <a:grpSpLocks/>
              </p:cNvGrpSpPr>
              <p:nvPr/>
            </p:nvGrpSpPr>
            <p:grpSpPr bwMode="auto">
              <a:xfrm>
                <a:off x="0" y="0"/>
                <a:ext cx="920" cy="327"/>
                <a:chOff x="0" y="0"/>
                <a:chExt cx="920" cy="327"/>
              </a:xfrm>
            </p:grpSpPr>
            <p:sp>
              <p:nvSpPr>
                <p:cNvPr id="85057" name="Rectangle 54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864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AR" sz="1800">
                      <a:latin typeface="Verdana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5058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20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grpSp>
          <p:nvGrpSpPr>
            <p:cNvPr id="85012" name="Group 73"/>
            <p:cNvGrpSpPr>
              <a:grpSpLocks/>
            </p:cNvGrpSpPr>
            <p:nvPr/>
          </p:nvGrpSpPr>
          <p:grpSpPr bwMode="auto">
            <a:xfrm>
              <a:off x="920" y="0"/>
              <a:ext cx="632" cy="327"/>
              <a:chOff x="920" y="0"/>
              <a:chExt cx="632" cy="327"/>
            </a:xfrm>
          </p:grpSpPr>
          <p:sp>
            <p:nvSpPr>
              <p:cNvPr id="85051" name="Rectangle 72"/>
              <p:cNvSpPr>
                <a:spLocks noChangeArrowheads="1"/>
              </p:cNvSpPr>
              <p:nvPr/>
            </p:nvSpPr>
            <p:spPr bwMode="auto">
              <a:xfrm>
                <a:off x="920" y="0"/>
                <a:ext cx="632" cy="327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85052" name="Group 71"/>
              <p:cNvGrpSpPr>
                <a:grpSpLocks/>
              </p:cNvGrpSpPr>
              <p:nvPr/>
            </p:nvGrpSpPr>
            <p:grpSpPr bwMode="auto">
              <a:xfrm>
                <a:off x="920" y="0"/>
                <a:ext cx="632" cy="327"/>
                <a:chOff x="920" y="0"/>
                <a:chExt cx="632" cy="327"/>
              </a:xfrm>
            </p:grpSpPr>
            <p:sp>
              <p:nvSpPr>
                <p:cNvPr id="269" name="Rectangle 55"/>
                <p:cNvSpPr>
                  <a:spLocks noChangeArrowheads="1"/>
                </p:cNvSpPr>
                <p:nvPr/>
              </p:nvSpPr>
              <p:spPr bwMode="auto">
                <a:xfrm>
                  <a:off x="957" y="103"/>
                  <a:ext cx="576" cy="224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es-ES" b="1" dirty="0">
                      <a:solidFill>
                        <a:srgbClr val="666699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VARONES</a:t>
                  </a:r>
                </a:p>
              </p:txBody>
            </p:sp>
            <p:sp>
              <p:nvSpPr>
                <p:cNvPr id="85054" name="Rectangle 70"/>
                <p:cNvSpPr>
                  <a:spLocks noChangeArrowheads="1"/>
                </p:cNvSpPr>
                <p:nvPr/>
              </p:nvSpPr>
              <p:spPr bwMode="auto">
                <a:xfrm>
                  <a:off x="920" y="0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grpSp>
          <p:nvGrpSpPr>
            <p:cNvPr id="85013" name="Group 77"/>
            <p:cNvGrpSpPr>
              <a:grpSpLocks/>
            </p:cNvGrpSpPr>
            <p:nvPr/>
          </p:nvGrpSpPr>
          <p:grpSpPr bwMode="auto">
            <a:xfrm>
              <a:off x="1552" y="0"/>
              <a:ext cx="632" cy="366"/>
              <a:chOff x="1552" y="0"/>
              <a:chExt cx="632" cy="366"/>
            </a:xfrm>
          </p:grpSpPr>
          <p:sp>
            <p:nvSpPr>
              <p:cNvPr id="85047" name="Rectangle 76"/>
              <p:cNvSpPr>
                <a:spLocks noChangeArrowheads="1"/>
              </p:cNvSpPr>
              <p:nvPr/>
            </p:nvSpPr>
            <p:spPr bwMode="auto">
              <a:xfrm>
                <a:off x="1552" y="0"/>
                <a:ext cx="632" cy="327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85048" name="Group 75"/>
              <p:cNvGrpSpPr>
                <a:grpSpLocks/>
              </p:cNvGrpSpPr>
              <p:nvPr/>
            </p:nvGrpSpPr>
            <p:grpSpPr bwMode="auto">
              <a:xfrm>
                <a:off x="1552" y="0"/>
                <a:ext cx="632" cy="366"/>
                <a:chOff x="1552" y="0"/>
                <a:chExt cx="632" cy="366"/>
              </a:xfrm>
            </p:grpSpPr>
            <p:sp>
              <p:nvSpPr>
                <p:cNvPr id="265" name="Rectangle 56"/>
                <p:cNvSpPr>
                  <a:spLocks noChangeArrowheads="1"/>
                </p:cNvSpPr>
                <p:nvPr/>
              </p:nvSpPr>
              <p:spPr bwMode="auto">
                <a:xfrm>
                  <a:off x="1552" y="122"/>
                  <a:ext cx="612" cy="244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es-ES" b="1" dirty="0">
                      <a:solidFill>
                        <a:srgbClr val="666699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MUJERES</a:t>
                  </a:r>
                </a:p>
              </p:txBody>
            </p:sp>
            <p:sp>
              <p:nvSpPr>
                <p:cNvPr id="85050" name="Rectangle 74"/>
                <p:cNvSpPr>
                  <a:spLocks noChangeArrowheads="1"/>
                </p:cNvSpPr>
                <p:nvPr/>
              </p:nvSpPr>
              <p:spPr bwMode="auto">
                <a:xfrm>
                  <a:off x="1552" y="0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grpSp>
          <p:nvGrpSpPr>
            <p:cNvPr id="85014" name="Group 81"/>
            <p:cNvGrpSpPr>
              <a:grpSpLocks/>
            </p:cNvGrpSpPr>
            <p:nvPr/>
          </p:nvGrpSpPr>
          <p:grpSpPr bwMode="auto">
            <a:xfrm>
              <a:off x="2184" y="0"/>
              <a:ext cx="632" cy="327"/>
              <a:chOff x="2184" y="0"/>
              <a:chExt cx="632" cy="327"/>
            </a:xfrm>
          </p:grpSpPr>
          <p:sp>
            <p:nvSpPr>
              <p:cNvPr id="85043" name="Rectangle 80"/>
              <p:cNvSpPr>
                <a:spLocks noChangeArrowheads="1"/>
              </p:cNvSpPr>
              <p:nvPr/>
            </p:nvSpPr>
            <p:spPr bwMode="auto">
              <a:xfrm>
                <a:off x="2184" y="0"/>
                <a:ext cx="632" cy="327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85044" name="Group 79"/>
              <p:cNvGrpSpPr>
                <a:grpSpLocks/>
              </p:cNvGrpSpPr>
              <p:nvPr/>
            </p:nvGrpSpPr>
            <p:grpSpPr bwMode="auto">
              <a:xfrm>
                <a:off x="2184" y="0"/>
                <a:ext cx="632" cy="327"/>
                <a:chOff x="2184" y="0"/>
                <a:chExt cx="632" cy="327"/>
              </a:xfrm>
            </p:grpSpPr>
            <p:sp>
              <p:nvSpPr>
                <p:cNvPr id="261" name="Rectangle 57"/>
                <p:cNvSpPr>
                  <a:spLocks noChangeArrowheads="1"/>
                </p:cNvSpPr>
                <p:nvPr/>
              </p:nvSpPr>
              <p:spPr bwMode="auto">
                <a:xfrm>
                  <a:off x="2212" y="0"/>
                  <a:ext cx="576" cy="327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es-ES" b="1" dirty="0">
                      <a:solidFill>
                        <a:srgbClr val="666699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X</a:t>
                  </a:r>
                  <a:r>
                    <a:rPr lang="es-MX" b="1" dirty="0">
                      <a:solidFill>
                        <a:srgbClr val="666699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3</a:t>
                  </a:r>
                  <a:endParaRPr lang="es-ES" dirty="0">
                    <a:latin typeface="Verdana" pitchFamily="34" charset="0"/>
                    <a:cs typeface="Times New Roman" pitchFamily="18" charset="0"/>
                  </a:endParaRPr>
                </a:p>
                <a:p>
                  <a:pPr algn="ctr">
                    <a:defRPr/>
                  </a:pPr>
                  <a:endParaRPr lang="es-ES" dirty="0">
                    <a:latin typeface="Arial" charset="0"/>
                  </a:endParaRPr>
                </a:p>
              </p:txBody>
            </p:sp>
            <p:sp>
              <p:nvSpPr>
                <p:cNvPr id="85046" name="Rectangle 78"/>
                <p:cNvSpPr>
                  <a:spLocks noChangeArrowheads="1"/>
                </p:cNvSpPr>
                <p:nvPr/>
              </p:nvSpPr>
              <p:spPr bwMode="auto">
                <a:xfrm>
                  <a:off x="2184" y="0"/>
                  <a:ext cx="632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grpSp>
          <p:nvGrpSpPr>
            <p:cNvPr id="85015" name="Group 85"/>
            <p:cNvGrpSpPr>
              <a:grpSpLocks/>
            </p:cNvGrpSpPr>
            <p:nvPr/>
          </p:nvGrpSpPr>
          <p:grpSpPr bwMode="auto">
            <a:xfrm>
              <a:off x="0" y="327"/>
              <a:ext cx="948" cy="391"/>
              <a:chOff x="0" y="327"/>
              <a:chExt cx="948" cy="391"/>
            </a:xfrm>
          </p:grpSpPr>
          <p:sp>
            <p:nvSpPr>
              <p:cNvPr id="85039" name="Rectangle 84"/>
              <p:cNvSpPr>
                <a:spLocks noChangeArrowheads="1"/>
              </p:cNvSpPr>
              <p:nvPr/>
            </p:nvSpPr>
            <p:spPr bwMode="auto">
              <a:xfrm>
                <a:off x="0" y="327"/>
                <a:ext cx="920" cy="327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85040" name="Group 83"/>
              <p:cNvGrpSpPr>
                <a:grpSpLocks/>
              </p:cNvGrpSpPr>
              <p:nvPr/>
            </p:nvGrpSpPr>
            <p:grpSpPr bwMode="auto">
              <a:xfrm>
                <a:off x="0" y="327"/>
                <a:ext cx="948" cy="391"/>
                <a:chOff x="0" y="327"/>
                <a:chExt cx="948" cy="391"/>
              </a:xfrm>
            </p:grpSpPr>
            <p:sp>
              <p:nvSpPr>
                <p:cNvPr id="257" name="Rectangle 58"/>
                <p:cNvSpPr>
                  <a:spLocks noChangeArrowheads="1"/>
                </p:cNvSpPr>
                <p:nvPr/>
              </p:nvSpPr>
              <p:spPr bwMode="auto">
                <a:xfrm>
                  <a:off x="84" y="390"/>
                  <a:ext cx="864" cy="328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r>
                    <a:rPr lang="es-ES" b="1" dirty="0">
                      <a:solidFill>
                        <a:srgbClr val="666699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Hasta SI</a:t>
                  </a:r>
                </a:p>
              </p:txBody>
            </p:sp>
            <p:sp>
              <p:nvSpPr>
                <p:cNvPr id="85042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327"/>
                  <a:ext cx="920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grpSp>
          <p:nvGrpSpPr>
            <p:cNvPr id="85016" name="Group 87"/>
            <p:cNvGrpSpPr>
              <a:grpSpLocks/>
            </p:cNvGrpSpPr>
            <p:nvPr/>
          </p:nvGrpSpPr>
          <p:grpSpPr bwMode="auto">
            <a:xfrm>
              <a:off x="920" y="327"/>
              <a:ext cx="632" cy="327"/>
              <a:chOff x="920" y="327"/>
              <a:chExt cx="632" cy="327"/>
            </a:xfrm>
          </p:grpSpPr>
          <p:sp>
            <p:nvSpPr>
              <p:cNvPr id="85037" name="Rectangle 59"/>
              <p:cNvSpPr>
                <a:spLocks noChangeArrowheads="1"/>
              </p:cNvSpPr>
              <p:nvPr/>
            </p:nvSpPr>
            <p:spPr bwMode="auto">
              <a:xfrm>
                <a:off x="948" y="327"/>
                <a:ext cx="57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AR" sz="1800">
                    <a:latin typeface="Verdana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ES" altLang="es-AR" sz="1800">
                  <a:latin typeface="Arial" pitchFamily="34" charset="0"/>
                </a:endParaRPr>
              </a:p>
            </p:txBody>
          </p:sp>
          <p:sp>
            <p:nvSpPr>
              <p:cNvPr id="85038" name="Rectangle 86"/>
              <p:cNvSpPr>
                <a:spLocks noChangeArrowheads="1"/>
              </p:cNvSpPr>
              <p:nvPr/>
            </p:nvSpPr>
            <p:spPr bwMode="auto">
              <a:xfrm>
                <a:off x="920" y="327"/>
                <a:ext cx="632" cy="32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85017" name="Group 89"/>
            <p:cNvGrpSpPr>
              <a:grpSpLocks/>
            </p:cNvGrpSpPr>
            <p:nvPr/>
          </p:nvGrpSpPr>
          <p:grpSpPr bwMode="auto">
            <a:xfrm>
              <a:off x="1552" y="327"/>
              <a:ext cx="632" cy="327"/>
              <a:chOff x="1552" y="327"/>
              <a:chExt cx="632" cy="327"/>
            </a:xfrm>
          </p:grpSpPr>
          <p:sp>
            <p:nvSpPr>
              <p:cNvPr id="85035" name="Rectangle 60"/>
              <p:cNvSpPr>
                <a:spLocks noChangeArrowheads="1"/>
              </p:cNvSpPr>
              <p:nvPr/>
            </p:nvSpPr>
            <p:spPr bwMode="auto">
              <a:xfrm>
                <a:off x="1580" y="327"/>
                <a:ext cx="57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AR" sz="1800">
                    <a:latin typeface="Verdana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ES" altLang="es-AR" sz="1800">
                  <a:latin typeface="Arial" pitchFamily="34" charset="0"/>
                </a:endParaRPr>
              </a:p>
            </p:txBody>
          </p:sp>
          <p:sp>
            <p:nvSpPr>
              <p:cNvPr id="85036" name="Rectangle 88"/>
              <p:cNvSpPr>
                <a:spLocks noChangeArrowheads="1"/>
              </p:cNvSpPr>
              <p:nvPr/>
            </p:nvSpPr>
            <p:spPr bwMode="auto">
              <a:xfrm>
                <a:off x="1552" y="327"/>
                <a:ext cx="632" cy="32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85018" name="Group 91"/>
            <p:cNvGrpSpPr>
              <a:grpSpLocks/>
            </p:cNvGrpSpPr>
            <p:nvPr/>
          </p:nvGrpSpPr>
          <p:grpSpPr bwMode="auto">
            <a:xfrm>
              <a:off x="2184" y="327"/>
              <a:ext cx="632" cy="327"/>
              <a:chOff x="2184" y="327"/>
              <a:chExt cx="632" cy="327"/>
            </a:xfrm>
          </p:grpSpPr>
          <p:sp>
            <p:nvSpPr>
              <p:cNvPr id="85033" name="Rectangle 61"/>
              <p:cNvSpPr>
                <a:spLocks noChangeArrowheads="1"/>
              </p:cNvSpPr>
              <p:nvPr/>
            </p:nvSpPr>
            <p:spPr bwMode="auto">
              <a:xfrm>
                <a:off x="2212" y="327"/>
                <a:ext cx="57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AR" sz="1800">
                    <a:latin typeface="Verdana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ES" altLang="es-AR" sz="1800">
                  <a:latin typeface="Arial" pitchFamily="34" charset="0"/>
                </a:endParaRPr>
              </a:p>
            </p:txBody>
          </p:sp>
          <p:sp>
            <p:nvSpPr>
              <p:cNvPr id="85034" name="Rectangle 90"/>
              <p:cNvSpPr>
                <a:spLocks noChangeArrowheads="1"/>
              </p:cNvSpPr>
              <p:nvPr/>
            </p:nvSpPr>
            <p:spPr bwMode="auto">
              <a:xfrm>
                <a:off x="2184" y="327"/>
                <a:ext cx="632" cy="32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85019" name="Group 95"/>
            <p:cNvGrpSpPr>
              <a:grpSpLocks/>
            </p:cNvGrpSpPr>
            <p:nvPr/>
          </p:nvGrpSpPr>
          <p:grpSpPr bwMode="auto">
            <a:xfrm>
              <a:off x="0" y="654"/>
              <a:ext cx="920" cy="327"/>
              <a:chOff x="0" y="654"/>
              <a:chExt cx="920" cy="327"/>
            </a:xfrm>
          </p:grpSpPr>
          <p:sp>
            <p:nvSpPr>
              <p:cNvPr id="85029" name="Rectangle 94"/>
              <p:cNvSpPr>
                <a:spLocks noChangeArrowheads="1"/>
              </p:cNvSpPr>
              <p:nvPr/>
            </p:nvSpPr>
            <p:spPr bwMode="auto">
              <a:xfrm>
                <a:off x="0" y="654"/>
                <a:ext cx="920" cy="327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  <p:grpSp>
            <p:nvGrpSpPr>
              <p:cNvPr id="85030" name="Group 93"/>
              <p:cNvGrpSpPr>
                <a:grpSpLocks/>
              </p:cNvGrpSpPr>
              <p:nvPr/>
            </p:nvGrpSpPr>
            <p:grpSpPr bwMode="auto">
              <a:xfrm>
                <a:off x="0" y="654"/>
                <a:ext cx="920" cy="327"/>
                <a:chOff x="0" y="654"/>
                <a:chExt cx="920" cy="327"/>
              </a:xfrm>
            </p:grpSpPr>
            <p:sp>
              <p:nvSpPr>
                <p:cNvPr id="85031" name="Rectangle 62"/>
                <p:cNvSpPr>
                  <a:spLocks noChangeArrowheads="1"/>
                </p:cNvSpPr>
                <p:nvPr/>
              </p:nvSpPr>
              <p:spPr bwMode="auto">
                <a:xfrm>
                  <a:off x="28" y="654"/>
                  <a:ext cx="864" cy="327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1800">
                    <a:latin typeface="Arial" pitchFamily="34" charset="0"/>
                  </a:endParaRPr>
                </a:p>
              </p:txBody>
            </p:sp>
            <p:sp>
              <p:nvSpPr>
                <p:cNvPr id="85032" name="Rectangle 92"/>
                <p:cNvSpPr>
                  <a:spLocks noChangeArrowheads="1"/>
                </p:cNvSpPr>
                <p:nvPr/>
              </p:nvSpPr>
              <p:spPr bwMode="auto">
                <a:xfrm>
                  <a:off x="0" y="654"/>
                  <a:ext cx="920" cy="3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AR" altLang="es-AR" sz="2400"/>
                </a:p>
              </p:txBody>
            </p:sp>
          </p:grpSp>
        </p:grpSp>
        <p:grpSp>
          <p:nvGrpSpPr>
            <p:cNvPr id="85020" name="Group 97"/>
            <p:cNvGrpSpPr>
              <a:grpSpLocks/>
            </p:cNvGrpSpPr>
            <p:nvPr/>
          </p:nvGrpSpPr>
          <p:grpSpPr bwMode="auto">
            <a:xfrm>
              <a:off x="920" y="654"/>
              <a:ext cx="632" cy="327"/>
              <a:chOff x="920" y="654"/>
              <a:chExt cx="632" cy="327"/>
            </a:xfrm>
          </p:grpSpPr>
          <p:sp>
            <p:nvSpPr>
              <p:cNvPr id="85027" name="Rectangle 63"/>
              <p:cNvSpPr>
                <a:spLocks noChangeArrowheads="1"/>
              </p:cNvSpPr>
              <p:nvPr/>
            </p:nvSpPr>
            <p:spPr bwMode="auto">
              <a:xfrm>
                <a:off x="948" y="654"/>
                <a:ext cx="57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AR" sz="1800">
                    <a:latin typeface="Verdana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ES" altLang="es-AR" sz="1800">
                  <a:latin typeface="Arial" pitchFamily="34" charset="0"/>
                </a:endParaRPr>
              </a:p>
            </p:txBody>
          </p:sp>
          <p:sp>
            <p:nvSpPr>
              <p:cNvPr id="85028" name="Rectangle 96"/>
              <p:cNvSpPr>
                <a:spLocks noChangeArrowheads="1"/>
              </p:cNvSpPr>
              <p:nvPr/>
            </p:nvSpPr>
            <p:spPr bwMode="auto">
              <a:xfrm>
                <a:off x="920" y="654"/>
                <a:ext cx="632" cy="32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85021" name="Group 99"/>
            <p:cNvGrpSpPr>
              <a:grpSpLocks/>
            </p:cNvGrpSpPr>
            <p:nvPr/>
          </p:nvGrpSpPr>
          <p:grpSpPr bwMode="auto">
            <a:xfrm>
              <a:off x="1552" y="654"/>
              <a:ext cx="632" cy="327"/>
              <a:chOff x="1552" y="654"/>
              <a:chExt cx="632" cy="327"/>
            </a:xfrm>
          </p:grpSpPr>
          <p:sp>
            <p:nvSpPr>
              <p:cNvPr id="85025" name="Rectangle 64"/>
              <p:cNvSpPr>
                <a:spLocks noChangeArrowheads="1"/>
              </p:cNvSpPr>
              <p:nvPr/>
            </p:nvSpPr>
            <p:spPr bwMode="auto">
              <a:xfrm>
                <a:off x="1580" y="654"/>
                <a:ext cx="57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AR" sz="1800">
                    <a:latin typeface="Verdana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ES" altLang="es-AR" sz="1800">
                  <a:latin typeface="Arial" pitchFamily="34" charset="0"/>
                </a:endParaRPr>
              </a:p>
            </p:txBody>
          </p:sp>
          <p:sp>
            <p:nvSpPr>
              <p:cNvPr id="85026" name="Rectangle 98"/>
              <p:cNvSpPr>
                <a:spLocks noChangeArrowheads="1"/>
              </p:cNvSpPr>
              <p:nvPr/>
            </p:nvSpPr>
            <p:spPr bwMode="auto">
              <a:xfrm>
                <a:off x="1552" y="654"/>
                <a:ext cx="632" cy="32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</p:grpSp>
        <p:grpSp>
          <p:nvGrpSpPr>
            <p:cNvPr id="85022" name="Group 101"/>
            <p:cNvGrpSpPr>
              <a:grpSpLocks/>
            </p:cNvGrpSpPr>
            <p:nvPr/>
          </p:nvGrpSpPr>
          <p:grpSpPr bwMode="auto">
            <a:xfrm>
              <a:off x="2184" y="654"/>
              <a:ext cx="632" cy="327"/>
              <a:chOff x="2184" y="654"/>
              <a:chExt cx="632" cy="327"/>
            </a:xfrm>
          </p:grpSpPr>
          <p:sp>
            <p:nvSpPr>
              <p:cNvPr id="85023" name="Rectangle 65"/>
              <p:cNvSpPr>
                <a:spLocks noChangeArrowheads="1"/>
              </p:cNvSpPr>
              <p:nvPr/>
            </p:nvSpPr>
            <p:spPr bwMode="auto">
              <a:xfrm>
                <a:off x="2212" y="654"/>
                <a:ext cx="57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AR" sz="1800">
                    <a:latin typeface="Verdana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ES" altLang="es-AR" sz="1800">
                  <a:latin typeface="Arial" pitchFamily="34" charset="0"/>
                </a:endParaRPr>
              </a:p>
            </p:txBody>
          </p:sp>
          <p:sp>
            <p:nvSpPr>
              <p:cNvPr id="85024" name="Rectangle 100"/>
              <p:cNvSpPr>
                <a:spLocks noChangeArrowheads="1"/>
              </p:cNvSpPr>
              <p:nvPr/>
            </p:nvSpPr>
            <p:spPr bwMode="auto">
              <a:xfrm>
                <a:off x="2184" y="654"/>
                <a:ext cx="632" cy="32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AR" altLang="es-AR" sz="2400"/>
              </a:p>
            </p:txBody>
          </p:sp>
        </p:grpSp>
      </p:grpSp>
      <p:sp>
        <p:nvSpPr>
          <p:cNvPr id="275" name="Rectangle 106"/>
          <p:cNvSpPr>
            <a:spLocks noChangeArrowheads="1"/>
          </p:cNvSpPr>
          <p:nvPr/>
        </p:nvSpPr>
        <p:spPr bwMode="auto">
          <a:xfrm>
            <a:off x="347663" y="628332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 y más</a:t>
            </a:r>
          </a:p>
        </p:txBody>
      </p:sp>
      <p:sp>
        <p:nvSpPr>
          <p:cNvPr id="85008" name="276 Rectángulo"/>
          <p:cNvSpPr>
            <a:spLocks noChangeArrowheads="1"/>
          </p:cNvSpPr>
          <p:nvPr/>
        </p:nvSpPr>
        <p:spPr bwMode="auto">
          <a:xfrm>
            <a:off x="5981700" y="1401763"/>
            <a:ext cx="2576513" cy="544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>
            <a:off x="7512050" y="4311650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ZY</a:t>
            </a:r>
            <a:r>
              <a:rPr lang="es-ES" sz="1000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                                             </a:t>
            </a:r>
            <a:endParaRPr lang="es-ES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16" name="Rectangle 111"/>
          <p:cNvSpPr>
            <a:spLocks noChangeArrowheads="1"/>
          </p:cNvSpPr>
          <p:nvPr/>
        </p:nvSpPr>
        <p:spPr bwMode="auto">
          <a:xfrm>
            <a:off x="7304088" y="1903413"/>
            <a:ext cx="849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XZ</a:t>
            </a:r>
            <a:r>
              <a:rPr lang="es-ES" sz="1000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                                             </a:t>
            </a:r>
            <a:endParaRPr lang="es-ES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6" grpId="0" autoUpdateAnimBg="0"/>
      <p:bldP spid="94558" grpId="0" autoUpdateAnimBg="0"/>
      <p:bldP spid="94718" grpId="0" autoUpdateAnimBg="0"/>
      <p:bldP spid="94719" grpId="0" autoUpdateAnimBg="0"/>
      <p:bldP spid="115" grpId="0" autoUpdateAnimBg="0"/>
      <p:bldP spid="116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27438" cy="3379788"/>
          </a:xfrm>
          <a:noFill/>
        </p:spPr>
        <p:txBody>
          <a:bodyPr/>
          <a:lstStyle/>
          <a:p>
            <a:pPr eaLnBrk="1" hangingPunct="1"/>
            <a:r>
              <a:rPr lang="es-MX" altLang="es-AR" sz="2800" smtClean="0"/>
              <a:t>Forma estadística</a:t>
            </a:r>
          </a:p>
          <a:p>
            <a:pPr lvl="1" eaLnBrk="1" hangingPunct="1"/>
            <a:r>
              <a:rPr lang="es-MX" altLang="es-AR" sz="2400" smtClean="0"/>
              <a:t>Por parciales</a:t>
            </a:r>
          </a:p>
          <a:p>
            <a:pPr lvl="1" eaLnBrk="1" hangingPunct="1"/>
            <a:r>
              <a:rPr lang="es-MX" altLang="es-AR" sz="2400" smtClean="0"/>
              <a:t>Por marginales</a:t>
            </a:r>
            <a:endParaRPr lang="es-ES" altLang="es-AR" sz="2400" smtClean="0"/>
          </a:p>
          <a:p>
            <a:pPr eaLnBrk="1" hangingPunct="1"/>
            <a:r>
              <a:rPr lang="es-ES" altLang="es-AR" sz="2800" smtClean="0"/>
              <a:t>Temporalidad</a:t>
            </a:r>
          </a:p>
          <a:p>
            <a:pPr lvl="1" eaLnBrk="1" hangingPunct="1"/>
            <a:r>
              <a:rPr lang="es-MX" altLang="es-AR" sz="2400" smtClean="0"/>
              <a:t>Antecedente</a:t>
            </a:r>
          </a:p>
          <a:p>
            <a:pPr lvl="1" eaLnBrk="1" hangingPunct="1"/>
            <a:r>
              <a:rPr lang="es-MX" altLang="es-AR" sz="2400" smtClean="0"/>
              <a:t>Interviniente</a:t>
            </a:r>
          </a:p>
          <a:p>
            <a:pPr eaLnBrk="1" hangingPunct="1"/>
            <a:endParaRPr lang="es-ES" altLang="es-AR" sz="2800" smtClean="0"/>
          </a:p>
        </p:txBody>
      </p:sp>
      <p:graphicFrame>
        <p:nvGraphicFramePr>
          <p:cNvPr id="13315" name="Group 3"/>
          <p:cNvGraphicFramePr>
            <a:graphicFrameLocks noGrp="1"/>
          </p:cNvGraphicFramePr>
          <p:nvPr>
            <p:ph sz="half" idx="2"/>
          </p:nvPr>
        </p:nvGraphicFramePr>
        <p:xfrm>
          <a:off x="4046538" y="1765300"/>
          <a:ext cx="4576762" cy="1368426"/>
        </p:xfrm>
        <a:graphic>
          <a:graphicData uri="http://schemas.openxmlformats.org/drawingml/2006/table">
            <a:tbl>
              <a:tblPr/>
              <a:tblGrid>
                <a:gridCol w="1344612"/>
                <a:gridCol w="1555750"/>
                <a:gridCol w="1676400"/>
              </a:tblGrid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Antecedente</a:t>
                      </a: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Interviniente</a:t>
                      </a: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Parcial</a:t>
                      </a: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ahoma" pitchFamily="34" charset="0"/>
                        </a:rPr>
                        <a:t>PA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ahoma" pitchFamily="34" charset="0"/>
                        </a:rPr>
                        <a:t>PI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Marginal</a:t>
                      </a:r>
                      <a:endParaRPr kumimoji="0" lang="es-MX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ahoma" pitchFamily="34" charset="0"/>
                        </a:rPr>
                        <a:t>MA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ahoma" pitchFamily="34" charset="0"/>
                        </a:rPr>
                        <a:t>MI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5867400" y="2276475"/>
            <a:ext cx="755650" cy="3270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cxnSp>
        <p:nvCxnSpPr>
          <p:cNvPr id="13334" name="AutoShape 22"/>
          <p:cNvCxnSpPr>
            <a:cxnSpLocks noChangeShapeType="1"/>
            <a:stCxn id="13333" idx="2"/>
            <a:endCxn id="13335" idx="0"/>
          </p:cNvCxnSpPr>
          <p:nvPr/>
        </p:nvCxnSpPr>
        <p:spPr bwMode="auto">
          <a:xfrm rot="10800000" flipV="1">
            <a:off x="5545138" y="2439988"/>
            <a:ext cx="322262" cy="11715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608513" y="3611563"/>
            <a:ext cx="18716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Parcial anterior: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s-MX" altLang="es-AR" sz="1800">
              <a:latin typeface="Arial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1600">
                <a:latin typeface="Arial" pitchFamily="34" charset="0"/>
              </a:rPr>
              <a:t>(condición / especificación)</a:t>
            </a:r>
            <a:endParaRPr lang="es-ES" altLang="es-AR" sz="1600">
              <a:latin typeface="Arial" pitchFamily="34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600575" y="42687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X</a:t>
            </a:r>
            <a:endParaRPr lang="es-ES" altLang="es-AR" sz="1800">
              <a:latin typeface="Arial" pitchFamily="34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035675" y="42767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Y</a:t>
            </a:r>
            <a:endParaRPr lang="es-ES" altLang="es-AR" sz="1800">
              <a:latin typeface="Arial" pitchFamily="34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081588" y="38576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T</a:t>
            </a:r>
            <a:endParaRPr lang="es-ES" altLang="es-AR" sz="1800">
              <a:latin typeface="Arial" pitchFamily="34" charset="0"/>
            </a:endParaRPr>
          </a:p>
        </p:txBody>
      </p:sp>
      <p:cxnSp>
        <p:nvCxnSpPr>
          <p:cNvPr id="13339" name="AutoShape 27"/>
          <p:cNvCxnSpPr>
            <a:cxnSpLocks noChangeShapeType="1"/>
          </p:cNvCxnSpPr>
          <p:nvPr/>
        </p:nvCxnSpPr>
        <p:spPr bwMode="auto">
          <a:xfrm>
            <a:off x="5373688" y="4041775"/>
            <a:ext cx="1587" cy="376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0" name="AutoShape 28"/>
          <p:cNvCxnSpPr>
            <a:cxnSpLocks noChangeShapeType="1"/>
            <a:endCxn id="13337" idx="1"/>
          </p:cNvCxnSpPr>
          <p:nvPr/>
        </p:nvCxnSpPr>
        <p:spPr bwMode="auto">
          <a:xfrm>
            <a:off x="4945063" y="4460875"/>
            <a:ext cx="109061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567488" y="3857625"/>
            <a:ext cx="23193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Parcial interviniente: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s-MX" altLang="es-AR" sz="1800">
              <a:latin typeface="Arial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s-MX" altLang="es-AR" sz="1600">
              <a:latin typeface="Arial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1600">
                <a:latin typeface="Arial" pitchFamily="34" charset="0"/>
              </a:rPr>
              <a:t>(contingencia)</a:t>
            </a:r>
            <a:endParaRPr lang="es-ES" altLang="es-AR" sz="1600">
              <a:latin typeface="Arial" pitchFamily="34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780213" y="42799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X</a:t>
            </a:r>
            <a:endParaRPr lang="es-ES" altLang="es-AR" sz="1800">
              <a:latin typeface="Arial" pitchFamily="34" charset="0"/>
            </a:endParaRP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375650" y="42799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Y</a:t>
            </a:r>
            <a:endParaRPr lang="es-ES" altLang="es-AR" sz="1800">
              <a:latin typeface="Arial" pitchFamily="34" charset="0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7559675" y="47244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T</a:t>
            </a:r>
            <a:endParaRPr lang="es-ES" altLang="es-AR" sz="1800">
              <a:latin typeface="Arial" pitchFamily="34" charset="0"/>
            </a:endParaRPr>
          </a:p>
        </p:txBody>
      </p:sp>
      <p:cxnSp>
        <p:nvCxnSpPr>
          <p:cNvPr id="13345" name="AutoShape 33"/>
          <p:cNvCxnSpPr>
            <a:cxnSpLocks noChangeShapeType="1"/>
            <a:stCxn id="13342" idx="3"/>
            <a:endCxn id="13343" idx="1"/>
          </p:cNvCxnSpPr>
          <p:nvPr/>
        </p:nvCxnSpPr>
        <p:spPr bwMode="auto">
          <a:xfrm>
            <a:off x="7116763" y="4464050"/>
            <a:ext cx="12588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7451725" y="2276475"/>
            <a:ext cx="755650" cy="3270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cxnSp>
        <p:nvCxnSpPr>
          <p:cNvPr id="13347" name="AutoShape 35"/>
          <p:cNvCxnSpPr>
            <a:cxnSpLocks noChangeShapeType="1"/>
            <a:stCxn id="13346" idx="6"/>
            <a:endCxn id="13341" idx="3"/>
          </p:cNvCxnSpPr>
          <p:nvPr/>
        </p:nvCxnSpPr>
        <p:spPr bwMode="auto">
          <a:xfrm>
            <a:off x="8216900" y="2439988"/>
            <a:ext cx="669925" cy="2174875"/>
          </a:xfrm>
          <a:prstGeom prst="curvedConnector3">
            <a:avLst>
              <a:gd name="adj1" fmla="val 133884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8" name="Line 36"/>
          <p:cNvSpPr>
            <a:spLocks noChangeShapeType="1"/>
          </p:cNvSpPr>
          <p:nvPr/>
        </p:nvSpPr>
        <p:spPr bwMode="auto">
          <a:xfrm flipV="1">
            <a:off x="7721600" y="4464050"/>
            <a:ext cx="0" cy="260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4535488" y="5368925"/>
            <a:ext cx="2032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Marginal anterior: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s-MX" altLang="es-AR" sz="1800">
              <a:latin typeface="Arial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1600">
                <a:latin typeface="Arial" pitchFamily="34" charset="0"/>
              </a:rPr>
              <a:t>(Espuriedad)</a:t>
            </a:r>
            <a:endParaRPr lang="es-ES" altLang="es-AR" sz="1600">
              <a:latin typeface="Arial" pitchFamily="34" charset="0"/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4608513" y="58721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X</a:t>
            </a:r>
            <a:endParaRPr lang="es-ES" altLang="es-AR" sz="1800">
              <a:latin typeface="Arial" pitchFamily="34" charset="0"/>
            </a:endParaRP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5927725" y="58705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Y</a:t>
            </a:r>
            <a:endParaRPr lang="es-ES" altLang="es-AR" sz="1800">
              <a:latin typeface="Arial" pitchFamily="34" charset="0"/>
            </a:endParaRP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5243513" y="56118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T</a:t>
            </a:r>
            <a:endParaRPr lang="es-ES" altLang="es-AR" sz="1800">
              <a:latin typeface="Arial" pitchFamily="34" charset="0"/>
            </a:endParaRPr>
          </a:p>
        </p:txBody>
      </p:sp>
      <p:cxnSp>
        <p:nvCxnSpPr>
          <p:cNvPr id="13353" name="AutoShape 41"/>
          <p:cNvCxnSpPr>
            <a:cxnSpLocks noChangeShapeType="1"/>
            <a:stCxn id="13352" idx="1"/>
            <a:endCxn id="13350" idx="3"/>
          </p:cNvCxnSpPr>
          <p:nvPr/>
        </p:nvCxnSpPr>
        <p:spPr bwMode="auto">
          <a:xfrm flipH="1">
            <a:off x="4945063" y="5795963"/>
            <a:ext cx="298450" cy="26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4" name="AutoShape 42"/>
          <p:cNvCxnSpPr>
            <a:cxnSpLocks noChangeShapeType="1"/>
            <a:stCxn id="13352" idx="3"/>
            <a:endCxn id="13351" idx="1"/>
          </p:cNvCxnSpPr>
          <p:nvPr/>
        </p:nvCxnSpPr>
        <p:spPr bwMode="auto">
          <a:xfrm>
            <a:off x="5567363" y="5795963"/>
            <a:ext cx="360362" cy="258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6494463" y="5372100"/>
            <a:ext cx="24495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Marginal interviniente: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s-MX" altLang="es-AR" sz="1800">
              <a:latin typeface="Arial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AR" sz="1600">
                <a:latin typeface="Arial" pitchFamily="34" charset="0"/>
              </a:rPr>
              <a:t>(interpretación)</a:t>
            </a:r>
            <a:endParaRPr lang="es-ES" altLang="es-AR" sz="1600">
              <a:latin typeface="Arial" pitchFamily="34" charset="0"/>
            </a:endParaRP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6707188" y="57943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X</a:t>
            </a:r>
            <a:endParaRPr lang="es-ES" altLang="es-AR" sz="1800">
              <a:latin typeface="Arial" pitchFamily="34" charset="0"/>
            </a:endParaRP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8302625" y="57880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Y</a:t>
            </a:r>
            <a:endParaRPr lang="es-ES" altLang="es-AR" sz="1800">
              <a:latin typeface="Arial" pitchFamily="34" charset="0"/>
            </a:endParaRP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7486650" y="57927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T</a:t>
            </a:r>
            <a:endParaRPr lang="es-ES" altLang="es-AR" sz="1800">
              <a:latin typeface="Arial" pitchFamily="34" charset="0"/>
            </a:endParaRPr>
          </a:p>
        </p:txBody>
      </p:sp>
      <p:cxnSp>
        <p:nvCxnSpPr>
          <p:cNvPr id="13359" name="AutoShape 47"/>
          <p:cNvCxnSpPr>
            <a:cxnSpLocks noChangeShapeType="1"/>
            <a:stCxn id="13356" idx="3"/>
            <a:endCxn id="13358" idx="1"/>
          </p:cNvCxnSpPr>
          <p:nvPr/>
        </p:nvCxnSpPr>
        <p:spPr bwMode="auto">
          <a:xfrm flipV="1">
            <a:off x="7043738" y="5976938"/>
            <a:ext cx="44291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0" name="AutoShape 48"/>
          <p:cNvCxnSpPr>
            <a:cxnSpLocks noChangeShapeType="1"/>
            <a:stCxn id="13358" idx="3"/>
            <a:endCxn id="13357" idx="1"/>
          </p:cNvCxnSpPr>
          <p:nvPr/>
        </p:nvCxnSpPr>
        <p:spPr bwMode="auto">
          <a:xfrm flipV="1">
            <a:off x="7810500" y="5972175"/>
            <a:ext cx="492125" cy="47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61" name="Oval 49"/>
          <p:cNvSpPr>
            <a:spLocks noChangeArrowheads="1"/>
          </p:cNvSpPr>
          <p:nvPr/>
        </p:nvSpPr>
        <p:spPr bwMode="auto">
          <a:xfrm>
            <a:off x="5867400" y="2781300"/>
            <a:ext cx="755650" cy="3270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cxnSp>
        <p:nvCxnSpPr>
          <p:cNvPr id="13362" name="AutoShape 50"/>
          <p:cNvCxnSpPr>
            <a:cxnSpLocks noChangeShapeType="1"/>
            <a:stCxn id="13361" idx="2"/>
            <a:endCxn id="13349" idx="1"/>
          </p:cNvCxnSpPr>
          <p:nvPr/>
        </p:nvCxnSpPr>
        <p:spPr bwMode="auto">
          <a:xfrm rot="10800000" flipV="1">
            <a:off x="4535488" y="2944813"/>
            <a:ext cx="1322387" cy="2997200"/>
          </a:xfrm>
          <a:prstGeom prst="curvedConnector3">
            <a:avLst>
              <a:gd name="adj1" fmla="val 11728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63" name="Oval 51"/>
          <p:cNvSpPr>
            <a:spLocks noChangeArrowheads="1"/>
          </p:cNvSpPr>
          <p:nvPr/>
        </p:nvSpPr>
        <p:spPr bwMode="auto">
          <a:xfrm>
            <a:off x="7451725" y="2781300"/>
            <a:ext cx="755650" cy="3270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cxnSp>
        <p:nvCxnSpPr>
          <p:cNvPr id="13364" name="AutoShape 52"/>
          <p:cNvCxnSpPr>
            <a:cxnSpLocks noChangeShapeType="1"/>
            <a:stCxn id="13363" idx="6"/>
            <a:endCxn id="13355" idx="3"/>
          </p:cNvCxnSpPr>
          <p:nvPr/>
        </p:nvCxnSpPr>
        <p:spPr bwMode="auto">
          <a:xfrm>
            <a:off x="8216900" y="2944813"/>
            <a:ext cx="727075" cy="3000375"/>
          </a:xfrm>
          <a:prstGeom prst="curvedConnector3">
            <a:avLst>
              <a:gd name="adj1" fmla="val 131222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69" name="Rectangle 53"/>
          <p:cNvSpPr>
            <a:spLocks noChangeArrowheads="1"/>
          </p:cNvSpPr>
          <p:nvPr/>
        </p:nvSpPr>
        <p:spPr bwMode="auto">
          <a:xfrm>
            <a:off x="1150938" y="657225"/>
            <a:ext cx="7308850" cy="808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ASOCIACIÓN ESTADÍSTICA MULTIVARIADA</a:t>
            </a:r>
            <a:br>
              <a:rPr lang="es-ES" altLang="es-AR" sz="2400" b="1">
                <a:latin typeface="Arial" pitchFamily="34" charset="0"/>
              </a:rPr>
            </a:br>
            <a:r>
              <a:rPr lang="es-ES" altLang="es-AR" sz="2400" b="1">
                <a:latin typeface="Arial" pitchFamily="34" charset="0"/>
              </a:rPr>
              <a:t>EL MODELO LAZARSFELD</a:t>
            </a:r>
            <a:endParaRPr lang="es-ES" altLang="es-AR" sz="2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33" grpId="0" animBg="1"/>
      <p:bldP spid="13335" grpId="0"/>
      <p:bldP spid="13336" grpId="0"/>
      <p:bldP spid="13337" grpId="0"/>
      <p:bldP spid="13338" grpId="0"/>
      <p:bldP spid="13341" grpId="0"/>
      <p:bldP spid="13342" grpId="0"/>
      <p:bldP spid="13343" grpId="0"/>
      <p:bldP spid="13344" grpId="0"/>
      <p:bldP spid="13346" grpId="0" animBg="1"/>
      <p:bldP spid="13348" grpId="0" animBg="1"/>
      <p:bldP spid="13349" grpId="0"/>
      <p:bldP spid="13350" grpId="0"/>
      <p:bldP spid="13351" grpId="0"/>
      <p:bldP spid="13352" grpId="0"/>
      <p:bldP spid="13355" grpId="0"/>
      <p:bldP spid="13356" grpId="0"/>
      <p:bldP spid="13357" grpId="0"/>
      <p:bldP spid="13358" grpId="0"/>
      <p:bldP spid="13361" grpId="0" animBg="1"/>
      <p:bldP spid="133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graphicFrame>
        <p:nvGraphicFramePr>
          <p:cNvPr id="6046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09497"/>
              </p:ext>
            </p:extLst>
          </p:nvPr>
        </p:nvGraphicFramePr>
        <p:xfrm>
          <a:off x="440410" y="1052736"/>
          <a:ext cx="8305800" cy="4581284"/>
        </p:xfrm>
        <a:graphic>
          <a:graphicData uri="http://schemas.openxmlformats.org/drawingml/2006/table">
            <a:tbl>
              <a:tblPr/>
              <a:tblGrid>
                <a:gridCol w="1442090"/>
                <a:gridCol w="2520280"/>
                <a:gridCol w="2340260"/>
                <a:gridCol w="2003170"/>
              </a:tblGrid>
              <a:tr h="847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 / Y</a:t>
                      </a:r>
                      <a:endParaRPr kumimoji="0" lang="es-A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VARÓN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MUJER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4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P(A/V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)=40%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P(A/M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)=40%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)=40%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P(A)=100%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4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INACTIVO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P(I/V)=60%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P(I/M)=60%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P(I/N)=60%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P(I)=100%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 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)=70%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P(V)=100%</a:t>
                      </a: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P(M)=100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 casos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2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85875"/>
            <a:ext cx="8229600" cy="346075"/>
          </a:xfrm>
        </p:spPr>
        <p:txBody>
          <a:bodyPr/>
          <a:lstStyle/>
          <a:p>
            <a:pPr>
              <a:defRPr/>
            </a:pP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Relación Marginal anterior</a:t>
            </a:r>
            <a:endParaRPr lang="es-AR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301038" cy="4759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Z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X                  Y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s-ES_tradnl" sz="2800" dirty="0" smtClean="0">
              <a:latin typeface="Arial Narrow" pitchFamily="34" charset="0"/>
            </a:endParaRPr>
          </a:p>
          <a:p>
            <a:pPr>
              <a:buFontTx/>
              <a:buChar char="•"/>
              <a:defRPr/>
            </a:pPr>
            <a:r>
              <a:rPr lang="es-ES_tradnl" sz="2400" dirty="0" smtClean="0">
                <a:latin typeface="Arial Narrow" pitchFamily="34" charset="0"/>
              </a:rPr>
              <a:t>Relaciones parciales tendientes a cero. El interés se centra en las relaciones marginales.  </a:t>
            </a:r>
          </a:p>
          <a:p>
            <a:pPr>
              <a:buFontTx/>
              <a:buChar char="•"/>
              <a:defRPr/>
            </a:pPr>
            <a:r>
              <a:rPr lang="es-ES_tradnl" sz="2400" dirty="0" err="1" smtClean="0">
                <a:latin typeface="Arial Narrow" pitchFamily="34" charset="0"/>
              </a:rPr>
              <a:t>Ej</a:t>
            </a:r>
            <a:r>
              <a:rPr lang="es-ES_tradnl" sz="2400" dirty="0" smtClean="0">
                <a:latin typeface="Arial Narrow" pitchFamily="34" charset="0"/>
              </a:rPr>
              <a:t>: X = Educación</a:t>
            </a:r>
          </a:p>
          <a:p>
            <a:pPr>
              <a:buFontTx/>
              <a:buNone/>
              <a:defRPr/>
            </a:pPr>
            <a:r>
              <a:rPr lang="es-ES_tradnl" sz="2400" dirty="0" smtClean="0">
                <a:latin typeface="Arial Narrow" pitchFamily="34" charset="0"/>
              </a:rPr>
              <a:t>         Y = Calidad del Empleo</a:t>
            </a:r>
          </a:p>
          <a:p>
            <a:pPr>
              <a:buFontTx/>
              <a:buNone/>
              <a:defRPr/>
            </a:pPr>
            <a:r>
              <a:rPr lang="es-ES_tradnl" sz="2400" dirty="0" smtClean="0">
                <a:latin typeface="Arial Narrow" pitchFamily="34" charset="0"/>
              </a:rPr>
              <a:t>         Z = Regiones Económicas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ES_tradnl" sz="2400" dirty="0" smtClean="0">
                <a:latin typeface="Arial Narrow" pitchFamily="34" charset="0"/>
              </a:rPr>
              <a:t> </a:t>
            </a:r>
            <a:endParaRPr lang="es-ES_tradnl" sz="44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AR" sz="2800" dirty="0" smtClean="0">
              <a:latin typeface="Arial Narrow" pitchFamily="34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143125" y="3143250"/>
            <a:ext cx="1357313" cy="635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stealth"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2071688" y="2428875"/>
            <a:ext cx="571500" cy="571500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 type="stealth"/>
            <a:tailEnd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2928938" y="2500313"/>
            <a:ext cx="500062" cy="500062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 type="stealth"/>
            <a:tailEnd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87047" name="Line 5"/>
          <p:cNvSpPr>
            <a:spLocks noChangeShapeType="1"/>
          </p:cNvSpPr>
          <p:nvPr/>
        </p:nvSpPr>
        <p:spPr bwMode="auto">
          <a:xfrm flipV="1">
            <a:off x="2428875" y="2857500"/>
            <a:ext cx="571500" cy="571500"/>
          </a:xfrm>
          <a:prstGeom prst="line">
            <a:avLst/>
          </a:prstGeom>
          <a:noFill/>
          <a:ln w="412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48" name="8 CuadroTexto"/>
          <p:cNvSpPr txBox="1">
            <a:spLocks noChangeArrowheads="1"/>
          </p:cNvSpPr>
          <p:nvPr/>
        </p:nvSpPr>
        <p:spPr bwMode="auto">
          <a:xfrm>
            <a:off x="3786188" y="2071688"/>
            <a:ext cx="50720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s-ES_tradnl" altLang="es-AR" sz="2400">
                <a:latin typeface="Arial Narrow" pitchFamily="34" charset="0"/>
              </a:rPr>
              <a:t>Para interpretar  correlaciones equívocas.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s-ES_tradnl" altLang="es-AR" sz="2400">
                <a:latin typeface="Arial Narrow" pitchFamily="34" charset="0"/>
              </a:rPr>
              <a:t>  </a:t>
            </a:r>
            <a:r>
              <a:rPr lang="es-ES_tradnl" altLang="es-AR" sz="2400" b="1">
                <a:solidFill>
                  <a:srgbClr val="C00000"/>
                </a:solidFill>
                <a:latin typeface="Arial Narrow" pitchFamily="34" charset="0"/>
              </a:rPr>
              <a:t>Relaciones  espurias.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s-ES_tradnl" altLang="es-AR" sz="2400" b="1">
                <a:solidFill>
                  <a:srgbClr val="C00000"/>
                </a:solidFill>
                <a:latin typeface="Arial Narrow" pitchFamily="34" charset="0"/>
              </a:rPr>
              <a:t>“Explicación”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s-ES_tradnl" altLang="es-AR" sz="1600" b="1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85875"/>
            <a:ext cx="8229600" cy="346075"/>
          </a:xfrm>
        </p:spPr>
        <p:txBody>
          <a:bodyPr/>
          <a:lstStyle/>
          <a:p>
            <a:pPr>
              <a:defRPr/>
            </a:pP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Relación Marginal Intermedia</a:t>
            </a:r>
            <a:endParaRPr lang="es-AR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083" name="9 Marcador de contenido"/>
          <p:cNvSpPr>
            <a:spLocks noGrp="1"/>
          </p:cNvSpPr>
          <p:nvPr>
            <p:ph idx="1"/>
          </p:nvPr>
        </p:nvSpPr>
        <p:spPr>
          <a:xfrm>
            <a:off x="142875" y="1928813"/>
            <a:ext cx="8812213" cy="4203700"/>
          </a:xfrm>
        </p:spPr>
        <p:txBody>
          <a:bodyPr/>
          <a:lstStyle/>
          <a:p>
            <a:pPr>
              <a:defRPr/>
            </a:pPr>
            <a:r>
              <a:rPr lang="es-AR" sz="2000" dirty="0" smtClean="0"/>
              <a:t>Hipótesis: El </a:t>
            </a: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civil </a:t>
            </a:r>
            <a:r>
              <a:rPr lang="es-AR" sz="2000" dirty="0" smtClean="0"/>
              <a:t>de las mujeres condiciona la </a:t>
            </a: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 de ausentismo </a:t>
            </a:r>
            <a:r>
              <a:rPr lang="es-AR" sz="2000" dirty="0" smtClean="0"/>
              <a:t>laboral, de modo tal que las mujeres casadas presentarán elevadas tasas de ausentismo. </a:t>
            </a:r>
          </a:p>
          <a:p>
            <a:pPr>
              <a:defRPr/>
            </a:pPr>
            <a:endParaRPr lang="es-AR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/>
              <a:t>Se propone como variable de control la importancia de las </a:t>
            </a: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responsabilidades familiares</a:t>
            </a:r>
            <a:r>
              <a:rPr lang="es-AR" sz="2000" dirty="0" smtClean="0"/>
              <a:t>, ya que se supone que son éstas las que determinan el nivel de ausentismo y, a su vez, se encuentran estrechamente vinculadas al estado civil. </a:t>
            </a:r>
          </a:p>
          <a:p>
            <a:pPr>
              <a:buFont typeface="Wingdings" pitchFamily="2" charset="2"/>
              <a:buNone/>
              <a:defRPr/>
            </a:pPr>
            <a:endParaRPr lang="es-AR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civil          responsabilidades familiares                tasa de ausentismo </a:t>
            </a:r>
            <a:endParaRPr lang="es-AR" sz="2000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1500188" y="5143500"/>
            <a:ext cx="714375" cy="0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 type="stealth"/>
            <a:tailEnd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5500688" y="5143500"/>
            <a:ext cx="1143000" cy="0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 type="stealth"/>
            <a:tailEnd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85875"/>
            <a:ext cx="8229600" cy="346075"/>
          </a:xfrm>
        </p:spPr>
        <p:txBody>
          <a:bodyPr/>
          <a:lstStyle/>
          <a:p>
            <a:pPr>
              <a:defRPr/>
            </a:pP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Relación Marginal Intermedia</a:t>
            </a:r>
            <a:endParaRPr lang="es-AR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301038" cy="4759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X                   Z               Y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s-ES_tradnl" sz="28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ES_tradnl" sz="2800" dirty="0" smtClean="0">
                <a:latin typeface="Arial Narrow" pitchFamily="34" charset="0"/>
              </a:rPr>
              <a:t>El ausentismo no se encuentra vinculado al estado civil, </a:t>
            </a:r>
          </a:p>
          <a:p>
            <a:pPr>
              <a:buFontTx/>
              <a:buChar char="•"/>
              <a:defRPr/>
            </a:pPr>
            <a:r>
              <a:rPr lang="es-ES_tradnl" sz="2400" dirty="0" smtClean="0">
                <a:latin typeface="Arial Narrow" pitchFamily="34" charset="0"/>
              </a:rPr>
              <a:t>Relaciones parciales tendientes a cero. El interés se centra en las relaciones marginales.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400" dirty="0" err="1" smtClean="0">
                <a:latin typeface="Arial Narrow" pitchFamily="34" charset="0"/>
              </a:rPr>
              <a:t>Ej</a:t>
            </a:r>
            <a:r>
              <a:rPr lang="es-ES_tradnl" sz="2400" dirty="0" smtClean="0">
                <a:latin typeface="Arial Narrow" pitchFamily="34" charset="0"/>
              </a:rPr>
              <a:t>: X = Estado civil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400" dirty="0" smtClean="0">
                <a:latin typeface="Arial Narrow" pitchFamily="34" charset="0"/>
              </a:rPr>
              <a:t>     Y = Ausentismo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400" dirty="0" smtClean="0">
                <a:latin typeface="Arial Narrow" pitchFamily="34" charset="0"/>
              </a:rPr>
              <a:t>     Z = Responsabilidades familiares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AR" sz="2800" dirty="0" smtClean="0">
              <a:latin typeface="Arial Narrow" pitchFamily="34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143125" y="3143250"/>
            <a:ext cx="1357313" cy="635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stealth"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786188" y="3143250"/>
            <a:ext cx="1143000" cy="0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 type="stealth"/>
            <a:tailEnd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89094" name="8 CuadroTexto"/>
          <p:cNvSpPr txBox="1">
            <a:spLocks noChangeArrowheads="1"/>
          </p:cNvSpPr>
          <p:nvPr/>
        </p:nvSpPr>
        <p:spPr bwMode="auto">
          <a:xfrm>
            <a:off x="3786188" y="2071688"/>
            <a:ext cx="507206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s-ES_tradnl" altLang="es-AR" sz="2400" b="1">
                <a:solidFill>
                  <a:srgbClr val="C00000"/>
                </a:solidFill>
                <a:latin typeface="Arial Narrow" pitchFamily="34" charset="0"/>
              </a:rPr>
              <a:t>“Interpretación”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s-ES_tradnl" altLang="es-AR" sz="1600" b="1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85875"/>
            <a:ext cx="8229600" cy="346075"/>
          </a:xfrm>
        </p:spPr>
        <p:txBody>
          <a:bodyPr/>
          <a:lstStyle/>
          <a:p>
            <a:pPr>
              <a:defRPr/>
            </a:pP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Relación Parcial anterior</a:t>
            </a:r>
            <a:endParaRPr lang="es-AR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083" name="9 Marcador de contenido"/>
          <p:cNvSpPr>
            <a:spLocks noGrp="1"/>
          </p:cNvSpPr>
          <p:nvPr>
            <p:ph idx="1"/>
          </p:nvPr>
        </p:nvSpPr>
        <p:spPr>
          <a:xfrm>
            <a:off x="142875" y="1928813"/>
            <a:ext cx="8812213" cy="4203700"/>
          </a:xfrm>
        </p:spPr>
        <p:txBody>
          <a:bodyPr/>
          <a:lstStyle/>
          <a:p>
            <a:pPr>
              <a:defRPr/>
            </a:pPr>
            <a:r>
              <a:rPr lang="es-AR" sz="2000" dirty="0" smtClean="0"/>
              <a:t>Hipótesis: El </a:t>
            </a: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educativo </a:t>
            </a:r>
            <a:r>
              <a:rPr lang="es-AR" sz="2000" dirty="0" smtClean="0"/>
              <a:t>se vincula con las </a:t>
            </a: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 de empleo</a:t>
            </a:r>
            <a:r>
              <a:rPr lang="es-AR" sz="2000" dirty="0" smtClean="0"/>
              <a:t>. De manera tal que los jóvenes que tienen niveles de instrucción más altos tienen también mayores oportunidades de empleo. </a:t>
            </a:r>
          </a:p>
          <a:p>
            <a:pPr>
              <a:defRPr/>
            </a:pPr>
            <a:endParaRPr lang="es-AR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/>
              <a:t>Sin embargo, si se considera el origen social de los jóvenes la relación en cuestión se verifica para los de </a:t>
            </a: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socioeconómico </a:t>
            </a:r>
            <a:r>
              <a:rPr lang="es-AR" sz="2000" dirty="0" smtClean="0"/>
              <a:t>más alto y se diluye para los de estratos más bajos. </a:t>
            </a:r>
            <a:endParaRPr lang="es-AR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Nivel socioeconómico               </a:t>
            </a:r>
            <a:endParaRPr lang="es-AR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es-AR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ivel de educación                                      oportunidades de empleo</a:t>
            </a:r>
            <a:endParaRPr lang="es-AR" sz="2000" dirty="0" smtClean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1643063" y="4929188"/>
            <a:ext cx="1849437" cy="947737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 type="stealth"/>
            <a:tailEnd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428875" y="5929313"/>
            <a:ext cx="2928938" cy="0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 type="stealth"/>
            <a:tailEnd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85875"/>
            <a:ext cx="8229600" cy="346075"/>
          </a:xfrm>
        </p:spPr>
        <p:txBody>
          <a:bodyPr/>
          <a:lstStyle/>
          <a:p>
            <a:pPr>
              <a:defRPr/>
            </a:pP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Relación Parcial Anterior</a:t>
            </a:r>
            <a:endParaRPr lang="es-AR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301038" cy="4759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Z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X                  Y</a:t>
            </a:r>
            <a:endParaRPr lang="es-ES_tradnl" sz="28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s-ES_tradnl" sz="28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ES_tradnl" sz="2400" dirty="0" err="1" smtClean="0">
                <a:latin typeface="Arial Narrow" pitchFamily="34" charset="0"/>
              </a:rPr>
              <a:t>Ej</a:t>
            </a:r>
            <a:r>
              <a:rPr lang="es-ES_tradnl" sz="2400" dirty="0" smtClean="0">
                <a:latin typeface="Arial Narrow" pitchFamily="34" charset="0"/>
              </a:rPr>
              <a:t>:   X = nivel educativo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sz="2400" dirty="0" smtClean="0">
                <a:latin typeface="Arial Narrow" pitchFamily="34" charset="0"/>
              </a:rPr>
              <a:t>            Y = oportunidades de empleo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sz="2400" dirty="0" smtClean="0">
                <a:latin typeface="Arial Narrow" pitchFamily="34" charset="0"/>
              </a:rPr>
              <a:t>            Z = origen social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ES_tradnl" sz="24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ES_tradnl" sz="2400" dirty="0" smtClean="0">
                <a:latin typeface="Arial Narrow" pitchFamily="34" charset="0"/>
              </a:rPr>
              <a:t>                                                                 Función de especificación. 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ES_tradnl" sz="2400" dirty="0" smtClean="0">
                <a:latin typeface="Arial Narrow" pitchFamily="34" charset="0"/>
              </a:rPr>
              <a:t>Una de las relaciones condicionales es mayor a la relación original.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44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AR" sz="2800" dirty="0" smtClean="0">
              <a:latin typeface="Arial Narrow" pitchFamily="34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000250" y="3143250"/>
            <a:ext cx="1357313" cy="635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stealth"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 flipV="1">
            <a:off x="1428750" y="2500313"/>
            <a:ext cx="1428750" cy="642937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 type="stealth"/>
            <a:tailEnd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91142" name="5 CuadroTexto"/>
          <p:cNvSpPr txBox="1">
            <a:spLocks noChangeArrowheads="1"/>
          </p:cNvSpPr>
          <p:nvPr/>
        </p:nvSpPr>
        <p:spPr bwMode="auto">
          <a:xfrm>
            <a:off x="5929313" y="2286000"/>
            <a:ext cx="23574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s-ES_tradnl" altLang="es-AR" sz="2800">
                <a:latin typeface="Arial Narrow" pitchFamily="34" charset="0"/>
              </a:rPr>
              <a:t>Vble test o control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s-ES_tradnl" altLang="es-AR" sz="2400" b="1">
                <a:solidFill>
                  <a:srgbClr val="C00000"/>
                </a:solidFill>
                <a:latin typeface="Arial Narrow" pitchFamily="34" charset="0"/>
              </a:rPr>
              <a:t>                                          </a:t>
            </a:r>
            <a:r>
              <a:rPr lang="es-ES_tradnl" altLang="es-AR" sz="2400">
                <a:latin typeface="Arial Narrow" pitchFamily="34" charset="0"/>
              </a:rPr>
              <a:t>como</a:t>
            </a:r>
            <a:r>
              <a:rPr lang="es-ES_tradnl" altLang="es-AR" sz="2400" b="1">
                <a:solidFill>
                  <a:srgbClr val="C00000"/>
                </a:solidFill>
                <a:latin typeface="Arial Narrow" pitchFamily="34" charset="0"/>
              </a:rPr>
              <a:t> “condición”</a:t>
            </a:r>
            <a:endParaRPr lang="es-ES_tradnl" altLang="es-AR" sz="2000" b="1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85875"/>
            <a:ext cx="8229600" cy="346075"/>
          </a:xfrm>
        </p:spPr>
        <p:txBody>
          <a:bodyPr/>
          <a:lstStyle/>
          <a:p>
            <a:pPr>
              <a:defRPr/>
            </a:pP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Relación Parcial Intermedia</a:t>
            </a:r>
            <a:endParaRPr lang="es-AR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083" name="9 Marcador de contenido"/>
          <p:cNvSpPr>
            <a:spLocks noGrp="1"/>
          </p:cNvSpPr>
          <p:nvPr>
            <p:ph idx="1"/>
          </p:nvPr>
        </p:nvSpPr>
        <p:spPr>
          <a:xfrm>
            <a:off x="142875" y="1928813"/>
            <a:ext cx="8812213" cy="4203700"/>
          </a:xfrm>
        </p:spPr>
        <p:txBody>
          <a:bodyPr/>
          <a:lstStyle/>
          <a:p>
            <a:pPr>
              <a:defRPr/>
            </a:pPr>
            <a:r>
              <a:rPr lang="es-AR" sz="2000" dirty="0" smtClean="0"/>
              <a:t>Hipótesis: El </a:t>
            </a: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educación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(liberal-autoritaria) </a:t>
            </a:r>
            <a:r>
              <a:rPr lang="es-AR" sz="2000" dirty="0" smtClean="0"/>
              <a:t>se vincula con la </a:t>
            </a: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éxito profesional</a:t>
            </a:r>
            <a:r>
              <a:rPr lang="es-AR" sz="2000" dirty="0" smtClean="0"/>
              <a:t>. De manera tal que los jóvenes que tuvieron una educación liberal tienen altos niveles de éxito profesional. </a:t>
            </a:r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/>
              <a:t>Se propone como variable de control la </a:t>
            </a: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lugar de trabajo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(estructura liberal- estructura autoritaria)</a:t>
            </a: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s-AR" sz="2000" dirty="0" smtClean="0"/>
              <a:t>ya que se supone que los jóvenes educados en una atmósfera liberal tienen menos éxito si el lugar de trabajo es autoritario que si es liberal.</a:t>
            </a:r>
          </a:p>
          <a:p>
            <a:pPr>
              <a:buFont typeface="Wingdings" pitchFamily="2" charset="2"/>
              <a:buNone/>
              <a:defRPr/>
            </a:pPr>
            <a:endParaRPr lang="es-AR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estructura del lugar de trabajo</a:t>
            </a:r>
            <a:endParaRPr lang="es-AR" sz="2000" dirty="0" smtClean="0"/>
          </a:p>
          <a:p>
            <a:pPr>
              <a:buFont typeface="Wingdings" pitchFamily="2" charset="2"/>
              <a:buNone/>
              <a:defRPr/>
            </a:pPr>
            <a:endParaRPr lang="es-AR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s-A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tipo de educación                                              éxito profesional</a:t>
            </a:r>
            <a:endParaRPr lang="es-AR" sz="2000" dirty="0" smtClean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4643438" y="5214938"/>
            <a:ext cx="0" cy="642937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 type="stealth"/>
            <a:tailEnd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214688" y="5857875"/>
            <a:ext cx="2928937" cy="0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 type="stealth"/>
            <a:tailEnd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85875"/>
            <a:ext cx="8229600" cy="346075"/>
          </a:xfrm>
        </p:spPr>
        <p:txBody>
          <a:bodyPr/>
          <a:lstStyle/>
          <a:p>
            <a:pPr>
              <a:defRPr/>
            </a:pP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Relación Parcial intermedia</a:t>
            </a:r>
            <a:endParaRPr lang="es-AR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301038" cy="4759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Z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X                  Y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s-ES_tradnl" sz="28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ES_tradnl" sz="2400" dirty="0" smtClean="0">
                <a:latin typeface="Arial Narrow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ES_tradnl" sz="24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sz="2400" dirty="0" smtClean="0">
                <a:latin typeface="Arial Narrow" pitchFamily="34" charset="0"/>
              </a:rPr>
              <a:t>X = Tipo de educación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sz="2400" dirty="0" smtClean="0">
                <a:latin typeface="Arial Narrow" pitchFamily="34" charset="0"/>
              </a:rPr>
              <a:t>Y = Éxito profesional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sz="2400" dirty="0" smtClean="0">
                <a:latin typeface="Arial Narrow" pitchFamily="34" charset="0"/>
              </a:rPr>
              <a:t>Z = Atmósfera profesional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s-ES_tradnl" sz="2400" dirty="0" smtClean="0">
                <a:latin typeface="Arial Narrow" pitchFamily="34" charset="0"/>
              </a:rPr>
              <a:t>                                                                 Función de especificación</a:t>
            </a:r>
            <a:r>
              <a:rPr lang="es-ES_tradnl" sz="2800" dirty="0" smtClean="0">
                <a:latin typeface="Arial Narrow" pitchFamily="34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44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AR" sz="2800" dirty="0" smtClean="0">
              <a:latin typeface="Arial Narrow" pitchFamily="34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000250" y="3143250"/>
            <a:ext cx="1357313" cy="635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stealth"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2786063" y="2500313"/>
            <a:ext cx="0" cy="642937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 type="stealth"/>
            <a:tailEnd/>
          </a:ln>
        </p:spPr>
        <p:txBody>
          <a:bodyPr/>
          <a:lstStyle/>
          <a:p>
            <a:pPr>
              <a:defRPr/>
            </a:pPr>
            <a:endParaRPr lang="es-AR">
              <a:latin typeface="Arial" charset="0"/>
            </a:endParaRPr>
          </a:p>
        </p:txBody>
      </p:sp>
      <p:sp>
        <p:nvSpPr>
          <p:cNvPr id="93190" name="6 CuadroTexto"/>
          <p:cNvSpPr txBox="1">
            <a:spLocks noChangeArrowheads="1"/>
          </p:cNvSpPr>
          <p:nvPr/>
        </p:nvSpPr>
        <p:spPr bwMode="auto">
          <a:xfrm>
            <a:off x="6000750" y="1785938"/>
            <a:ext cx="2357438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s-ES_tradnl" altLang="es-AR" sz="2800">
                <a:latin typeface="Arial Narrow" pitchFamily="34" charset="0"/>
              </a:rPr>
              <a:t>Vble test o control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s-ES_tradnl" altLang="es-AR" sz="2400" b="1">
                <a:solidFill>
                  <a:srgbClr val="C00000"/>
                </a:solidFill>
                <a:latin typeface="Arial Narrow" pitchFamily="34" charset="0"/>
              </a:rPr>
              <a:t>                                          </a:t>
            </a:r>
            <a:r>
              <a:rPr lang="es-ES_tradnl" altLang="es-AR" sz="2400">
                <a:latin typeface="Arial Narrow" pitchFamily="34" charset="0"/>
              </a:rPr>
              <a:t>como</a:t>
            </a:r>
            <a:r>
              <a:rPr lang="es-ES_tradnl" altLang="es-AR" sz="2400" b="1">
                <a:solidFill>
                  <a:srgbClr val="C00000"/>
                </a:solidFill>
                <a:latin typeface="Arial Narrow" pitchFamily="34" charset="0"/>
              </a:rPr>
              <a:t> “contingencia”</a:t>
            </a:r>
            <a:endParaRPr lang="es-ES_tradnl" altLang="es-AR" sz="2000" b="1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017713"/>
            <a:ext cx="8343900" cy="649287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AR" sz="2400" b="1" smtClean="0"/>
              <a:t>Ecuación de  Covarianzas de Lazarsfeld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881188" y="2895600"/>
            <a:ext cx="537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</a:rPr>
              <a:t>(XY) = (XY,t</a:t>
            </a:r>
            <a:r>
              <a:rPr lang="es-MX" altLang="es-AR" sz="2400" b="1" baseline="-25000">
                <a:latin typeface="Arial" pitchFamily="34" charset="0"/>
              </a:rPr>
              <a:t>1</a:t>
            </a:r>
            <a:r>
              <a:rPr lang="es-MX" altLang="es-AR" sz="2400" b="1">
                <a:latin typeface="Arial" pitchFamily="34" charset="0"/>
              </a:rPr>
              <a:t>) </a:t>
            </a:r>
            <a:r>
              <a:rPr lang="es-MX" altLang="es-AR" sz="2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⊕ (XY,t</a:t>
            </a:r>
            <a:r>
              <a:rPr lang="es-MX" altLang="es-AR" sz="2400" b="1" baseline="-25000">
                <a:latin typeface="Arial" pitchFamily="34" charset="0"/>
              </a:rPr>
              <a:t>2</a:t>
            </a:r>
            <a:r>
              <a:rPr lang="es-MX" altLang="es-AR" sz="2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 ⊕ (XT) ⊗ (YT)</a:t>
            </a:r>
            <a:endParaRPr lang="es-ES" altLang="es-AR" sz="24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49363" y="3903663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Relación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Original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325813" y="3903663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Relaciones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Parciales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715000" y="3903663"/>
            <a:ext cx="1390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Relaciones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18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Marginales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752600" y="2743200"/>
            <a:ext cx="944563" cy="777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cxnSp>
        <p:nvCxnSpPr>
          <p:cNvPr id="15368" name="AutoShape 8"/>
          <p:cNvCxnSpPr>
            <a:cxnSpLocks noChangeShapeType="1"/>
            <a:stCxn id="15367" idx="3"/>
            <a:endCxn id="15364" idx="0"/>
          </p:cNvCxnSpPr>
          <p:nvPr/>
        </p:nvCxnSpPr>
        <p:spPr bwMode="auto">
          <a:xfrm flipH="1">
            <a:off x="1817688" y="3416300"/>
            <a:ext cx="73025" cy="487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2840038" y="2667000"/>
            <a:ext cx="2362200" cy="863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5494338" y="2717800"/>
            <a:ext cx="1835150" cy="863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cxnSp>
        <p:nvCxnSpPr>
          <p:cNvPr id="15371" name="AutoShape 11"/>
          <p:cNvCxnSpPr>
            <a:cxnSpLocks noChangeShapeType="1"/>
            <a:stCxn id="15369" idx="4"/>
            <a:endCxn id="15365" idx="0"/>
          </p:cNvCxnSpPr>
          <p:nvPr/>
        </p:nvCxnSpPr>
        <p:spPr bwMode="auto">
          <a:xfrm>
            <a:off x="4021138" y="3540125"/>
            <a:ext cx="0" cy="363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AutoShape 12"/>
          <p:cNvCxnSpPr>
            <a:cxnSpLocks noChangeShapeType="1"/>
            <a:stCxn id="15370" idx="4"/>
            <a:endCxn id="15366" idx="0"/>
          </p:cNvCxnSpPr>
          <p:nvPr/>
        </p:nvCxnSpPr>
        <p:spPr bwMode="auto">
          <a:xfrm flipH="1">
            <a:off x="6410325" y="3590925"/>
            <a:ext cx="1588" cy="31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391400" y="2705100"/>
            <a:ext cx="1673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600">
                <a:latin typeface="Arial" pitchFamily="34" charset="0"/>
              </a:rPr>
              <a:t>Siempre debe usarse el mismo coeficiente</a:t>
            </a:r>
            <a:endParaRPr lang="es-ES" altLang="es-AR" sz="1600">
              <a:latin typeface="Arial" pitchFamily="34" charset="0"/>
            </a:endParaRPr>
          </a:p>
        </p:txBody>
      </p:sp>
      <p:sp>
        <p:nvSpPr>
          <p:cNvPr id="15374" name="AutoShape 14"/>
          <p:cNvSpPr>
            <a:spLocks/>
          </p:cNvSpPr>
          <p:nvPr/>
        </p:nvSpPr>
        <p:spPr bwMode="auto">
          <a:xfrm>
            <a:off x="7362825" y="2678113"/>
            <a:ext cx="125413" cy="923925"/>
          </a:xfrm>
          <a:prstGeom prst="leftBrace">
            <a:avLst>
              <a:gd name="adj1" fmla="val 6139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060450" y="4926013"/>
            <a:ext cx="72564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000">
                <a:latin typeface="Arial Black" pitchFamily="34" charset="0"/>
              </a:rPr>
              <a:t>“Existe relación causal entre dos variables si, para cualquier factor de prueba antecedente, la relación entre esas variables no desaparece”</a:t>
            </a:r>
            <a:endParaRPr lang="es-ES" altLang="es-AR" sz="2000">
              <a:latin typeface="Arial Black" pitchFamily="34" charset="0"/>
            </a:endParaRP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1150938" y="657225"/>
            <a:ext cx="7308850" cy="808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ASOCIACIÓN ESTADÍSTICA MULTIVARIADA</a:t>
            </a:r>
            <a:br>
              <a:rPr lang="es-ES" altLang="es-AR" sz="2400" b="1">
                <a:latin typeface="Arial" pitchFamily="34" charset="0"/>
              </a:rPr>
            </a:br>
            <a:r>
              <a:rPr lang="es-ES" altLang="es-AR" sz="2400" b="1">
                <a:latin typeface="Arial" pitchFamily="34" charset="0"/>
              </a:rPr>
              <a:t>EL MODELO LAZARSFELD</a:t>
            </a:r>
            <a:endParaRPr lang="es-ES" altLang="es-AR" sz="2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  <p:bldP spid="15367" grpId="0" animBg="1"/>
      <p:bldP spid="15369" grpId="0" animBg="1"/>
      <p:bldP spid="15370" grpId="0" animBg="1"/>
      <p:bldP spid="15373" grpId="0"/>
      <p:bldP spid="15374" grpId="0" animBg="1"/>
      <p:bldP spid="1537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017713"/>
            <a:ext cx="8440737" cy="4114800"/>
          </a:xfrm>
          <a:noFill/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s-ES" altLang="es-AR" sz="2800" b="1" smtClean="0"/>
              <a:t>Hipótesis Multivariada</a:t>
            </a:r>
          </a:p>
          <a:p>
            <a:pPr marL="533400" indent="-533400" algn="just" eaLnBrk="1" hangingPunct="1"/>
            <a:r>
              <a:rPr lang="es-ES" altLang="es-AR" smtClean="0"/>
              <a:t>“</a:t>
            </a:r>
            <a:r>
              <a:rPr lang="es-ES" altLang="es-AR" sz="2900" smtClean="0"/>
              <a:t>Entre las personas en edad de alta participación económica (de 25 a 45 años), la tasa de actividad significativamente más elevada entre los varones que entre las mujeres, se explica por la intervención de condiciones familiares”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150938" y="657225"/>
            <a:ext cx="7308850" cy="898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ASOCIACIÓN ESTADÍSTICA MULTIVARIADA</a:t>
            </a:r>
            <a:br>
              <a:rPr lang="es-ES" altLang="es-AR" sz="2400" b="1">
                <a:latin typeface="Arial" pitchFamily="34" charset="0"/>
              </a:rPr>
            </a:br>
            <a:r>
              <a:rPr lang="es-ES" altLang="es-AR" sz="2400">
                <a:latin typeface="Arial" pitchFamily="34" charset="0"/>
              </a:rPr>
              <a:t>A MANERA DE EJEMPLO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962150"/>
            <a:ext cx="44640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581525"/>
            <a:ext cx="40671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93236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37075" y="5157788"/>
            <a:ext cx="4319588" cy="115093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</a:rPr>
              <a:t>Distribuciones para Tablas de Contingencia y Prueba de Hipótesis Ji cuadrado</a:t>
            </a:r>
            <a:endParaRPr lang="es-ES" altLang="es-AR" sz="2400" b="1">
              <a:latin typeface="Arial" pitchFamily="34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274763" y="407988"/>
            <a:ext cx="6934200" cy="1004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sz="2400" b="1"/>
              <a:t>ESTADÍSTICOS DE ANÁLISIS BIVARIADO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400">
                <a:solidFill>
                  <a:schemeClr val="tx2"/>
                </a:solidFill>
              </a:rPr>
              <a:t>A MODO DE EJEMPLO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8674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AR" altLang="es-AR" sz="2400"/>
          </a:p>
        </p:txBody>
      </p:sp>
      <p:graphicFrame>
        <p:nvGraphicFramePr>
          <p:cNvPr id="6046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8604"/>
              </p:ext>
            </p:extLst>
          </p:nvPr>
        </p:nvGraphicFramePr>
        <p:xfrm>
          <a:off x="457200" y="692696"/>
          <a:ext cx="8305800" cy="4581284"/>
        </p:xfrm>
        <a:graphic>
          <a:graphicData uri="http://schemas.openxmlformats.org/drawingml/2006/table">
            <a:tbl>
              <a:tblPr/>
              <a:tblGrid>
                <a:gridCol w="1442090"/>
                <a:gridCol w="2520280"/>
                <a:gridCol w="2340260"/>
                <a:gridCol w="2003170"/>
              </a:tblGrid>
              <a:tr h="847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 / Y</a:t>
                      </a:r>
                      <a:endParaRPr kumimoji="0" lang="es-A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VARÓN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MUJER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4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P(V/A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)=70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P(M/A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)=30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)=40%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P(A)=100%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4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INACTIVO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P(V/I)=70%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P(M/I)=30%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A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P(I/N)=60%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P(I)=100%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5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TOTAL 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)=70%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P(V)=100%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casos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P(M/N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P(M)=100%</a:t>
                      </a:r>
                      <a:endParaRPr kumimoji="0" lang="es-A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 casos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P(N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)=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100%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4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128000" cy="468313"/>
          </a:xfrm>
          <a:noFill/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es-MX" altLang="es-AR" sz="2400" b="1" smtClean="0"/>
              <a:t>Presencia de menores en el hogar</a:t>
            </a:r>
            <a:endParaRPr lang="es-ES" altLang="es-AR" sz="2400" b="1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08313"/>
            <a:ext cx="6811963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284663" y="3968750"/>
            <a:ext cx="647700" cy="2524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5040313" y="3968750"/>
            <a:ext cx="647700" cy="2524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107950" y="3716338"/>
            <a:ext cx="1773238" cy="504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cxnSp>
        <p:nvCxnSpPr>
          <p:cNvPr id="17415" name="AutoShape 7"/>
          <p:cNvCxnSpPr>
            <a:cxnSpLocks noChangeShapeType="1"/>
            <a:stCxn id="17414" idx="6"/>
            <a:endCxn id="17412" idx="2"/>
          </p:cNvCxnSpPr>
          <p:nvPr/>
        </p:nvCxnSpPr>
        <p:spPr bwMode="auto">
          <a:xfrm>
            <a:off x="1890713" y="3968750"/>
            <a:ext cx="2384425" cy="127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AutoShape 8"/>
          <p:cNvCxnSpPr>
            <a:cxnSpLocks noChangeShapeType="1"/>
            <a:stCxn id="17412" idx="0"/>
            <a:endCxn id="17413" idx="0"/>
          </p:cNvCxnSpPr>
          <p:nvPr/>
        </p:nvCxnSpPr>
        <p:spPr bwMode="auto">
          <a:xfrm rot="5400000" flipV="1">
            <a:off x="4985544" y="3582194"/>
            <a:ext cx="1588" cy="755650"/>
          </a:xfrm>
          <a:prstGeom prst="curvedConnector3">
            <a:avLst>
              <a:gd name="adj1" fmla="val -13800005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729413" y="3429000"/>
            <a:ext cx="234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Diferencia porcentual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37,5 p.p.</a:t>
            </a:r>
            <a:endParaRPr lang="es-ES" altLang="es-AR" sz="1800">
              <a:latin typeface="Arial" pitchFamily="34" charset="0"/>
            </a:endParaRPr>
          </a:p>
        </p:txBody>
      </p:sp>
      <p:cxnSp>
        <p:nvCxnSpPr>
          <p:cNvPr id="17418" name="AutoShape 10"/>
          <p:cNvCxnSpPr>
            <a:cxnSpLocks noChangeShapeType="1"/>
            <a:stCxn id="17413" idx="0"/>
            <a:endCxn id="17417" idx="1"/>
          </p:cNvCxnSpPr>
          <p:nvPr/>
        </p:nvCxnSpPr>
        <p:spPr bwMode="auto">
          <a:xfrm rot="-5400000">
            <a:off x="5942013" y="3171825"/>
            <a:ext cx="209550" cy="136525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4284663" y="5192713"/>
            <a:ext cx="647700" cy="2524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092700" y="5200650"/>
            <a:ext cx="647700" cy="2524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cxnSp>
        <p:nvCxnSpPr>
          <p:cNvPr id="17421" name="AutoShape 13"/>
          <p:cNvCxnSpPr>
            <a:cxnSpLocks noChangeShapeType="1"/>
            <a:stCxn id="17425" idx="6"/>
            <a:endCxn id="17419" idx="2"/>
          </p:cNvCxnSpPr>
          <p:nvPr/>
        </p:nvCxnSpPr>
        <p:spPr bwMode="auto">
          <a:xfrm>
            <a:off x="1890713" y="5121275"/>
            <a:ext cx="2384425" cy="198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14"/>
          <p:cNvCxnSpPr>
            <a:cxnSpLocks noChangeShapeType="1"/>
            <a:stCxn id="17419" idx="0"/>
            <a:endCxn id="17420" idx="0"/>
          </p:cNvCxnSpPr>
          <p:nvPr/>
        </p:nvCxnSpPr>
        <p:spPr bwMode="auto">
          <a:xfrm rot="5400000" flipV="1">
            <a:off x="5008563" y="4783138"/>
            <a:ext cx="7937" cy="808037"/>
          </a:xfrm>
          <a:prstGeom prst="curvedConnector3">
            <a:avLst>
              <a:gd name="adj1" fmla="val -2760000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729413" y="4660900"/>
            <a:ext cx="234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Diferencia porcentual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14,2 p.p.</a:t>
            </a:r>
            <a:endParaRPr lang="es-ES" altLang="es-AR" sz="1800">
              <a:latin typeface="Arial" pitchFamily="34" charset="0"/>
            </a:endParaRPr>
          </a:p>
        </p:txBody>
      </p:sp>
      <p:cxnSp>
        <p:nvCxnSpPr>
          <p:cNvPr id="17424" name="AutoShape 16"/>
          <p:cNvCxnSpPr>
            <a:cxnSpLocks noChangeShapeType="1"/>
            <a:stCxn id="17420" idx="0"/>
            <a:endCxn id="17423" idx="1"/>
          </p:cNvCxnSpPr>
          <p:nvPr/>
        </p:nvCxnSpPr>
        <p:spPr bwMode="auto">
          <a:xfrm rot="-5400000">
            <a:off x="5968207" y="4429918"/>
            <a:ext cx="209550" cy="1312863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107950" y="4868863"/>
            <a:ext cx="1773238" cy="504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962775" y="5827713"/>
            <a:ext cx="187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Doble Diferencia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1800">
                <a:latin typeface="Arial" pitchFamily="34" charset="0"/>
              </a:rPr>
              <a:t>23,3 p.p.</a:t>
            </a:r>
            <a:endParaRPr lang="es-ES" altLang="es-AR" sz="1800">
              <a:latin typeface="Arial" pitchFamily="34" charset="0"/>
            </a:endParaRPr>
          </a:p>
        </p:txBody>
      </p:sp>
      <p:cxnSp>
        <p:nvCxnSpPr>
          <p:cNvPr id="17427" name="AutoShape 19"/>
          <p:cNvCxnSpPr>
            <a:cxnSpLocks noChangeShapeType="1"/>
            <a:stCxn id="17417" idx="2"/>
            <a:endCxn id="17423" idx="0"/>
          </p:cNvCxnSpPr>
          <p:nvPr/>
        </p:nvCxnSpPr>
        <p:spPr bwMode="auto">
          <a:xfrm>
            <a:off x="7900988" y="4070350"/>
            <a:ext cx="0" cy="590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AutoShape 20"/>
          <p:cNvCxnSpPr>
            <a:cxnSpLocks noChangeShapeType="1"/>
            <a:stCxn id="17423" idx="2"/>
            <a:endCxn id="17426" idx="0"/>
          </p:cNvCxnSpPr>
          <p:nvPr/>
        </p:nvCxnSpPr>
        <p:spPr bwMode="auto">
          <a:xfrm flipH="1">
            <a:off x="7899400" y="5302250"/>
            <a:ext cx="1588" cy="5254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1150938" y="549275"/>
            <a:ext cx="7308850" cy="898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ASOCIACIÓN ESTADÍSTICA MULTIVARIADA</a:t>
            </a:r>
            <a:br>
              <a:rPr lang="es-ES" altLang="es-AR" sz="2400" b="1">
                <a:latin typeface="Arial" pitchFamily="34" charset="0"/>
              </a:rPr>
            </a:br>
            <a:r>
              <a:rPr lang="es-ES" altLang="es-AR" sz="2400">
                <a:latin typeface="Arial" pitchFamily="34" charset="0"/>
              </a:rPr>
              <a:t>A MODO DE EJEMPLO</a:t>
            </a:r>
          </a:p>
        </p:txBody>
      </p:sp>
      <p:sp>
        <p:nvSpPr>
          <p:cNvPr id="97302" name="Rectangle 22"/>
          <p:cNvSpPr>
            <a:spLocks noChangeArrowheads="1"/>
          </p:cNvSpPr>
          <p:nvPr/>
        </p:nvSpPr>
        <p:spPr bwMode="auto">
          <a:xfrm>
            <a:off x="755650" y="1700213"/>
            <a:ext cx="8128000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s-ES" altLang="es-AR" sz="2000" b="1"/>
              <a:t>INCORPORACIÓN DE UNA VARIABLE TEST O DE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5" dur="indefinite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6" dur="indefinite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9" dur="indefinite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0" dur="indefinite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1" dur="indefinite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3" dur="indefinite"/>
                                        <p:tgtEl>
                                          <p:spTgt spid="1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4" dur="indefinite"/>
                                        <p:tgtEl>
                                          <p:spTgt spid="1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5" dur="indefinite"/>
                                        <p:tgtEl>
                                          <p:spTgt spid="1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 animBg="1"/>
      <p:bldP spid="17413" grpId="0" animBg="1"/>
      <p:bldP spid="17414" grpId="0" animBg="1"/>
      <p:bldP spid="17417" grpId="0" build="allAtOnce"/>
      <p:bldP spid="17419" grpId="0" animBg="1"/>
      <p:bldP spid="17420" grpId="0" animBg="1"/>
      <p:bldP spid="17423" grpId="0" build="allAtOnce"/>
      <p:bldP spid="17425" grpId="0" animBg="1"/>
      <p:bldP spid="17426" grpId="0" build="allAtOnce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827213"/>
            <a:ext cx="43910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150938" y="260350"/>
            <a:ext cx="7308850" cy="898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ASOCIACIÓN ESTADÍSTICA MULTIVARIADA</a:t>
            </a:r>
            <a:br>
              <a:rPr lang="es-ES" altLang="es-AR" sz="2400" b="1">
                <a:latin typeface="Arial" pitchFamily="34" charset="0"/>
              </a:rPr>
            </a:br>
            <a:r>
              <a:rPr lang="es-ES" altLang="es-AR" sz="2400">
                <a:latin typeface="Arial" pitchFamily="34" charset="0"/>
              </a:rPr>
              <a:t>A MODO DE EJEMPLO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71775" y="1160463"/>
            <a:ext cx="4284663" cy="442912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AR" sz="2400" b="1" smtClean="0"/>
              <a:t>Explicación por Parciales</a:t>
            </a:r>
            <a:endParaRPr lang="es-ES" altLang="es-AR" sz="2400" b="1" smtClean="0"/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260850"/>
            <a:ext cx="44989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017713"/>
            <a:ext cx="45815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150938" y="152400"/>
            <a:ext cx="7308850" cy="898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ASOCIACIÓN ESTADÍSTICA MULTIVARIADA</a:t>
            </a:r>
            <a:br>
              <a:rPr lang="es-ES" altLang="es-AR" sz="2400" b="1">
                <a:latin typeface="Arial" pitchFamily="34" charset="0"/>
              </a:rPr>
            </a:br>
            <a:r>
              <a:rPr lang="es-ES" altLang="es-AR" sz="2400">
                <a:latin typeface="Arial" pitchFamily="34" charset="0"/>
              </a:rPr>
              <a:t>A MODO DE EJEMPLO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052513"/>
            <a:ext cx="4860925" cy="442912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AR" sz="2400" b="1" smtClean="0"/>
              <a:t>Explicación por Marginales</a:t>
            </a:r>
            <a:endParaRPr lang="es-ES" altLang="es-AR" sz="2400" b="1" smtClean="0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763"/>
            <a:ext cx="49307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290763"/>
            <a:ext cx="435768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042988" y="1484313"/>
            <a:ext cx="66960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</a:rPr>
              <a:t>Población Activa por Presencia de menores en el hogar</a:t>
            </a:r>
            <a:endParaRPr lang="es-ES" altLang="es-AR" sz="2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0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150938" y="152400"/>
            <a:ext cx="7308850" cy="898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ASOCIACIÓN ESTADÍSTICA MULTIVARIADA</a:t>
            </a:r>
            <a:br>
              <a:rPr lang="es-ES" altLang="es-AR" sz="2400" b="1">
                <a:latin typeface="Arial" pitchFamily="34" charset="0"/>
              </a:rPr>
            </a:br>
            <a:r>
              <a:rPr lang="es-ES" altLang="es-AR" sz="2400">
                <a:latin typeface="Arial" pitchFamily="34" charset="0"/>
              </a:rPr>
              <a:t>A MODO DE EJEMPLO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114425"/>
            <a:ext cx="4860925" cy="44291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AR" sz="2400" b="1" smtClean="0"/>
              <a:t>Explicación por Marginales</a:t>
            </a:r>
            <a:endParaRPr lang="es-ES" altLang="es-AR" sz="2400" b="1" smtClean="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94000"/>
            <a:ext cx="48958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44800"/>
            <a:ext cx="428466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042988" y="1592263"/>
            <a:ext cx="66960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</a:rPr>
              <a:t>Población Activa por Presencia de menores en el hogar</a:t>
            </a:r>
            <a:endParaRPr lang="es-ES" altLang="es-AR" sz="2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8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150938" y="152400"/>
            <a:ext cx="7308850" cy="898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ASOCIACIÓN ESTADÍSTICA MULTIVARIADA</a:t>
            </a:r>
            <a:br>
              <a:rPr lang="es-ES" altLang="es-AR" sz="2400" b="1">
                <a:latin typeface="Arial" pitchFamily="34" charset="0"/>
              </a:rPr>
            </a:br>
            <a:r>
              <a:rPr lang="es-ES" altLang="es-AR" sz="2400">
                <a:latin typeface="Arial" pitchFamily="34" charset="0"/>
              </a:rPr>
              <a:t>A MODO DE EJEMPLO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052513"/>
            <a:ext cx="4860925" cy="442912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AR" sz="2400" b="1" smtClean="0"/>
              <a:t>Explicación por Marginales</a:t>
            </a:r>
            <a:endParaRPr lang="es-ES" altLang="es-AR" sz="2400" b="1" smtClean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25650"/>
            <a:ext cx="47879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40338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042988" y="1484313"/>
            <a:ext cx="74168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</a:rPr>
              <a:t>Presencia de menores en el hogar por Sexo</a:t>
            </a:r>
            <a:endParaRPr lang="es-ES" altLang="es-AR" sz="2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6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150938" y="152400"/>
            <a:ext cx="7308850" cy="898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ASOCIACIÓN ESTADÍSTICA MULTIVARIADA</a:t>
            </a:r>
            <a:br>
              <a:rPr lang="es-ES" altLang="es-AR" sz="2400" b="1">
                <a:latin typeface="Arial" pitchFamily="34" charset="0"/>
              </a:rPr>
            </a:br>
            <a:r>
              <a:rPr lang="es-ES" altLang="es-AR" sz="2400">
                <a:latin typeface="Arial" pitchFamily="34" charset="0"/>
              </a:rPr>
              <a:t>A MODO DE EJEMPLO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052513"/>
            <a:ext cx="4860925" cy="442912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AR" sz="2400" b="1" smtClean="0"/>
              <a:t>Explicación por Marginales</a:t>
            </a:r>
            <a:endParaRPr lang="es-ES" altLang="es-AR" sz="2400" b="1" smtClean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95500"/>
            <a:ext cx="464343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06650"/>
            <a:ext cx="457358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042988" y="1412875"/>
            <a:ext cx="7416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</a:rPr>
              <a:t>Presencia de menores en el hogar por Sexo</a:t>
            </a:r>
            <a:endParaRPr lang="es-ES" altLang="es-AR" sz="2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9750" y="1773238"/>
            <a:ext cx="7920038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s-ES" altLang="es-AR" sz="2000" b="1">
                <a:latin typeface="Arial" pitchFamily="34" charset="0"/>
              </a:rPr>
              <a:t>ECUACIÓN DE  COVARIANZAS DE LAZARSFELD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881188" y="2528888"/>
            <a:ext cx="521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</a:rPr>
              <a:t>(XY) = (XYt</a:t>
            </a:r>
            <a:r>
              <a:rPr lang="es-MX" altLang="es-AR" sz="2400" b="1" baseline="-25000">
                <a:latin typeface="Arial" pitchFamily="34" charset="0"/>
              </a:rPr>
              <a:t>1</a:t>
            </a:r>
            <a:r>
              <a:rPr lang="es-MX" altLang="es-AR" sz="2400" b="1">
                <a:latin typeface="Arial" pitchFamily="34" charset="0"/>
              </a:rPr>
              <a:t>) </a:t>
            </a:r>
            <a:r>
              <a:rPr lang="es-MX" altLang="es-AR" sz="2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⊕ (XYt</a:t>
            </a:r>
            <a:r>
              <a:rPr lang="es-MX" altLang="es-AR" sz="2400" b="1" baseline="-25000">
                <a:latin typeface="Arial" pitchFamily="34" charset="0"/>
              </a:rPr>
              <a:t>2</a:t>
            </a:r>
            <a:r>
              <a:rPr lang="es-MX" altLang="es-AR" sz="2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 ⊕ (XT) ⊗ (YT)</a:t>
            </a:r>
            <a:endParaRPr lang="es-ES" altLang="es-AR" sz="24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871663" y="3068638"/>
            <a:ext cx="5873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800" b="1">
                <a:latin typeface="Arial" pitchFamily="34" charset="0"/>
              </a:rPr>
              <a:t>Hipótesis diagonal (PHI):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MX" altLang="es-AR" sz="2800" b="1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</a:rPr>
              <a:t>(XY) = (XYt</a:t>
            </a:r>
            <a:r>
              <a:rPr lang="es-MX" altLang="es-AR" sz="2400" b="1" baseline="-25000">
                <a:latin typeface="Arial" pitchFamily="34" charset="0"/>
              </a:rPr>
              <a:t>1</a:t>
            </a:r>
            <a:r>
              <a:rPr lang="es-MX" altLang="es-AR" sz="2400" b="1">
                <a:latin typeface="Arial" pitchFamily="34" charset="0"/>
              </a:rPr>
              <a:t>) </a:t>
            </a:r>
            <a:r>
              <a:rPr lang="es-MX" altLang="es-AR" sz="2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⊕ (XYt</a:t>
            </a:r>
            <a:r>
              <a:rPr lang="es-MX" altLang="es-AR" sz="2400" b="1" baseline="-25000">
                <a:latin typeface="Arial" pitchFamily="34" charset="0"/>
              </a:rPr>
              <a:t>2</a:t>
            </a:r>
            <a:r>
              <a:rPr lang="es-MX" altLang="es-AR" sz="2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 ⊕ (XT) ⊗ (YT)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0,367 = 0,423 ⊕ 0,299  ⊕ -0,086 ⊗ -0,059</a:t>
            </a:r>
            <a:endParaRPr lang="es-ES" altLang="es-AR" sz="24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871663" y="4962525"/>
            <a:ext cx="5873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800" b="1">
                <a:latin typeface="Arial" pitchFamily="34" charset="0"/>
              </a:rPr>
              <a:t>Hipótesis rinconal (Gamma):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MX" altLang="es-AR" sz="2800" b="1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</a:rPr>
              <a:t>(XY) = (XY,t</a:t>
            </a:r>
            <a:r>
              <a:rPr lang="es-MX" altLang="es-AR" sz="2400" b="1" baseline="-25000">
                <a:latin typeface="Arial" pitchFamily="34" charset="0"/>
              </a:rPr>
              <a:t>1</a:t>
            </a:r>
            <a:r>
              <a:rPr lang="es-MX" altLang="es-AR" sz="2400" b="1">
                <a:latin typeface="Arial" pitchFamily="34" charset="0"/>
              </a:rPr>
              <a:t>) </a:t>
            </a:r>
            <a:r>
              <a:rPr lang="es-MX" altLang="es-AR" sz="2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⊕ (XY,t</a:t>
            </a:r>
            <a:r>
              <a:rPr lang="es-MX" altLang="es-AR" sz="2400" b="1" baseline="-25000">
                <a:latin typeface="Arial" pitchFamily="34" charset="0"/>
              </a:rPr>
              <a:t>2</a:t>
            </a:r>
            <a:r>
              <a:rPr lang="es-MX" altLang="es-AR" sz="2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 ⊕ (XT) ⊗ (YT)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2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0,807 = 0,896 ⊕ 0,555  ⊕ -0,161 ⊗ -0,157</a:t>
            </a:r>
            <a:endParaRPr lang="es-ES" altLang="es-AR" sz="2400" b="1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2951163" y="4221163"/>
            <a:ext cx="1008062" cy="5032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2951163" y="6094413"/>
            <a:ext cx="1008062" cy="5032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AR" altLang="es-AR" sz="1800">
              <a:latin typeface="Arial" pitchFamily="34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1150938" y="584200"/>
            <a:ext cx="7308850" cy="898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 b="1">
                <a:latin typeface="Arial" pitchFamily="34" charset="0"/>
              </a:rPr>
              <a:t>ASOCIACIÓN ESTADÍSTICA MULTIVARIADA</a:t>
            </a:r>
            <a:br>
              <a:rPr lang="es-ES" altLang="es-AR" sz="2400" b="1">
                <a:latin typeface="Arial" pitchFamily="34" charset="0"/>
              </a:rPr>
            </a:br>
            <a:r>
              <a:rPr lang="es-ES" altLang="es-AR" sz="2400">
                <a:latin typeface="Arial" pitchFamily="34" charset="0"/>
              </a:rPr>
              <a:t>A MODO DE EJEMPLO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 animBg="1"/>
      <p:bldP spid="297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A0C96-AEA2-4885-ABBE-CC25992B9120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73063" y="1146175"/>
            <a:ext cx="8313737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800" b="1" dirty="0"/>
              <a:t>   </a:t>
            </a:r>
            <a:r>
              <a:rPr lang="es-ES" altLang="es-AR" sz="2400" b="1" dirty="0"/>
              <a:t>La idea de asociación / relación estadística entre variables se define en general en oposición al de </a:t>
            </a:r>
            <a:r>
              <a:rPr lang="es-ES" altLang="es-AR" sz="2400" b="1" u="sng" dirty="0"/>
              <a:t>independencia estadística</a:t>
            </a:r>
            <a:r>
              <a:rPr lang="es-ES" altLang="es-AR" sz="2400" b="1" dirty="0"/>
              <a:t> y se evalúa examinando el sentido y la fuerza de las regularidades empíricas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2800" dirty="0"/>
              <a:t>   </a:t>
            </a:r>
            <a:r>
              <a:rPr lang="es-ES" altLang="es-AR" sz="2600" b="1" dirty="0"/>
              <a:t>“Las variables X e Y (sexo y condición de actividad) no están relacionadas si las frecuencias observadas se ajustan a las esperadas bajo el supuesto de independencia estadística. </a:t>
            </a:r>
            <a:r>
              <a:rPr lang="es-ES" altLang="es-AR" sz="2600" b="1" dirty="0" smtClean="0"/>
              <a:t>Dicho </a:t>
            </a:r>
            <a:r>
              <a:rPr lang="es-ES" altLang="es-AR" sz="2600" b="1" dirty="0"/>
              <a:t>de otra forma: las frecuencias relativas que poseen el atributo Y</a:t>
            </a:r>
            <a:r>
              <a:rPr lang="es-ES" altLang="es-AR" sz="2600" b="1" baseline="-25000" dirty="0"/>
              <a:t>1</a:t>
            </a:r>
            <a:r>
              <a:rPr lang="es-ES" altLang="es-AR" sz="2600" b="1" dirty="0"/>
              <a:t> (activo) no difieren entre X</a:t>
            </a:r>
            <a:r>
              <a:rPr lang="es-ES" altLang="es-AR" sz="2600" b="1" baseline="-25000" dirty="0"/>
              <a:t>1</a:t>
            </a:r>
            <a:r>
              <a:rPr lang="es-ES" altLang="es-AR" sz="2600" b="1" dirty="0"/>
              <a:t> (hombres) e X</a:t>
            </a:r>
            <a:r>
              <a:rPr lang="es-ES" altLang="es-AR" sz="2600" b="1" baseline="-25000" dirty="0"/>
              <a:t>2</a:t>
            </a:r>
            <a:r>
              <a:rPr lang="es-ES" altLang="es-AR" sz="2600" b="1" dirty="0"/>
              <a:t> (mujeres)”. 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447800" y="569913"/>
            <a:ext cx="670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s-ES" altLang="es-AR" sz="2400" b="1"/>
              <a:t>ASOCIACIÓN ESTADÍSTICA</a:t>
            </a:r>
            <a:endParaRPr lang="es-ES" altLang="es-AR" sz="24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p" autoUpdateAnimBg="0" advAuto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iseño predetermin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zclas">
  <a:themeElements>
    <a:clrScheme name="Mezcla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altLang="es-AR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altLang="es-AR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defRPr>
        </a:defPPr>
      </a:lstStyle>
    </a:lnDef>
  </a:objectDefaults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4933</TotalTime>
  <Words>4932</Words>
  <Application>Microsoft Office PowerPoint</Application>
  <PresentationFormat>Presentación en pantalla (4:3)</PresentationFormat>
  <Paragraphs>1170</Paragraphs>
  <Slides>86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86</vt:i4>
      </vt:variant>
    </vt:vector>
  </HeadingPairs>
  <TitlesOfParts>
    <vt:vector size="91" baseType="lpstr">
      <vt:lpstr>Diseño predeterminado</vt:lpstr>
      <vt:lpstr>1_Diseño predeterminado</vt:lpstr>
      <vt:lpstr>Mezclas</vt:lpstr>
      <vt:lpstr>Ecuación</vt:lpstr>
      <vt:lpstr>Equation</vt:lpstr>
      <vt:lpstr>Presentación de PowerPoint</vt:lpstr>
      <vt:lpstr>Presentación de PowerPoint</vt:lpstr>
      <vt:lpstr>Presentación de PowerPoint</vt:lpstr>
      <vt:lpstr>COMPONENTES TABLA DE UNA CONTINGENCIA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 PROBLEMA DE ASOCIACIÓN ESTADÍSTICA  A MODO DE EJEMPLO</vt:lpstr>
      <vt:lpstr>UN PROBLEMA DE ASOCIACIÓN ESTADÍSTICA  A MODO DE EJEMPLO</vt:lpstr>
      <vt:lpstr>UN PROBLEMA DE ASOCIACIÓN ESTADÍSTICA  A MODO DE EJEMPLO</vt:lpstr>
      <vt:lpstr>UN PROBLEMA DE ASOCIACIÓN ESTADÍSTICA  A MODO DE EJEMPLO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Medidas de asociación para dos variables nominales</vt:lpstr>
      <vt:lpstr>Medidas de asociación para variables ordinales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ASOCIACIÓN</vt:lpstr>
      <vt:lpstr>Presentación de PowerPoint</vt:lpstr>
      <vt:lpstr>Presentación de PowerPoint</vt:lpstr>
      <vt:lpstr>Presentación de PowerPoint</vt:lpstr>
      <vt:lpstr>Pruebas de decisión estadística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asociación</vt:lpstr>
      <vt:lpstr>Análisis de asociación </vt:lpstr>
      <vt:lpstr>Presentación de PowerPoint</vt:lpstr>
      <vt:lpstr>Modelo Lazarsfeld</vt:lpstr>
      <vt:lpstr>   Relaciones Parciales</vt:lpstr>
      <vt:lpstr>Análisis Multivariados Relaciones marginales</vt:lpstr>
      <vt:lpstr>Presentación de PowerPoint</vt:lpstr>
      <vt:lpstr>Relación Marginal anterior</vt:lpstr>
      <vt:lpstr>Relación Marginal Intermedia</vt:lpstr>
      <vt:lpstr>Relación Marginal Intermedia</vt:lpstr>
      <vt:lpstr>Relación Parcial anterior</vt:lpstr>
      <vt:lpstr>Relación Parcial Anterior</vt:lpstr>
      <vt:lpstr>Relación Parcial Intermedia</vt:lpstr>
      <vt:lpstr>Relación Parcial intermedia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Natus Matus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Seminario..........</dc:title>
  <dc:creator>López Barros/Philipp</dc:creator>
  <cp:lastModifiedBy>Agustín</cp:lastModifiedBy>
  <cp:revision>169</cp:revision>
  <cp:lastPrinted>1601-01-01T00:00:00Z</cp:lastPrinted>
  <dcterms:created xsi:type="dcterms:W3CDTF">2006-07-05T00:56:34Z</dcterms:created>
  <dcterms:modified xsi:type="dcterms:W3CDTF">2019-04-07T22:14:12Z</dcterms:modified>
</cp:coreProperties>
</file>