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71" r:id="rId2"/>
  </p:sldMasterIdLst>
  <p:notesMasterIdLst>
    <p:notesMasterId r:id="rId45"/>
  </p:notesMasterIdLst>
  <p:handoutMasterIdLst>
    <p:handoutMasterId r:id="rId46"/>
  </p:handoutMasterIdLst>
  <p:sldIdLst>
    <p:sldId id="331" r:id="rId3"/>
    <p:sldId id="351" r:id="rId4"/>
    <p:sldId id="353" r:id="rId5"/>
    <p:sldId id="354" r:id="rId6"/>
    <p:sldId id="355" r:id="rId7"/>
    <p:sldId id="356" r:id="rId8"/>
    <p:sldId id="357" r:id="rId9"/>
    <p:sldId id="358" r:id="rId10"/>
    <p:sldId id="360" r:id="rId11"/>
    <p:sldId id="359" r:id="rId12"/>
    <p:sldId id="361" r:id="rId13"/>
    <p:sldId id="363" r:id="rId14"/>
    <p:sldId id="362" r:id="rId15"/>
    <p:sldId id="364" r:id="rId16"/>
    <p:sldId id="365" r:id="rId17"/>
    <p:sldId id="366" r:id="rId18"/>
    <p:sldId id="367" r:id="rId19"/>
    <p:sldId id="368" r:id="rId20"/>
    <p:sldId id="369" r:id="rId21"/>
    <p:sldId id="370" r:id="rId22"/>
    <p:sldId id="371" r:id="rId23"/>
    <p:sldId id="372" r:id="rId24"/>
    <p:sldId id="373" r:id="rId25"/>
    <p:sldId id="374" r:id="rId26"/>
    <p:sldId id="377" r:id="rId27"/>
    <p:sldId id="375" r:id="rId28"/>
    <p:sldId id="376" r:id="rId29"/>
    <p:sldId id="378" r:id="rId30"/>
    <p:sldId id="401" r:id="rId31"/>
    <p:sldId id="379" r:id="rId32"/>
    <p:sldId id="380" r:id="rId33"/>
    <p:sldId id="381" r:id="rId34"/>
    <p:sldId id="387" r:id="rId35"/>
    <p:sldId id="383" r:id="rId36"/>
    <p:sldId id="382" r:id="rId37"/>
    <p:sldId id="384" r:id="rId38"/>
    <p:sldId id="389" r:id="rId39"/>
    <p:sldId id="388" r:id="rId40"/>
    <p:sldId id="390" r:id="rId41"/>
    <p:sldId id="391" r:id="rId42"/>
    <p:sldId id="392" r:id="rId43"/>
    <p:sldId id="393" r:id="rId44"/>
  </p:sldIdLst>
  <p:sldSz cx="9144000" cy="6858000" type="screen4x3"/>
  <p:notesSz cx="7010400" cy="9296400"/>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FFDC"/>
    <a:srgbClr val="F10FD1"/>
    <a:srgbClr val="47B952"/>
    <a:srgbClr val="00CC99"/>
    <a:srgbClr val="00FF99"/>
    <a:srgbClr val="CCCCFF"/>
    <a:srgbClr val="CCFFCC"/>
    <a:srgbClr val="9EF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0" autoAdjust="0"/>
    <p:restoredTop sz="90889" autoAdjust="0"/>
  </p:normalViewPr>
  <p:slideViewPr>
    <p:cSldViewPr>
      <p:cViewPr varScale="1">
        <p:scale>
          <a:sx n="106" d="100"/>
          <a:sy n="106" d="100"/>
        </p:scale>
        <p:origin x="-22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C781C0D8-D61F-414E-A4CF-EB2C33FD1405}" type="slidenum">
              <a:rPr lang="es-ES"/>
              <a:pPr>
                <a:defRPr/>
              </a:pPr>
              <a:t>‹Nº›</a:t>
            </a:fld>
            <a:endParaRPr lang="es-ES"/>
          </a:p>
        </p:txBody>
      </p:sp>
    </p:spTree>
    <p:extLst>
      <p:ext uri="{BB962C8B-B14F-4D97-AF65-F5344CB8AC3E}">
        <p14:creationId xmlns:p14="http://schemas.microsoft.com/office/powerpoint/2010/main" val="2982809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60420" name="Rectangle 4"/>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2A12A220-48FD-45B1-8D6C-D05B71DF9B68}" type="slidenum">
              <a:rPr lang="es-ES"/>
              <a:pPr>
                <a:defRPr/>
              </a:pPr>
              <a:t>‹Nº›</a:t>
            </a:fld>
            <a:endParaRPr lang="es-ES"/>
          </a:p>
        </p:txBody>
      </p:sp>
    </p:spTree>
    <p:extLst>
      <p:ext uri="{BB962C8B-B14F-4D97-AF65-F5344CB8AC3E}">
        <p14:creationId xmlns:p14="http://schemas.microsoft.com/office/powerpoint/2010/main" val="13439247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1E82A08D-4BAB-47CE-9638-37A6598C76EF}" type="slidenum">
              <a:rPr lang="es-ES"/>
              <a:pPr>
                <a:defRPr/>
              </a:pPr>
              <a:t>‹Nº›</a:t>
            </a:fld>
            <a:endParaRPr lang="es-ES"/>
          </a:p>
        </p:txBody>
      </p:sp>
    </p:spTree>
    <p:extLst>
      <p:ext uri="{BB962C8B-B14F-4D97-AF65-F5344CB8AC3E}">
        <p14:creationId xmlns:p14="http://schemas.microsoft.com/office/powerpoint/2010/main" val="1552177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C6A2DCC-7AD8-476D-AAB2-9D0F27374CBF}" type="slidenum">
              <a:rPr lang="es-ES"/>
              <a:pPr>
                <a:defRPr/>
              </a:pPr>
              <a:t>‹Nº›</a:t>
            </a:fld>
            <a:endParaRPr lang="es-ES"/>
          </a:p>
        </p:txBody>
      </p:sp>
    </p:spTree>
    <p:extLst>
      <p:ext uri="{BB962C8B-B14F-4D97-AF65-F5344CB8AC3E}">
        <p14:creationId xmlns:p14="http://schemas.microsoft.com/office/powerpoint/2010/main" val="51891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D8110E8-4527-4811-8287-AB12ED8F18B2}" type="slidenum">
              <a:rPr lang="es-ES"/>
              <a:pPr>
                <a:defRPr/>
              </a:pPr>
              <a:t>‹Nº›</a:t>
            </a:fld>
            <a:endParaRPr lang="es-ES"/>
          </a:p>
        </p:txBody>
      </p:sp>
    </p:spTree>
    <p:extLst>
      <p:ext uri="{BB962C8B-B14F-4D97-AF65-F5344CB8AC3E}">
        <p14:creationId xmlns:p14="http://schemas.microsoft.com/office/powerpoint/2010/main" val="1835550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60F7458-5AC6-40E9-96BD-32275C2408F6}" type="slidenum">
              <a:rPr lang="es-ES"/>
              <a:pPr>
                <a:defRPr/>
              </a:pPr>
              <a:t>‹Nº›</a:t>
            </a:fld>
            <a:endParaRPr lang="es-ES"/>
          </a:p>
        </p:txBody>
      </p:sp>
    </p:spTree>
    <p:extLst>
      <p:ext uri="{BB962C8B-B14F-4D97-AF65-F5344CB8AC3E}">
        <p14:creationId xmlns:p14="http://schemas.microsoft.com/office/powerpoint/2010/main" val="3918124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4207F25-7439-467E-8FAA-C9A2D956D40F}" type="slidenum">
              <a:rPr lang="es-ES"/>
              <a:pPr>
                <a:defRPr/>
              </a:pPr>
              <a:t>‹Nº›</a:t>
            </a:fld>
            <a:endParaRPr lang="es-ES"/>
          </a:p>
        </p:txBody>
      </p:sp>
    </p:spTree>
    <p:extLst>
      <p:ext uri="{BB962C8B-B14F-4D97-AF65-F5344CB8AC3E}">
        <p14:creationId xmlns:p14="http://schemas.microsoft.com/office/powerpoint/2010/main" val="2720806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B2E1F7C-C140-4B3C-BFB6-584FC762B5A7}" type="slidenum">
              <a:rPr lang="es-ES"/>
              <a:pPr>
                <a:defRPr/>
              </a:pPr>
              <a:t>‹Nº›</a:t>
            </a:fld>
            <a:endParaRPr lang="es-ES"/>
          </a:p>
        </p:txBody>
      </p:sp>
    </p:spTree>
    <p:extLst>
      <p:ext uri="{BB962C8B-B14F-4D97-AF65-F5344CB8AC3E}">
        <p14:creationId xmlns:p14="http://schemas.microsoft.com/office/powerpoint/2010/main" val="188675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0D96414-736E-4D59-A631-59727D4A0BBE}" type="slidenum">
              <a:rPr lang="es-ES"/>
              <a:pPr>
                <a:defRPr/>
              </a:pPr>
              <a:t>‹Nº›</a:t>
            </a:fld>
            <a:endParaRPr lang="es-ES"/>
          </a:p>
        </p:txBody>
      </p:sp>
    </p:spTree>
    <p:extLst>
      <p:ext uri="{BB962C8B-B14F-4D97-AF65-F5344CB8AC3E}">
        <p14:creationId xmlns:p14="http://schemas.microsoft.com/office/powerpoint/2010/main" val="157202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8171B73C-6AC9-4E56-AB63-2AE94E097B93}" type="slidenum">
              <a:rPr lang="es-ES"/>
              <a:pPr>
                <a:defRPr/>
              </a:pPr>
              <a:t>‹Nº›</a:t>
            </a:fld>
            <a:endParaRPr lang="es-ES"/>
          </a:p>
        </p:txBody>
      </p:sp>
    </p:spTree>
    <p:extLst>
      <p:ext uri="{BB962C8B-B14F-4D97-AF65-F5344CB8AC3E}">
        <p14:creationId xmlns:p14="http://schemas.microsoft.com/office/powerpoint/2010/main" val="34883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7B54ECE6-0274-46C1-8DFB-3BB342377902}" type="slidenum">
              <a:rPr lang="es-ES"/>
              <a:pPr>
                <a:defRPr/>
              </a:pPr>
              <a:t>‹Nº›</a:t>
            </a:fld>
            <a:endParaRPr lang="es-ES"/>
          </a:p>
        </p:txBody>
      </p:sp>
    </p:spTree>
    <p:extLst>
      <p:ext uri="{BB962C8B-B14F-4D97-AF65-F5344CB8AC3E}">
        <p14:creationId xmlns:p14="http://schemas.microsoft.com/office/powerpoint/2010/main" val="307974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72800E1-08F5-4182-BB4C-A4E0674A92EF}" type="slidenum">
              <a:rPr lang="es-ES"/>
              <a:pPr>
                <a:defRPr/>
              </a:pPr>
              <a:t>‹Nº›</a:t>
            </a:fld>
            <a:endParaRPr lang="es-ES"/>
          </a:p>
        </p:txBody>
      </p:sp>
    </p:spTree>
    <p:extLst>
      <p:ext uri="{BB962C8B-B14F-4D97-AF65-F5344CB8AC3E}">
        <p14:creationId xmlns:p14="http://schemas.microsoft.com/office/powerpoint/2010/main" val="2773128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2493DEE-AA67-42ED-AB81-52C94CBCF37E}" type="slidenum">
              <a:rPr lang="es-ES"/>
              <a:pPr>
                <a:defRPr/>
              </a:pPr>
              <a:t>‹Nº›</a:t>
            </a:fld>
            <a:endParaRPr lang="es-ES"/>
          </a:p>
        </p:txBody>
      </p:sp>
    </p:spTree>
    <p:extLst>
      <p:ext uri="{BB962C8B-B14F-4D97-AF65-F5344CB8AC3E}">
        <p14:creationId xmlns:p14="http://schemas.microsoft.com/office/powerpoint/2010/main" val="1479565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3F4A35D-0F7C-483F-B839-7C3A193A0372}" type="slidenum">
              <a:rPr lang="es-ES"/>
              <a:pPr>
                <a:defRPr/>
              </a:pPr>
              <a:t>‹Nº›</a:t>
            </a:fld>
            <a:endParaRPr lang="es-ES"/>
          </a:p>
        </p:txBody>
      </p:sp>
    </p:spTree>
    <p:extLst>
      <p:ext uri="{BB962C8B-B14F-4D97-AF65-F5344CB8AC3E}">
        <p14:creationId xmlns:p14="http://schemas.microsoft.com/office/powerpoint/2010/main" val="2509751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A0B2F0D-6B30-4983-8B11-D97E5059C717}" type="slidenum">
              <a:rPr lang="es-ES"/>
              <a:pPr>
                <a:defRPr/>
              </a:pPr>
              <a:t>‹Nº›</a:t>
            </a:fld>
            <a:endParaRPr lang="es-ES"/>
          </a:p>
        </p:txBody>
      </p:sp>
    </p:spTree>
    <p:extLst>
      <p:ext uri="{BB962C8B-B14F-4D97-AF65-F5344CB8AC3E}">
        <p14:creationId xmlns:p14="http://schemas.microsoft.com/office/powerpoint/2010/main" val="2904193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1C0DD51-E700-4E44-A742-44813124E69F}" type="slidenum">
              <a:rPr lang="es-ES"/>
              <a:pPr>
                <a:defRPr/>
              </a:pPr>
              <a:t>‹Nº›</a:t>
            </a:fld>
            <a:endParaRPr lang="es-ES"/>
          </a:p>
        </p:txBody>
      </p:sp>
    </p:spTree>
    <p:extLst>
      <p:ext uri="{BB962C8B-B14F-4D97-AF65-F5344CB8AC3E}">
        <p14:creationId xmlns:p14="http://schemas.microsoft.com/office/powerpoint/2010/main" val="700141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457CBA3-573C-402B-83CC-D6318E4999CC}" type="slidenum">
              <a:rPr lang="es-ES"/>
              <a:pPr>
                <a:defRPr/>
              </a:pPr>
              <a:t>‹Nº›</a:t>
            </a:fld>
            <a:endParaRPr lang="es-ES"/>
          </a:p>
        </p:txBody>
      </p:sp>
    </p:spTree>
    <p:extLst>
      <p:ext uri="{BB962C8B-B14F-4D97-AF65-F5344CB8AC3E}">
        <p14:creationId xmlns:p14="http://schemas.microsoft.com/office/powerpoint/2010/main" val="13489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BBEB353-0D42-4485-B893-4810ACEA3D1C}" type="slidenum">
              <a:rPr lang="es-ES"/>
              <a:pPr>
                <a:defRPr/>
              </a:pPr>
              <a:t>‹Nº›</a:t>
            </a:fld>
            <a:endParaRPr lang="es-ES"/>
          </a:p>
        </p:txBody>
      </p:sp>
    </p:spTree>
    <p:extLst>
      <p:ext uri="{BB962C8B-B14F-4D97-AF65-F5344CB8AC3E}">
        <p14:creationId xmlns:p14="http://schemas.microsoft.com/office/powerpoint/2010/main" val="615877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79DFF8B8-28D1-4B03-BD3C-CB95078EB771}" type="slidenum">
              <a:rPr lang="es-ES"/>
              <a:pPr>
                <a:defRPr/>
              </a:pPr>
              <a:t>‹Nº›</a:t>
            </a:fld>
            <a:endParaRPr lang="es-ES"/>
          </a:p>
        </p:txBody>
      </p:sp>
    </p:spTree>
    <p:extLst>
      <p:ext uri="{BB962C8B-B14F-4D97-AF65-F5344CB8AC3E}">
        <p14:creationId xmlns:p14="http://schemas.microsoft.com/office/powerpoint/2010/main" val="248249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pPr>
              <a:defRPr/>
            </a:pPr>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p:txBody>
          <a:bodyPr/>
          <a:lstStyle>
            <a:lvl1pPr>
              <a:defRPr/>
            </a:lvl1pPr>
          </a:lstStyle>
          <a:p>
            <a:pPr>
              <a:defRPr/>
            </a:pPr>
            <a:fld id="{A210C740-7432-4C9B-8C61-2A284D271688}" type="slidenum">
              <a:rPr lang="es-ES"/>
              <a:pPr>
                <a:defRPr/>
              </a:pPr>
              <a:t>‹Nº›</a:t>
            </a:fld>
            <a:endParaRPr lang="es-ES"/>
          </a:p>
        </p:txBody>
      </p:sp>
    </p:spTree>
    <p:extLst>
      <p:ext uri="{BB962C8B-B14F-4D97-AF65-F5344CB8AC3E}">
        <p14:creationId xmlns:p14="http://schemas.microsoft.com/office/powerpoint/2010/main" val="423544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pPr>
              <a:defRPr/>
            </a:pPr>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EBD5E03A-C1F0-43D0-8D07-BA64257BE7E6}" type="slidenum">
              <a:rPr lang="es-ES"/>
              <a:pPr>
                <a:defRPr/>
              </a:pPr>
              <a:t>‹Nº›</a:t>
            </a:fld>
            <a:endParaRPr lang="es-ES"/>
          </a:p>
        </p:txBody>
      </p:sp>
    </p:spTree>
    <p:extLst>
      <p:ext uri="{BB962C8B-B14F-4D97-AF65-F5344CB8AC3E}">
        <p14:creationId xmlns:p14="http://schemas.microsoft.com/office/powerpoint/2010/main" val="1246082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a:lvl1pPr>
          </a:lstStyle>
          <a:p>
            <a:pPr>
              <a:defRPr/>
            </a:pPr>
            <a:fld id="{53B0C4AA-4406-4D1F-B59A-527ECC302768}" type="slidenum">
              <a:rPr lang="es-ES"/>
              <a:pPr>
                <a:defRPr/>
              </a:pPr>
              <a:t>‹Nº›</a:t>
            </a:fld>
            <a:endParaRPr lang="es-ES"/>
          </a:p>
        </p:txBody>
      </p:sp>
    </p:spTree>
    <p:extLst>
      <p:ext uri="{BB962C8B-B14F-4D97-AF65-F5344CB8AC3E}">
        <p14:creationId xmlns:p14="http://schemas.microsoft.com/office/powerpoint/2010/main" val="1223116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AF2A7C5D-18CD-4534-ABF9-F7479FC4601C}" type="slidenum">
              <a:rPr lang="es-ES"/>
              <a:pPr>
                <a:defRPr/>
              </a:pPr>
              <a:t>‹Nº›</a:t>
            </a:fld>
            <a:endParaRPr lang="es-ES"/>
          </a:p>
        </p:txBody>
      </p:sp>
    </p:spTree>
    <p:extLst>
      <p:ext uri="{BB962C8B-B14F-4D97-AF65-F5344CB8AC3E}">
        <p14:creationId xmlns:p14="http://schemas.microsoft.com/office/powerpoint/2010/main" val="380423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A580C236-EC44-4EFE-BB7A-E8836131F551}" type="slidenum">
              <a:rPr lang="es-ES"/>
              <a:pPr>
                <a:defRPr/>
              </a:pPr>
              <a:t>‹Nº›</a:t>
            </a:fld>
            <a:endParaRPr lang="es-ES"/>
          </a:p>
        </p:txBody>
      </p:sp>
    </p:spTree>
    <p:extLst>
      <p:ext uri="{BB962C8B-B14F-4D97-AF65-F5344CB8AC3E}">
        <p14:creationId xmlns:p14="http://schemas.microsoft.com/office/powerpoint/2010/main" val="255614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8" name="Rectangle 4"/>
          <p:cNvSpPr>
            <a:spLocks noChangeArrowheads="1"/>
          </p:cNvSpPr>
          <p:nvPr/>
        </p:nvSpPr>
        <p:spPr bwMode="ltGray">
          <a:xfrm>
            <a:off x="533400" y="1524000"/>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smtClean="0"/>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7614C493-5491-4553-9759-26EDF690893E}"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AR" smtClean="0"/>
              <a:t>Haga clic para cambiar el estilo de título	</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12C7C11D-CF0A-470F-B55C-7EFE53FEF5F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s.wikipedia.org/wiki/Distribuci%C3%B3n_de_probabilidad" TargetMode="External"/><Relationship Id="rId2" Type="http://schemas.openxmlformats.org/officeDocument/2006/relationships/hyperlink" Target="http://es.wikipedia.org/wiki/Centro_de_gravedad" TargetMode="Externa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5.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13.xml"/><Relationship Id="rId4" Type="http://schemas.openxmlformats.org/officeDocument/2006/relationships/image" Target="../media/image28.png"/></Relationships>
</file>

<file path=ppt/slides/_rels/slide41.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13.xml"/><Relationship Id="rId4" Type="http://schemas.openxmlformats.org/officeDocument/2006/relationships/image" Target="../media/image28.png"/></Relationships>
</file>

<file path=ppt/slides/_rels/slide42.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39552" y="1196752"/>
            <a:ext cx="8131175" cy="5201424"/>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600" b="1" dirty="0"/>
              <a:t>METODOLOGÍA DE INVESTIGACIÓN SOCIAL</a:t>
            </a:r>
          </a:p>
          <a:p>
            <a:pPr algn="ctr" eaLnBrk="1" hangingPunct="1">
              <a:spcBef>
                <a:spcPct val="0"/>
              </a:spcBef>
              <a:buClrTx/>
              <a:buSzTx/>
              <a:buFontTx/>
              <a:buNone/>
            </a:pPr>
            <a:r>
              <a:rPr lang="es-MX" altLang="es-AR" b="1" dirty="0"/>
              <a:t>Agustín Salvia</a:t>
            </a:r>
          </a:p>
          <a:p>
            <a:pPr algn="ctr" eaLnBrk="1" hangingPunct="1">
              <a:spcBef>
                <a:spcPct val="0"/>
              </a:spcBef>
              <a:buClrTx/>
              <a:buSzTx/>
              <a:buFontTx/>
              <a:buNone/>
            </a:pPr>
            <a:r>
              <a:rPr lang="es-MX" altLang="es-AR" b="1" dirty="0"/>
              <a:t>Julieta Vera</a:t>
            </a:r>
          </a:p>
          <a:p>
            <a:pPr algn="ctr" eaLnBrk="1" hangingPunct="1">
              <a:spcBef>
                <a:spcPct val="0"/>
              </a:spcBef>
              <a:buClrTx/>
              <a:buSzTx/>
              <a:buFontTx/>
              <a:buNone/>
            </a:pPr>
            <a:endParaRPr lang="es-AR" altLang="es-AR" sz="2800" b="1" dirty="0"/>
          </a:p>
          <a:p>
            <a:pPr algn="ctr" eaLnBrk="1" hangingPunct="1">
              <a:spcBef>
                <a:spcPct val="0"/>
              </a:spcBef>
              <a:buClrTx/>
              <a:buSzTx/>
              <a:buFontTx/>
              <a:buNone/>
            </a:pPr>
            <a:r>
              <a:rPr lang="es-AR" altLang="es-AR" sz="2800" b="1" dirty="0"/>
              <a:t>MÓDULO </a:t>
            </a:r>
            <a:r>
              <a:rPr lang="es-AR" altLang="es-AR" sz="2800" b="1" dirty="0" smtClean="0"/>
              <a:t>1C</a:t>
            </a:r>
          </a:p>
          <a:p>
            <a:pPr algn="ctr" eaLnBrk="1" hangingPunct="1">
              <a:spcBef>
                <a:spcPct val="0"/>
              </a:spcBef>
              <a:buClrTx/>
              <a:buSzTx/>
              <a:buFontTx/>
              <a:buNone/>
            </a:pPr>
            <a:r>
              <a:rPr lang="es-MX" altLang="es-AR" sz="2800" b="1" dirty="0" smtClean="0"/>
              <a:t>PRACTICO</a:t>
            </a:r>
            <a:endParaRPr lang="es-AR" altLang="es-AR" sz="2800" b="1" dirty="0"/>
          </a:p>
          <a:p>
            <a:pPr algn="ctr" eaLnBrk="1" hangingPunct="1">
              <a:spcBef>
                <a:spcPct val="0"/>
              </a:spcBef>
              <a:buClrTx/>
              <a:buSzTx/>
              <a:buFontTx/>
              <a:buNone/>
            </a:pPr>
            <a:r>
              <a:rPr lang="es-AR" altLang="es-AR" sz="2800" b="1" dirty="0"/>
              <a:t> </a:t>
            </a:r>
          </a:p>
          <a:p>
            <a:pPr algn="ctr" eaLnBrk="1" hangingPunct="1">
              <a:spcBef>
                <a:spcPct val="0"/>
              </a:spcBef>
              <a:buClrTx/>
              <a:buSzTx/>
              <a:buFont typeface="Wingdings" pitchFamily="2" charset="2"/>
              <a:buNone/>
            </a:pPr>
            <a:r>
              <a:rPr lang="es-AR" altLang="es-AR" sz="2800" b="1" dirty="0"/>
              <a:t>ESTADÍSTICA DESCRIPTIVA</a:t>
            </a:r>
          </a:p>
          <a:p>
            <a:pPr algn="ctr" eaLnBrk="1" hangingPunct="1">
              <a:spcBef>
                <a:spcPct val="0"/>
              </a:spcBef>
              <a:buClrTx/>
              <a:buSzTx/>
              <a:buFontTx/>
              <a:buNone/>
            </a:pPr>
            <a:r>
              <a:rPr lang="es-AR" altLang="es-AR" sz="2800" b="1" dirty="0"/>
              <a:t>MÉTODOS DE INVESTIGACIÓN BASADOS EN EL ANÁLISIS DE VARIABLES. </a:t>
            </a:r>
          </a:p>
        </p:txBody>
      </p:sp>
      <p:sp>
        <p:nvSpPr>
          <p:cNvPr id="14339" name="Rectangle 7"/>
          <p:cNvSpPr>
            <a:spLocks noChangeArrowheads="1"/>
          </p:cNvSpPr>
          <p:nvPr/>
        </p:nvSpPr>
        <p:spPr bwMode="auto">
          <a:xfrm>
            <a:off x="2124075" y="548680"/>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dirty="0"/>
              <a:t>SEMINARIO DE POSGRADO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2987675" y="5157788"/>
            <a:ext cx="3024188"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400">
                <a:latin typeface="Calibri" pitchFamily="34" charset="0"/>
              </a:rPr>
              <a:t>TEMPORARY .</a:t>
            </a:r>
          </a:p>
          <a:p>
            <a:pPr eaLnBrk="1" hangingPunct="1">
              <a:spcBef>
                <a:spcPct val="0"/>
              </a:spcBef>
              <a:buClrTx/>
              <a:buSzTx/>
              <a:buFontTx/>
              <a:buNone/>
            </a:pPr>
            <a:r>
              <a:rPr lang="es-ES" altLang="es-AR" sz="1400">
                <a:latin typeface="Calibri" pitchFamily="34" charset="0"/>
              </a:rPr>
              <a:t>SELECT IF (h12&gt;25 AND h12&lt;45) .</a:t>
            </a:r>
          </a:p>
          <a:p>
            <a:pPr eaLnBrk="1" hangingPunct="1">
              <a:spcBef>
                <a:spcPct val="0"/>
              </a:spcBef>
              <a:buClrTx/>
              <a:buSzTx/>
              <a:buFontTx/>
              <a:buNone/>
            </a:pPr>
            <a:r>
              <a:rPr lang="es-ES" altLang="es-AR" sz="1400">
                <a:latin typeface="Calibri" pitchFamily="34" charset="0"/>
              </a:rPr>
              <a:t>FREQUENCIES</a:t>
            </a:r>
          </a:p>
          <a:p>
            <a:pPr eaLnBrk="1" hangingPunct="1">
              <a:spcBef>
                <a:spcPct val="0"/>
              </a:spcBef>
              <a:buClrTx/>
              <a:buSzTx/>
              <a:buFontTx/>
              <a:buNone/>
            </a:pPr>
            <a:r>
              <a:rPr lang="es-ES" altLang="es-AR" sz="1400">
                <a:latin typeface="Calibri" pitchFamily="34" charset="0"/>
              </a:rPr>
              <a:t>  VARIABLES=cdea</a:t>
            </a:r>
          </a:p>
          <a:p>
            <a:pPr eaLnBrk="1" hangingPunct="1">
              <a:spcBef>
                <a:spcPct val="0"/>
              </a:spcBef>
              <a:buClrTx/>
              <a:buSzTx/>
              <a:buFontTx/>
              <a:buNone/>
            </a:pPr>
            <a:r>
              <a:rPr lang="es-ES" altLang="es-AR" sz="1400">
                <a:latin typeface="Calibri" pitchFamily="34" charset="0"/>
              </a:rPr>
              <a:t>  /STATISTICS=MODE</a:t>
            </a:r>
          </a:p>
          <a:p>
            <a:pPr eaLnBrk="1" hangingPunct="1">
              <a:spcBef>
                <a:spcPct val="0"/>
              </a:spcBef>
              <a:buClrTx/>
              <a:buSzTx/>
              <a:buFontTx/>
              <a:buNone/>
            </a:pPr>
            <a:r>
              <a:rPr lang="es-ES" altLang="es-AR" sz="1400">
                <a:latin typeface="Calibri" pitchFamily="34" charset="0"/>
              </a:rPr>
              <a:t>  /BARCHART  FREQ</a:t>
            </a:r>
          </a:p>
          <a:p>
            <a:pPr eaLnBrk="1" hangingPunct="1">
              <a:spcBef>
                <a:spcPct val="0"/>
              </a:spcBef>
              <a:buClrTx/>
              <a:buSzTx/>
              <a:buFontTx/>
              <a:buNone/>
            </a:pPr>
            <a:r>
              <a:rPr lang="es-ES" altLang="es-AR" sz="1400">
                <a:latin typeface="Calibri" pitchFamily="34" charset="0"/>
              </a:rPr>
              <a:t>  /ORDER  ANALYSIS .</a:t>
            </a:r>
          </a:p>
        </p:txBody>
      </p:sp>
      <p:sp>
        <p:nvSpPr>
          <p:cNvPr id="69635" name="Rectangle 3"/>
          <p:cNvSpPr>
            <a:spLocks noGrp="1" noChangeArrowheads="1"/>
          </p:cNvSpPr>
          <p:nvPr>
            <p:ph type="title" idx="4294967295"/>
          </p:nvPr>
        </p:nvSpPr>
        <p:spPr>
          <a:xfrm>
            <a:off x="1136650" y="692150"/>
            <a:ext cx="6864350" cy="939800"/>
          </a:xfrm>
        </p:spPr>
        <p:txBody>
          <a:bodyPr anchor="ctr"/>
          <a:lstStyle/>
          <a:p>
            <a:pPr eaLnBrk="1" hangingPunct="1">
              <a:defRPr/>
            </a:pPr>
            <a:r>
              <a:rPr lang="es-MX" sz="3600" b="1" dirty="0" smtClean="0">
                <a:effectLst>
                  <a:outerShdw blurRad="38100" dist="38100" dir="2700000" algn="tl">
                    <a:srgbClr val="C0C0C0"/>
                  </a:outerShdw>
                </a:effectLst>
                <a:latin typeface="Calibri" pitchFamily="34" charset="0"/>
              </a:rPr>
              <a:t>MEDIDAS DE TENDENCIA CENTRAL</a:t>
            </a:r>
            <a:endParaRPr lang="es-ES" sz="3600" b="1" dirty="0" smtClean="0">
              <a:effectLst>
                <a:outerShdw blurRad="38100" dist="38100" dir="2700000" algn="tl">
                  <a:srgbClr val="C0C0C0"/>
                </a:outerShdw>
              </a:effectLst>
              <a:latin typeface="Calibri" pitchFamily="34" charset="0"/>
            </a:endParaRPr>
          </a:p>
        </p:txBody>
      </p:sp>
      <p:sp>
        <p:nvSpPr>
          <p:cNvPr id="27652" name="Rectangle 4"/>
          <p:cNvSpPr>
            <a:spLocks noGrp="1" noChangeArrowheads="1"/>
          </p:cNvSpPr>
          <p:nvPr>
            <p:ph type="body" idx="4294967295"/>
          </p:nvPr>
        </p:nvSpPr>
        <p:spPr>
          <a:xfrm>
            <a:off x="5791200" y="6361113"/>
            <a:ext cx="3617913" cy="496887"/>
          </a:xfrm>
        </p:spPr>
        <p:txBody>
          <a:bodyPr/>
          <a:lstStyle/>
          <a:p>
            <a:pPr eaLnBrk="1" hangingPunct="1">
              <a:lnSpc>
                <a:spcPct val="90000"/>
              </a:lnSpc>
            </a:pPr>
            <a:r>
              <a:rPr lang="es-MX" altLang="es-AR" sz="2800" smtClean="0"/>
              <a:t>Variable nominal</a:t>
            </a:r>
            <a:endParaRPr lang="es-ES" altLang="es-AR" sz="2800" smtClean="0"/>
          </a:p>
        </p:txBody>
      </p:sp>
      <p:pic>
        <p:nvPicPr>
          <p:cNvPr id="276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4392613"/>
            <a:ext cx="191135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200400"/>
            <a:ext cx="4014788"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559" name="Oval 7"/>
          <p:cNvSpPr>
            <a:spLocks noChangeArrowheads="1"/>
          </p:cNvSpPr>
          <p:nvPr/>
        </p:nvSpPr>
        <p:spPr bwMode="auto">
          <a:xfrm>
            <a:off x="2987675" y="5949950"/>
            <a:ext cx="2016125" cy="358775"/>
          </a:xfrm>
          <a:prstGeom prst="ellips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800">
              <a:latin typeface="Calibri" pitchFamily="34" charset="0"/>
            </a:endParaRPr>
          </a:p>
        </p:txBody>
      </p:sp>
      <p:sp>
        <p:nvSpPr>
          <p:cNvPr id="151560" name="Oval 8"/>
          <p:cNvSpPr>
            <a:spLocks noChangeArrowheads="1"/>
          </p:cNvSpPr>
          <p:nvPr/>
        </p:nvSpPr>
        <p:spPr bwMode="auto">
          <a:xfrm>
            <a:off x="684213" y="5157788"/>
            <a:ext cx="719137" cy="431800"/>
          </a:xfrm>
          <a:prstGeom prst="ellips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800">
              <a:latin typeface="Calibri" pitchFamily="34" charset="0"/>
            </a:endParaRPr>
          </a:p>
        </p:txBody>
      </p:sp>
      <p:sp>
        <p:nvSpPr>
          <p:cNvPr id="151561" name="Oval 9"/>
          <p:cNvSpPr>
            <a:spLocks noChangeArrowheads="1"/>
          </p:cNvSpPr>
          <p:nvPr/>
        </p:nvSpPr>
        <p:spPr bwMode="auto">
          <a:xfrm>
            <a:off x="1836738" y="5157788"/>
            <a:ext cx="719137" cy="431800"/>
          </a:xfrm>
          <a:prstGeom prst="ellips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800">
              <a:latin typeface="Calibri" pitchFamily="34" charset="0"/>
            </a:endParaRPr>
          </a:p>
        </p:txBody>
      </p:sp>
      <p:cxnSp>
        <p:nvCxnSpPr>
          <p:cNvPr id="151562" name="AutoShape 10"/>
          <p:cNvCxnSpPr>
            <a:cxnSpLocks noChangeShapeType="1"/>
            <a:stCxn id="151559" idx="1"/>
            <a:endCxn id="151560" idx="4"/>
          </p:cNvCxnSpPr>
          <p:nvPr/>
        </p:nvCxnSpPr>
        <p:spPr bwMode="auto">
          <a:xfrm rot="5400000" flipH="1">
            <a:off x="1966913" y="4676775"/>
            <a:ext cx="393700" cy="2238375"/>
          </a:xfrm>
          <a:prstGeom prst="curvedConnector3">
            <a:avLst>
              <a:gd name="adj1" fmla="val 56454"/>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51563" name="AutoShape 11"/>
          <p:cNvCxnSpPr>
            <a:cxnSpLocks noChangeShapeType="1"/>
            <a:stCxn id="151560" idx="0"/>
            <a:endCxn id="151561" idx="0"/>
          </p:cNvCxnSpPr>
          <p:nvPr/>
        </p:nvCxnSpPr>
        <p:spPr bwMode="auto">
          <a:xfrm rot="5400000" flipV="1">
            <a:off x="1620044" y="4572794"/>
            <a:ext cx="1587" cy="1152525"/>
          </a:xfrm>
          <a:prstGeom prst="curvedConnector3">
            <a:avLst>
              <a:gd name="adj1" fmla="val -13800005"/>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cxnSp>
      <p:pic>
        <p:nvPicPr>
          <p:cNvPr id="2766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0" y="2420938"/>
            <a:ext cx="3595688"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565" name="Oval 13"/>
          <p:cNvSpPr>
            <a:spLocks noChangeArrowheads="1"/>
          </p:cNvSpPr>
          <p:nvPr/>
        </p:nvSpPr>
        <p:spPr bwMode="auto">
          <a:xfrm>
            <a:off x="3059113" y="6165850"/>
            <a:ext cx="1944687" cy="476250"/>
          </a:xfrm>
          <a:prstGeom prst="ellips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800">
              <a:latin typeface="Calibri" pitchFamily="34" charset="0"/>
            </a:endParaRPr>
          </a:p>
        </p:txBody>
      </p:sp>
      <p:sp>
        <p:nvSpPr>
          <p:cNvPr id="151566" name="Oval 14"/>
          <p:cNvSpPr>
            <a:spLocks noChangeArrowheads="1"/>
          </p:cNvSpPr>
          <p:nvPr/>
        </p:nvSpPr>
        <p:spPr bwMode="auto">
          <a:xfrm>
            <a:off x="5181600" y="2438400"/>
            <a:ext cx="3671888" cy="3384550"/>
          </a:xfrm>
          <a:prstGeom prst="ellips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800">
              <a:latin typeface="Calibri" pitchFamily="34" charset="0"/>
            </a:endParaRPr>
          </a:p>
        </p:txBody>
      </p:sp>
      <p:cxnSp>
        <p:nvCxnSpPr>
          <p:cNvPr id="151567" name="AutoShape 15"/>
          <p:cNvCxnSpPr>
            <a:cxnSpLocks noChangeShapeType="1"/>
            <a:stCxn id="151565" idx="6"/>
            <a:endCxn id="151566" idx="4"/>
          </p:cNvCxnSpPr>
          <p:nvPr/>
        </p:nvCxnSpPr>
        <p:spPr bwMode="auto">
          <a:xfrm flipV="1">
            <a:off x="5013325" y="5832475"/>
            <a:ext cx="2005013" cy="571500"/>
          </a:xfrm>
          <a:prstGeom prst="curvedConnector2">
            <a:avLst/>
          </a:prstGeom>
          <a:noFill/>
          <a:ln w="190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9648" name="Rectangle 2064"/>
          <p:cNvSpPr>
            <a:spLocks noChangeArrowheads="1"/>
          </p:cNvSpPr>
          <p:nvPr/>
        </p:nvSpPr>
        <p:spPr bwMode="auto">
          <a:xfrm>
            <a:off x="228600" y="1905000"/>
            <a:ext cx="7772400" cy="990600"/>
          </a:xfrm>
          <a:prstGeom prst="rect">
            <a:avLst/>
          </a:prstGeom>
          <a:noFill/>
          <a:ln w="9525">
            <a:noFill/>
            <a:miter lim="800000"/>
            <a:headEnd/>
            <a:tailEnd/>
          </a:ln>
          <a:effectLst/>
        </p:spPr>
        <p:txBody>
          <a:bodyPr/>
          <a:lstStyle/>
          <a:p>
            <a:pPr marL="342900" indent="-342900">
              <a:spcBef>
                <a:spcPct val="20000"/>
              </a:spcBef>
              <a:buClr>
                <a:schemeClr val="folHlink"/>
              </a:buClr>
              <a:buSzPct val="60000"/>
              <a:buFont typeface="Wingdings" pitchFamily="2" charset="2"/>
              <a:buNone/>
              <a:defRPr/>
            </a:pPr>
            <a:r>
              <a:rPr lang="es-MX" b="1" u="sng">
                <a:solidFill>
                  <a:schemeClr val="folHlink"/>
                </a:solidFill>
                <a:effectLst>
                  <a:outerShdw blurRad="38100" dist="38100" dir="2700000" algn="tl">
                    <a:srgbClr val="C0C0C0"/>
                  </a:outerShdw>
                </a:effectLst>
                <a:latin typeface="Calibri" pitchFamily="34" charset="0"/>
              </a:rPr>
              <a:t>Moda</a:t>
            </a:r>
            <a:endParaRPr lang="es-MX" sz="1800" b="1" u="sng">
              <a:latin typeface="Calibri" pitchFamily="34" charset="0"/>
            </a:endParaRPr>
          </a:p>
          <a:p>
            <a:pPr marL="342900" indent="-342900">
              <a:spcBef>
                <a:spcPct val="20000"/>
              </a:spcBef>
              <a:buClr>
                <a:schemeClr val="folHlink"/>
              </a:buClr>
              <a:buSzPct val="60000"/>
              <a:buFont typeface="Wingdings" pitchFamily="2" charset="2"/>
              <a:buNone/>
              <a:defRPr/>
            </a:pPr>
            <a:r>
              <a:rPr lang="es-MX" sz="1800">
                <a:latin typeface="Calibri" pitchFamily="34" charset="0"/>
              </a:rPr>
              <a:t>Valor que presenta la mayor concentración de frecuencia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1554"/>
                                        </p:tgtEl>
                                        <p:attrNameLst>
                                          <p:attrName>style.visibility</p:attrName>
                                        </p:attrNameLst>
                                      </p:cBhvr>
                                      <p:to>
                                        <p:strVal val="visible"/>
                                      </p:to>
                                    </p:set>
                                    <p:animEffect transition="in" filter="box(in)">
                                      <p:cBhvr>
                                        <p:cTn id="7" dur="500"/>
                                        <p:tgtEl>
                                          <p:spTgt spid="151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1559"/>
                                        </p:tgtEl>
                                        <p:attrNameLst>
                                          <p:attrName>style.visibility</p:attrName>
                                        </p:attrNameLst>
                                      </p:cBhvr>
                                      <p:to>
                                        <p:strVal val="visible"/>
                                      </p:to>
                                    </p:set>
                                    <p:animEffect transition="in" filter="box(in)">
                                      <p:cBhvr>
                                        <p:cTn id="12" dur="500"/>
                                        <p:tgtEl>
                                          <p:spTgt spid="151559"/>
                                        </p:tgtEl>
                                      </p:cBhvr>
                                    </p:animEffect>
                                  </p:childTnLst>
                                </p:cTn>
                              </p:par>
                            </p:childTnLst>
                          </p:cTn>
                        </p:par>
                        <p:par>
                          <p:cTn id="13" fill="hold" nodeType="afterGroup">
                            <p:stCondLst>
                              <p:cond delay="500"/>
                            </p:stCondLst>
                            <p:childTnLst>
                              <p:par>
                                <p:cTn id="14" presetID="22" presetClass="entr" presetSubtype="2" fill="hold" nodeType="afterEffect">
                                  <p:stCondLst>
                                    <p:cond delay="0"/>
                                  </p:stCondLst>
                                  <p:childTnLst>
                                    <p:set>
                                      <p:cBhvr>
                                        <p:cTn id="15" dur="1" fill="hold">
                                          <p:stCondLst>
                                            <p:cond delay="0"/>
                                          </p:stCondLst>
                                        </p:cTn>
                                        <p:tgtEl>
                                          <p:spTgt spid="151562"/>
                                        </p:tgtEl>
                                        <p:attrNameLst>
                                          <p:attrName>style.visibility</p:attrName>
                                        </p:attrNameLst>
                                      </p:cBhvr>
                                      <p:to>
                                        <p:strVal val="visible"/>
                                      </p:to>
                                    </p:set>
                                    <p:animEffect transition="in" filter="wipe(right)">
                                      <p:cBhvr>
                                        <p:cTn id="16" dur="500"/>
                                        <p:tgtEl>
                                          <p:spTgt spid="151562"/>
                                        </p:tgtEl>
                                      </p:cBhvr>
                                    </p:animEffect>
                                  </p:childTnLst>
                                </p:cTn>
                              </p:par>
                            </p:childTnLst>
                          </p:cTn>
                        </p:par>
                        <p:par>
                          <p:cTn id="17" fill="hold" nodeType="afterGroup">
                            <p:stCondLst>
                              <p:cond delay="1000"/>
                            </p:stCondLst>
                            <p:childTnLst>
                              <p:par>
                                <p:cTn id="18" presetID="4" presetClass="entr" presetSubtype="16" fill="hold" grpId="0" nodeType="afterEffect">
                                  <p:stCondLst>
                                    <p:cond delay="0"/>
                                  </p:stCondLst>
                                  <p:childTnLst>
                                    <p:set>
                                      <p:cBhvr>
                                        <p:cTn id="19" dur="1" fill="hold">
                                          <p:stCondLst>
                                            <p:cond delay="0"/>
                                          </p:stCondLst>
                                        </p:cTn>
                                        <p:tgtEl>
                                          <p:spTgt spid="151560"/>
                                        </p:tgtEl>
                                        <p:attrNameLst>
                                          <p:attrName>style.visibility</p:attrName>
                                        </p:attrNameLst>
                                      </p:cBhvr>
                                      <p:to>
                                        <p:strVal val="visible"/>
                                      </p:to>
                                    </p:set>
                                    <p:animEffect transition="in" filter="box(in)">
                                      <p:cBhvr>
                                        <p:cTn id="20" dur="500"/>
                                        <p:tgtEl>
                                          <p:spTgt spid="151560"/>
                                        </p:tgtEl>
                                      </p:cBhvr>
                                    </p:animEffect>
                                  </p:childTnLst>
                                </p:cTn>
                              </p:par>
                            </p:childTnLst>
                          </p:cTn>
                        </p:par>
                        <p:par>
                          <p:cTn id="21" fill="hold" nodeType="afterGroup">
                            <p:stCondLst>
                              <p:cond delay="1500"/>
                            </p:stCondLst>
                            <p:childTnLst>
                              <p:par>
                                <p:cTn id="22" presetID="22" presetClass="entr" presetSubtype="8" fill="hold" nodeType="afterEffect">
                                  <p:stCondLst>
                                    <p:cond delay="0"/>
                                  </p:stCondLst>
                                  <p:childTnLst>
                                    <p:set>
                                      <p:cBhvr>
                                        <p:cTn id="23" dur="1" fill="hold">
                                          <p:stCondLst>
                                            <p:cond delay="0"/>
                                          </p:stCondLst>
                                        </p:cTn>
                                        <p:tgtEl>
                                          <p:spTgt spid="151563"/>
                                        </p:tgtEl>
                                        <p:attrNameLst>
                                          <p:attrName>style.visibility</p:attrName>
                                        </p:attrNameLst>
                                      </p:cBhvr>
                                      <p:to>
                                        <p:strVal val="visible"/>
                                      </p:to>
                                    </p:set>
                                    <p:animEffect transition="in" filter="wipe(left)">
                                      <p:cBhvr>
                                        <p:cTn id="24" dur="500"/>
                                        <p:tgtEl>
                                          <p:spTgt spid="151563"/>
                                        </p:tgtEl>
                                      </p:cBhvr>
                                    </p:animEffect>
                                  </p:childTnLst>
                                </p:cTn>
                              </p:par>
                            </p:childTnLst>
                          </p:cTn>
                        </p:par>
                        <p:par>
                          <p:cTn id="25" fill="hold" nodeType="afterGroup">
                            <p:stCondLst>
                              <p:cond delay="2000"/>
                            </p:stCondLst>
                            <p:childTnLst>
                              <p:par>
                                <p:cTn id="26" presetID="4" presetClass="entr" presetSubtype="16" fill="hold" grpId="0" nodeType="afterEffect">
                                  <p:stCondLst>
                                    <p:cond delay="0"/>
                                  </p:stCondLst>
                                  <p:childTnLst>
                                    <p:set>
                                      <p:cBhvr>
                                        <p:cTn id="27" dur="1" fill="hold">
                                          <p:stCondLst>
                                            <p:cond delay="0"/>
                                          </p:stCondLst>
                                        </p:cTn>
                                        <p:tgtEl>
                                          <p:spTgt spid="151561"/>
                                        </p:tgtEl>
                                        <p:attrNameLst>
                                          <p:attrName>style.visibility</p:attrName>
                                        </p:attrNameLst>
                                      </p:cBhvr>
                                      <p:to>
                                        <p:strVal val="visible"/>
                                      </p:to>
                                    </p:set>
                                    <p:animEffect transition="in" filter="box(in)">
                                      <p:cBhvr>
                                        <p:cTn id="28" dur="500"/>
                                        <p:tgtEl>
                                          <p:spTgt spid="15156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51565"/>
                                        </p:tgtEl>
                                        <p:attrNameLst>
                                          <p:attrName>style.visibility</p:attrName>
                                        </p:attrNameLst>
                                      </p:cBhvr>
                                      <p:to>
                                        <p:strVal val="visible"/>
                                      </p:to>
                                    </p:set>
                                    <p:animEffect transition="in" filter="box(in)">
                                      <p:cBhvr>
                                        <p:cTn id="33" dur="500"/>
                                        <p:tgtEl>
                                          <p:spTgt spid="151565"/>
                                        </p:tgtEl>
                                      </p:cBhvr>
                                    </p:animEffect>
                                  </p:childTnLst>
                                </p:cTn>
                              </p:par>
                            </p:childTnLst>
                          </p:cTn>
                        </p:par>
                        <p:par>
                          <p:cTn id="34" fill="hold" nodeType="afterGroup">
                            <p:stCondLst>
                              <p:cond delay="500"/>
                            </p:stCondLst>
                            <p:childTnLst>
                              <p:par>
                                <p:cTn id="35" presetID="22" presetClass="entr" presetSubtype="4" fill="hold" nodeType="afterEffect">
                                  <p:stCondLst>
                                    <p:cond delay="0"/>
                                  </p:stCondLst>
                                  <p:childTnLst>
                                    <p:set>
                                      <p:cBhvr>
                                        <p:cTn id="36" dur="1" fill="hold">
                                          <p:stCondLst>
                                            <p:cond delay="0"/>
                                          </p:stCondLst>
                                        </p:cTn>
                                        <p:tgtEl>
                                          <p:spTgt spid="151567"/>
                                        </p:tgtEl>
                                        <p:attrNameLst>
                                          <p:attrName>style.visibility</p:attrName>
                                        </p:attrNameLst>
                                      </p:cBhvr>
                                      <p:to>
                                        <p:strVal val="visible"/>
                                      </p:to>
                                    </p:set>
                                    <p:animEffect transition="in" filter="wipe(down)">
                                      <p:cBhvr>
                                        <p:cTn id="37" dur="500"/>
                                        <p:tgtEl>
                                          <p:spTgt spid="151567"/>
                                        </p:tgtEl>
                                      </p:cBhvr>
                                    </p:animEffect>
                                  </p:childTnLst>
                                </p:cTn>
                              </p:par>
                            </p:childTnLst>
                          </p:cTn>
                        </p:par>
                        <p:par>
                          <p:cTn id="38" fill="hold" nodeType="afterGroup">
                            <p:stCondLst>
                              <p:cond delay="1000"/>
                            </p:stCondLst>
                            <p:childTnLst>
                              <p:par>
                                <p:cTn id="39" presetID="4" presetClass="entr" presetSubtype="16" fill="hold" grpId="0" nodeType="afterEffect">
                                  <p:stCondLst>
                                    <p:cond delay="0"/>
                                  </p:stCondLst>
                                  <p:childTnLst>
                                    <p:set>
                                      <p:cBhvr>
                                        <p:cTn id="40" dur="1" fill="hold">
                                          <p:stCondLst>
                                            <p:cond delay="0"/>
                                          </p:stCondLst>
                                        </p:cTn>
                                        <p:tgtEl>
                                          <p:spTgt spid="151566"/>
                                        </p:tgtEl>
                                        <p:attrNameLst>
                                          <p:attrName>style.visibility</p:attrName>
                                        </p:attrNameLst>
                                      </p:cBhvr>
                                      <p:to>
                                        <p:strVal val="visible"/>
                                      </p:to>
                                    </p:set>
                                    <p:animEffect transition="in" filter="box(in)">
                                      <p:cBhvr>
                                        <p:cTn id="41" dur="500"/>
                                        <p:tgtEl>
                                          <p:spTgt spid="151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autoUpdateAnimBg="0"/>
      <p:bldP spid="151559" grpId="0" animBg="1" autoUpdateAnimBg="0"/>
      <p:bldP spid="151560" grpId="0" animBg="1" autoUpdateAnimBg="0"/>
      <p:bldP spid="151561" grpId="0" animBg="1" autoUpdateAnimBg="0"/>
      <p:bldP spid="151565" grpId="0" animBg="1" autoUpdateAnimBg="0"/>
      <p:bldP spid="151566"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2 Marcador de contenido"/>
          <p:cNvSpPr>
            <a:spLocks noGrp="1"/>
          </p:cNvSpPr>
          <p:nvPr>
            <p:ph idx="1"/>
          </p:nvPr>
        </p:nvSpPr>
        <p:spPr>
          <a:xfrm>
            <a:off x="255588" y="1700213"/>
            <a:ext cx="8858250" cy="4429125"/>
          </a:xfrm>
        </p:spPr>
        <p:txBody>
          <a:bodyPr/>
          <a:lstStyle/>
          <a:p>
            <a:pPr>
              <a:buFont typeface="Wingdings" pitchFamily="2" charset="2"/>
              <a:buNone/>
              <a:defRPr/>
            </a:pPr>
            <a:r>
              <a:rPr lang="es-MX" b="1" u="sng" dirty="0" smtClean="0">
                <a:solidFill>
                  <a:schemeClr val="folHlink"/>
                </a:solidFill>
                <a:effectLst>
                  <a:outerShdw blurRad="38100" dist="38100" dir="2700000" algn="tl">
                    <a:srgbClr val="C0C0C0"/>
                  </a:outerShdw>
                </a:effectLst>
                <a:latin typeface="Calibri" pitchFamily="34" charset="0"/>
              </a:rPr>
              <a:t>Mediana</a:t>
            </a:r>
          </a:p>
          <a:p>
            <a:pPr eaLnBrk="1" hangingPunct="1">
              <a:buSzPct val="66000"/>
              <a:buFont typeface="Wingdings" pitchFamily="2" charset="2"/>
              <a:buChar char="§"/>
              <a:defRPr/>
            </a:pPr>
            <a:r>
              <a:rPr lang="es-MX" sz="2400" dirty="0" smtClean="0"/>
              <a:t>Es el punto o valor numérico que deja por debajo (y por encima) a la mitad de las puntuaciones de la de la distribución</a:t>
            </a:r>
            <a:endParaRPr lang="es-ES" sz="2400" dirty="0" smtClean="0"/>
          </a:p>
          <a:p>
            <a:pPr>
              <a:buSzPct val="66000"/>
              <a:buFont typeface="Wingdings" pitchFamily="2" charset="2"/>
              <a:buChar char="§"/>
              <a:defRPr/>
            </a:pPr>
            <a:endParaRPr lang="es-ES" sz="2400" dirty="0" smtClean="0"/>
          </a:p>
          <a:p>
            <a:pPr>
              <a:buSzPct val="66000"/>
              <a:buFont typeface="Wingdings" pitchFamily="2" charset="2"/>
              <a:buChar char="§"/>
              <a:defRPr/>
            </a:pPr>
            <a:r>
              <a:rPr lang="es-ES" sz="2400" dirty="0" smtClean="0"/>
              <a:t>La mediana se calcula en primer lugar ordenando los datos y luego:</a:t>
            </a:r>
          </a:p>
          <a:p>
            <a:pPr>
              <a:defRPr/>
            </a:pPr>
            <a:endParaRPr lang="es-ES" sz="2400" dirty="0" smtClean="0"/>
          </a:p>
          <a:p>
            <a:pPr lvl="2">
              <a:defRPr/>
            </a:pPr>
            <a:r>
              <a:rPr lang="es-ES" sz="1800" dirty="0" smtClean="0">
                <a:latin typeface="Times New Roman" pitchFamily="18" charset="0"/>
                <a:cs typeface="Times New Roman" pitchFamily="18" charset="0"/>
              </a:rPr>
              <a:t>- </a:t>
            </a:r>
            <a:r>
              <a:rPr lang="es-ES" sz="1800" i="1" dirty="0" smtClean="0"/>
              <a:t>Si el número de datos es impar, la mediana es el dato central</a:t>
            </a:r>
          </a:p>
          <a:p>
            <a:pPr lvl="2">
              <a:defRPr/>
            </a:pPr>
            <a:r>
              <a:rPr lang="es-ES" sz="1800" dirty="0" smtClean="0">
                <a:latin typeface="Times New Roman" pitchFamily="18" charset="0"/>
                <a:cs typeface="Times New Roman" pitchFamily="18" charset="0"/>
              </a:rPr>
              <a:t>- </a:t>
            </a:r>
            <a:r>
              <a:rPr lang="es-ES" sz="1800" i="1" dirty="0" smtClean="0"/>
              <a:t>Si el número de datos es par, la mediana se considera como el promedio de los dos datos centrales</a:t>
            </a:r>
          </a:p>
          <a:p>
            <a:pPr>
              <a:defRPr/>
            </a:pPr>
            <a:endParaRPr lang="es-AR" dirty="0" smtClean="0"/>
          </a:p>
        </p:txBody>
      </p:sp>
      <p:sp>
        <p:nvSpPr>
          <p:cNvPr id="4" name="Rectangle 2"/>
          <p:cNvSpPr txBox="1">
            <a:spLocks noChangeArrowheads="1"/>
          </p:cNvSpPr>
          <p:nvPr/>
        </p:nvSpPr>
        <p:spPr bwMode="auto">
          <a:xfrm>
            <a:off x="1143000" y="571500"/>
            <a:ext cx="7793038" cy="841375"/>
          </a:xfrm>
          <a:prstGeom prst="rect">
            <a:avLst/>
          </a:prstGeom>
          <a:noFill/>
          <a:ln w="9525">
            <a:noFill/>
            <a:miter lim="800000"/>
            <a:headEnd/>
            <a:tailEnd/>
          </a:ln>
        </p:spPr>
        <p:txBody>
          <a:bodyPr anchor="b"/>
          <a:lstStyle/>
          <a:p>
            <a:pPr>
              <a:defRPr/>
            </a:pPr>
            <a:r>
              <a:rPr lang="es-MX" sz="3600" b="1" kern="0" dirty="0">
                <a:solidFill>
                  <a:schemeClr val="tx2"/>
                </a:solidFill>
                <a:effectLst>
                  <a:outerShdw blurRad="38100" dist="38100" dir="2700000" algn="tl">
                    <a:srgbClr val="C0C0C0"/>
                  </a:outerShdw>
                </a:effectLst>
                <a:latin typeface="Calibri" pitchFamily="34" charset="0"/>
                <a:ea typeface="+mj-ea"/>
                <a:cs typeface="+mj-cs"/>
              </a:rPr>
              <a:t>MEDIDAS DE TENDENCIA CENTRAL</a:t>
            </a:r>
            <a:endParaRPr lang="es-ES" sz="3600" b="1" kern="0" dirty="0">
              <a:solidFill>
                <a:schemeClr val="tx2"/>
              </a:solidFill>
              <a:effectLst>
                <a:outerShdw blurRad="38100" dist="38100" dir="2700000" algn="tl">
                  <a:srgbClr val="C0C0C0"/>
                </a:outerShdw>
              </a:effectLst>
              <a:latin typeface="Calibri" pitchFamily="34" charset="0"/>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2 Marcador de contenido"/>
          <p:cNvSpPr>
            <a:spLocks noGrp="1"/>
          </p:cNvSpPr>
          <p:nvPr>
            <p:ph idx="1"/>
          </p:nvPr>
        </p:nvSpPr>
        <p:spPr>
          <a:xfrm>
            <a:off x="285750" y="2143125"/>
            <a:ext cx="8858250" cy="4429125"/>
          </a:xfrm>
        </p:spPr>
        <p:txBody>
          <a:bodyPr/>
          <a:lstStyle/>
          <a:p>
            <a:pPr>
              <a:buFont typeface="Wingdings" pitchFamily="2" charset="2"/>
              <a:buNone/>
              <a:defRPr/>
            </a:pPr>
            <a:r>
              <a:rPr lang="es-MX" b="1" u="sng" dirty="0" smtClean="0">
                <a:solidFill>
                  <a:schemeClr val="folHlink"/>
                </a:solidFill>
                <a:effectLst>
                  <a:outerShdw blurRad="38100" dist="38100" dir="2700000" algn="tl">
                    <a:srgbClr val="C0C0C0"/>
                  </a:outerShdw>
                </a:effectLst>
                <a:latin typeface="Calibri" pitchFamily="34" charset="0"/>
              </a:rPr>
              <a:t>Mediana</a:t>
            </a:r>
          </a:p>
          <a:p>
            <a:pPr>
              <a:defRPr/>
            </a:pPr>
            <a:endParaRPr lang="es-AR" dirty="0" smtClean="0"/>
          </a:p>
        </p:txBody>
      </p:sp>
      <p:sp>
        <p:nvSpPr>
          <p:cNvPr id="4" name="Rectangle 2"/>
          <p:cNvSpPr txBox="1">
            <a:spLocks noChangeArrowheads="1"/>
          </p:cNvSpPr>
          <p:nvPr/>
        </p:nvSpPr>
        <p:spPr bwMode="auto">
          <a:xfrm>
            <a:off x="1143000" y="571500"/>
            <a:ext cx="7793038" cy="841375"/>
          </a:xfrm>
          <a:prstGeom prst="rect">
            <a:avLst/>
          </a:prstGeom>
          <a:noFill/>
          <a:ln w="9525">
            <a:noFill/>
            <a:miter lim="800000"/>
            <a:headEnd/>
            <a:tailEnd/>
          </a:ln>
        </p:spPr>
        <p:txBody>
          <a:bodyPr anchor="b"/>
          <a:lstStyle/>
          <a:p>
            <a:pPr>
              <a:defRPr/>
            </a:pPr>
            <a:r>
              <a:rPr lang="es-MX" sz="3600" b="1" kern="0" dirty="0">
                <a:solidFill>
                  <a:schemeClr val="tx2"/>
                </a:solidFill>
                <a:effectLst>
                  <a:outerShdw blurRad="38100" dist="38100" dir="2700000" algn="tl">
                    <a:srgbClr val="C0C0C0"/>
                  </a:outerShdw>
                </a:effectLst>
                <a:latin typeface="Calibri" pitchFamily="34" charset="0"/>
                <a:ea typeface="+mj-ea"/>
                <a:cs typeface="+mj-cs"/>
              </a:rPr>
              <a:t>Medidas de tendencia central</a:t>
            </a:r>
            <a:endParaRPr lang="es-ES" sz="3600" b="1" kern="0" dirty="0">
              <a:solidFill>
                <a:schemeClr val="tx2"/>
              </a:solidFill>
              <a:effectLst>
                <a:outerShdw blurRad="38100" dist="38100" dir="2700000" algn="tl">
                  <a:srgbClr val="C0C0C0"/>
                </a:outerShdw>
              </a:effectLst>
              <a:latin typeface="Calibri" pitchFamily="34" charset="0"/>
              <a:ea typeface="+mj-ea"/>
              <a:cs typeface="+mj-cs"/>
            </a:endParaRPr>
          </a:p>
        </p:txBody>
      </p:sp>
      <p:pic>
        <p:nvPicPr>
          <p:cNvPr id="297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143125"/>
            <a:ext cx="56102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563" y="4143375"/>
            <a:ext cx="56102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26"/>
          <p:cNvSpPr>
            <a:spLocks noChangeArrowheads="1"/>
          </p:cNvSpPr>
          <p:nvPr/>
        </p:nvSpPr>
        <p:spPr bwMode="auto">
          <a:xfrm>
            <a:off x="4572000" y="5500688"/>
            <a:ext cx="381000" cy="3048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8" name="AutoShape 12"/>
          <p:cNvCxnSpPr>
            <a:cxnSpLocks noChangeShapeType="1"/>
            <a:endCxn id="7" idx="4"/>
          </p:cNvCxnSpPr>
          <p:nvPr/>
        </p:nvCxnSpPr>
        <p:spPr bwMode="auto">
          <a:xfrm>
            <a:off x="857250" y="2643188"/>
            <a:ext cx="3905250" cy="3162300"/>
          </a:xfrm>
          <a:prstGeom prst="curvedConnector4">
            <a:avLst>
              <a:gd name="adj1" fmla="val 12764"/>
              <a:gd name="adj2" fmla="val 107227"/>
            </a:avLst>
          </a:prstGeom>
          <a:noFill/>
          <a:ln w="41275">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13" name="Oval 26"/>
          <p:cNvSpPr>
            <a:spLocks noChangeArrowheads="1"/>
          </p:cNvSpPr>
          <p:nvPr/>
        </p:nvSpPr>
        <p:spPr bwMode="auto">
          <a:xfrm>
            <a:off x="5143500" y="4071938"/>
            <a:ext cx="381000" cy="3048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4" name="Line 8"/>
          <p:cNvSpPr>
            <a:spLocks noChangeShapeType="1"/>
          </p:cNvSpPr>
          <p:nvPr/>
        </p:nvSpPr>
        <p:spPr bwMode="auto">
          <a:xfrm flipH="1">
            <a:off x="4857750" y="4429125"/>
            <a:ext cx="428625" cy="1071563"/>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29706" name="Rectangle 3"/>
          <p:cNvSpPr>
            <a:spLocks noChangeArrowheads="1"/>
          </p:cNvSpPr>
          <p:nvPr/>
        </p:nvSpPr>
        <p:spPr bwMode="auto">
          <a:xfrm>
            <a:off x="5348288" y="6113463"/>
            <a:ext cx="37703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lnSpc>
                <a:spcPct val="90000"/>
              </a:lnSpc>
              <a:buFont typeface="Wingdings" pitchFamily="2" charset="2"/>
              <a:buNone/>
            </a:pPr>
            <a:r>
              <a:rPr lang="es-MX" altLang="es-AR" sz="2000" b="1">
                <a:solidFill>
                  <a:schemeClr val="tx2"/>
                </a:solidFill>
                <a:latin typeface="Calibri" pitchFamily="34" charset="0"/>
              </a:rPr>
              <a:t>VARIABLE CUANTITATIVA</a:t>
            </a:r>
            <a:endParaRPr lang="es-ES" altLang="es-AR" sz="2000" b="1">
              <a:solidFill>
                <a:schemeClr val="tx2"/>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2000"/>
                                        <p:tgtEl>
                                          <p:spTgt spid="6"/>
                                        </p:tgtEl>
                                      </p:cBhvr>
                                    </p:animEffect>
                                  </p:childTnLst>
                                </p:cTn>
                              </p:par>
                            </p:childTnLst>
                          </p:cTn>
                        </p:par>
                        <p:par>
                          <p:cTn id="8" fill="hold" nodeType="afterGroup">
                            <p:stCondLst>
                              <p:cond delay="20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2500"/>
                            </p:stCondLst>
                            <p:childTnLst>
                              <p:par>
                                <p:cTn id="14" presetID="18" presetClass="entr" presetSubtype="6"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strips(downRight)">
                                      <p:cBhvr>
                                        <p:cTn id="16" dur="500"/>
                                        <p:tgtEl>
                                          <p:spTgt spid="8"/>
                                        </p:tgtEl>
                                      </p:cBhvr>
                                    </p:animEffect>
                                  </p:childTnLst>
                                </p:cTn>
                              </p:par>
                            </p:childTnLst>
                          </p:cTn>
                        </p:par>
                        <p:par>
                          <p:cTn id="17" fill="hold" nodeType="afterGroup">
                            <p:stCondLst>
                              <p:cond delay="3000"/>
                            </p:stCondLst>
                            <p:childTnLst>
                              <p:par>
                                <p:cTn id="18" presetID="2" presetClass="entr" presetSubtype="8"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0-#ppt_w/2"/>
                                          </p:val>
                                        </p:tav>
                                        <p:tav tm="100000">
                                          <p:val>
                                            <p:strVal val="#ppt_x"/>
                                          </p:val>
                                        </p:tav>
                                      </p:tavLst>
                                    </p:anim>
                                    <p:anim calcmode="lin" valueType="num">
                                      <p:cBhvr additive="base">
                                        <p:cTn id="21" dur="500" fill="hold"/>
                                        <p:tgtEl>
                                          <p:spTgt spid="13"/>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3500"/>
                            </p:stCondLst>
                            <p:childTnLst>
                              <p:par>
                                <p:cTn id="23" presetID="2" presetClass="entr" presetSubtype="8"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0-#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tendencia central</a:t>
            </a:r>
            <a:endParaRPr lang="es-ES" sz="3600" b="1" dirty="0" smtClean="0">
              <a:effectLst>
                <a:outerShdw blurRad="38100" dist="38100" dir="2700000" algn="tl">
                  <a:srgbClr val="C0C0C0"/>
                </a:outerShdw>
              </a:effectLst>
              <a:latin typeface="Calibri" pitchFamily="34" charset="0"/>
            </a:endParaRPr>
          </a:p>
        </p:txBody>
      </p:sp>
      <p:sp>
        <p:nvSpPr>
          <p:cNvPr id="30723" name="Rectangle 3"/>
          <p:cNvSpPr>
            <a:spLocks noChangeArrowheads="1"/>
          </p:cNvSpPr>
          <p:nvPr/>
        </p:nvSpPr>
        <p:spPr bwMode="auto">
          <a:xfrm>
            <a:off x="5373688" y="6361113"/>
            <a:ext cx="37703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lnSpc>
                <a:spcPct val="90000"/>
              </a:lnSpc>
              <a:buFont typeface="Wingdings" pitchFamily="2" charset="2"/>
              <a:buNone/>
            </a:pPr>
            <a:r>
              <a:rPr lang="es-MX" altLang="es-AR" sz="2000" b="1">
                <a:solidFill>
                  <a:schemeClr val="tx2"/>
                </a:solidFill>
                <a:latin typeface="Calibri" pitchFamily="34" charset="0"/>
              </a:rPr>
              <a:t>VARIABLE CUANTITATIVA</a:t>
            </a:r>
            <a:endParaRPr lang="es-ES" altLang="es-AR" sz="2000" b="1">
              <a:solidFill>
                <a:schemeClr val="tx2"/>
              </a:solidFill>
              <a:latin typeface="Calibri" pitchFamily="34" charset="0"/>
            </a:endParaRPr>
          </a:p>
        </p:txBody>
      </p:sp>
      <p:pic>
        <p:nvPicPr>
          <p:cNvPr id="7168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2188" y="2928938"/>
            <a:ext cx="5611812"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9" name="Oval 9"/>
          <p:cNvSpPr>
            <a:spLocks noChangeArrowheads="1"/>
          </p:cNvSpPr>
          <p:nvPr/>
        </p:nvSpPr>
        <p:spPr bwMode="auto">
          <a:xfrm>
            <a:off x="4000500" y="4857750"/>
            <a:ext cx="381000" cy="2286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1691" name="Oval 11"/>
          <p:cNvSpPr>
            <a:spLocks noChangeArrowheads="1"/>
          </p:cNvSpPr>
          <p:nvPr/>
        </p:nvSpPr>
        <p:spPr bwMode="auto">
          <a:xfrm>
            <a:off x="5643563" y="4857750"/>
            <a:ext cx="609600" cy="2286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154636" name="AutoShape 12"/>
          <p:cNvCxnSpPr>
            <a:cxnSpLocks noChangeShapeType="1"/>
            <a:stCxn id="71702" idx="6"/>
            <a:endCxn id="71689" idx="3"/>
          </p:cNvCxnSpPr>
          <p:nvPr/>
        </p:nvCxnSpPr>
        <p:spPr bwMode="auto">
          <a:xfrm>
            <a:off x="2247900" y="4329113"/>
            <a:ext cx="1808163" cy="723900"/>
          </a:xfrm>
          <a:prstGeom prst="curvedConnector4">
            <a:avLst>
              <a:gd name="adj1" fmla="val 48458"/>
              <a:gd name="adj2" fmla="val 131583"/>
            </a:avLst>
          </a:prstGeom>
          <a:noFill/>
          <a:ln w="25400">
            <a:solidFill>
              <a:schemeClr val="hlink"/>
            </a:solidFill>
            <a:round/>
            <a:headEnd/>
            <a:tailEnd type="triangle" w="med" len="med"/>
          </a:ln>
          <a:extLst>
            <a:ext uri="{909E8E84-426E-40DD-AFC4-6F175D3DCCD1}">
              <a14:hiddenFill xmlns:a14="http://schemas.microsoft.com/office/drawing/2010/main">
                <a:noFill/>
              </a14:hiddenFill>
            </a:ext>
          </a:extLst>
        </p:spPr>
      </p:cxnSp>
      <p:cxnSp>
        <p:nvCxnSpPr>
          <p:cNvPr id="2" name="AutoShape 12"/>
          <p:cNvCxnSpPr>
            <a:cxnSpLocks noChangeShapeType="1"/>
            <a:stCxn id="71706" idx="6"/>
            <a:endCxn id="71697" idx="0"/>
          </p:cNvCxnSpPr>
          <p:nvPr/>
        </p:nvCxnSpPr>
        <p:spPr bwMode="auto">
          <a:xfrm>
            <a:off x="2324100" y="4114800"/>
            <a:ext cx="1944688" cy="600075"/>
          </a:xfrm>
          <a:prstGeom prst="curvedConnector2">
            <a:avLst/>
          </a:prstGeom>
          <a:noFill/>
          <a:ln w="25400">
            <a:solidFill>
              <a:schemeClr val="hlink"/>
            </a:solidFill>
            <a:round/>
            <a:headEnd/>
            <a:tailEnd type="triangle" w="med" len="med"/>
          </a:ln>
          <a:extLst>
            <a:ext uri="{909E8E84-426E-40DD-AFC4-6F175D3DCCD1}">
              <a14:hiddenFill xmlns:a14="http://schemas.microsoft.com/office/drawing/2010/main">
                <a:noFill/>
              </a14:hiddenFill>
            </a:ext>
          </a:extLst>
        </p:spPr>
      </p:cxnSp>
      <p:sp>
        <p:nvSpPr>
          <p:cNvPr id="71697" name="Oval 17"/>
          <p:cNvSpPr>
            <a:spLocks noChangeArrowheads="1"/>
          </p:cNvSpPr>
          <p:nvPr/>
        </p:nvSpPr>
        <p:spPr bwMode="auto">
          <a:xfrm>
            <a:off x="4071938" y="4714875"/>
            <a:ext cx="395287" cy="161925"/>
          </a:xfrm>
          <a:prstGeom prst="ellipse">
            <a:avLst/>
          </a:prstGeom>
          <a:noFill/>
          <a:ln w="254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pic>
        <p:nvPicPr>
          <p:cNvPr id="7170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3143250"/>
            <a:ext cx="5611812" cy="139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1" name="Oval 21"/>
          <p:cNvSpPr>
            <a:spLocks noChangeArrowheads="1"/>
          </p:cNvSpPr>
          <p:nvPr/>
        </p:nvSpPr>
        <p:spPr bwMode="auto">
          <a:xfrm>
            <a:off x="0" y="4143375"/>
            <a:ext cx="1066800" cy="2286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1702" name="Oval 22"/>
          <p:cNvSpPr>
            <a:spLocks noChangeArrowheads="1"/>
          </p:cNvSpPr>
          <p:nvPr/>
        </p:nvSpPr>
        <p:spPr bwMode="auto">
          <a:xfrm>
            <a:off x="1714500" y="4214813"/>
            <a:ext cx="533400" cy="2286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3" name="AutoShape 12"/>
          <p:cNvCxnSpPr>
            <a:cxnSpLocks noChangeShapeType="1"/>
            <a:stCxn id="71706" idx="6"/>
            <a:endCxn id="71697" idx="0"/>
          </p:cNvCxnSpPr>
          <p:nvPr/>
        </p:nvCxnSpPr>
        <p:spPr bwMode="auto">
          <a:xfrm>
            <a:off x="2324100" y="4114800"/>
            <a:ext cx="1944688" cy="600075"/>
          </a:xfrm>
          <a:prstGeom prst="curvedConnector2">
            <a:avLst/>
          </a:prstGeom>
          <a:noFill/>
          <a:ln w="25400">
            <a:solidFill>
              <a:schemeClr val="hlink"/>
            </a:solidFill>
            <a:round/>
            <a:headEnd/>
            <a:tailEnd type="triangle" w="med" len="med"/>
          </a:ln>
          <a:extLst>
            <a:ext uri="{909E8E84-426E-40DD-AFC4-6F175D3DCCD1}">
              <a14:hiddenFill xmlns:a14="http://schemas.microsoft.com/office/drawing/2010/main">
                <a:noFill/>
              </a14:hiddenFill>
            </a:ext>
          </a:extLst>
        </p:spPr>
      </p:cxnSp>
      <p:sp>
        <p:nvSpPr>
          <p:cNvPr id="71704" name="Oval 24"/>
          <p:cNvSpPr>
            <a:spLocks noChangeArrowheads="1"/>
          </p:cNvSpPr>
          <p:nvPr/>
        </p:nvSpPr>
        <p:spPr bwMode="auto">
          <a:xfrm>
            <a:off x="214313" y="3929063"/>
            <a:ext cx="609600" cy="304800"/>
          </a:xfrm>
          <a:prstGeom prst="ellipse">
            <a:avLst/>
          </a:prstGeom>
          <a:noFill/>
          <a:ln w="254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4" name="AutoShape 12"/>
          <p:cNvCxnSpPr>
            <a:cxnSpLocks noChangeShapeType="1"/>
          </p:cNvCxnSpPr>
          <p:nvPr/>
        </p:nvCxnSpPr>
        <p:spPr bwMode="auto">
          <a:xfrm>
            <a:off x="785813" y="4000500"/>
            <a:ext cx="1079500" cy="55563"/>
          </a:xfrm>
          <a:prstGeom prst="curvedConnector4">
            <a:avLst>
              <a:gd name="adj1" fmla="val 23528"/>
              <a:gd name="adj2" fmla="val -777144"/>
            </a:avLst>
          </a:prstGeom>
          <a:noFill/>
          <a:ln w="25400">
            <a:solidFill>
              <a:srgbClr val="339966"/>
            </a:solidFill>
            <a:round/>
            <a:headEnd/>
            <a:tailEnd type="triangle" w="med" len="med"/>
          </a:ln>
          <a:extLst>
            <a:ext uri="{909E8E84-426E-40DD-AFC4-6F175D3DCCD1}">
              <a14:hiddenFill xmlns:a14="http://schemas.microsoft.com/office/drawing/2010/main">
                <a:noFill/>
              </a14:hiddenFill>
            </a:ext>
          </a:extLst>
        </p:spPr>
      </p:cxnSp>
      <p:sp>
        <p:nvSpPr>
          <p:cNvPr id="71706" name="Oval 26"/>
          <p:cNvSpPr>
            <a:spLocks noChangeArrowheads="1"/>
          </p:cNvSpPr>
          <p:nvPr/>
        </p:nvSpPr>
        <p:spPr bwMode="auto">
          <a:xfrm>
            <a:off x="1714500" y="4000500"/>
            <a:ext cx="609600" cy="228600"/>
          </a:xfrm>
          <a:prstGeom prst="ellipse">
            <a:avLst/>
          </a:prstGeom>
          <a:noFill/>
          <a:ln w="254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5" name="AutoShape 12"/>
          <p:cNvCxnSpPr>
            <a:cxnSpLocks noChangeShapeType="1"/>
            <a:stCxn id="71706" idx="6"/>
            <a:endCxn id="71697" idx="0"/>
          </p:cNvCxnSpPr>
          <p:nvPr/>
        </p:nvCxnSpPr>
        <p:spPr bwMode="auto">
          <a:xfrm>
            <a:off x="2324100" y="4114800"/>
            <a:ext cx="1944688" cy="600075"/>
          </a:xfrm>
          <a:prstGeom prst="curvedConnector2">
            <a:avLst/>
          </a:prstGeom>
          <a:noFill/>
          <a:ln w="25400">
            <a:solidFill>
              <a:srgbClr val="339966"/>
            </a:solidFill>
            <a:round/>
            <a:headEnd/>
            <a:tailEnd type="triangle" w="med" len="med"/>
          </a:ln>
          <a:extLst>
            <a:ext uri="{909E8E84-426E-40DD-AFC4-6F175D3DCCD1}">
              <a14:hiddenFill xmlns:a14="http://schemas.microsoft.com/office/drawing/2010/main">
                <a:noFill/>
              </a14:hiddenFill>
            </a:ext>
          </a:extLst>
        </p:spPr>
      </p:cxnSp>
      <p:sp>
        <p:nvSpPr>
          <p:cNvPr id="24" name="Rectangle 3"/>
          <p:cNvSpPr>
            <a:spLocks noGrp="1" noChangeArrowheads="1"/>
          </p:cNvSpPr>
          <p:nvPr>
            <p:ph type="body" idx="1"/>
          </p:nvPr>
        </p:nvSpPr>
        <p:spPr>
          <a:xfrm>
            <a:off x="1071563" y="1785938"/>
            <a:ext cx="7772400" cy="1030287"/>
          </a:xfrm>
        </p:spPr>
        <p:txBody>
          <a:bodyPr/>
          <a:lstStyle/>
          <a:p>
            <a:pPr eaLnBrk="1" hangingPunct="1">
              <a:buFont typeface="Wingdings" pitchFamily="2" charset="2"/>
              <a:buNone/>
              <a:defRPr/>
            </a:pPr>
            <a:r>
              <a:rPr lang="es-MX" sz="2400" b="1" u="sng" dirty="0" smtClean="0">
                <a:solidFill>
                  <a:schemeClr val="folHlink"/>
                </a:solidFill>
                <a:effectLst>
                  <a:outerShdw blurRad="38100" dist="38100" dir="2700000" algn="tl">
                    <a:srgbClr val="C0C0C0"/>
                  </a:outerShdw>
                </a:effectLst>
                <a:latin typeface="Calibri" pitchFamily="34" charset="0"/>
              </a:rPr>
              <a:t>Mediana</a:t>
            </a:r>
          </a:p>
        </p:txBody>
      </p:sp>
      <p:sp>
        <p:nvSpPr>
          <p:cNvPr id="44" name="Oval 17"/>
          <p:cNvSpPr>
            <a:spLocks noChangeArrowheads="1"/>
          </p:cNvSpPr>
          <p:nvPr/>
        </p:nvSpPr>
        <p:spPr bwMode="auto">
          <a:xfrm>
            <a:off x="7358063" y="4714875"/>
            <a:ext cx="395287" cy="161925"/>
          </a:xfrm>
          <a:prstGeom prst="ellipse">
            <a:avLst/>
          </a:prstGeom>
          <a:noFill/>
          <a:ln w="254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1700"/>
                                        </p:tgtEl>
                                        <p:attrNameLst>
                                          <p:attrName>style.visibility</p:attrName>
                                        </p:attrNameLst>
                                      </p:cBhvr>
                                      <p:to>
                                        <p:strVal val="visible"/>
                                      </p:to>
                                    </p:set>
                                    <p:anim calcmode="lin" valueType="num">
                                      <p:cBhvr additive="base">
                                        <p:cTn id="7" dur="500" fill="hold"/>
                                        <p:tgtEl>
                                          <p:spTgt spid="71700"/>
                                        </p:tgtEl>
                                        <p:attrNameLst>
                                          <p:attrName>ppt_x</p:attrName>
                                        </p:attrNameLst>
                                      </p:cBhvr>
                                      <p:tavLst>
                                        <p:tav tm="0">
                                          <p:val>
                                            <p:strVal val="0-#ppt_w/2"/>
                                          </p:val>
                                        </p:tav>
                                        <p:tav tm="100000">
                                          <p:val>
                                            <p:strVal val="#ppt_x"/>
                                          </p:val>
                                        </p:tav>
                                      </p:tavLst>
                                    </p:anim>
                                    <p:anim calcmode="lin" valueType="num">
                                      <p:cBhvr additive="base">
                                        <p:cTn id="8" dur="500" fill="hold"/>
                                        <p:tgtEl>
                                          <p:spTgt spid="7170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71687"/>
                                        </p:tgtEl>
                                        <p:attrNameLst>
                                          <p:attrName>style.visibility</p:attrName>
                                        </p:attrNameLst>
                                      </p:cBhvr>
                                      <p:to>
                                        <p:strVal val="visible"/>
                                      </p:to>
                                    </p:set>
                                    <p:anim calcmode="lin" valueType="num">
                                      <p:cBhvr additive="base">
                                        <p:cTn id="12" dur="500" fill="hold"/>
                                        <p:tgtEl>
                                          <p:spTgt spid="71687"/>
                                        </p:tgtEl>
                                        <p:attrNameLst>
                                          <p:attrName>ppt_x</p:attrName>
                                        </p:attrNameLst>
                                      </p:cBhvr>
                                      <p:tavLst>
                                        <p:tav tm="0">
                                          <p:val>
                                            <p:strVal val="0-#ppt_w/2"/>
                                          </p:val>
                                        </p:tav>
                                        <p:tav tm="100000">
                                          <p:val>
                                            <p:strVal val="#ppt_x"/>
                                          </p:val>
                                        </p:tav>
                                      </p:tavLst>
                                    </p:anim>
                                    <p:anim calcmode="lin" valueType="num">
                                      <p:cBhvr additive="base">
                                        <p:cTn id="13" dur="500" fill="hold"/>
                                        <p:tgtEl>
                                          <p:spTgt spid="7168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71701"/>
                                        </p:tgtEl>
                                        <p:attrNameLst>
                                          <p:attrName>style.visibility</p:attrName>
                                        </p:attrNameLst>
                                      </p:cBhvr>
                                      <p:to>
                                        <p:strVal val="visible"/>
                                      </p:to>
                                    </p:set>
                                    <p:anim calcmode="lin" valueType="num">
                                      <p:cBhvr additive="base">
                                        <p:cTn id="18" dur="500" fill="hold"/>
                                        <p:tgtEl>
                                          <p:spTgt spid="71701"/>
                                        </p:tgtEl>
                                        <p:attrNameLst>
                                          <p:attrName>ppt_x</p:attrName>
                                        </p:attrNameLst>
                                      </p:cBhvr>
                                      <p:tavLst>
                                        <p:tav tm="0">
                                          <p:val>
                                            <p:strVal val="0-#ppt_w/2"/>
                                          </p:val>
                                        </p:tav>
                                        <p:tav tm="100000">
                                          <p:val>
                                            <p:strVal val="#ppt_x"/>
                                          </p:val>
                                        </p:tav>
                                      </p:tavLst>
                                    </p:anim>
                                    <p:anim calcmode="lin" valueType="num">
                                      <p:cBhvr additive="base">
                                        <p:cTn id="19" dur="500" fill="hold"/>
                                        <p:tgtEl>
                                          <p:spTgt spid="71701"/>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1000"/>
                                  </p:stCondLst>
                                  <p:childTnLst>
                                    <p:set>
                                      <p:cBhvr>
                                        <p:cTn id="22" dur="1" fill="hold">
                                          <p:stCondLst>
                                            <p:cond delay="0"/>
                                          </p:stCondLst>
                                        </p:cTn>
                                        <p:tgtEl>
                                          <p:spTgt spid="71702"/>
                                        </p:tgtEl>
                                        <p:attrNameLst>
                                          <p:attrName>style.visibility</p:attrName>
                                        </p:attrNameLst>
                                      </p:cBhvr>
                                      <p:to>
                                        <p:strVal val="visible"/>
                                      </p:to>
                                    </p:set>
                                    <p:anim calcmode="lin" valueType="num">
                                      <p:cBhvr additive="base">
                                        <p:cTn id="23" dur="500" fill="hold"/>
                                        <p:tgtEl>
                                          <p:spTgt spid="71702"/>
                                        </p:tgtEl>
                                        <p:attrNameLst>
                                          <p:attrName>ppt_x</p:attrName>
                                        </p:attrNameLst>
                                      </p:cBhvr>
                                      <p:tavLst>
                                        <p:tav tm="0">
                                          <p:val>
                                            <p:strVal val="0-#ppt_w/2"/>
                                          </p:val>
                                        </p:tav>
                                        <p:tav tm="100000">
                                          <p:val>
                                            <p:strVal val="#ppt_x"/>
                                          </p:val>
                                        </p:tav>
                                      </p:tavLst>
                                    </p:anim>
                                    <p:anim calcmode="lin" valueType="num">
                                      <p:cBhvr additive="base">
                                        <p:cTn id="24" dur="500" fill="hold"/>
                                        <p:tgtEl>
                                          <p:spTgt spid="71702"/>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2000"/>
                            </p:stCondLst>
                            <p:childTnLst>
                              <p:par>
                                <p:cTn id="26" presetID="18" presetClass="entr" presetSubtype="6"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strips(downRight)">
                                      <p:cBhvr>
                                        <p:cTn id="28" dur="500"/>
                                        <p:tgtEl>
                                          <p:spTgt spid="3"/>
                                        </p:tgtEl>
                                      </p:cBhvr>
                                    </p:animEffect>
                                  </p:childTnLst>
                                </p:cTn>
                              </p:par>
                            </p:childTnLst>
                          </p:cTn>
                        </p:par>
                        <p:par>
                          <p:cTn id="29" fill="hold" nodeType="afterGroup">
                            <p:stCondLst>
                              <p:cond delay="2500"/>
                            </p:stCondLst>
                            <p:childTnLst>
                              <p:par>
                                <p:cTn id="30" presetID="2" presetClass="entr" presetSubtype="8" fill="hold" grpId="0" nodeType="afterEffect">
                                  <p:stCondLst>
                                    <p:cond delay="1000"/>
                                  </p:stCondLst>
                                  <p:childTnLst>
                                    <p:set>
                                      <p:cBhvr>
                                        <p:cTn id="31" dur="1" fill="hold">
                                          <p:stCondLst>
                                            <p:cond delay="0"/>
                                          </p:stCondLst>
                                        </p:cTn>
                                        <p:tgtEl>
                                          <p:spTgt spid="71689"/>
                                        </p:tgtEl>
                                        <p:attrNameLst>
                                          <p:attrName>style.visibility</p:attrName>
                                        </p:attrNameLst>
                                      </p:cBhvr>
                                      <p:to>
                                        <p:strVal val="visible"/>
                                      </p:to>
                                    </p:set>
                                    <p:anim calcmode="lin" valueType="num">
                                      <p:cBhvr additive="base">
                                        <p:cTn id="32" dur="500" fill="hold"/>
                                        <p:tgtEl>
                                          <p:spTgt spid="71689"/>
                                        </p:tgtEl>
                                        <p:attrNameLst>
                                          <p:attrName>ppt_x</p:attrName>
                                        </p:attrNameLst>
                                      </p:cBhvr>
                                      <p:tavLst>
                                        <p:tav tm="0">
                                          <p:val>
                                            <p:strVal val="0-#ppt_w/2"/>
                                          </p:val>
                                        </p:tav>
                                        <p:tav tm="100000">
                                          <p:val>
                                            <p:strVal val="#ppt_x"/>
                                          </p:val>
                                        </p:tav>
                                      </p:tavLst>
                                    </p:anim>
                                    <p:anim calcmode="lin" valueType="num">
                                      <p:cBhvr additive="base">
                                        <p:cTn id="33" dur="500" fill="hold"/>
                                        <p:tgtEl>
                                          <p:spTgt spid="71689"/>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4000"/>
                            </p:stCondLst>
                            <p:childTnLst>
                              <p:par>
                                <p:cTn id="35" presetID="18" presetClass="entr" presetSubtype="6" fill="hold" nodeType="afterEffect">
                                  <p:stCondLst>
                                    <p:cond delay="0"/>
                                  </p:stCondLst>
                                  <p:childTnLst>
                                    <p:set>
                                      <p:cBhvr>
                                        <p:cTn id="36" dur="1" fill="hold">
                                          <p:stCondLst>
                                            <p:cond delay="0"/>
                                          </p:stCondLst>
                                        </p:cTn>
                                        <p:tgtEl>
                                          <p:spTgt spid="154636"/>
                                        </p:tgtEl>
                                        <p:attrNameLst>
                                          <p:attrName>style.visibility</p:attrName>
                                        </p:attrNameLst>
                                      </p:cBhvr>
                                      <p:to>
                                        <p:strVal val="visible"/>
                                      </p:to>
                                    </p:set>
                                    <p:animEffect transition="in" filter="strips(downRight)">
                                      <p:cBhvr>
                                        <p:cTn id="37" dur="500"/>
                                        <p:tgtEl>
                                          <p:spTgt spid="154636"/>
                                        </p:tgtEl>
                                      </p:cBhvr>
                                    </p:animEffect>
                                  </p:childTnLst>
                                </p:cTn>
                              </p:par>
                            </p:childTnLst>
                          </p:cTn>
                        </p:par>
                        <p:par>
                          <p:cTn id="38" fill="hold" nodeType="afterGroup">
                            <p:stCondLst>
                              <p:cond delay="4500"/>
                            </p:stCondLst>
                            <p:childTnLst>
                              <p:par>
                                <p:cTn id="39" presetID="2" presetClass="entr" presetSubtype="8" fill="hold" grpId="0" nodeType="afterEffect">
                                  <p:stCondLst>
                                    <p:cond delay="1000"/>
                                  </p:stCondLst>
                                  <p:childTnLst>
                                    <p:set>
                                      <p:cBhvr>
                                        <p:cTn id="40" dur="1" fill="hold">
                                          <p:stCondLst>
                                            <p:cond delay="0"/>
                                          </p:stCondLst>
                                        </p:cTn>
                                        <p:tgtEl>
                                          <p:spTgt spid="71691"/>
                                        </p:tgtEl>
                                        <p:attrNameLst>
                                          <p:attrName>style.visibility</p:attrName>
                                        </p:attrNameLst>
                                      </p:cBhvr>
                                      <p:to>
                                        <p:strVal val="visible"/>
                                      </p:to>
                                    </p:set>
                                    <p:anim calcmode="lin" valueType="num">
                                      <p:cBhvr additive="base">
                                        <p:cTn id="41" dur="500" fill="hold"/>
                                        <p:tgtEl>
                                          <p:spTgt spid="71691"/>
                                        </p:tgtEl>
                                        <p:attrNameLst>
                                          <p:attrName>ppt_x</p:attrName>
                                        </p:attrNameLst>
                                      </p:cBhvr>
                                      <p:tavLst>
                                        <p:tav tm="0">
                                          <p:val>
                                            <p:strVal val="0-#ppt_w/2"/>
                                          </p:val>
                                        </p:tav>
                                        <p:tav tm="100000">
                                          <p:val>
                                            <p:strVal val="#ppt_x"/>
                                          </p:val>
                                        </p:tav>
                                      </p:tavLst>
                                    </p:anim>
                                    <p:anim calcmode="lin" valueType="num">
                                      <p:cBhvr additive="base">
                                        <p:cTn id="42" dur="500" fill="hold"/>
                                        <p:tgtEl>
                                          <p:spTgt spid="71691"/>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6000"/>
                            </p:stCondLst>
                            <p:childTnLst>
                              <p:par>
                                <p:cTn id="44" presetID="18" presetClass="entr" presetSubtype="6" fill="hold" nodeType="after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strips(downRight)">
                                      <p:cBhvr>
                                        <p:cTn id="46" dur="500"/>
                                        <p:tgtEl>
                                          <p:spTgt spid="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1704"/>
                                        </p:tgtEl>
                                        <p:attrNameLst>
                                          <p:attrName>style.visibility</p:attrName>
                                        </p:attrNameLst>
                                      </p:cBhvr>
                                      <p:to>
                                        <p:strVal val="visible"/>
                                      </p:to>
                                    </p:set>
                                    <p:anim calcmode="lin" valueType="num">
                                      <p:cBhvr additive="base">
                                        <p:cTn id="51" dur="500" fill="hold"/>
                                        <p:tgtEl>
                                          <p:spTgt spid="71704"/>
                                        </p:tgtEl>
                                        <p:attrNameLst>
                                          <p:attrName>ppt_x</p:attrName>
                                        </p:attrNameLst>
                                      </p:cBhvr>
                                      <p:tavLst>
                                        <p:tav tm="0">
                                          <p:val>
                                            <p:strVal val="0-#ppt_w/2"/>
                                          </p:val>
                                        </p:tav>
                                        <p:tav tm="100000">
                                          <p:val>
                                            <p:strVal val="#ppt_x"/>
                                          </p:val>
                                        </p:tav>
                                      </p:tavLst>
                                    </p:anim>
                                    <p:anim calcmode="lin" valueType="num">
                                      <p:cBhvr additive="base">
                                        <p:cTn id="52" dur="500" fill="hold"/>
                                        <p:tgtEl>
                                          <p:spTgt spid="71704"/>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500"/>
                            </p:stCondLst>
                            <p:childTnLst>
                              <p:par>
                                <p:cTn id="54" presetID="2" presetClass="entr" presetSubtype="8" fill="hold" grpId="0" nodeType="afterEffect">
                                  <p:stCondLst>
                                    <p:cond delay="1000"/>
                                  </p:stCondLst>
                                  <p:childTnLst>
                                    <p:set>
                                      <p:cBhvr>
                                        <p:cTn id="55" dur="1" fill="hold">
                                          <p:stCondLst>
                                            <p:cond delay="0"/>
                                          </p:stCondLst>
                                        </p:cTn>
                                        <p:tgtEl>
                                          <p:spTgt spid="71706"/>
                                        </p:tgtEl>
                                        <p:attrNameLst>
                                          <p:attrName>style.visibility</p:attrName>
                                        </p:attrNameLst>
                                      </p:cBhvr>
                                      <p:to>
                                        <p:strVal val="visible"/>
                                      </p:to>
                                    </p:set>
                                    <p:anim calcmode="lin" valueType="num">
                                      <p:cBhvr additive="base">
                                        <p:cTn id="56" dur="500" fill="hold"/>
                                        <p:tgtEl>
                                          <p:spTgt spid="71706"/>
                                        </p:tgtEl>
                                        <p:attrNameLst>
                                          <p:attrName>ppt_x</p:attrName>
                                        </p:attrNameLst>
                                      </p:cBhvr>
                                      <p:tavLst>
                                        <p:tav tm="0">
                                          <p:val>
                                            <p:strVal val="0-#ppt_w/2"/>
                                          </p:val>
                                        </p:tav>
                                        <p:tav tm="100000">
                                          <p:val>
                                            <p:strVal val="#ppt_x"/>
                                          </p:val>
                                        </p:tav>
                                      </p:tavLst>
                                    </p:anim>
                                    <p:anim calcmode="lin" valueType="num">
                                      <p:cBhvr additive="base">
                                        <p:cTn id="57" dur="500" fill="hold"/>
                                        <p:tgtEl>
                                          <p:spTgt spid="71706"/>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2000"/>
                            </p:stCondLst>
                            <p:childTnLst>
                              <p:par>
                                <p:cTn id="59" presetID="18" presetClass="entr" presetSubtype="6"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strips(downRight)">
                                      <p:cBhvr>
                                        <p:cTn id="61" dur="500"/>
                                        <p:tgtEl>
                                          <p:spTgt spid="4"/>
                                        </p:tgtEl>
                                      </p:cBhvr>
                                    </p:animEffect>
                                  </p:childTnLst>
                                </p:cTn>
                              </p:par>
                            </p:childTnLst>
                          </p:cTn>
                        </p:par>
                        <p:par>
                          <p:cTn id="62" fill="hold" nodeType="afterGroup">
                            <p:stCondLst>
                              <p:cond delay="2500"/>
                            </p:stCondLst>
                            <p:childTnLst>
                              <p:par>
                                <p:cTn id="63" presetID="2" presetClass="entr" presetSubtype="8" fill="hold" grpId="0" nodeType="afterEffect">
                                  <p:stCondLst>
                                    <p:cond delay="1000"/>
                                  </p:stCondLst>
                                  <p:childTnLst>
                                    <p:set>
                                      <p:cBhvr>
                                        <p:cTn id="64" dur="1" fill="hold">
                                          <p:stCondLst>
                                            <p:cond delay="0"/>
                                          </p:stCondLst>
                                        </p:cTn>
                                        <p:tgtEl>
                                          <p:spTgt spid="71697"/>
                                        </p:tgtEl>
                                        <p:attrNameLst>
                                          <p:attrName>style.visibility</p:attrName>
                                        </p:attrNameLst>
                                      </p:cBhvr>
                                      <p:to>
                                        <p:strVal val="visible"/>
                                      </p:to>
                                    </p:set>
                                    <p:anim calcmode="lin" valueType="num">
                                      <p:cBhvr additive="base">
                                        <p:cTn id="65" dur="500" fill="hold"/>
                                        <p:tgtEl>
                                          <p:spTgt spid="71697"/>
                                        </p:tgtEl>
                                        <p:attrNameLst>
                                          <p:attrName>ppt_x</p:attrName>
                                        </p:attrNameLst>
                                      </p:cBhvr>
                                      <p:tavLst>
                                        <p:tav tm="0">
                                          <p:val>
                                            <p:strVal val="0-#ppt_w/2"/>
                                          </p:val>
                                        </p:tav>
                                        <p:tav tm="100000">
                                          <p:val>
                                            <p:strVal val="#ppt_x"/>
                                          </p:val>
                                        </p:tav>
                                      </p:tavLst>
                                    </p:anim>
                                    <p:anim calcmode="lin" valueType="num">
                                      <p:cBhvr additive="base">
                                        <p:cTn id="66" dur="500" fill="hold"/>
                                        <p:tgtEl>
                                          <p:spTgt spid="71697"/>
                                        </p:tgtEl>
                                        <p:attrNameLst>
                                          <p:attrName>ppt_y</p:attrName>
                                        </p:attrNameLst>
                                      </p:cBhvr>
                                      <p:tavLst>
                                        <p:tav tm="0">
                                          <p:val>
                                            <p:strVal val="#ppt_y"/>
                                          </p:val>
                                        </p:tav>
                                        <p:tav tm="100000">
                                          <p:val>
                                            <p:strVal val="#ppt_y"/>
                                          </p:val>
                                        </p:tav>
                                      </p:tavLst>
                                    </p:anim>
                                  </p:childTnLst>
                                </p:cTn>
                              </p:par>
                            </p:childTnLst>
                          </p:cTn>
                        </p:par>
                        <p:par>
                          <p:cTn id="67" fill="hold" nodeType="afterGroup">
                            <p:stCondLst>
                              <p:cond delay="4000"/>
                            </p:stCondLst>
                            <p:childTnLst>
                              <p:par>
                                <p:cTn id="68" presetID="18" presetClass="entr" presetSubtype="6" fill="hold" nodeType="after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strips(downRight)">
                                      <p:cBhvr>
                                        <p:cTn id="70" dur="500"/>
                                        <p:tgtEl>
                                          <p:spTgt spid="5"/>
                                        </p:tgtEl>
                                      </p:cBhvr>
                                    </p:animEffect>
                                  </p:childTnLst>
                                </p:cTn>
                              </p:par>
                            </p:childTnLst>
                          </p:cTn>
                        </p:par>
                        <p:par>
                          <p:cTn id="71" fill="hold" nodeType="afterGroup">
                            <p:stCondLst>
                              <p:cond delay="4500"/>
                            </p:stCondLst>
                            <p:childTnLst>
                              <p:par>
                                <p:cTn id="72" presetID="2" presetClass="entr" presetSubtype="8" fill="hold" grpId="0" nodeType="afterEffect">
                                  <p:stCondLst>
                                    <p:cond delay="1000"/>
                                  </p:stCondLst>
                                  <p:childTnLst>
                                    <p:set>
                                      <p:cBhvr>
                                        <p:cTn id="73" dur="1" fill="hold">
                                          <p:stCondLst>
                                            <p:cond delay="0"/>
                                          </p:stCondLst>
                                        </p:cTn>
                                        <p:tgtEl>
                                          <p:spTgt spid="44"/>
                                        </p:tgtEl>
                                        <p:attrNameLst>
                                          <p:attrName>style.visibility</p:attrName>
                                        </p:attrNameLst>
                                      </p:cBhvr>
                                      <p:to>
                                        <p:strVal val="visible"/>
                                      </p:to>
                                    </p:set>
                                    <p:anim calcmode="lin" valueType="num">
                                      <p:cBhvr additive="base">
                                        <p:cTn id="74" dur="500" fill="hold"/>
                                        <p:tgtEl>
                                          <p:spTgt spid="44"/>
                                        </p:tgtEl>
                                        <p:attrNameLst>
                                          <p:attrName>ppt_x</p:attrName>
                                        </p:attrNameLst>
                                      </p:cBhvr>
                                      <p:tavLst>
                                        <p:tav tm="0">
                                          <p:val>
                                            <p:strVal val="0-#ppt_w/2"/>
                                          </p:val>
                                        </p:tav>
                                        <p:tav tm="100000">
                                          <p:val>
                                            <p:strVal val="#ppt_x"/>
                                          </p:val>
                                        </p:tav>
                                      </p:tavLst>
                                    </p:anim>
                                    <p:anim calcmode="lin" valueType="num">
                                      <p:cBhvr additive="base">
                                        <p:cTn id="75"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9" grpId="0" animBg="1"/>
      <p:bldP spid="71691" grpId="0" animBg="1"/>
      <p:bldP spid="71697" grpId="0" animBg="1"/>
      <p:bldP spid="71701" grpId="0" animBg="1"/>
      <p:bldP spid="71702" grpId="0" animBg="1"/>
      <p:bldP spid="71704" grpId="0" animBg="1"/>
      <p:bldP spid="71706" grpId="0" animBg="1"/>
      <p:bldP spid="4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1187450" y="1125538"/>
            <a:ext cx="7772400" cy="495300"/>
          </a:xfrm>
        </p:spPr>
        <p:txBody>
          <a:bodyPr/>
          <a:lstStyle/>
          <a:p>
            <a:pPr eaLnBrk="1" hangingPunct="1">
              <a:buFont typeface="Wingdings" pitchFamily="2" charset="2"/>
              <a:buNone/>
              <a:defRPr/>
            </a:pPr>
            <a:r>
              <a:rPr lang="es-MX" sz="2400" b="1" u="sng" dirty="0" smtClean="0">
                <a:solidFill>
                  <a:schemeClr val="folHlink"/>
                </a:solidFill>
                <a:effectLst>
                  <a:outerShdw blurRad="38100" dist="38100" dir="2700000" algn="tl">
                    <a:srgbClr val="C0C0C0"/>
                  </a:outerShdw>
                </a:effectLst>
                <a:latin typeface="Calibri" pitchFamily="34" charset="0"/>
              </a:rPr>
              <a:t>Media</a:t>
            </a:r>
          </a:p>
        </p:txBody>
      </p:sp>
      <p:sp>
        <p:nvSpPr>
          <p:cNvPr id="4" name="3 Rectángulo"/>
          <p:cNvSpPr>
            <a:spLocks noChangeArrowheads="1"/>
          </p:cNvSpPr>
          <p:nvPr/>
        </p:nvSpPr>
        <p:spPr bwMode="auto">
          <a:xfrm>
            <a:off x="693738" y="1628775"/>
            <a:ext cx="7910512" cy="1739900"/>
          </a:xfrm>
          <a:prstGeom prst="rect">
            <a:avLst/>
          </a:prstGeom>
          <a:gradFill rotWithShape="0">
            <a:gsLst>
              <a:gs pos="0">
                <a:schemeClr val="accent2"/>
              </a:gs>
              <a:gs pos="100000">
                <a:schemeClr val="accent2">
                  <a:gamma/>
                  <a:tint val="0"/>
                  <a:invGamma/>
                </a:schemeClr>
              </a:gs>
            </a:gsLst>
            <a:lin ang="5400000" scaled="1"/>
          </a:gradFill>
          <a:ln w="9525">
            <a:noFill/>
            <a:miter lim="800000"/>
            <a:headEnd/>
            <a:tailEnd/>
          </a:ln>
        </p:spPr>
        <p:txBody>
          <a:bodyPr>
            <a:spAutoFit/>
          </a:bodyPr>
          <a:lstStyle/>
          <a:p>
            <a:pPr algn="just">
              <a:defRPr/>
            </a:pPr>
            <a:r>
              <a:rPr lang="es-ES" sz="1800" dirty="0">
                <a:latin typeface="Calibri" pitchFamily="34" charset="0"/>
              </a:rPr>
              <a:t>La </a:t>
            </a:r>
            <a:r>
              <a:rPr lang="es-ES" sz="1800" b="1" dirty="0">
                <a:latin typeface="Calibri" pitchFamily="34" charset="0"/>
              </a:rPr>
              <a:t>MEDIA ARITMÉTICA</a:t>
            </a:r>
            <a:r>
              <a:rPr lang="es-ES" sz="1800" dirty="0">
                <a:latin typeface="Calibri" pitchFamily="34" charset="0"/>
              </a:rPr>
              <a:t> O </a:t>
            </a:r>
            <a:r>
              <a:rPr lang="es-ES" sz="1800" b="1" dirty="0">
                <a:latin typeface="Calibri" pitchFamily="34" charset="0"/>
              </a:rPr>
              <a:t>PROMEDIO </a:t>
            </a:r>
            <a:r>
              <a:rPr lang="es-ES" sz="1800" dirty="0">
                <a:latin typeface="Calibri" pitchFamily="34" charset="0"/>
              </a:rPr>
              <a:t>es una medida estadística de tendencia central. De una cantidad finita de números, es igual a la suma de todos ellos dividida entre el número de sumandos. </a:t>
            </a:r>
          </a:p>
          <a:p>
            <a:pPr algn="just">
              <a:defRPr/>
            </a:pPr>
            <a:endParaRPr lang="es-ES" sz="1800" dirty="0">
              <a:latin typeface="Calibri" pitchFamily="34" charset="0"/>
            </a:endParaRPr>
          </a:p>
          <a:p>
            <a:pPr algn="just">
              <a:defRPr/>
            </a:pPr>
            <a:r>
              <a:rPr lang="es-ES" sz="1800" dirty="0">
                <a:latin typeface="Calibri" pitchFamily="34" charset="0"/>
              </a:rPr>
              <a:t>También la media aritmética puede ser denominada como </a:t>
            </a:r>
            <a:r>
              <a:rPr lang="es-ES" sz="1800" dirty="0">
                <a:latin typeface="Calibri" pitchFamily="34" charset="0"/>
                <a:hlinkClick r:id="rId2" tooltip="Centro de gravedad"/>
              </a:rPr>
              <a:t>centro de gravedad</a:t>
            </a:r>
            <a:r>
              <a:rPr lang="es-ES" sz="1800" dirty="0">
                <a:latin typeface="Calibri" pitchFamily="34" charset="0"/>
              </a:rPr>
              <a:t> de una </a:t>
            </a:r>
            <a:r>
              <a:rPr lang="es-ES" sz="1800" dirty="0">
                <a:latin typeface="Calibri" pitchFamily="34" charset="0"/>
                <a:hlinkClick r:id="rId3" tooltip="Distribución de probabilidad"/>
              </a:rPr>
              <a:t>distribución</a:t>
            </a:r>
            <a:r>
              <a:rPr lang="es-ES" sz="1800" dirty="0">
                <a:latin typeface="Calibri" pitchFamily="34" charset="0"/>
              </a:rPr>
              <a:t>, el cual no es necesariamente la mitad.</a:t>
            </a:r>
          </a:p>
        </p:txBody>
      </p:sp>
      <p:pic>
        <p:nvPicPr>
          <p:cNvPr id="3174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938" y="3960813"/>
            <a:ext cx="4230687"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7450" y="3952875"/>
            <a:ext cx="3584575"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6 Rectángulo"/>
          <p:cNvSpPr/>
          <p:nvPr/>
        </p:nvSpPr>
        <p:spPr>
          <a:xfrm>
            <a:off x="588963" y="5084763"/>
            <a:ext cx="7993062" cy="769937"/>
          </a:xfrm>
          <a:prstGeom prst="rect">
            <a:avLst/>
          </a:prstGeom>
        </p:spPr>
        <p:txBody>
          <a:bodyPr>
            <a:spAutoFit/>
          </a:bodyPr>
          <a:lstStyle/>
          <a:p>
            <a:pPr algn="just">
              <a:defRPr/>
            </a:pPr>
            <a:r>
              <a:rPr lang="es-ES_tradnl" sz="1100" b="1" u="sng" dirty="0">
                <a:solidFill>
                  <a:srgbClr val="FF0000"/>
                </a:solidFill>
                <a:effectLst>
                  <a:outerShdw blurRad="38100" dist="38100" dir="2700000" algn="tl">
                    <a:srgbClr val="000000">
                      <a:alpha val="43137"/>
                    </a:srgbClr>
                  </a:outerShdw>
                </a:effectLst>
              </a:rPr>
              <a:t>NOTA:</a:t>
            </a:r>
          </a:p>
          <a:p>
            <a:pPr algn="just">
              <a:defRPr/>
            </a:pPr>
            <a:r>
              <a:rPr lang="es-ES_tradnl" sz="1100" dirty="0"/>
              <a:t>Dado que cualquier valor extremo distorsiona la media aritmética, no es una buena medida de tendencia central en esas circunstancias. Por ello en presencia de valores extremos, es mas apropiado usar la mediana como medida de tendencia central. La mediana no se afecta con la presencia de valores extremos.</a:t>
            </a:r>
          </a:p>
        </p:txBody>
      </p:sp>
      <p:sp>
        <p:nvSpPr>
          <p:cNvPr id="9" name="Rectangle 2"/>
          <p:cNvSpPr txBox="1">
            <a:spLocks noChangeArrowheads="1"/>
          </p:cNvSpPr>
          <p:nvPr/>
        </p:nvSpPr>
        <p:spPr bwMode="auto">
          <a:xfrm>
            <a:off x="1131888" y="260350"/>
            <a:ext cx="7793037" cy="841375"/>
          </a:xfrm>
          <a:prstGeom prst="rect">
            <a:avLst/>
          </a:prstGeom>
          <a:noFill/>
          <a:ln w="9525">
            <a:noFill/>
            <a:miter lim="800000"/>
            <a:headEnd/>
            <a:tailEnd/>
          </a:ln>
        </p:spPr>
        <p:txBody>
          <a:bodyPr anchor="b"/>
          <a:lstStyle/>
          <a:p>
            <a:pPr>
              <a:defRPr/>
            </a:pPr>
            <a:r>
              <a:rPr lang="es-MX" sz="3600" b="1" kern="0" dirty="0">
                <a:solidFill>
                  <a:schemeClr val="tx2"/>
                </a:solidFill>
                <a:effectLst>
                  <a:outerShdw blurRad="38100" dist="38100" dir="2700000" algn="tl">
                    <a:srgbClr val="C0C0C0"/>
                  </a:outerShdw>
                </a:effectLst>
                <a:latin typeface="Calibri" pitchFamily="34" charset="0"/>
                <a:ea typeface="+mj-ea"/>
                <a:cs typeface="+mj-cs"/>
              </a:rPr>
              <a:t>MEDIDAS DE TENDENCIA CENTRAL</a:t>
            </a:r>
            <a:endParaRPr lang="es-ES" sz="3600" b="1" kern="0" dirty="0">
              <a:solidFill>
                <a:schemeClr val="tx2"/>
              </a:solidFill>
              <a:effectLst>
                <a:outerShdw blurRad="38100" dist="38100" dir="2700000" algn="tl">
                  <a:srgbClr val="C0C0C0"/>
                </a:outerShdw>
              </a:effectLst>
              <a:latin typeface="Calibri" pitchFamily="34"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posición no centrales</a:t>
            </a:r>
            <a:endParaRPr lang="es-ES" sz="3600" b="1" dirty="0" smtClean="0">
              <a:effectLst>
                <a:outerShdw blurRad="38100" dist="38100" dir="2700000" algn="tl">
                  <a:srgbClr val="C0C0C0"/>
                </a:outerShdw>
              </a:effectLst>
              <a:latin typeface="Calibri" pitchFamily="34" charset="0"/>
            </a:endParaRPr>
          </a:p>
        </p:txBody>
      </p:sp>
      <p:sp>
        <p:nvSpPr>
          <p:cNvPr id="76803" name="Rectangle 3"/>
          <p:cNvSpPr>
            <a:spLocks noGrp="1" noChangeArrowheads="1"/>
          </p:cNvSpPr>
          <p:nvPr>
            <p:ph type="body" idx="1"/>
          </p:nvPr>
        </p:nvSpPr>
        <p:spPr>
          <a:xfrm>
            <a:off x="1182688" y="2017713"/>
            <a:ext cx="7772400" cy="420687"/>
          </a:xfrm>
        </p:spPr>
        <p:txBody>
          <a:bodyPr/>
          <a:lstStyle/>
          <a:p>
            <a:pPr eaLnBrk="1" hangingPunct="1">
              <a:lnSpc>
                <a:spcPct val="90000"/>
              </a:lnSpc>
              <a:buFont typeface="Wingdings" pitchFamily="2" charset="2"/>
              <a:buNone/>
              <a:defRPr/>
            </a:pPr>
            <a:r>
              <a:rPr lang="es-MX" sz="2400" b="1" u="sng" smtClean="0">
                <a:solidFill>
                  <a:schemeClr val="folHlink"/>
                </a:solidFill>
                <a:effectLst>
                  <a:outerShdw blurRad="38100" dist="38100" dir="2700000" algn="tl">
                    <a:srgbClr val="C0C0C0"/>
                  </a:outerShdw>
                </a:effectLst>
                <a:latin typeface="Calibri" pitchFamily="34" charset="0"/>
              </a:rPr>
              <a:t>Percentiles/cuartiles/deciles/n tiles</a:t>
            </a:r>
            <a:endParaRPr lang="es-ES" sz="2400" b="1" u="sng" smtClean="0">
              <a:solidFill>
                <a:schemeClr val="folHlink"/>
              </a:solidFill>
              <a:effectLst>
                <a:outerShdw blurRad="38100" dist="38100" dir="2700000" algn="tl">
                  <a:srgbClr val="C0C0C0"/>
                </a:outerShdw>
              </a:effectLst>
              <a:latin typeface="Calibri" pitchFamily="34" charset="0"/>
            </a:endParaRPr>
          </a:p>
        </p:txBody>
      </p:sp>
      <p:pic>
        <p:nvPicPr>
          <p:cNvPr id="3277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819400"/>
            <a:ext cx="56102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6" name="Line 6"/>
          <p:cNvSpPr>
            <a:spLocks noChangeShapeType="1"/>
          </p:cNvSpPr>
          <p:nvPr/>
        </p:nvSpPr>
        <p:spPr bwMode="auto">
          <a:xfrm>
            <a:off x="1524000" y="28956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07" name="Line 7"/>
          <p:cNvSpPr>
            <a:spLocks noChangeShapeType="1"/>
          </p:cNvSpPr>
          <p:nvPr/>
        </p:nvSpPr>
        <p:spPr bwMode="auto">
          <a:xfrm>
            <a:off x="2133600" y="28956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08" name="Line 8"/>
          <p:cNvSpPr>
            <a:spLocks noChangeShapeType="1"/>
          </p:cNvSpPr>
          <p:nvPr/>
        </p:nvSpPr>
        <p:spPr bwMode="auto">
          <a:xfrm>
            <a:off x="2667000" y="29718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09" name="Line 9"/>
          <p:cNvSpPr>
            <a:spLocks noChangeShapeType="1"/>
          </p:cNvSpPr>
          <p:nvPr/>
        </p:nvSpPr>
        <p:spPr bwMode="auto">
          <a:xfrm>
            <a:off x="3276600" y="28956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10" name="Line 10"/>
          <p:cNvSpPr>
            <a:spLocks noChangeShapeType="1"/>
          </p:cNvSpPr>
          <p:nvPr/>
        </p:nvSpPr>
        <p:spPr bwMode="auto">
          <a:xfrm>
            <a:off x="3810000" y="28956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11" name="Line 11"/>
          <p:cNvSpPr>
            <a:spLocks noChangeShapeType="1"/>
          </p:cNvSpPr>
          <p:nvPr/>
        </p:nvSpPr>
        <p:spPr bwMode="auto">
          <a:xfrm>
            <a:off x="4343400" y="29718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12" name="Line 12"/>
          <p:cNvSpPr>
            <a:spLocks noChangeShapeType="1"/>
          </p:cNvSpPr>
          <p:nvPr/>
        </p:nvSpPr>
        <p:spPr bwMode="auto">
          <a:xfrm>
            <a:off x="4876800" y="29718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13" name="Line 13"/>
          <p:cNvSpPr>
            <a:spLocks noChangeShapeType="1"/>
          </p:cNvSpPr>
          <p:nvPr/>
        </p:nvSpPr>
        <p:spPr bwMode="auto">
          <a:xfrm>
            <a:off x="5486400" y="29718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14" name="Line 14"/>
          <p:cNvSpPr>
            <a:spLocks noChangeShapeType="1"/>
          </p:cNvSpPr>
          <p:nvPr/>
        </p:nvSpPr>
        <p:spPr bwMode="auto">
          <a:xfrm>
            <a:off x="6019800" y="2971800"/>
            <a:ext cx="0" cy="14478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76815" name="Oval 15"/>
          <p:cNvSpPr>
            <a:spLocks noChangeArrowheads="1"/>
          </p:cNvSpPr>
          <p:nvPr/>
        </p:nvSpPr>
        <p:spPr bwMode="auto">
          <a:xfrm>
            <a:off x="10668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16" name="Oval 16"/>
          <p:cNvSpPr>
            <a:spLocks noChangeArrowheads="1"/>
          </p:cNvSpPr>
          <p:nvPr/>
        </p:nvSpPr>
        <p:spPr bwMode="auto">
          <a:xfrm>
            <a:off x="22098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17" name="Oval 17"/>
          <p:cNvSpPr>
            <a:spLocks noChangeArrowheads="1"/>
          </p:cNvSpPr>
          <p:nvPr/>
        </p:nvSpPr>
        <p:spPr bwMode="auto">
          <a:xfrm>
            <a:off x="27432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18" name="Oval 18"/>
          <p:cNvSpPr>
            <a:spLocks noChangeArrowheads="1"/>
          </p:cNvSpPr>
          <p:nvPr/>
        </p:nvSpPr>
        <p:spPr bwMode="auto">
          <a:xfrm>
            <a:off x="33528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19" name="Oval 19"/>
          <p:cNvSpPr>
            <a:spLocks noChangeArrowheads="1"/>
          </p:cNvSpPr>
          <p:nvPr/>
        </p:nvSpPr>
        <p:spPr bwMode="auto">
          <a:xfrm>
            <a:off x="38862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0" name="Oval 20"/>
          <p:cNvSpPr>
            <a:spLocks noChangeArrowheads="1"/>
          </p:cNvSpPr>
          <p:nvPr/>
        </p:nvSpPr>
        <p:spPr bwMode="auto">
          <a:xfrm>
            <a:off x="44196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1" name="Oval 21"/>
          <p:cNvSpPr>
            <a:spLocks noChangeArrowheads="1"/>
          </p:cNvSpPr>
          <p:nvPr/>
        </p:nvSpPr>
        <p:spPr bwMode="auto">
          <a:xfrm>
            <a:off x="50292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2" name="Oval 22"/>
          <p:cNvSpPr>
            <a:spLocks noChangeArrowheads="1"/>
          </p:cNvSpPr>
          <p:nvPr/>
        </p:nvSpPr>
        <p:spPr bwMode="auto">
          <a:xfrm>
            <a:off x="55626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3" name="Oval 23"/>
          <p:cNvSpPr>
            <a:spLocks noChangeArrowheads="1"/>
          </p:cNvSpPr>
          <p:nvPr/>
        </p:nvSpPr>
        <p:spPr bwMode="auto">
          <a:xfrm>
            <a:off x="61722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4" name="Oval 24"/>
          <p:cNvSpPr>
            <a:spLocks noChangeArrowheads="1"/>
          </p:cNvSpPr>
          <p:nvPr/>
        </p:nvSpPr>
        <p:spPr bwMode="auto">
          <a:xfrm>
            <a:off x="1676400" y="4191000"/>
            <a:ext cx="381000" cy="304800"/>
          </a:xfrm>
          <a:prstGeom prst="ellipse">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5" name="Oval 25"/>
          <p:cNvSpPr>
            <a:spLocks noChangeArrowheads="1"/>
          </p:cNvSpPr>
          <p:nvPr/>
        </p:nvSpPr>
        <p:spPr bwMode="auto">
          <a:xfrm>
            <a:off x="1066800" y="2743200"/>
            <a:ext cx="381000" cy="3048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6" name="Oval 26"/>
          <p:cNvSpPr>
            <a:spLocks noChangeArrowheads="1"/>
          </p:cNvSpPr>
          <p:nvPr/>
        </p:nvSpPr>
        <p:spPr bwMode="auto">
          <a:xfrm>
            <a:off x="3352800" y="4114800"/>
            <a:ext cx="381000" cy="3048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7" name="Oval 27"/>
          <p:cNvSpPr>
            <a:spLocks noChangeArrowheads="1"/>
          </p:cNvSpPr>
          <p:nvPr/>
        </p:nvSpPr>
        <p:spPr bwMode="auto">
          <a:xfrm>
            <a:off x="4953000" y="3352800"/>
            <a:ext cx="381000" cy="3048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8" name="Oval 28"/>
          <p:cNvSpPr>
            <a:spLocks noChangeArrowheads="1"/>
          </p:cNvSpPr>
          <p:nvPr/>
        </p:nvSpPr>
        <p:spPr bwMode="auto">
          <a:xfrm>
            <a:off x="6096000" y="3962400"/>
            <a:ext cx="381000" cy="3048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29" name="Oval 29"/>
          <p:cNvSpPr>
            <a:spLocks noChangeArrowheads="1"/>
          </p:cNvSpPr>
          <p:nvPr/>
        </p:nvSpPr>
        <p:spPr bwMode="auto">
          <a:xfrm>
            <a:off x="2209800" y="3352800"/>
            <a:ext cx="381000" cy="3048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30" name="Oval 30"/>
          <p:cNvSpPr>
            <a:spLocks noChangeArrowheads="1"/>
          </p:cNvSpPr>
          <p:nvPr/>
        </p:nvSpPr>
        <p:spPr bwMode="auto">
          <a:xfrm>
            <a:off x="6096000" y="4191000"/>
            <a:ext cx="381000" cy="3048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31" name="Oval 31"/>
          <p:cNvSpPr>
            <a:spLocks noChangeArrowheads="1"/>
          </p:cNvSpPr>
          <p:nvPr/>
        </p:nvSpPr>
        <p:spPr bwMode="auto">
          <a:xfrm>
            <a:off x="3352800" y="4240213"/>
            <a:ext cx="381000" cy="3048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76832" name="Text Box 32"/>
          <p:cNvSpPr txBox="1">
            <a:spLocks noChangeArrowheads="1"/>
          </p:cNvSpPr>
          <p:nvPr/>
        </p:nvSpPr>
        <p:spPr bwMode="auto">
          <a:xfrm>
            <a:off x="0" y="24384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chemeClr val="hlink"/>
                </a:solidFill>
                <a:latin typeface="Calibri" pitchFamily="34" charset="0"/>
              </a:rPr>
              <a:t>Percentil 1</a:t>
            </a:r>
            <a:endParaRPr lang="es-ES" altLang="es-AR" sz="1800">
              <a:solidFill>
                <a:schemeClr val="hlink"/>
              </a:solidFill>
              <a:latin typeface="Calibri" pitchFamily="34" charset="0"/>
            </a:endParaRPr>
          </a:p>
        </p:txBody>
      </p:sp>
      <p:sp>
        <p:nvSpPr>
          <p:cNvPr id="76833" name="Text Box 33"/>
          <p:cNvSpPr txBox="1">
            <a:spLocks noChangeArrowheads="1"/>
          </p:cNvSpPr>
          <p:nvPr/>
        </p:nvSpPr>
        <p:spPr bwMode="auto">
          <a:xfrm>
            <a:off x="6781800" y="3657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chemeClr val="hlink"/>
                </a:solidFill>
                <a:latin typeface="Calibri" pitchFamily="34" charset="0"/>
              </a:rPr>
              <a:t>Percentil 99</a:t>
            </a:r>
            <a:endParaRPr lang="es-ES" altLang="es-AR" sz="1800">
              <a:solidFill>
                <a:schemeClr val="hlink"/>
              </a:solidFill>
              <a:latin typeface="Calibri" pitchFamily="34" charset="0"/>
            </a:endParaRPr>
          </a:p>
        </p:txBody>
      </p:sp>
      <p:sp>
        <p:nvSpPr>
          <p:cNvPr id="76834" name="Text Box 34"/>
          <p:cNvSpPr txBox="1">
            <a:spLocks noChangeArrowheads="1"/>
          </p:cNvSpPr>
          <p:nvPr/>
        </p:nvSpPr>
        <p:spPr bwMode="auto">
          <a:xfrm>
            <a:off x="2895600" y="48768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chemeClr val="folHlink"/>
                </a:solidFill>
                <a:latin typeface="Calibri" pitchFamily="34" charset="0"/>
              </a:rPr>
              <a:t>2° Cuartil</a:t>
            </a:r>
          </a:p>
        </p:txBody>
      </p:sp>
      <p:sp>
        <p:nvSpPr>
          <p:cNvPr id="76835" name="Text Box 35"/>
          <p:cNvSpPr txBox="1">
            <a:spLocks noChangeArrowheads="1"/>
          </p:cNvSpPr>
          <p:nvPr/>
        </p:nvSpPr>
        <p:spPr bwMode="auto">
          <a:xfrm>
            <a:off x="2590800" y="45720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chemeClr val="hlink"/>
                </a:solidFill>
                <a:latin typeface="Calibri" pitchFamily="34" charset="0"/>
              </a:rPr>
              <a:t>Percentil 50</a:t>
            </a:r>
          </a:p>
        </p:txBody>
      </p:sp>
      <p:sp>
        <p:nvSpPr>
          <p:cNvPr id="76836" name="Text Box 36"/>
          <p:cNvSpPr txBox="1">
            <a:spLocks noChangeArrowheads="1"/>
          </p:cNvSpPr>
          <p:nvPr/>
        </p:nvSpPr>
        <p:spPr bwMode="auto">
          <a:xfrm>
            <a:off x="3048000" y="5181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rgbClr val="008000"/>
                </a:solidFill>
                <a:latin typeface="Calibri" pitchFamily="34" charset="0"/>
              </a:rPr>
              <a:t>5° decil</a:t>
            </a:r>
            <a:endParaRPr lang="es-ES" altLang="es-AR" sz="1800">
              <a:solidFill>
                <a:srgbClr val="008000"/>
              </a:solidFill>
              <a:latin typeface="Calibri" pitchFamily="34" charset="0"/>
            </a:endParaRPr>
          </a:p>
        </p:txBody>
      </p:sp>
      <p:sp>
        <p:nvSpPr>
          <p:cNvPr id="76837" name="Text Box 37"/>
          <p:cNvSpPr txBox="1">
            <a:spLocks noChangeArrowheads="1"/>
          </p:cNvSpPr>
          <p:nvPr/>
        </p:nvSpPr>
        <p:spPr bwMode="auto">
          <a:xfrm>
            <a:off x="1905000" y="24384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chemeClr val="folHlink"/>
                </a:solidFill>
                <a:latin typeface="Calibri" pitchFamily="34" charset="0"/>
              </a:rPr>
              <a:t>1° Cuartil</a:t>
            </a:r>
          </a:p>
        </p:txBody>
      </p:sp>
      <p:sp>
        <p:nvSpPr>
          <p:cNvPr id="76838" name="Text Box 38"/>
          <p:cNvSpPr txBox="1">
            <a:spLocks noChangeArrowheads="1"/>
          </p:cNvSpPr>
          <p:nvPr/>
        </p:nvSpPr>
        <p:spPr bwMode="auto">
          <a:xfrm>
            <a:off x="4419600" y="24384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chemeClr val="folHlink"/>
                </a:solidFill>
                <a:latin typeface="Calibri" pitchFamily="34" charset="0"/>
              </a:rPr>
              <a:t>3° Cuartil</a:t>
            </a:r>
          </a:p>
        </p:txBody>
      </p:sp>
      <p:cxnSp>
        <p:nvCxnSpPr>
          <p:cNvPr id="76839" name="AutoShape 39"/>
          <p:cNvCxnSpPr>
            <a:cxnSpLocks noChangeShapeType="1"/>
            <a:stCxn id="76829" idx="0"/>
            <a:endCxn id="76837" idx="2"/>
          </p:cNvCxnSpPr>
          <p:nvPr/>
        </p:nvCxnSpPr>
        <p:spPr bwMode="auto">
          <a:xfrm rot="-5400000">
            <a:off x="2266156" y="2939257"/>
            <a:ext cx="534987" cy="266700"/>
          </a:xfrm>
          <a:prstGeom prst="curvedConnector3">
            <a:avLst>
              <a:gd name="adj1" fmla="val 48667"/>
            </a:avLst>
          </a:prstGeom>
          <a:noFill/>
          <a:ln w="25400">
            <a:solidFill>
              <a:schemeClr val="folHlink"/>
            </a:solidFill>
            <a:miter lim="800000"/>
            <a:headEnd/>
            <a:tailEnd type="triangle" w="med" len="med"/>
          </a:ln>
          <a:extLst>
            <a:ext uri="{909E8E84-426E-40DD-AFC4-6F175D3DCCD1}">
              <a14:hiddenFill xmlns:a14="http://schemas.microsoft.com/office/drawing/2010/main">
                <a:noFill/>
              </a14:hiddenFill>
            </a:ext>
          </a:extLst>
        </p:spPr>
      </p:cxnSp>
      <p:cxnSp>
        <p:nvCxnSpPr>
          <p:cNvPr id="76840" name="AutoShape 40"/>
          <p:cNvCxnSpPr>
            <a:cxnSpLocks noChangeShapeType="1"/>
          </p:cNvCxnSpPr>
          <p:nvPr/>
        </p:nvCxnSpPr>
        <p:spPr bwMode="auto">
          <a:xfrm rot="-5400000">
            <a:off x="4971256" y="2877344"/>
            <a:ext cx="534988" cy="266700"/>
          </a:xfrm>
          <a:prstGeom prst="curvedConnector3">
            <a:avLst>
              <a:gd name="adj1" fmla="val 48667"/>
            </a:avLst>
          </a:prstGeom>
          <a:noFill/>
          <a:ln w="25400">
            <a:solidFill>
              <a:schemeClr val="folHlink"/>
            </a:solidFill>
            <a:miter lim="800000"/>
            <a:headEnd/>
            <a:tailEnd type="triangle" w="med" len="med"/>
          </a:ln>
          <a:extLst>
            <a:ext uri="{909E8E84-426E-40DD-AFC4-6F175D3DCCD1}">
              <a14:hiddenFill xmlns:a14="http://schemas.microsoft.com/office/drawing/2010/main">
                <a:noFill/>
              </a14:hiddenFill>
            </a:ext>
          </a:extLst>
        </p:spPr>
      </p:cxnSp>
      <p:cxnSp>
        <p:nvCxnSpPr>
          <p:cNvPr id="76841" name="AutoShape 41"/>
          <p:cNvCxnSpPr>
            <a:cxnSpLocks noChangeShapeType="1"/>
            <a:endCxn id="76833" idx="1"/>
          </p:cNvCxnSpPr>
          <p:nvPr/>
        </p:nvCxnSpPr>
        <p:spPr bwMode="auto">
          <a:xfrm rot="-5400000">
            <a:off x="6530181" y="3788569"/>
            <a:ext cx="198438" cy="304800"/>
          </a:xfrm>
          <a:prstGeom prst="curvedConnector2">
            <a:avLst/>
          </a:prstGeom>
          <a:noFill/>
          <a:ln w="25400">
            <a:solidFill>
              <a:schemeClr val="hlink"/>
            </a:solidFill>
            <a:miter lim="800000"/>
            <a:headEnd/>
            <a:tailEnd type="triangle" w="med" len="med"/>
          </a:ln>
          <a:extLst>
            <a:ext uri="{909E8E84-426E-40DD-AFC4-6F175D3DCCD1}">
              <a14:hiddenFill xmlns:a14="http://schemas.microsoft.com/office/drawing/2010/main">
                <a:noFill/>
              </a14:hiddenFill>
            </a:ext>
          </a:extLst>
        </p:spPr>
      </p:cxnSp>
      <p:cxnSp>
        <p:nvCxnSpPr>
          <p:cNvPr id="76842" name="AutoShape 42"/>
          <p:cNvCxnSpPr>
            <a:cxnSpLocks noChangeShapeType="1"/>
            <a:stCxn id="76825" idx="3"/>
          </p:cNvCxnSpPr>
          <p:nvPr/>
        </p:nvCxnSpPr>
        <p:spPr bwMode="auto">
          <a:xfrm rot="16200000" flipV="1">
            <a:off x="786607" y="2680493"/>
            <a:ext cx="349250" cy="322263"/>
          </a:xfrm>
          <a:prstGeom prst="curvedConnector3">
            <a:avLst>
              <a:gd name="adj1" fmla="val -74546"/>
            </a:avLst>
          </a:prstGeom>
          <a:noFill/>
          <a:ln w="25400">
            <a:solidFill>
              <a:schemeClr val="hlink"/>
            </a:solidFill>
            <a:miter lim="800000"/>
            <a:headEnd/>
            <a:tailEnd type="triangle" w="med" len="med"/>
          </a:ln>
          <a:extLst>
            <a:ext uri="{909E8E84-426E-40DD-AFC4-6F175D3DCCD1}">
              <a14:hiddenFill xmlns:a14="http://schemas.microsoft.com/office/drawing/2010/main">
                <a:noFill/>
              </a14:hiddenFill>
            </a:ext>
          </a:extLst>
        </p:spPr>
      </p:cxnSp>
      <p:sp>
        <p:nvSpPr>
          <p:cNvPr id="76846" name="Text Box 46"/>
          <p:cNvSpPr txBox="1">
            <a:spLocks noChangeArrowheads="1"/>
          </p:cNvSpPr>
          <p:nvPr/>
        </p:nvSpPr>
        <p:spPr bwMode="auto">
          <a:xfrm>
            <a:off x="609600" y="4419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rgbClr val="008000"/>
                </a:solidFill>
                <a:latin typeface="Calibri" pitchFamily="34" charset="0"/>
              </a:rPr>
              <a:t>1° decil</a:t>
            </a:r>
            <a:endParaRPr lang="es-ES" altLang="es-AR" sz="1800">
              <a:solidFill>
                <a:srgbClr val="008000"/>
              </a:solidFill>
              <a:latin typeface="Calibri" pitchFamily="34" charset="0"/>
            </a:endParaRPr>
          </a:p>
        </p:txBody>
      </p:sp>
      <p:sp>
        <p:nvSpPr>
          <p:cNvPr id="76847" name="Text Box 47"/>
          <p:cNvSpPr txBox="1">
            <a:spLocks noChangeArrowheads="1"/>
          </p:cNvSpPr>
          <p:nvPr/>
        </p:nvSpPr>
        <p:spPr bwMode="auto">
          <a:xfrm>
            <a:off x="6934200" y="4419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solidFill>
                  <a:srgbClr val="008000"/>
                </a:solidFill>
                <a:latin typeface="Calibri" pitchFamily="34" charset="0"/>
              </a:rPr>
              <a:t>Decil 10</a:t>
            </a:r>
            <a:endParaRPr lang="es-ES" altLang="es-AR" sz="1800">
              <a:solidFill>
                <a:srgbClr val="008000"/>
              </a:solidFill>
              <a:latin typeface="Calibri" pitchFamily="34" charset="0"/>
            </a:endParaRPr>
          </a:p>
        </p:txBody>
      </p:sp>
      <p:cxnSp>
        <p:nvCxnSpPr>
          <p:cNvPr id="76848" name="AutoShape 48"/>
          <p:cNvCxnSpPr>
            <a:cxnSpLocks noChangeShapeType="1"/>
            <a:stCxn id="76815" idx="2"/>
            <a:endCxn id="76846" idx="1"/>
          </p:cNvCxnSpPr>
          <p:nvPr/>
        </p:nvCxnSpPr>
        <p:spPr bwMode="auto">
          <a:xfrm rot="10800000" flipV="1">
            <a:off x="609600" y="4343400"/>
            <a:ext cx="444500" cy="260350"/>
          </a:xfrm>
          <a:prstGeom prst="curvedConnector3">
            <a:avLst>
              <a:gd name="adj1" fmla="val 151431"/>
            </a:avLst>
          </a:prstGeom>
          <a:noFill/>
          <a:ln w="25400">
            <a:solidFill>
              <a:srgbClr val="008000"/>
            </a:solidFill>
            <a:miter lim="800000"/>
            <a:headEnd/>
            <a:tailEnd type="triangle" w="med" len="med"/>
          </a:ln>
          <a:extLst>
            <a:ext uri="{909E8E84-426E-40DD-AFC4-6F175D3DCCD1}">
              <a14:hiddenFill xmlns:a14="http://schemas.microsoft.com/office/drawing/2010/main">
                <a:noFill/>
              </a14:hiddenFill>
            </a:ext>
          </a:extLst>
        </p:spPr>
      </p:cxnSp>
      <p:cxnSp>
        <p:nvCxnSpPr>
          <p:cNvPr id="76849" name="AutoShape 49"/>
          <p:cNvCxnSpPr>
            <a:cxnSpLocks noChangeShapeType="1"/>
            <a:endCxn id="76847" idx="0"/>
          </p:cNvCxnSpPr>
          <p:nvPr/>
        </p:nvCxnSpPr>
        <p:spPr bwMode="auto">
          <a:xfrm>
            <a:off x="6553200" y="4267200"/>
            <a:ext cx="1143000" cy="152400"/>
          </a:xfrm>
          <a:prstGeom prst="curvedConnector2">
            <a:avLst/>
          </a:prstGeom>
          <a:noFill/>
          <a:ln w="25400">
            <a:solidFill>
              <a:srgbClr val="008000"/>
            </a:solidFill>
            <a:miter lim="800000"/>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825"/>
                                        </p:tgtEl>
                                        <p:attrNameLst>
                                          <p:attrName>style.visibility</p:attrName>
                                        </p:attrNameLst>
                                      </p:cBhvr>
                                      <p:to>
                                        <p:strVal val="visible"/>
                                      </p:to>
                                    </p:set>
                                    <p:anim calcmode="lin" valueType="num">
                                      <p:cBhvr additive="base">
                                        <p:cTn id="7" dur="500" fill="hold"/>
                                        <p:tgtEl>
                                          <p:spTgt spid="76825"/>
                                        </p:tgtEl>
                                        <p:attrNameLst>
                                          <p:attrName>ppt_x</p:attrName>
                                        </p:attrNameLst>
                                      </p:cBhvr>
                                      <p:tavLst>
                                        <p:tav tm="0">
                                          <p:val>
                                            <p:strVal val="0-#ppt_w/2"/>
                                          </p:val>
                                        </p:tav>
                                        <p:tav tm="100000">
                                          <p:val>
                                            <p:strVal val="#ppt_x"/>
                                          </p:val>
                                        </p:tav>
                                      </p:tavLst>
                                    </p:anim>
                                    <p:anim calcmode="lin" valueType="num">
                                      <p:cBhvr additive="base">
                                        <p:cTn id="8" dur="500" fill="hold"/>
                                        <p:tgtEl>
                                          <p:spTgt spid="7682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6828"/>
                                        </p:tgtEl>
                                        <p:attrNameLst>
                                          <p:attrName>style.visibility</p:attrName>
                                        </p:attrNameLst>
                                      </p:cBhvr>
                                      <p:to>
                                        <p:strVal val="visible"/>
                                      </p:to>
                                    </p:set>
                                    <p:anim calcmode="lin" valueType="num">
                                      <p:cBhvr additive="base">
                                        <p:cTn id="12" dur="500" fill="hold"/>
                                        <p:tgtEl>
                                          <p:spTgt spid="76828"/>
                                        </p:tgtEl>
                                        <p:attrNameLst>
                                          <p:attrName>ppt_x</p:attrName>
                                        </p:attrNameLst>
                                      </p:cBhvr>
                                      <p:tavLst>
                                        <p:tav tm="0">
                                          <p:val>
                                            <p:strVal val="0-#ppt_w/2"/>
                                          </p:val>
                                        </p:tav>
                                        <p:tav tm="100000">
                                          <p:val>
                                            <p:strVal val="#ppt_x"/>
                                          </p:val>
                                        </p:tav>
                                      </p:tavLst>
                                    </p:anim>
                                    <p:anim calcmode="lin" valueType="num">
                                      <p:cBhvr additive="base">
                                        <p:cTn id="13" dur="500" fill="hold"/>
                                        <p:tgtEl>
                                          <p:spTgt spid="7682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6831"/>
                                        </p:tgtEl>
                                        <p:attrNameLst>
                                          <p:attrName>style.visibility</p:attrName>
                                        </p:attrNameLst>
                                      </p:cBhvr>
                                      <p:to>
                                        <p:strVal val="visible"/>
                                      </p:to>
                                    </p:set>
                                    <p:anim calcmode="lin" valueType="num">
                                      <p:cBhvr additive="base">
                                        <p:cTn id="17" dur="500" fill="hold"/>
                                        <p:tgtEl>
                                          <p:spTgt spid="76831"/>
                                        </p:tgtEl>
                                        <p:attrNameLst>
                                          <p:attrName>ppt_x</p:attrName>
                                        </p:attrNameLst>
                                      </p:cBhvr>
                                      <p:tavLst>
                                        <p:tav tm="0">
                                          <p:val>
                                            <p:strVal val="0-#ppt_w/2"/>
                                          </p:val>
                                        </p:tav>
                                        <p:tav tm="100000">
                                          <p:val>
                                            <p:strVal val="#ppt_x"/>
                                          </p:val>
                                        </p:tav>
                                      </p:tavLst>
                                    </p:anim>
                                    <p:anim calcmode="lin" valueType="num">
                                      <p:cBhvr additive="base">
                                        <p:cTn id="18" dur="500" fill="hold"/>
                                        <p:tgtEl>
                                          <p:spTgt spid="76831"/>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76832"/>
                                        </p:tgtEl>
                                        <p:attrNameLst>
                                          <p:attrName>style.visibility</p:attrName>
                                        </p:attrNameLst>
                                      </p:cBhvr>
                                      <p:to>
                                        <p:strVal val="visible"/>
                                      </p:to>
                                    </p:set>
                                    <p:anim calcmode="lin" valueType="num">
                                      <p:cBhvr additive="base">
                                        <p:cTn id="22" dur="500" fill="hold"/>
                                        <p:tgtEl>
                                          <p:spTgt spid="76832"/>
                                        </p:tgtEl>
                                        <p:attrNameLst>
                                          <p:attrName>ppt_x</p:attrName>
                                        </p:attrNameLst>
                                      </p:cBhvr>
                                      <p:tavLst>
                                        <p:tav tm="0">
                                          <p:val>
                                            <p:strVal val="0-#ppt_w/2"/>
                                          </p:val>
                                        </p:tav>
                                        <p:tav tm="100000">
                                          <p:val>
                                            <p:strVal val="#ppt_x"/>
                                          </p:val>
                                        </p:tav>
                                      </p:tavLst>
                                    </p:anim>
                                    <p:anim calcmode="lin" valueType="num">
                                      <p:cBhvr additive="base">
                                        <p:cTn id="23" dur="500" fill="hold"/>
                                        <p:tgtEl>
                                          <p:spTgt spid="76832"/>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76842"/>
                                        </p:tgtEl>
                                        <p:attrNameLst>
                                          <p:attrName>style.visibility</p:attrName>
                                        </p:attrNameLst>
                                      </p:cBhvr>
                                      <p:to>
                                        <p:strVal val="visible"/>
                                      </p:to>
                                    </p:set>
                                    <p:anim calcmode="lin" valueType="num">
                                      <p:cBhvr additive="base">
                                        <p:cTn id="27" dur="500" fill="hold"/>
                                        <p:tgtEl>
                                          <p:spTgt spid="76842"/>
                                        </p:tgtEl>
                                        <p:attrNameLst>
                                          <p:attrName>ppt_x</p:attrName>
                                        </p:attrNameLst>
                                      </p:cBhvr>
                                      <p:tavLst>
                                        <p:tav tm="0">
                                          <p:val>
                                            <p:strVal val="0-#ppt_w/2"/>
                                          </p:val>
                                        </p:tav>
                                        <p:tav tm="100000">
                                          <p:val>
                                            <p:strVal val="#ppt_x"/>
                                          </p:val>
                                        </p:tav>
                                      </p:tavLst>
                                    </p:anim>
                                    <p:anim calcmode="lin" valueType="num">
                                      <p:cBhvr additive="base">
                                        <p:cTn id="28" dur="500" fill="hold"/>
                                        <p:tgtEl>
                                          <p:spTgt spid="76842"/>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76833"/>
                                        </p:tgtEl>
                                        <p:attrNameLst>
                                          <p:attrName>style.visibility</p:attrName>
                                        </p:attrNameLst>
                                      </p:cBhvr>
                                      <p:to>
                                        <p:strVal val="visible"/>
                                      </p:to>
                                    </p:set>
                                    <p:anim calcmode="lin" valueType="num">
                                      <p:cBhvr additive="base">
                                        <p:cTn id="32" dur="500" fill="hold"/>
                                        <p:tgtEl>
                                          <p:spTgt spid="76833"/>
                                        </p:tgtEl>
                                        <p:attrNameLst>
                                          <p:attrName>ppt_x</p:attrName>
                                        </p:attrNameLst>
                                      </p:cBhvr>
                                      <p:tavLst>
                                        <p:tav tm="0">
                                          <p:val>
                                            <p:strVal val="0-#ppt_w/2"/>
                                          </p:val>
                                        </p:tav>
                                        <p:tav tm="100000">
                                          <p:val>
                                            <p:strVal val="#ppt_x"/>
                                          </p:val>
                                        </p:tav>
                                      </p:tavLst>
                                    </p:anim>
                                    <p:anim calcmode="lin" valueType="num">
                                      <p:cBhvr additive="base">
                                        <p:cTn id="33" dur="500" fill="hold"/>
                                        <p:tgtEl>
                                          <p:spTgt spid="76833"/>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nodeType="afterEffect">
                                  <p:stCondLst>
                                    <p:cond delay="0"/>
                                  </p:stCondLst>
                                  <p:childTnLst>
                                    <p:set>
                                      <p:cBhvr>
                                        <p:cTn id="36" dur="1" fill="hold">
                                          <p:stCondLst>
                                            <p:cond delay="0"/>
                                          </p:stCondLst>
                                        </p:cTn>
                                        <p:tgtEl>
                                          <p:spTgt spid="76841"/>
                                        </p:tgtEl>
                                        <p:attrNameLst>
                                          <p:attrName>style.visibility</p:attrName>
                                        </p:attrNameLst>
                                      </p:cBhvr>
                                      <p:to>
                                        <p:strVal val="visible"/>
                                      </p:to>
                                    </p:set>
                                    <p:anim calcmode="lin" valueType="num">
                                      <p:cBhvr additive="base">
                                        <p:cTn id="37" dur="500" fill="hold"/>
                                        <p:tgtEl>
                                          <p:spTgt spid="76841"/>
                                        </p:tgtEl>
                                        <p:attrNameLst>
                                          <p:attrName>ppt_x</p:attrName>
                                        </p:attrNameLst>
                                      </p:cBhvr>
                                      <p:tavLst>
                                        <p:tav tm="0">
                                          <p:val>
                                            <p:strVal val="0-#ppt_w/2"/>
                                          </p:val>
                                        </p:tav>
                                        <p:tav tm="100000">
                                          <p:val>
                                            <p:strVal val="#ppt_x"/>
                                          </p:val>
                                        </p:tav>
                                      </p:tavLst>
                                    </p:anim>
                                    <p:anim calcmode="lin" valueType="num">
                                      <p:cBhvr additive="base">
                                        <p:cTn id="38" dur="500" fill="hold"/>
                                        <p:tgtEl>
                                          <p:spTgt spid="76841"/>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76835"/>
                                        </p:tgtEl>
                                        <p:attrNameLst>
                                          <p:attrName>style.visibility</p:attrName>
                                        </p:attrNameLst>
                                      </p:cBhvr>
                                      <p:to>
                                        <p:strVal val="visible"/>
                                      </p:to>
                                    </p:set>
                                    <p:anim calcmode="lin" valueType="num">
                                      <p:cBhvr additive="base">
                                        <p:cTn id="42" dur="500" fill="hold"/>
                                        <p:tgtEl>
                                          <p:spTgt spid="76835"/>
                                        </p:tgtEl>
                                        <p:attrNameLst>
                                          <p:attrName>ppt_x</p:attrName>
                                        </p:attrNameLst>
                                      </p:cBhvr>
                                      <p:tavLst>
                                        <p:tav tm="0">
                                          <p:val>
                                            <p:strVal val="0-#ppt_w/2"/>
                                          </p:val>
                                        </p:tav>
                                        <p:tav tm="100000">
                                          <p:val>
                                            <p:strVal val="#ppt_x"/>
                                          </p:val>
                                        </p:tav>
                                      </p:tavLst>
                                    </p:anim>
                                    <p:anim calcmode="lin" valueType="num">
                                      <p:cBhvr additive="base">
                                        <p:cTn id="43" dur="500" fill="hold"/>
                                        <p:tgtEl>
                                          <p:spTgt spid="76835"/>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76806"/>
                                        </p:tgtEl>
                                        <p:attrNameLst>
                                          <p:attrName>style.visibility</p:attrName>
                                        </p:attrNameLst>
                                      </p:cBhvr>
                                      <p:to>
                                        <p:strVal val="visible"/>
                                      </p:to>
                                    </p:set>
                                    <p:anim calcmode="lin" valueType="num">
                                      <p:cBhvr additive="base">
                                        <p:cTn id="48" dur="500" fill="hold"/>
                                        <p:tgtEl>
                                          <p:spTgt spid="76806"/>
                                        </p:tgtEl>
                                        <p:attrNameLst>
                                          <p:attrName>ppt_x</p:attrName>
                                        </p:attrNameLst>
                                      </p:cBhvr>
                                      <p:tavLst>
                                        <p:tav tm="0">
                                          <p:val>
                                            <p:strVal val="0-#ppt_w/2"/>
                                          </p:val>
                                        </p:tav>
                                        <p:tav tm="100000">
                                          <p:val>
                                            <p:strVal val="#ppt_x"/>
                                          </p:val>
                                        </p:tav>
                                      </p:tavLst>
                                    </p:anim>
                                    <p:anim calcmode="lin" valueType="num">
                                      <p:cBhvr additive="base">
                                        <p:cTn id="49" dur="500" fill="hold"/>
                                        <p:tgtEl>
                                          <p:spTgt spid="76806"/>
                                        </p:tgtEl>
                                        <p:attrNameLst>
                                          <p:attrName>ppt_y</p:attrName>
                                        </p:attrNameLst>
                                      </p:cBhvr>
                                      <p:tavLst>
                                        <p:tav tm="0">
                                          <p:val>
                                            <p:strVal val="#ppt_y"/>
                                          </p:val>
                                        </p:tav>
                                        <p:tav tm="100000">
                                          <p:val>
                                            <p:strVal val="#ppt_y"/>
                                          </p:val>
                                        </p:tav>
                                      </p:tavLst>
                                    </p:anim>
                                  </p:childTnLst>
                                </p:cTn>
                              </p:par>
                            </p:childTnLst>
                          </p:cTn>
                        </p:par>
                        <p:par>
                          <p:cTn id="50" fill="hold" nodeType="afterGroup">
                            <p:stCondLst>
                              <p:cond delay="500"/>
                            </p:stCondLst>
                            <p:childTnLst>
                              <p:par>
                                <p:cTn id="51" presetID="2" presetClass="entr" presetSubtype="8" fill="hold" grpId="0" nodeType="afterEffect">
                                  <p:stCondLst>
                                    <p:cond delay="0"/>
                                  </p:stCondLst>
                                  <p:childTnLst>
                                    <p:set>
                                      <p:cBhvr>
                                        <p:cTn id="52" dur="1" fill="hold">
                                          <p:stCondLst>
                                            <p:cond delay="0"/>
                                          </p:stCondLst>
                                        </p:cTn>
                                        <p:tgtEl>
                                          <p:spTgt spid="76807"/>
                                        </p:tgtEl>
                                        <p:attrNameLst>
                                          <p:attrName>style.visibility</p:attrName>
                                        </p:attrNameLst>
                                      </p:cBhvr>
                                      <p:to>
                                        <p:strVal val="visible"/>
                                      </p:to>
                                    </p:set>
                                    <p:anim calcmode="lin" valueType="num">
                                      <p:cBhvr additive="base">
                                        <p:cTn id="53" dur="500" fill="hold"/>
                                        <p:tgtEl>
                                          <p:spTgt spid="76807"/>
                                        </p:tgtEl>
                                        <p:attrNameLst>
                                          <p:attrName>ppt_x</p:attrName>
                                        </p:attrNameLst>
                                      </p:cBhvr>
                                      <p:tavLst>
                                        <p:tav tm="0">
                                          <p:val>
                                            <p:strVal val="0-#ppt_w/2"/>
                                          </p:val>
                                        </p:tav>
                                        <p:tav tm="100000">
                                          <p:val>
                                            <p:strVal val="#ppt_x"/>
                                          </p:val>
                                        </p:tav>
                                      </p:tavLst>
                                    </p:anim>
                                    <p:anim calcmode="lin" valueType="num">
                                      <p:cBhvr additive="base">
                                        <p:cTn id="54" dur="500" fill="hold"/>
                                        <p:tgtEl>
                                          <p:spTgt spid="76807"/>
                                        </p:tgtEl>
                                        <p:attrNameLst>
                                          <p:attrName>ppt_y</p:attrName>
                                        </p:attrNameLst>
                                      </p:cBhvr>
                                      <p:tavLst>
                                        <p:tav tm="0">
                                          <p:val>
                                            <p:strVal val="#ppt_y"/>
                                          </p:val>
                                        </p:tav>
                                        <p:tav tm="100000">
                                          <p:val>
                                            <p:strVal val="#ppt_y"/>
                                          </p:val>
                                        </p:tav>
                                      </p:tavLst>
                                    </p:anim>
                                  </p:childTnLst>
                                </p:cTn>
                              </p:par>
                            </p:childTnLst>
                          </p:cTn>
                        </p:par>
                        <p:par>
                          <p:cTn id="55" fill="hold" nodeType="afterGroup">
                            <p:stCondLst>
                              <p:cond delay="1000"/>
                            </p:stCondLst>
                            <p:childTnLst>
                              <p:par>
                                <p:cTn id="56" presetID="2" presetClass="entr" presetSubtype="8" fill="hold" grpId="0" nodeType="afterEffect">
                                  <p:stCondLst>
                                    <p:cond delay="0"/>
                                  </p:stCondLst>
                                  <p:childTnLst>
                                    <p:set>
                                      <p:cBhvr>
                                        <p:cTn id="57" dur="1" fill="hold">
                                          <p:stCondLst>
                                            <p:cond delay="0"/>
                                          </p:stCondLst>
                                        </p:cTn>
                                        <p:tgtEl>
                                          <p:spTgt spid="76808"/>
                                        </p:tgtEl>
                                        <p:attrNameLst>
                                          <p:attrName>style.visibility</p:attrName>
                                        </p:attrNameLst>
                                      </p:cBhvr>
                                      <p:to>
                                        <p:strVal val="visible"/>
                                      </p:to>
                                    </p:set>
                                    <p:anim calcmode="lin" valueType="num">
                                      <p:cBhvr additive="base">
                                        <p:cTn id="58" dur="500" fill="hold"/>
                                        <p:tgtEl>
                                          <p:spTgt spid="76808"/>
                                        </p:tgtEl>
                                        <p:attrNameLst>
                                          <p:attrName>ppt_x</p:attrName>
                                        </p:attrNameLst>
                                      </p:cBhvr>
                                      <p:tavLst>
                                        <p:tav tm="0">
                                          <p:val>
                                            <p:strVal val="0-#ppt_w/2"/>
                                          </p:val>
                                        </p:tav>
                                        <p:tav tm="100000">
                                          <p:val>
                                            <p:strVal val="#ppt_x"/>
                                          </p:val>
                                        </p:tav>
                                      </p:tavLst>
                                    </p:anim>
                                    <p:anim calcmode="lin" valueType="num">
                                      <p:cBhvr additive="base">
                                        <p:cTn id="59" dur="500" fill="hold"/>
                                        <p:tgtEl>
                                          <p:spTgt spid="76808"/>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1500"/>
                            </p:stCondLst>
                            <p:childTnLst>
                              <p:par>
                                <p:cTn id="61" presetID="2" presetClass="entr" presetSubtype="8" fill="hold" grpId="0" nodeType="afterEffect">
                                  <p:stCondLst>
                                    <p:cond delay="0"/>
                                  </p:stCondLst>
                                  <p:childTnLst>
                                    <p:set>
                                      <p:cBhvr>
                                        <p:cTn id="62" dur="1" fill="hold">
                                          <p:stCondLst>
                                            <p:cond delay="0"/>
                                          </p:stCondLst>
                                        </p:cTn>
                                        <p:tgtEl>
                                          <p:spTgt spid="76809"/>
                                        </p:tgtEl>
                                        <p:attrNameLst>
                                          <p:attrName>style.visibility</p:attrName>
                                        </p:attrNameLst>
                                      </p:cBhvr>
                                      <p:to>
                                        <p:strVal val="visible"/>
                                      </p:to>
                                    </p:set>
                                    <p:anim calcmode="lin" valueType="num">
                                      <p:cBhvr additive="base">
                                        <p:cTn id="63" dur="500" fill="hold"/>
                                        <p:tgtEl>
                                          <p:spTgt spid="76809"/>
                                        </p:tgtEl>
                                        <p:attrNameLst>
                                          <p:attrName>ppt_x</p:attrName>
                                        </p:attrNameLst>
                                      </p:cBhvr>
                                      <p:tavLst>
                                        <p:tav tm="0">
                                          <p:val>
                                            <p:strVal val="0-#ppt_w/2"/>
                                          </p:val>
                                        </p:tav>
                                        <p:tav tm="100000">
                                          <p:val>
                                            <p:strVal val="#ppt_x"/>
                                          </p:val>
                                        </p:tav>
                                      </p:tavLst>
                                    </p:anim>
                                    <p:anim calcmode="lin" valueType="num">
                                      <p:cBhvr additive="base">
                                        <p:cTn id="64" dur="500" fill="hold"/>
                                        <p:tgtEl>
                                          <p:spTgt spid="76809"/>
                                        </p:tgtEl>
                                        <p:attrNameLst>
                                          <p:attrName>ppt_y</p:attrName>
                                        </p:attrNameLst>
                                      </p:cBhvr>
                                      <p:tavLst>
                                        <p:tav tm="0">
                                          <p:val>
                                            <p:strVal val="#ppt_y"/>
                                          </p:val>
                                        </p:tav>
                                        <p:tav tm="100000">
                                          <p:val>
                                            <p:strVal val="#ppt_y"/>
                                          </p:val>
                                        </p:tav>
                                      </p:tavLst>
                                    </p:anim>
                                  </p:childTnLst>
                                </p:cTn>
                              </p:par>
                            </p:childTnLst>
                          </p:cTn>
                        </p:par>
                        <p:par>
                          <p:cTn id="65" fill="hold" nodeType="afterGroup">
                            <p:stCondLst>
                              <p:cond delay="2000"/>
                            </p:stCondLst>
                            <p:childTnLst>
                              <p:par>
                                <p:cTn id="66" presetID="2" presetClass="entr" presetSubtype="8" fill="hold" grpId="0" nodeType="afterEffect">
                                  <p:stCondLst>
                                    <p:cond delay="0"/>
                                  </p:stCondLst>
                                  <p:childTnLst>
                                    <p:set>
                                      <p:cBhvr>
                                        <p:cTn id="67" dur="1" fill="hold">
                                          <p:stCondLst>
                                            <p:cond delay="0"/>
                                          </p:stCondLst>
                                        </p:cTn>
                                        <p:tgtEl>
                                          <p:spTgt spid="76810"/>
                                        </p:tgtEl>
                                        <p:attrNameLst>
                                          <p:attrName>style.visibility</p:attrName>
                                        </p:attrNameLst>
                                      </p:cBhvr>
                                      <p:to>
                                        <p:strVal val="visible"/>
                                      </p:to>
                                    </p:set>
                                    <p:anim calcmode="lin" valueType="num">
                                      <p:cBhvr additive="base">
                                        <p:cTn id="68" dur="500" fill="hold"/>
                                        <p:tgtEl>
                                          <p:spTgt spid="76810"/>
                                        </p:tgtEl>
                                        <p:attrNameLst>
                                          <p:attrName>ppt_x</p:attrName>
                                        </p:attrNameLst>
                                      </p:cBhvr>
                                      <p:tavLst>
                                        <p:tav tm="0">
                                          <p:val>
                                            <p:strVal val="0-#ppt_w/2"/>
                                          </p:val>
                                        </p:tav>
                                        <p:tav tm="100000">
                                          <p:val>
                                            <p:strVal val="#ppt_x"/>
                                          </p:val>
                                        </p:tav>
                                      </p:tavLst>
                                    </p:anim>
                                    <p:anim calcmode="lin" valueType="num">
                                      <p:cBhvr additive="base">
                                        <p:cTn id="69" dur="500" fill="hold"/>
                                        <p:tgtEl>
                                          <p:spTgt spid="76810"/>
                                        </p:tgtEl>
                                        <p:attrNameLst>
                                          <p:attrName>ppt_y</p:attrName>
                                        </p:attrNameLst>
                                      </p:cBhvr>
                                      <p:tavLst>
                                        <p:tav tm="0">
                                          <p:val>
                                            <p:strVal val="#ppt_y"/>
                                          </p:val>
                                        </p:tav>
                                        <p:tav tm="100000">
                                          <p:val>
                                            <p:strVal val="#ppt_y"/>
                                          </p:val>
                                        </p:tav>
                                      </p:tavLst>
                                    </p:anim>
                                  </p:childTnLst>
                                </p:cTn>
                              </p:par>
                            </p:childTnLst>
                          </p:cTn>
                        </p:par>
                        <p:par>
                          <p:cTn id="70" fill="hold" nodeType="afterGroup">
                            <p:stCondLst>
                              <p:cond delay="2500"/>
                            </p:stCondLst>
                            <p:childTnLst>
                              <p:par>
                                <p:cTn id="71" presetID="2" presetClass="entr" presetSubtype="8" fill="hold" grpId="0" nodeType="afterEffect">
                                  <p:stCondLst>
                                    <p:cond delay="0"/>
                                  </p:stCondLst>
                                  <p:childTnLst>
                                    <p:set>
                                      <p:cBhvr>
                                        <p:cTn id="72" dur="1" fill="hold">
                                          <p:stCondLst>
                                            <p:cond delay="0"/>
                                          </p:stCondLst>
                                        </p:cTn>
                                        <p:tgtEl>
                                          <p:spTgt spid="76811"/>
                                        </p:tgtEl>
                                        <p:attrNameLst>
                                          <p:attrName>style.visibility</p:attrName>
                                        </p:attrNameLst>
                                      </p:cBhvr>
                                      <p:to>
                                        <p:strVal val="visible"/>
                                      </p:to>
                                    </p:set>
                                    <p:anim calcmode="lin" valueType="num">
                                      <p:cBhvr additive="base">
                                        <p:cTn id="73" dur="500" fill="hold"/>
                                        <p:tgtEl>
                                          <p:spTgt spid="76811"/>
                                        </p:tgtEl>
                                        <p:attrNameLst>
                                          <p:attrName>ppt_x</p:attrName>
                                        </p:attrNameLst>
                                      </p:cBhvr>
                                      <p:tavLst>
                                        <p:tav tm="0">
                                          <p:val>
                                            <p:strVal val="0-#ppt_w/2"/>
                                          </p:val>
                                        </p:tav>
                                        <p:tav tm="100000">
                                          <p:val>
                                            <p:strVal val="#ppt_x"/>
                                          </p:val>
                                        </p:tav>
                                      </p:tavLst>
                                    </p:anim>
                                    <p:anim calcmode="lin" valueType="num">
                                      <p:cBhvr additive="base">
                                        <p:cTn id="74" dur="500" fill="hold"/>
                                        <p:tgtEl>
                                          <p:spTgt spid="76811"/>
                                        </p:tgtEl>
                                        <p:attrNameLst>
                                          <p:attrName>ppt_y</p:attrName>
                                        </p:attrNameLst>
                                      </p:cBhvr>
                                      <p:tavLst>
                                        <p:tav tm="0">
                                          <p:val>
                                            <p:strVal val="#ppt_y"/>
                                          </p:val>
                                        </p:tav>
                                        <p:tav tm="100000">
                                          <p:val>
                                            <p:strVal val="#ppt_y"/>
                                          </p:val>
                                        </p:tav>
                                      </p:tavLst>
                                    </p:anim>
                                  </p:childTnLst>
                                </p:cTn>
                              </p:par>
                            </p:childTnLst>
                          </p:cTn>
                        </p:par>
                        <p:par>
                          <p:cTn id="75" fill="hold" nodeType="afterGroup">
                            <p:stCondLst>
                              <p:cond delay="3000"/>
                            </p:stCondLst>
                            <p:childTnLst>
                              <p:par>
                                <p:cTn id="76" presetID="2" presetClass="entr" presetSubtype="8" fill="hold" grpId="0" nodeType="afterEffect">
                                  <p:stCondLst>
                                    <p:cond delay="0"/>
                                  </p:stCondLst>
                                  <p:childTnLst>
                                    <p:set>
                                      <p:cBhvr>
                                        <p:cTn id="77" dur="1" fill="hold">
                                          <p:stCondLst>
                                            <p:cond delay="0"/>
                                          </p:stCondLst>
                                        </p:cTn>
                                        <p:tgtEl>
                                          <p:spTgt spid="76812"/>
                                        </p:tgtEl>
                                        <p:attrNameLst>
                                          <p:attrName>style.visibility</p:attrName>
                                        </p:attrNameLst>
                                      </p:cBhvr>
                                      <p:to>
                                        <p:strVal val="visible"/>
                                      </p:to>
                                    </p:set>
                                    <p:anim calcmode="lin" valueType="num">
                                      <p:cBhvr additive="base">
                                        <p:cTn id="78" dur="500" fill="hold"/>
                                        <p:tgtEl>
                                          <p:spTgt spid="76812"/>
                                        </p:tgtEl>
                                        <p:attrNameLst>
                                          <p:attrName>ppt_x</p:attrName>
                                        </p:attrNameLst>
                                      </p:cBhvr>
                                      <p:tavLst>
                                        <p:tav tm="0">
                                          <p:val>
                                            <p:strVal val="0-#ppt_w/2"/>
                                          </p:val>
                                        </p:tav>
                                        <p:tav tm="100000">
                                          <p:val>
                                            <p:strVal val="#ppt_x"/>
                                          </p:val>
                                        </p:tav>
                                      </p:tavLst>
                                    </p:anim>
                                    <p:anim calcmode="lin" valueType="num">
                                      <p:cBhvr additive="base">
                                        <p:cTn id="79" dur="500" fill="hold"/>
                                        <p:tgtEl>
                                          <p:spTgt spid="76812"/>
                                        </p:tgtEl>
                                        <p:attrNameLst>
                                          <p:attrName>ppt_y</p:attrName>
                                        </p:attrNameLst>
                                      </p:cBhvr>
                                      <p:tavLst>
                                        <p:tav tm="0">
                                          <p:val>
                                            <p:strVal val="#ppt_y"/>
                                          </p:val>
                                        </p:tav>
                                        <p:tav tm="100000">
                                          <p:val>
                                            <p:strVal val="#ppt_y"/>
                                          </p:val>
                                        </p:tav>
                                      </p:tavLst>
                                    </p:anim>
                                  </p:childTnLst>
                                </p:cTn>
                              </p:par>
                            </p:childTnLst>
                          </p:cTn>
                        </p:par>
                        <p:par>
                          <p:cTn id="80" fill="hold" nodeType="afterGroup">
                            <p:stCondLst>
                              <p:cond delay="3500"/>
                            </p:stCondLst>
                            <p:childTnLst>
                              <p:par>
                                <p:cTn id="81" presetID="2" presetClass="entr" presetSubtype="8" fill="hold" grpId="0" nodeType="afterEffect">
                                  <p:stCondLst>
                                    <p:cond delay="0"/>
                                  </p:stCondLst>
                                  <p:childTnLst>
                                    <p:set>
                                      <p:cBhvr>
                                        <p:cTn id="82" dur="1" fill="hold">
                                          <p:stCondLst>
                                            <p:cond delay="0"/>
                                          </p:stCondLst>
                                        </p:cTn>
                                        <p:tgtEl>
                                          <p:spTgt spid="76813"/>
                                        </p:tgtEl>
                                        <p:attrNameLst>
                                          <p:attrName>style.visibility</p:attrName>
                                        </p:attrNameLst>
                                      </p:cBhvr>
                                      <p:to>
                                        <p:strVal val="visible"/>
                                      </p:to>
                                    </p:set>
                                    <p:anim calcmode="lin" valueType="num">
                                      <p:cBhvr additive="base">
                                        <p:cTn id="83" dur="500" fill="hold"/>
                                        <p:tgtEl>
                                          <p:spTgt spid="76813"/>
                                        </p:tgtEl>
                                        <p:attrNameLst>
                                          <p:attrName>ppt_x</p:attrName>
                                        </p:attrNameLst>
                                      </p:cBhvr>
                                      <p:tavLst>
                                        <p:tav tm="0">
                                          <p:val>
                                            <p:strVal val="0-#ppt_w/2"/>
                                          </p:val>
                                        </p:tav>
                                        <p:tav tm="100000">
                                          <p:val>
                                            <p:strVal val="#ppt_x"/>
                                          </p:val>
                                        </p:tav>
                                      </p:tavLst>
                                    </p:anim>
                                    <p:anim calcmode="lin" valueType="num">
                                      <p:cBhvr additive="base">
                                        <p:cTn id="84" dur="500" fill="hold"/>
                                        <p:tgtEl>
                                          <p:spTgt spid="76813"/>
                                        </p:tgtEl>
                                        <p:attrNameLst>
                                          <p:attrName>ppt_y</p:attrName>
                                        </p:attrNameLst>
                                      </p:cBhvr>
                                      <p:tavLst>
                                        <p:tav tm="0">
                                          <p:val>
                                            <p:strVal val="#ppt_y"/>
                                          </p:val>
                                        </p:tav>
                                        <p:tav tm="100000">
                                          <p:val>
                                            <p:strVal val="#ppt_y"/>
                                          </p:val>
                                        </p:tav>
                                      </p:tavLst>
                                    </p:anim>
                                  </p:childTnLst>
                                </p:cTn>
                              </p:par>
                            </p:childTnLst>
                          </p:cTn>
                        </p:par>
                        <p:par>
                          <p:cTn id="85" fill="hold" nodeType="afterGroup">
                            <p:stCondLst>
                              <p:cond delay="4000"/>
                            </p:stCondLst>
                            <p:childTnLst>
                              <p:par>
                                <p:cTn id="86" presetID="2" presetClass="entr" presetSubtype="8" fill="hold" grpId="0" nodeType="afterEffect">
                                  <p:stCondLst>
                                    <p:cond delay="0"/>
                                  </p:stCondLst>
                                  <p:childTnLst>
                                    <p:set>
                                      <p:cBhvr>
                                        <p:cTn id="87" dur="1" fill="hold">
                                          <p:stCondLst>
                                            <p:cond delay="0"/>
                                          </p:stCondLst>
                                        </p:cTn>
                                        <p:tgtEl>
                                          <p:spTgt spid="76814"/>
                                        </p:tgtEl>
                                        <p:attrNameLst>
                                          <p:attrName>style.visibility</p:attrName>
                                        </p:attrNameLst>
                                      </p:cBhvr>
                                      <p:to>
                                        <p:strVal val="visible"/>
                                      </p:to>
                                    </p:set>
                                    <p:anim calcmode="lin" valueType="num">
                                      <p:cBhvr additive="base">
                                        <p:cTn id="88" dur="500" fill="hold"/>
                                        <p:tgtEl>
                                          <p:spTgt spid="76814"/>
                                        </p:tgtEl>
                                        <p:attrNameLst>
                                          <p:attrName>ppt_x</p:attrName>
                                        </p:attrNameLst>
                                      </p:cBhvr>
                                      <p:tavLst>
                                        <p:tav tm="0">
                                          <p:val>
                                            <p:strVal val="0-#ppt_w/2"/>
                                          </p:val>
                                        </p:tav>
                                        <p:tav tm="100000">
                                          <p:val>
                                            <p:strVal val="#ppt_x"/>
                                          </p:val>
                                        </p:tav>
                                      </p:tavLst>
                                    </p:anim>
                                    <p:anim calcmode="lin" valueType="num">
                                      <p:cBhvr additive="base">
                                        <p:cTn id="89" dur="500" fill="hold"/>
                                        <p:tgtEl>
                                          <p:spTgt spid="76814"/>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8" fill="hold" grpId="0" nodeType="clickEffect">
                                  <p:stCondLst>
                                    <p:cond delay="0"/>
                                  </p:stCondLst>
                                  <p:childTnLst>
                                    <p:set>
                                      <p:cBhvr>
                                        <p:cTn id="93" dur="1" fill="hold">
                                          <p:stCondLst>
                                            <p:cond delay="0"/>
                                          </p:stCondLst>
                                        </p:cTn>
                                        <p:tgtEl>
                                          <p:spTgt spid="76815"/>
                                        </p:tgtEl>
                                        <p:attrNameLst>
                                          <p:attrName>style.visibility</p:attrName>
                                        </p:attrNameLst>
                                      </p:cBhvr>
                                      <p:to>
                                        <p:strVal val="visible"/>
                                      </p:to>
                                    </p:set>
                                    <p:anim calcmode="lin" valueType="num">
                                      <p:cBhvr additive="base">
                                        <p:cTn id="94" dur="500" fill="hold"/>
                                        <p:tgtEl>
                                          <p:spTgt spid="76815"/>
                                        </p:tgtEl>
                                        <p:attrNameLst>
                                          <p:attrName>ppt_x</p:attrName>
                                        </p:attrNameLst>
                                      </p:cBhvr>
                                      <p:tavLst>
                                        <p:tav tm="0">
                                          <p:val>
                                            <p:strVal val="0-#ppt_w/2"/>
                                          </p:val>
                                        </p:tav>
                                        <p:tav tm="100000">
                                          <p:val>
                                            <p:strVal val="#ppt_x"/>
                                          </p:val>
                                        </p:tav>
                                      </p:tavLst>
                                    </p:anim>
                                    <p:anim calcmode="lin" valueType="num">
                                      <p:cBhvr additive="base">
                                        <p:cTn id="95" dur="500" fill="hold"/>
                                        <p:tgtEl>
                                          <p:spTgt spid="76815"/>
                                        </p:tgtEl>
                                        <p:attrNameLst>
                                          <p:attrName>ppt_y</p:attrName>
                                        </p:attrNameLst>
                                      </p:cBhvr>
                                      <p:tavLst>
                                        <p:tav tm="0">
                                          <p:val>
                                            <p:strVal val="#ppt_y"/>
                                          </p:val>
                                        </p:tav>
                                        <p:tav tm="100000">
                                          <p:val>
                                            <p:strVal val="#ppt_y"/>
                                          </p:val>
                                        </p:tav>
                                      </p:tavLst>
                                    </p:anim>
                                  </p:childTnLst>
                                </p:cTn>
                              </p:par>
                            </p:childTnLst>
                          </p:cTn>
                        </p:par>
                        <p:par>
                          <p:cTn id="96" fill="hold" nodeType="afterGroup">
                            <p:stCondLst>
                              <p:cond delay="500"/>
                            </p:stCondLst>
                            <p:childTnLst>
                              <p:par>
                                <p:cTn id="97" presetID="2" presetClass="entr" presetSubtype="8" fill="hold" grpId="0" nodeType="afterEffect">
                                  <p:stCondLst>
                                    <p:cond delay="0"/>
                                  </p:stCondLst>
                                  <p:childTnLst>
                                    <p:set>
                                      <p:cBhvr>
                                        <p:cTn id="98" dur="1" fill="hold">
                                          <p:stCondLst>
                                            <p:cond delay="0"/>
                                          </p:stCondLst>
                                        </p:cTn>
                                        <p:tgtEl>
                                          <p:spTgt spid="76824"/>
                                        </p:tgtEl>
                                        <p:attrNameLst>
                                          <p:attrName>style.visibility</p:attrName>
                                        </p:attrNameLst>
                                      </p:cBhvr>
                                      <p:to>
                                        <p:strVal val="visible"/>
                                      </p:to>
                                    </p:set>
                                    <p:anim calcmode="lin" valueType="num">
                                      <p:cBhvr additive="base">
                                        <p:cTn id="99" dur="500" fill="hold"/>
                                        <p:tgtEl>
                                          <p:spTgt spid="76824"/>
                                        </p:tgtEl>
                                        <p:attrNameLst>
                                          <p:attrName>ppt_x</p:attrName>
                                        </p:attrNameLst>
                                      </p:cBhvr>
                                      <p:tavLst>
                                        <p:tav tm="0">
                                          <p:val>
                                            <p:strVal val="0-#ppt_w/2"/>
                                          </p:val>
                                        </p:tav>
                                        <p:tav tm="100000">
                                          <p:val>
                                            <p:strVal val="#ppt_x"/>
                                          </p:val>
                                        </p:tav>
                                      </p:tavLst>
                                    </p:anim>
                                    <p:anim calcmode="lin" valueType="num">
                                      <p:cBhvr additive="base">
                                        <p:cTn id="100" dur="500" fill="hold"/>
                                        <p:tgtEl>
                                          <p:spTgt spid="76824"/>
                                        </p:tgtEl>
                                        <p:attrNameLst>
                                          <p:attrName>ppt_y</p:attrName>
                                        </p:attrNameLst>
                                      </p:cBhvr>
                                      <p:tavLst>
                                        <p:tav tm="0">
                                          <p:val>
                                            <p:strVal val="#ppt_y"/>
                                          </p:val>
                                        </p:tav>
                                        <p:tav tm="100000">
                                          <p:val>
                                            <p:strVal val="#ppt_y"/>
                                          </p:val>
                                        </p:tav>
                                      </p:tavLst>
                                    </p:anim>
                                  </p:childTnLst>
                                </p:cTn>
                              </p:par>
                            </p:childTnLst>
                          </p:cTn>
                        </p:par>
                        <p:par>
                          <p:cTn id="101" fill="hold" nodeType="afterGroup">
                            <p:stCondLst>
                              <p:cond delay="1000"/>
                            </p:stCondLst>
                            <p:childTnLst>
                              <p:par>
                                <p:cTn id="102" presetID="2" presetClass="entr" presetSubtype="8" fill="hold" grpId="0" nodeType="afterEffect">
                                  <p:stCondLst>
                                    <p:cond delay="0"/>
                                  </p:stCondLst>
                                  <p:childTnLst>
                                    <p:set>
                                      <p:cBhvr>
                                        <p:cTn id="103" dur="1" fill="hold">
                                          <p:stCondLst>
                                            <p:cond delay="0"/>
                                          </p:stCondLst>
                                        </p:cTn>
                                        <p:tgtEl>
                                          <p:spTgt spid="76816"/>
                                        </p:tgtEl>
                                        <p:attrNameLst>
                                          <p:attrName>style.visibility</p:attrName>
                                        </p:attrNameLst>
                                      </p:cBhvr>
                                      <p:to>
                                        <p:strVal val="visible"/>
                                      </p:to>
                                    </p:set>
                                    <p:anim calcmode="lin" valueType="num">
                                      <p:cBhvr additive="base">
                                        <p:cTn id="104" dur="500" fill="hold"/>
                                        <p:tgtEl>
                                          <p:spTgt spid="76816"/>
                                        </p:tgtEl>
                                        <p:attrNameLst>
                                          <p:attrName>ppt_x</p:attrName>
                                        </p:attrNameLst>
                                      </p:cBhvr>
                                      <p:tavLst>
                                        <p:tav tm="0">
                                          <p:val>
                                            <p:strVal val="0-#ppt_w/2"/>
                                          </p:val>
                                        </p:tav>
                                        <p:tav tm="100000">
                                          <p:val>
                                            <p:strVal val="#ppt_x"/>
                                          </p:val>
                                        </p:tav>
                                      </p:tavLst>
                                    </p:anim>
                                    <p:anim calcmode="lin" valueType="num">
                                      <p:cBhvr additive="base">
                                        <p:cTn id="105" dur="500" fill="hold"/>
                                        <p:tgtEl>
                                          <p:spTgt spid="76816"/>
                                        </p:tgtEl>
                                        <p:attrNameLst>
                                          <p:attrName>ppt_y</p:attrName>
                                        </p:attrNameLst>
                                      </p:cBhvr>
                                      <p:tavLst>
                                        <p:tav tm="0">
                                          <p:val>
                                            <p:strVal val="#ppt_y"/>
                                          </p:val>
                                        </p:tav>
                                        <p:tav tm="100000">
                                          <p:val>
                                            <p:strVal val="#ppt_y"/>
                                          </p:val>
                                        </p:tav>
                                      </p:tavLst>
                                    </p:anim>
                                  </p:childTnLst>
                                </p:cTn>
                              </p:par>
                            </p:childTnLst>
                          </p:cTn>
                        </p:par>
                        <p:par>
                          <p:cTn id="106" fill="hold" nodeType="afterGroup">
                            <p:stCondLst>
                              <p:cond delay="1500"/>
                            </p:stCondLst>
                            <p:childTnLst>
                              <p:par>
                                <p:cTn id="107" presetID="2" presetClass="entr" presetSubtype="8" fill="hold" grpId="0" nodeType="afterEffect">
                                  <p:stCondLst>
                                    <p:cond delay="0"/>
                                  </p:stCondLst>
                                  <p:childTnLst>
                                    <p:set>
                                      <p:cBhvr>
                                        <p:cTn id="108" dur="1" fill="hold">
                                          <p:stCondLst>
                                            <p:cond delay="0"/>
                                          </p:stCondLst>
                                        </p:cTn>
                                        <p:tgtEl>
                                          <p:spTgt spid="76817"/>
                                        </p:tgtEl>
                                        <p:attrNameLst>
                                          <p:attrName>style.visibility</p:attrName>
                                        </p:attrNameLst>
                                      </p:cBhvr>
                                      <p:to>
                                        <p:strVal val="visible"/>
                                      </p:to>
                                    </p:set>
                                    <p:anim calcmode="lin" valueType="num">
                                      <p:cBhvr additive="base">
                                        <p:cTn id="109" dur="500" fill="hold"/>
                                        <p:tgtEl>
                                          <p:spTgt spid="76817"/>
                                        </p:tgtEl>
                                        <p:attrNameLst>
                                          <p:attrName>ppt_x</p:attrName>
                                        </p:attrNameLst>
                                      </p:cBhvr>
                                      <p:tavLst>
                                        <p:tav tm="0">
                                          <p:val>
                                            <p:strVal val="0-#ppt_w/2"/>
                                          </p:val>
                                        </p:tav>
                                        <p:tav tm="100000">
                                          <p:val>
                                            <p:strVal val="#ppt_x"/>
                                          </p:val>
                                        </p:tav>
                                      </p:tavLst>
                                    </p:anim>
                                    <p:anim calcmode="lin" valueType="num">
                                      <p:cBhvr additive="base">
                                        <p:cTn id="110" dur="500" fill="hold"/>
                                        <p:tgtEl>
                                          <p:spTgt spid="76817"/>
                                        </p:tgtEl>
                                        <p:attrNameLst>
                                          <p:attrName>ppt_y</p:attrName>
                                        </p:attrNameLst>
                                      </p:cBhvr>
                                      <p:tavLst>
                                        <p:tav tm="0">
                                          <p:val>
                                            <p:strVal val="#ppt_y"/>
                                          </p:val>
                                        </p:tav>
                                        <p:tav tm="100000">
                                          <p:val>
                                            <p:strVal val="#ppt_y"/>
                                          </p:val>
                                        </p:tav>
                                      </p:tavLst>
                                    </p:anim>
                                  </p:childTnLst>
                                </p:cTn>
                              </p:par>
                            </p:childTnLst>
                          </p:cTn>
                        </p:par>
                        <p:par>
                          <p:cTn id="111" fill="hold" nodeType="afterGroup">
                            <p:stCondLst>
                              <p:cond delay="2000"/>
                            </p:stCondLst>
                            <p:childTnLst>
                              <p:par>
                                <p:cTn id="112" presetID="2" presetClass="entr" presetSubtype="8" fill="hold" grpId="0" nodeType="afterEffect">
                                  <p:stCondLst>
                                    <p:cond delay="0"/>
                                  </p:stCondLst>
                                  <p:childTnLst>
                                    <p:set>
                                      <p:cBhvr>
                                        <p:cTn id="113" dur="1" fill="hold">
                                          <p:stCondLst>
                                            <p:cond delay="0"/>
                                          </p:stCondLst>
                                        </p:cTn>
                                        <p:tgtEl>
                                          <p:spTgt spid="76818"/>
                                        </p:tgtEl>
                                        <p:attrNameLst>
                                          <p:attrName>style.visibility</p:attrName>
                                        </p:attrNameLst>
                                      </p:cBhvr>
                                      <p:to>
                                        <p:strVal val="visible"/>
                                      </p:to>
                                    </p:set>
                                    <p:anim calcmode="lin" valueType="num">
                                      <p:cBhvr additive="base">
                                        <p:cTn id="114" dur="500" fill="hold"/>
                                        <p:tgtEl>
                                          <p:spTgt spid="76818"/>
                                        </p:tgtEl>
                                        <p:attrNameLst>
                                          <p:attrName>ppt_x</p:attrName>
                                        </p:attrNameLst>
                                      </p:cBhvr>
                                      <p:tavLst>
                                        <p:tav tm="0">
                                          <p:val>
                                            <p:strVal val="0-#ppt_w/2"/>
                                          </p:val>
                                        </p:tav>
                                        <p:tav tm="100000">
                                          <p:val>
                                            <p:strVal val="#ppt_x"/>
                                          </p:val>
                                        </p:tav>
                                      </p:tavLst>
                                    </p:anim>
                                    <p:anim calcmode="lin" valueType="num">
                                      <p:cBhvr additive="base">
                                        <p:cTn id="115" dur="500" fill="hold"/>
                                        <p:tgtEl>
                                          <p:spTgt spid="76818"/>
                                        </p:tgtEl>
                                        <p:attrNameLst>
                                          <p:attrName>ppt_y</p:attrName>
                                        </p:attrNameLst>
                                      </p:cBhvr>
                                      <p:tavLst>
                                        <p:tav tm="0">
                                          <p:val>
                                            <p:strVal val="#ppt_y"/>
                                          </p:val>
                                        </p:tav>
                                        <p:tav tm="100000">
                                          <p:val>
                                            <p:strVal val="#ppt_y"/>
                                          </p:val>
                                        </p:tav>
                                      </p:tavLst>
                                    </p:anim>
                                  </p:childTnLst>
                                </p:cTn>
                              </p:par>
                            </p:childTnLst>
                          </p:cTn>
                        </p:par>
                        <p:par>
                          <p:cTn id="116" fill="hold" nodeType="afterGroup">
                            <p:stCondLst>
                              <p:cond delay="2500"/>
                            </p:stCondLst>
                            <p:childTnLst>
                              <p:par>
                                <p:cTn id="117" presetID="2" presetClass="entr" presetSubtype="8" fill="hold" grpId="0" nodeType="afterEffect">
                                  <p:stCondLst>
                                    <p:cond delay="0"/>
                                  </p:stCondLst>
                                  <p:childTnLst>
                                    <p:set>
                                      <p:cBhvr>
                                        <p:cTn id="118" dur="1" fill="hold">
                                          <p:stCondLst>
                                            <p:cond delay="0"/>
                                          </p:stCondLst>
                                        </p:cTn>
                                        <p:tgtEl>
                                          <p:spTgt spid="76819"/>
                                        </p:tgtEl>
                                        <p:attrNameLst>
                                          <p:attrName>style.visibility</p:attrName>
                                        </p:attrNameLst>
                                      </p:cBhvr>
                                      <p:to>
                                        <p:strVal val="visible"/>
                                      </p:to>
                                    </p:set>
                                    <p:anim calcmode="lin" valueType="num">
                                      <p:cBhvr additive="base">
                                        <p:cTn id="119" dur="500" fill="hold"/>
                                        <p:tgtEl>
                                          <p:spTgt spid="76819"/>
                                        </p:tgtEl>
                                        <p:attrNameLst>
                                          <p:attrName>ppt_x</p:attrName>
                                        </p:attrNameLst>
                                      </p:cBhvr>
                                      <p:tavLst>
                                        <p:tav tm="0">
                                          <p:val>
                                            <p:strVal val="0-#ppt_w/2"/>
                                          </p:val>
                                        </p:tav>
                                        <p:tav tm="100000">
                                          <p:val>
                                            <p:strVal val="#ppt_x"/>
                                          </p:val>
                                        </p:tav>
                                      </p:tavLst>
                                    </p:anim>
                                    <p:anim calcmode="lin" valueType="num">
                                      <p:cBhvr additive="base">
                                        <p:cTn id="120" dur="500" fill="hold"/>
                                        <p:tgtEl>
                                          <p:spTgt spid="76819"/>
                                        </p:tgtEl>
                                        <p:attrNameLst>
                                          <p:attrName>ppt_y</p:attrName>
                                        </p:attrNameLst>
                                      </p:cBhvr>
                                      <p:tavLst>
                                        <p:tav tm="0">
                                          <p:val>
                                            <p:strVal val="#ppt_y"/>
                                          </p:val>
                                        </p:tav>
                                        <p:tav tm="100000">
                                          <p:val>
                                            <p:strVal val="#ppt_y"/>
                                          </p:val>
                                        </p:tav>
                                      </p:tavLst>
                                    </p:anim>
                                  </p:childTnLst>
                                </p:cTn>
                              </p:par>
                            </p:childTnLst>
                          </p:cTn>
                        </p:par>
                        <p:par>
                          <p:cTn id="121" fill="hold" nodeType="afterGroup">
                            <p:stCondLst>
                              <p:cond delay="3000"/>
                            </p:stCondLst>
                            <p:childTnLst>
                              <p:par>
                                <p:cTn id="122" presetID="2" presetClass="entr" presetSubtype="8" fill="hold" grpId="0" nodeType="afterEffect">
                                  <p:stCondLst>
                                    <p:cond delay="0"/>
                                  </p:stCondLst>
                                  <p:childTnLst>
                                    <p:set>
                                      <p:cBhvr>
                                        <p:cTn id="123" dur="1" fill="hold">
                                          <p:stCondLst>
                                            <p:cond delay="0"/>
                                          </p:stCondLst>
                                        </p:cTn>
                                        <p:tgtEl>
                                          <p:spTgt spid="76820"/>
                                        </p:tgtEl>
                                        <p:attrNameLst>
                                          <p:attrName>style.visibility</p:attrName>
                                        </p:attrNameLst>
                                      </p:cBhvr>
                                      <p:to>
                                        <p:strVal val="visible"/>
                                      </p:to>
                                    </p:set>
                                    <p:anim calcmode="lin" valueType="num">
                                      <p:cBhvr additive="base">
                                        <p:cTn id="124" dur="500" fill="hold"/>
                                        <p:tgtEl>
                                          <p:spTgt spid="76820"/>
                                        </p:tgtEl>
                                        <p:attrNameLst>
                                          <p:attrName>ppt_x</p:attrName>
                                        </p:attrNameLst>
                                      </p:cBhvr>
                                      <p:tavLst>
                                        <p:tav tm="0">
                                          <p:val>
                                            <p:strVal val="0-#ppt_w/2"/>
                                          </p:val>
                                        </p:tav>
                                        <p:tav tm="100000">
                                          <p:val>
                                            <p:strVal val="#ppt_x"/>
                                          </p:val>
                                        </p:tav>
                                      </p:tavLst>
                                    </p:anim>
                                    <p:anim calcmode="lin" valueType="num">
                                      <p:cBhvr additive="base">
                                        <p:cTn id="125" dur="500" fill="hold"/>
                                        <p:tgtEl>
                                          <p:spTgt spid="76820"/>
                                        </p:tgtEl>
                                        <p:attrNameLst>
                                          <p:attrName>ppt_y</p:attrName>
                                        </p:attrNameLst>
                                      </p:cBhvr>
                                      <p:tavLst>
                                        <p:tav tm="0">
                                          <p:val>
                                            <p:strVal val="#ppt_y"/>
                                          </p:val>
                                        </p:tav>
                                        <p:tav tm="100000">
                                          <p:val>
                                            <p:strVal val="#ppt_y"/>
                                          </p:val>
                                        </p:tav>
                                      </p:tavLst>
                                    </p:anim>
                                  </p:childTnLst>
                                </p:cTn>
                              </p:par>
                            </p:childTnLst>
                          </p:cTn>
                        </p:par>
                        <p:par>
                          <p:cTn id="126" fill="hold" nodeType="afterGroup">
                            <p:stCondLst>
                              <p:cond delay="3500"/>
                            </p:stCondLst>
                            <p:childTnLst>
                              <p:par>
                                <p:cTn id="127" presetID="2" presetClass="entr" presetSubtype="8" fill="hold" grpId="0" nodeType="afterEffect">
                                  <p:stCondLst>
                                    <p:cond delay="0"/>
                                  </p:stCondLst>
                                  <p:childTnLst>
                                    <p:set>
                                      <p:cBhvr>
                                        <p:cTn id="128" dur="1" fill="hold">
                                          <p:stCondLst>
                                            <p:cond delay="0"/>
                                          </p:stCondLst>
                                        </p:cTn>
                                        <p:tgtEl>
                                          <p:spTgt spid="76821"/>
                                        </p:tgtEl>
                                        <p:attrNameLst>
                                          <p:attrName>style.visibility</p:attrName>
                                        </p:attrNameLst>
                                      </p:cBhvr>
                                      <p:to>
                                        <p:strVal val="visible"/>
                                      </p:to>
                                    </p:set>
                                    <p:anim calcmode="lin" valueType="num">
                                      <p:cBhvr additive="base">
                                        <p:cTn id="129" dur="500" fill="hold"/>
                                        <p:tgtEl>
                                          <p:spTgt spid="76821"/>
                                        </p:tgtEl>
                                        <p:attrNameLst>
                                          <p:attrName>ppt_x</p:attrName>
                                        </p:attrNameLst>
                                      </p:cBhvr>
                                      <p:tavLst>
                                        <p:tav tm="0">
                                          <p:val>
                                            <p:strVal val="0-#ppt_w/2"/>
                                          </p:val>
                                        </p:tav>
                                        <p:tav tm="100000">
                                          <p:val>
                                            <p:strVal val="#ppt_x"/>
                                          </p:val>
                                        </p:tav>
                                      </p:tavLst>
                                    </p:anim>
                                    <p:anim calcmode="lin" valueType="num">
                                      <p:cBhvr additive="base">
                                        <p:cTn id="130" dur="500" fill="hold"/>
                                        <p:tgtEl>
                                          <p:spTgt spid="76821"/>
                                        </p:tgtEl>
                                        <p:attrNameLst>
                                          <p:attrName>ppt_y</p:attrName>
                                        </p:attrNameLst>
                                      </p:cBhvr>
                                      <p:tavLst>
                                        <p:tav tm="0">
                                          <p:val>
                                            <p:strVal val="#ppt_y"/>
                                          </p:val>
                                        </p:tav>
                                        <p:tav tm="100000">
                                          <p:val>
                                            <p:strVal val="#ppt_y"/>
                                          </p:val>
                                        </p:tav>
                                      </p:tavLst>
                                    </p:anim>
                                  </p:childTnLst>
                                </p:cTn>
                              </p:par>
                            </p:childTnLst>
                          </p:cTn>
                        </p:par>
                        <p:par>
                          <p:cTn id="131" fill="hold" nodeType="afterGroup">
                            <p:stCondLst>
                              <p:cond delay="4000"/>
                            </p:stCondLst>
                            <p:childTnLst>
                              <p:par>
                                <p:cTn id="132" presetID="2" presetClass="entr" presetSubtype="8" fill="hold" grpId="0" nodeType="afterEffect">
                                  <p:stCondLst>
                                    <p:cond delay="0"/>
                                  </p:stCondLst>
                                  <p:childTnLst>
                                    <p:set>
                                      <p:cBhvr>
                                        <p:cTn id="133" dur="1" fill="hold">
                                          <p:stCondLst>
                                            <p:cond delay="0"/>
                                          </p:stCondLst>
                                        </p:cTn>
                                        <p:tgtEl>
                                          <p:spTgt spid="76822"/>
                                        </p:tgtEl>
                                        <p:attrNameLst>
                                          <p:attrName>style.visibility</p:attrName>
                                        </p:attrNameLst>
                                      </p:cBhvr>
                                      <p:to>
                                        <p:strVal val="visible"/>
                                      </p:to>
                                    </p:set>
                                    <p:anim calcmode="lin" valueType="num">
                                      <p:cBhvr additive="base">
                                        <p:cTn id="134" dur="500" fill="hold"/>
                                        <p:tgtEl>
                                          <p:spTgt spid="76822"/>
                                        </p:tgtEl>
                                        <p:attrNameLst>
                                          <p:attrName>ppt_x</p:attrName>
                                        </p:attrNameLst>
                                      </p:cBhvr>
                                      <p:tavLst>
                                        <p:tav tm="0">
                                          <p:val>
                                            <p:strVal val="0-#ppt_w/2"/>
                                          </p:val>
                                        </p:tav>
                                        <p:tav tm="100000">
                                          <p:val>
                                            <p:strVal val="#ppt_x"/>
                                          </p:val>
                                        </p:tav>
                                      </p:tavLst>
                                    </p:anim>
                                    <p:anim calcmode="lin" valueType="num">
                                      <p:cBhvr additive="base">
                                        <p:cTn id="135" dur="500" fill="hold"/>
                                        <p:tgtEl>
                                          <p:spTgt spid="76822"/>
                                        </p:tgtEl>
                                        <p:attrNameLst>
                                          <p:attrName>ppt_y</p:attrName>
                                        </p:attrNameLst>
                                      </p:cBhvr>
                                      <p:tavLst>
                                        <p:tav tm="0">
                                          <p:val>
                                            <p:strVal val="#ppt_y"/>
                                          </p:val>
                                        </p:tav>
                                        <p:tav tm="100000">
                                          <p:val>
                                            <p:strVal val="#ppt_y"/>
                                          </p:val>
                                        </p:tav>
                                      </p:tavLst>
                                    </p:anim>
                                  </p:childTnLst>
                                </p:cTn>
                              </p:par>
                            </p:childTnLst>
                          </p:cTn>
                        </p:par>
                        <p:par>
                          <p:cTn id="136" fill="hold" nodeType="afterGroup">
                            <p:stCondLst>
                              <p:cond delay="4500"/>
                            </p:stCondLst>
                            <p:childTnLst>
                              <p:par>
                                <p:cTn id="137" presetID="2" presetClass="entr" presetSubtype="8" fill="hold" grpId="0" nodeType="afterEffect">
                                  <p:stCondLst>
                                    <p:cond delay="0"/>
                                  </p:stCondLst>
                                  <p:childTnLst>
                                    <p:set>
                                      <p:cBhvr>
                                        <p:cTn id="138" dur="1" fill="hold">
                                          <p:stCondLst>
                                            <p:cond delay="0"/>
                                          </p:stCondLst>
                                        </p:cTn>
                                        <p:tgtEl>
                                          <p:spTgt spid="76823"/>
                                        </p:tgtEl>
                                        <p:attrNameLst>
                                          <p:attrName>style.visibility</p:attrName>
                                        </p:attrNameLst>
                                      </p:cBhvr>
                                      <p:to>
                                        <p:strVal val="visible"/>
                                      </p:to>
                                    </p:set>
                                    <p:anim calcmode="lin" valueType="num">
                                      <p:cBhvr additive="base">
                                        <p:cTn id="139" dur="500" fill="hold"/>
                                        <p:tgtEl>
                                          <p:spTgt spid="76823"/>
                                        </p:tgtEl>
                                        <p:attrNameLst>
                                          <p:attrName>ppt_x</p:attrName>
                                        </p:attrNameLst>
                                      </p:cBhvr>
                                      <p:tavLst>
                                        <p:tav tm="0">
                                          <p:val>
                                            <p:strVal val="0-#ppt_w/2"/>
                                          </p:val>
                                        </p:tav>
                                        <p:tav tm="100000">
                                          <p:val>
                                            <p:strVal val="#ppt_x"/>
                                          </p:val>
                                        </p:tav>
                                      </p:tavLst>
                                    </p:anim>
                                    <p:anim calcmode="lin" valueType="num">
                                      <p:cBhvr additive="base">
                                        <p:cTn id="140" dur="500" fill="hold"/>
                                        <p:tgtEl>
                                          <p:spTgt spid="76823"/>
                                        </p:tgtEl>
                                        <p:attrNameLst>
                                          <p:attrName>ppt_y</p:attrName>
                                        </p:attrNameLst>
                                      </p:cBhvr>
                                      <p:tavLst>
                                        <p:tav tm="0">
                                          <p:val>
                                            <p:strVal val="#ppt_y"/>
                                          </p:val>
                                        </p:tav>
                                        <p:tav tm="100000">
                                          <p:val>
                                            <p:strVal val="#ppt_y"/>
                                          </p:val>
                                        </p:tav>
                                      </p:tavLst>
                                    </p:anim>
                                  </p:childTnLst>
                                </p:cTn>
                              </p:par>
                            </p:childTnLst>
                          </p:cTn>
                        </p:par>
                        <p:par>
                          <p:cTn id="141" fill="hold" nodeType="afterGroup">
                            <p:stCondLst>
                              <p:cond delay="5000"/>
                            </p:stCondLst>
                            <p:childTnLst>
                              <p:par>
                                <p:cTn id="142" presetID="2" presetClass="entr" presetSubtype="8" fill="hold" grpId="0" nodeType="afterEffect">
                                  <p:stCondLst>
                                    <p:cond delay="0"/>
                                  </p:stCondLst>
                                  <p:childTnLst>
                                    <p:set>
                                      <p:cBhvr>
                                        <p:cTn id="143" dur="1" fill="hold">
                                          <p:stCondLst>
                                            <p:cond delay="0"/>
                                          </p:stCondLst>
                                        </p:cTn>
                                        <p:tgtEl>
                                          <p:spTgt spid="76846"/>
                                        </p:tgtEl>
                                        <p:attrNameLst>
                                          <p:attrName>style.visibility</p:attrName>
                                        </p:attrNameLst>
                                      </p:cBhvr>
                                      <p:to>
                                        <p:strVal val="visible"/>
                                      </p:to>
                                    </p:set>
                                    <p:anim calcmode="lin" valueType="num">
                                      <p:cBhvr additive="base">
                                        <p:cTn id="144" dur="500" fill="hold"/>
                                        <p:tgtEl>
                                          <p:spTgt spid="76846"/>
                                        </p:tgtEl>
                                        <p:attrNameLst>
                                          <p:attrName>ppt_x</p:attrName>
                                        </p:attrNameLst>
                                      </p:cBhvr>
                                      <p:tavLst>
                                        <p:tav tm="0">
                                          <p:val>
                                            <p:strVal val="0-#ppt_w/2"/>
                                          </p:val>
                                        </p:tav>
                                        <p:tav tm="100000">
                                          <p:val>
                                            <p:strVal val="#ppt_x"/>
                                          </p:val>
                                        </p:tav>
                                      </p:tavLst>
                                    </p:anim>
                                    <p:anim calcmode="lin" valueType="num">
                                      <p:cBhvr additive="base">
                                        <p:cTn id="145" dur="500" fill="hold"/>
                                        <p:tgtEl>
                                          <p:spTgt spid="76846"/>
                                        </p:tgtEl>
                                        <p:attrNameLst>
                                          <p:attrName>ppt_y</p:attrName>
                                        </p:attrNameLst>
                                      </p:cBhvr>
                                      <p:tavLst>
                                        <p:tav tm="0">
                                          <p:val>
                                            <p:strVal val="#ppt_y"/>
                                          </p:val>
                                        </p:tav>
                                        <p:tav tm="100000">
                                          <p:val>
                                            <p:strVal val="#ppt_y"/>
                                          </p:val>
                                        </p:tav>
                                      </p:tavLst>
                                    </p:anim>
                                  </p:childTnLst>
                                </p:cTn>
                              </p:par>
                            </p:childTnLst>
                          </p:cTn>
                        </p:par>
                        <p:par>
                          <p:cTn id="146" fill="hold" nodeType="afterGroup">
                            <p:stCondLst>
                              <p:cond delay="5500"/>
                            </p:stCondLst>
                            <p:childTnLst>
                              <p:par>
                                <p:cTn id="147" presetID="2" presetClass="entr" presetSubtype="8" fill="hold" nodeType="afterEffect">
                                  <p:stCondLst>
                                    <p:cond delay="0"/>
                                  </p:stCondLst>
                                  <p:childTnLst>
                                    <p:set>
                                      <p:cBhvr>
                                        <p:cTn id="148" dur="1" fill="hold">
                                          <p:stCondLst>
                                            <p:cond delay="0"/>
                                          </p:stCondLst>
                                        </p:cTn>
                                        <p:tgtEl>
                                          <p:spTgt spid="76848"/>
                                        </p:tgtEl>
                                        <p:attrNameLst>
                                          <p:attrName>style.visibility</p:attrName>
                                        </p:attrNameLst>
                                      </p:cBhvr>
                                      <p:to>
                                        <p:strVal val="visible"/>
                                      </p:to>
                                    </p:set>
                                    <p:anim calcmode="lin" valueType="num">
                                      <p:cBhvr additive="base">
                                        <p:cTn id="149" dur="500" fill="hold"/>
                                        <p:tgtEl>
                                          <p:spTgt spid="76848"/>
                                        </p:tgtEl>
                                        <p:attrNameLst>
                                          <p:attrName>ppt_x</p:attrName>
                                        </p:attrNameLst>
                                      </p:cBhvr>
                                      <p:tavLst>
                                        <p:tav tm="0">
                                          <p:val>
                                            <p:strVal val="0-#ppt_w/2"/>
                                          </p:val>
                                        </p:tav>
                                        <p:tav tm="100000">
                                          <p:val>
                                            <p:strVal val="#ppt_x"/>
                                          </p:val>
                                        </p:tav>
                                      </p:tavLst>
                                    </p:anim>
                                    <p:anim calcmode="lin" valueType="num">
                                      <p:cBhvr additive="base">
                                        <p:cTn id="150" dur="500" fill="hold"/>
                                        <p:tgtEl>
                                          <p:spTgt spid="76848"/>
                                        </p:tgtEl>
                                        <p:attrNameLst>
                                          <p:attrName>ppt_y</p:attrName>
                                        </p:attrNameLst>
                                      </p:cBhvr>
                                      <p:tavLst>
                                        <p:tav tm="0">
                                          <p:val>
                                            <p:strVal val="#ppt_y"/>
                                          </p:val>
                                        </p:tav>
                                        <p:tav tm="100000">
                                          <p:val>
                                            <p:strVal val="#ppt_y"/>
                                          </p:val>
                                        </p:tav>
                                      </p:tavLst>
                                    </p:anim>
                                  </p:childTnLst>
                                </p:cTn>
                              </p:par>
                            </p:childTnLst>
                          </p:cTn>
                        </p:par>
                        <p:par>
                          <p:cTn id="151" fill="hold" nodeType="afterGroup">
                            <p:stCondLst>
                              <p:cond delay="6000"/>
                            </p:stCondLst>
                            <p:childTnLst>
                              <p:par>
                                <p:cTn id="152" presetID="2" presetClass="entr" presetSubtype="8" fill="hold" grpId="0" nodeType="afterEffect">
                                  <p:stCondLst>
                                    <p:cond delay="0"/>
                                  </p:stCondLst>
                                  <p:childTnLst>
                                    <p:set>
                                      <p:cBhvr>
                                        <p:cTn id="153" dur="1" fill="hold">
                                          <p:stCondLst>
                                            <p:cond delay="0"/>
                                          </p:stCondLst>
                                        </p:cTn>
                                        <p:tgtEl>
                                          <p:spTgt spid="76836"/>
                                        </p:tgtEl>
                                        <p:attrNameLst>
                                          <p:attrName>style.visibility</p:attrName>
                                        </p:attrNameLst>
                                      </p:cBhvr>
                                      <p:to>
                                        <p:strVal val="visible"/>
                                      </p:to>
                                    </p:set>
                                    <p:anim calcmode="lin" valueType="num">
                                      <p:cBhvr additive="base">
                                        <p:cTn id="154" dur="500" fill="hold"/>
                                        <p:tgtEl>
                                          <p:spTgt spid="76836"/>
                                        </p:tgtEl>
                                        <p:attrNameLst>
                                          <p:attrName>ppt_x</p:attrName>
                                        </p:attrNameLst>
                                      </p:cBhvr>
                                      <p:tavLst>
                                        <p:tav tm="0">
                                          <p:val>
                                            <p:strVal val="0-#ppt_w/2"/>
                                          </p:val>
                                        </p:tav>
                                        <p:tav tm="100000">
                                          <p:val>
                                            <p:strVal val="#ppt_x"/>
                                          </p:val>
                                        </p:tav>
                                      </p:tavLst>
                                    </p:anim>
                                    <p:anim calcmode="lin" valueType="num">
                                      <p:cBhvr additive="base">
                                        <p:cTn id="155" dur="500" fill="hold"/>
                                        <p:tgtEl>
                                          <p:spTgt spid="76836"/>
                                        </p:tgtEl>
                                        <p:attrNameLst>
                                          <p:attrName>ppt_y</p:attrName>
                                        </p:attrNameLst>
                                      </p:cBhvr>
                                      <p:tavLst>
                                        <p:tav tm="0">
                                          <p:val>
                                            <p:strVal val="#ppt_y"/>
                                          </p:val>
                                        </p:tav>
                                        <p:tav tm="100000">
                                          <p:val>
                                            <p:strVal val="#ppt_y"/>
                                          </p:val>
                                        </p:tav>
                                      </p:tavLst>
                                    </p:anim>
                                  </p:childTnLst>
                                </p:cTn>
                              </p:par>
                            </p:childTnLst>
                          </p:cTn>
                        </p:par>
                        <p:par>
                          <p:cTn id="156" fill="hold" nodeType="afterGroup">
                            <p:stCondLst>
                              <p:cond delay="6500"/>
                            </p:stCondLst>
                            <p:childTnLst>
                              <p:par>
                                <p:cTn id="157" presetID="2" presetClass="entr" presetSubtype="8" fill="hold" grpId="0" nodeType="afterEffect">
                                  <p:stCondLst>
                                    <p:cond delay="0"/>
                                  </p:stCondLst>
                                  <p:childTnLst>
                                    <p:set>
                                      <p:cBhvr>
                                        <p:cTn id="158" dur="1" fill="hold">
                                          <p:stCondLst>
                                            <p:cond delay="0"/>
                                          </p:stCondLst>
                                        </p:cTn>
                                        <p:tgtEl>
                                          <p:spTgt spid="76847"/>
                                        </p:tgtEl>
                                        <p:attrNameLst>
                                          <p:attrName>style.visibility</p:attrName>
                                        </p:attrNameLst>
                                      </p:cBhvr>
                                      <p:to>
                                        <p:strVal val="visible"/>
                                      </p:to>
                                    </p:set>
                                    <p:anim calcmode="lin" valueType="num">
                                      <p:cBhvr additive="base">
                                        <p:cTn id="159" dur="500" fill="hold"/>
                                        <p:tgtEl>
                                          <p:spTgt spid="76847"/>
                                        </p:tgtEl>
                                        <p:attrNameLst>
                                          <p:attrName>ppt_x</p:attrName>
                                        </p:attrNameLst>
                                      </p:cBhvr>
                                      <p:tavLst>
                                        <p:tav tm="0">
                                          <p:val>
                                            <p:strVal val="0-#ppt_w/2"/>
                                          </p:val>
                                        </p:tav>
                                        <p:tav tm="100000">
                                          <p:val>
                                            <p:strVal val="#ppt_x"/>
                                          </p:val>
                                        </p:tav>
                                      </p:tavLst>
                                    </p:anim>
                                    <p:anim calcmode="lin" valueType="num">
                                      <p:cBhvr additive="base">
                                        <p:cTn id="160" dur="500" fill="hold"/>
                                        <p:tgtEl>
                                          <p:spTgt spid="76847"/>
                                        </p:tgtEl>
                                        <p:attrNameLst>
                                          <p:attrName>ppt_y</p:attrName>
                                        </p:attrNameLst>
                                      </p:cBhvr>
                                      <p:tavLst>
                                        <p:tav tm="0">
                                          <p:val>
                                            <p:strVal val="#ppt_y"/>
                                          </p:val>
                                        </p:tav>
                                        <p:tav tm="100000">
                                          <p:val>
                                            <p:strVal val="#ppt_y"/>
                                          </p:val>
                                        </p:tav>
                                      </p:tavLst>
                                    </p:anim>
                                  </p:childTnLst>
                                </p:cTn>
                              </p:par>
                            </p:childTnLst>
                          </p:cTn>
                        </p:par>
                        <p:par>
                          <p:cTn id="161" fill="hold" nodeType="afterGroup">
                            <p:stCondLst>
                              <p:cond delay="7000"/>
                            </p:stCondLst>
                            <p:childTnLst>
                              <p:par>
                                <p:cTn id="162" presetID="2" presetClass="entr" presetSubtype="8" fill="hold" nodeType="afterEffect">
                                  <p:stCondLst>
                                    <p:cond delay="0"/>
                                  </p:stCondLst>
                                  <p:childTnLst>
                                    <p:set>
                                      <p:cBhvr>
                                        <p:cTn id="163" dur="1" fill="hold">
                                          <p:stCondLst>
                                            <p:cond delay="0"/>
                                          </p:stCondLst>
                                        </p:cTn>
                                        <p:tgtEl>
                                          <p:spTgt spid="76849"/>
                                        </p:tgtEl>
                                        <p:attrNameLst>
                                          <p:attrName>style.visibility</p:attrName>
                                        </p:attrNameLst>
                                      </p:cBhvr>
                                      <p:to>
                                        <p:strVal val="visible"/>
                                      </p:to>
                                    </p:set>
                                    <p:anim calcmode="lin" valueType="num">
                                      <p:cBhvr additive="base">
                                        <p:cTn id="164" dur="500" fill="hold"/>
                                        <p:tgtEl>
                                          <p:spTgt spid="76849"/>
                                        </p:tgtEl>
                                        <p:attrNameLst>
                                          <p:attrName>ppt_x</p:attrName>
                                        </p:attrNameLst>
                                      </p:cBhvr>
                                      <p:tavLst>
                                        <p:tav tm="0">
                                          <p:val>
                                            <p:strVal val="0-#ppt_w/2"/>
                                          </p:val>
                                        </p:tav>
                                        <p:tav tm="100000">
                                          <p:val>
                                            <p:strVal val="#ppt_x"/>
                                          </p:val>
                                        </p:tav>
                                      </p:tavLst>
                                    </p:anim>
                                    <p:anim calcmode="lin" valueType="num">
                                      <p:cBhvr additive="base">
                                        <p:cTn id="165" dur="500" fill="hold"/>
                                        <p:tgtEl>
                                          <p:spTgt spid="76849"/>
                                        </p:tgtEl>
                                        <p:attrNameLst>
                                          <p:attrName>ppt_y</p:attrName>
                                        </p:attrNameLst>
                                      </p:cBhvr>
                                      <p:tavLst>
                                        <p:tav tm="0">
                                          <p:val>
                                            <p:strVal val="#ppt_y"/>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 presetClass="entr" presetSubtype="8" fill="hold" grpId="0" nodeType="clickEffect">
                                  <p:stCondLst>
                                    <p:cond delay="0"/>
                                  </p:stCondLst>
                                  <p:childTnLst>
                                    <p:set>
                                      <p:cBhvr>
                                        <p:cTn id="169" dur="1" fill="hold">
                                          <p:stCondLst>
                                            <p:cond delay="0"/>
                                          </p:stCondLst>
                                        </p:cTn>
                                        <p:tgtEl>
                                          <p:spTgt spid="76829"/>
                                        </p:tgtEl>
                                        <p:attrNameLst>
                                          <p:attrName>style.visibility</p:attrName>
                                        </p:attrNameLst>
                                      </p:cBhvr>
                                      <p:to>
                                        <p:strVal val="visible"/>
                                      </p:to>
                                    </p:set>
                                    <p:anim calcmode="lin" valueType="num">
                                      <p:cBhvr additive="base">
                                        <p:cTn id="170" dur="500" fill="hold"/>
                                        <p:tgtEl>
                                          <p:spTgt spid="76829"/>
                                        </p:tgtEl>
                                        <p:attrNameLst>
                                          <p:attrName>ppt_x</p:attrName>
                                        </p:attrNameLst>
                                      </p:cBhvr>
                                      <p:tavLst>
                                        <p:tav tm="0">
                                          <p:val>
                                            <p:strVal val="0-#ppt_w/2"/>
                                          </p:val>
                                        </p:tav>
                                        <p:tav tm="100000">
                                          <p:val>
                                            <p:strVal val="#ppt_x"/>
                                          </p:val>
                                        </p:tav>
                                      </p:tavLst>
                                    </p:anim>
                                    <p:anim calcmode="lin" valueType="num">
                                      <p:cBhvr additive="base">
                                        <p:cTn id="171" dur="500" fill="hold"/>
                                        <p:tgtEl>
                                          <p:spTgt spid="76829"/>
                                        </p:tgtEl>
                                        <p:attrNameLst>
                                          <p:attrName>ppt_y</p:attrName>
                                        </p:attrNameLst>
                                      </p:cBhvr>
                                      <p:tavLst>
                                        <p:tav tm="0">
                                          <p:val>
                                            <p:strVal val="#ppt_y"/>
                                          </p:val>
                                        </p:tav>
                                        <p:tav tm="100000">
                                          <p:val>
                                            <p:strVal val="#ppt_y"/>
                                          </p:val>
                                        </p:tav>
                                      </p:tavLst>
                                    </p:anim>
                                  </p:childTnLst>
                                </p:cTn>
                              </p:par>
                            </p:childTnLst>
                          </p:cTn>
                        </p:par>
                        <p:par>
                          <p:cTn id="172" fill="hold" nodeType="afterGroup">
                            <p:stCondLst>
                              <p:cond delay="500"/>
                            </p:stCondLst>
                            <p:childTnLst>
                              <p:par>
                                <p:cTn id="173" presetID="2" presetClass="entr" presetSubtype="8" fill="hold" grpId="0" nodeType="afterEffect">
                                  <p:stCondLst>
                                    <p:cond delay="0"/>
                                  </p:stCondLst>
                                  <p:childTnLst>
                                    <p:set>
                                      <p:cBhvr>
                                        <p:cTn id="174" dur="1" fill="hold">
                                          <p:stCondLst>
                                            <p:cond delay="0"/>
                                          </p:stCondLst>
                                        </p:cTn>
                                        <p:tgtEl>
                                          <p:spTgt spid="76826"/>
                                        </p:tgtEl>
                                        <p:attrNameLst>
                                          <p:attrName>style.visibility</p:attrName>
                                        </p:attrNameLst>
                                      </p:cBhvr>
                                      <p:to>
                                        <p:strVal val="visible"/>
                                      </p:to>
                                    </p:set>
                                    <p:anim calcmode="lin" valueType="num">
                                      <p:cBhvr additive="base">
                                        <p:cTn id="175" dur="500" fill="hold"/>
                                        <p:tgtEl>
                                          <p:spTgt spid="76826"/>
                                        </p:tgtEl>
                                        <p:attrNameLst>
                                          <p:attrName>ppt_x</p:attrName>
                                        </p:attrNameLst>
                                      </p:cBhvr>
                                      <p:tavLst>
                                        <p:tav tm="0">
                                          <p:val>
                                            <p:strVal val="0-#ppt_w/2"/>
                                          </p:val>
                                        </p:tav>
                                        <p:tav tm="100000">
                                          <p:val>
                                            <p:strVal val="#ppt_x"/>
                                          </p:val>
                                        </p:tav>
                                      </p:tavLst>
                                    </p:anim>
                                    <p:anim calcmode="lin" valueType="num">
                                      <p:cBhvr additive="base">
                                        <p:cTn id="176" dur="500" fill="hold"/>
                                        <p:tgtEl>
                                          <p:spTgt spid="76826"/>
                                        </p:tgtEl>
                                        <p:attrNameLst>
                                          <p:attrName>ppt_y</p:attrName>
                                        </p:attrNameLst>
                                      </p:cBhvr>
                                      <p:tavLst>
                                        <p:tav tm="0">
                                          <p:val>
                                            <p:strVal val="#ppt_y"/>
                                          </p:val>
                                        </p:tav>
                                        <p:tav tm="100000">
                                          <p:val>
                                            <p:strVal val="#ppt_y"/>
                                          </p:val>
                                        </p:tav>
                                      </p:tavLst>
                                    </p:anim>
                                  </p:childTnLst>
                                </p:cTn>
                              </p:par>
                            </p:childTnLst>
                          </p:cTn>
                        </p:par>
                        <p:par>
                          <p:cTn id="177" fill="hold" nodeType="afterGroup">
                            <p:stCondLst>
                              <p:cond delay="1000"/>
                            </p:stCondLst>
                            <p:childTnLst>
                              <p:par>
                                <p:cTn id="178" presetID="2" presetClass="entr" presetSubtype="8" fill="hold" grpId="0" nodeType="afterEffect">
                                  <p:stCondLst>
                                    <p:cond delay="0"/>
                                  </p:stCondLst>
                                  <p:childTnLst>
                                    <p:set>
                                      <p:cBhvr>
                                        <p:cTn id="179" dur="1" fill="hold">
                                          <p:stCondLst>
                                            <p:cond delay="0"/>
                                          </p:stCondLst>
                                        </p:cTn>
                                        <p:tgtEl>
                                          <p:spTgt spid="76827"/>
                                        </p:tgtEl>
                                        <p:attrNameLst>
                                          <p:attrName>style.visibility</p:attrName>
                                        </p:attrNameLst>
                                      </p:cBhvr>
                                      <p:to>
                                        <p:strVal val="visible"/>
                                      </p:to>
                                    </p:set>
                                    <p:anim calcmode="lin" valueType="num">
                                      <p:cBhvr additive="base">
                                        <p:cTn id="180" dur="500" fill="hold"/>
                                        <p:tgtEl>
                                          <p:spTgt spid="76827"/>
                                        </p:tgtEl>
                                        <p:attrNameLst>
                                          <p:attrName>ppt_x</p:attrName>
                                        </p:attrNameLst>
                                      </p:cBhvr>
                                      <p:tavLst>
                                        <p:tav tm="0">
                                          <p:val>
                                            <p:strVal val="0-#ppt_w/2"/>
                                          </p:val>
                                        </p:tav>
                                        <p:tav tm="100000">
                                          <p:val>
                                            <p:strVal val="#ppt_x"/>
                                          </p:val>
                                        </p:tav>
                                      </p:tavLst>
                                    </p:anim>
                                    <p:anim calcmode="lin" valueType="num">
                                      <p:cBhvr additive="base">
                                        <p:cTn id="181" dur="500" fill="hold"/>
                                        <p:tgtEl>
                                          <p:spTgt spid="76827"/>
                                        </p:tgtEl>
                                        <p:attrNameLst>
                                          <p:attrName>ppt_y</p:attrName>
                                        </p:attrNameLst>
                                      </p:cBhvr>
                                      <p:tavLst>
                                        <p:tav tm="0">
                                          <p:val>
                                            <p:strVal val="#ppt_y"/>
                                          </p:val>
                                        </p:tav>
                                        <p:tav tm="100000">
                                          <p:val>
                                            <p:strVal val="#ppt_y"/>
                                          </p:val>
                                        </p:tav>
                                      </p:tavLst>
                                    </p:anim>
                                  </p:childTnLst>
                                </p:cTn>
                              </p:par>
                            </p:childTnLst>
                          </p:cTn>
                        </p:par>
                        <p:par>
                          <p:cTn id="182" fill="hold" nodeType="afterGroup">
                            <p:stCondLst>
                              <p:cond delay="1500"/>
                            </p:stCondLst>
                            <p:childTnLst>
                              <p:par>
                                <p:cTn id="183" presetID="2" presetClass="entr" presetSubtype="8" fill="hold" grpId="0" nodeType="afterEffect">
                                  <p:stCondLst>
                                    <p:cond delay="0"/>
                                  </p:stCondLst>
                                  <p:childTnLst>
                                    <p:set>
                                      <p:cBhvr>
                                        <p:cTn id="184" dur="1" fill="hold">
                                          <p:stCondLst>
                                            <p:cond delay="0"/>
                                          </p:stCondLst>
                                        </p:cTn>
                                        <p:tgtEl>
                                          <p:spTgt spid="76830"/>
                                        </p:tgtEl>
                                        <p:attrNameLst>
                                          <p:attrName>style.visibility</p:attrName>
                                        </p:attrNameLst>
                                      </p:cBhvr>
                                      <p:to>
                                        <p:strVal val="visible"/>
                                      </p:to>
                                    </p:set>
                                    <p:anim calcmode="lin" valueType="num">
                                      <p:cBhvr additive="base">
                                        <p:cTn id="185" dur="500" fill="hold"/>
                                        <p:tgtEl>
                                          <p:spTgt spid="76830"/>
                                        </p:tgtEl>
                                        <p:attrNameLst>
                                          <p:attrName>ppt_x</p:attrName>
                                        </p:attrNameLst>
                                      </p:cBhvr>
                                      <p:tavLst>
                                        <p:tav tm="0">
                                          <p:val>
                                            <p:strVal val="0-#ppt_w/2"/>
                                          </p:val>
                                        </p:tav>
                                        <p:tav tm="100000">
                                          <p:val>
                                            <p:strVal val="#ppt_x"/>
                                          </p:val>
                                        </p:tav>
                                      </p:tavLst>
                                    </p:anim>
                                    <p:anim calcmode="lin" valueType="num">
                                      <p:cBhvr additive="base">
                                        <p:cTn id="186" dur="500" fill="hold"/>
                                        <p:tgtEl>
                                          <p:spTgt spid="76830"/>
                                        </p:tgtEl>
                                        <p:attrNameLst>
                                          <p:attrName>ppt_y</p:attrName>
                                        </p:attrNameLst>
                                      </p:cBhvr>
                                      <p:tavLst>
                                        <p:tav tm="0">
                                          <p:val>
                                            <p:strVal val="#ppt_y"/>
                                          </p:val>
                                        </p:tav>
                                        <p:tav tm="100000">
                                          <p:val>
                                            <p:strVal val="#ppt_y"/>
                                          </p:val>
                                        </p:tav>
                                      </p:tavLst>
                                    </p:anim>
                                  </p:childTnLst>
                                </p:cTn>
                              </p:par>
                            </p:childTnLst>
                          </p:cTn>
                        </p:par>
                        <p:par>
                          <p:cTn id="187" fill="hold" nodeType="afterGroup">
                            <p:stCondLst>
                              <p:cond delay="2000"/>
                            </p:stCondLst>
                            <p:childTnLst>
                              <p:par>
                                <p:cTn id="188" presetID="2" presetClass="entr" presetSubtype="8" fill="hold" grpId="0" nodeType="afterEffect">
                                  <p:stCondLst>
                                    <p:cond delay="0"/>
                                  </p:stCondLst>
                                  <p:childTnLst>
                                    <p:set>
                                      <p:cBhvr>
                                        <p:cTn id="189" dur="1" fill="hold">
                                          <p:stCondLst>
                                            <p:cond delay="0"/>
                                          </p:stCondLst>
                                        </p:cTn>
                                        <p:tgtEl>
                                          <p:spTgt spid="76837"/>
                                        </p:tgtEl>
                                        <p:attrNameLst>
                                          <p:attrName>style.visibility</p:attrName>
                                        </p:attrNameLst>
                                      </p:cBhvr>
                                      <p:to>
                                        <p:strVal val="visible"/>
                                      </p:to>
                                    </p:set>
                                    <p:anim calcmode="lin" valueType="num">
                                      <p:cBhvr additive="base">
                                        <p:cTn id="190" dur="500" fill="hold"/>
                                        <p:tgtEl>
                                          <p:spTgt spid="76837"/>
                                        </p:tgtEl>
                                        <p:attrNameLst>
                                          <p:attrName>ppt_x</p:attrName>
                                        </p:attrNameLst>
                                      </p:cBhvr>
                                      <p:tavLst>
                                        <p:tav tm="0">
                                          <p:val>
                                            <p:strVal val="0-#ppt_w/2"/>
                                          </p:val>
                                        </p:tav>
                                        <p:tav tm="100000">
                                          <p:val>
                                            <p:strVal val="#ppt_x"/>
                                          </p:val>
                                        </p:tav>
                                      </p:tavLst>
                                    </p:anim>
                                    <p:anim calcmode="lin" valueType="num">
                                      <p:cBhvr additive="base">
                                        <p:cTn id="191" dur="500" fill="hold"/>
                                        <p:tgtEl>
                                          <p:spTgt spid="76837"/>
                                        </p:tgtEl>
                                        <p:attrNameLst>
                                          <p:attrName>ppt_y</p:attrName>
                                        </p:attrNameLst>
                                      </p:cBhvr>
                                      <p:tavLst>
                                        <p:tav tm="0">
                                          <p:val>
                                            <p:strVal val="#ppt_y"/>
                                          </p:val>
                                        </p:tav>
                                        <p:tav tm="100000">
                                          <p:val>
                                            <p:strVal val="#ppt_y"/>
                                          </p:val>
                                        </p:tav>
                                      </p:tavLst>
                                    </p:anim>
                                  </p:childTnLst>
                                </p:cTn>
                              </p:par>
                            </p:childTnLst>
                          </p:cTn>
                        </p:par>
                        <p:par>
                          <p:cTn id="192" fill="hold" nodeType="afterGroup">
                            <p:stCondLst>
                              <p:cond delay="2500"/>
                            </p:stCondLst>
                            <p:childTnLst>
                              <p:par>
                                <p:cTn id="193" presetID="2" presetClass="entr" presetSubtype="8" fill="hold" nodeType="afterEffect">
                                  <p:stCondLst>
                                    <p:cond delay="0"/>
                                  </p:stCondLst>
                                  <p:childTnLst>
                                    <p:set>
                                      <p:cBhvr>
                                        <p:cTn id="194" dur="1" fill="hold">
                                          <p:stCondLst>
                                            <p:cond delay="0"/>
                                          </p:stCondLst>
                                        </p:cTn>
                                        <p:tgtEl>
                                          <p:spTgt spid="76839"/>
                                        </p:tgtEl>
                                        <p:attrNameLst>
                                          <p:attrName>style.visibility</p:attrName>
                                        </p:attrNameLst>
                                      </p:cBhvr>
                                      <p:to>
                                        <p:strVal val="visible"/>
                                      </p:to>
                                    </p:set>
                                    <p:anim calcmode="lin" valueType="num">
                                      <p:cBhvr additive="base">
                                        <p:cTn id="195" dur="500" fill="hold"/>
                                        <p:tgtEl>
                                          <p:spTgt spid="76839"/>
                                        </p:tgtEl>
                                        <p:attrNameLst>
                                          <p:attrName>ppt_x</p:attrName>
                                        </p:attrNameLst>
                                      </p:cBhvr>
                                      <p:tavLst>
                                        <p:tav tm="0">
                                          <p:val>
                                            <p:strVal val="0-#ppt_w/2"/>
                                          </p:val>
                                        </p:tav>
                                        <p:tav tm="100000">
                                          <p:val>
                                            <p:strVal val="#ppt_x"/>
                                          </p:val>
                                        </p:tav>
                                      </p:tavLst>
                                    </p:anim>
                                    <p:anim calcmode="lin" valueType="num">
                                      <p:cBhvr additive="base">
                                        <p:cTn id="196" dur="500" fill="hold"/>
                                        <p:tgtEl>
                                          <p:spTgt spid="76839"/>
                                        </p:tgtEl>
                                        <p:attrNameLst>
                                          <p:attrName>ppt_y</p:attrName>
                                        </p:attrNameLst>
                                      </p:cBhvr>
                                      <p:tavLst>
                                        <p:tav tm="0">
                                          <p:val>
                                            <p:strVal val="#ppt_y"/>
                                          </p:val>
                                        </p:tav>
                                        <p:tav tm="100000">
                                          <p:val>
                                            <p:strVal val="#ppt_y"/>
                                          </p:val>
                                        </p:tav>
                                      </p:tavLst>
                                    </p:anim>
                                  </p:childTnLst>
                                </p:cTn>
                              </p:par>
                            </p:childTnLst>
                          </p:cTn>
                        </p:par>
                        <p:par>
                          <p:cTn id="197" fill="hold" nodeType="afterGroup">
                            <p:stCondLst>
                              <p:cond delay="3000"/>
                            </p:stCondLst>
                            <p:childTnLst>
                              <p:par>
                                <p:cTn id="198" presetID="2" presetClass="entr" presetSubtype="8" fill="hold" grpId="0" nodeType="afterEffect">
                                  <p:stCondLst>
                                    <p:cond delay="0"/>
                                  </p:stCondLst>
                                  <p:childTnLst>
                                    <p:set>
                                      <p:cBhvr>
                                        <p:cTn id="199" dur="1" fill="hold">
                                          <p:stCondLst>
                                            <p:cond delay="0"/>
                                          </p:stCondLst>
                                        </p:cTn>
                                        <p:tgtEl>
                                          <p:spTgt spid="76834"/>
                                        </p:tgtEl>
                                        <p:attrNameLst>
                                          <p:attrName>style.visibility</p:attrName>
                                        </p:attrNameLst>
                                      </p:cBhvr>
                                      <p:to>
                                        <p:strVal val="visible"/>
                                      </p:to>
                                    </p:set>
                                    <p:anim calcmode="lin" valueType="num">
                                      <p:cBhvr additive="base">
                                        <p:cTn id="200" dur="500" fill="hold"/>
                                        <p:tgtEl>
                                          <p:spTgt spid="76834"/>
                                        </p:tgtEl>
                                        <p:attrNameLst>
                                          <p:attrName>ppt_x</p:attrName>
                                        </p:attrNameLst>
                                      </p:cBhvr>
                                      <p:tavLst>
                                        <p:tav tm="0">
                                          <p:val>
                                            <p:strVal val="0-#ppt_w/2"/>
                                          </p:val>
                                        </p:tav>
                                        <p:tav tm="100000">
                                          <p:val>
                                            <p:strVal val="#ppt_x"/>
                                          </p:val>
                                        </p:tav>
                                      </p:tavLst>
                                    </p:anim>
                                    <p:anim calcmode="lin" valueType="num">
                                      <p:cBhvr additive="base">
                                        <p:cTn id="201" dur="500" fill="hold"/>
                                        <p:tgtEl>
                                          <p:spTgt spid="76834"/>
                                        </p:tgtEl>
                                        <p:attrNameLst>
                                          <p:attrName>ppt_y</p:attrName>
                                        </p:attrNameLst>
                                      </p:cBhvr>
                                      <p:tavLst>
                                        <p:tav tm="0">
                                          <p:val>
                                            <p:strVal val="#ppt_y"/>
                                          </p:val>
                                        </p:tav>
                                        <p:tav tm="100000">
                                          <p:val>
                                            <p:strVal val="#ppt_y"/>
                                          </p:val>
                                        </p:tav>
                                      </p:tavLst>
                                    </p:anim>
                                  </p:childTnLst>
                                </p:cTn>
                              </p:par>
                            </p:childTnLst>
                          </p:cTn>
                        </p:par>
                        <p:par>
                          <p:cTn id="202" fill="hold" nodeType="afterGroup">
                            <p:stCondLst>
                              <p:cond delay="3500"/>
                            </p:stCondLst>
                            <p:childTnLst>
                              <p:par>
                                <p:cTn id="203" presetID="2" presetClass="entr" presetSubtype="8" fill="hold" grpId="0" nodeType="afterEffect">
                                  <p:stCondLst>
                                    <p:cond delay="0"/>
                                  </p:stCondLst>
                                  <p:childTnLst>
                                    <p:set>
                                      <p:cBhvr>
                                        <p:cTn id="204" dur="1" fill="hold">
                                          <p:stCondLst>
                                            <p:cond delay="0"/>
                                          </p:stCondLst>
                                        </p:cTn>
                                        <p:tgtEl>
                                          <p:spTgt spid="76838"/>
                                        </p:tgtEl>
                                        <p:attrNameLst>
                                          <p:attrName>style.visibility</p:attrName>
                                        </p:attrNameLst>
                                      </p:cBhvr>
                                      <p:to>
                                        <p:strVal val="visible"/>
                                      </p:to>
                                    </p:set>
                                    <p:anim calcmode="lin" valueType="num">
                                      <p:cBhvr additive="base">
                                        <p:cTn id="205" dur="500" fill="hold"/>
                                        <p:tgtEl>
                                          <p:spTgt spid="76838"/>
                                        </p:tgtEl>
                                        <p:attrNameLst>
                                          <p:attrName>ppt_x</p:attrName>
                                        </p:attrNameLst>
                                      </p:cBhvr>
                                      <p:tavLst>
                                        <p:tav tm="0">
                                          <p:val>
                                            <p:strVal val="0-#ppt_w/2"/>
                                          </p:val>
                                        </p:tav>
                                        <p:tav tm="100000">
                                          <p:val>
                                            <p:strVal val="#ppt_x"/>
                                          </p:val>
                                        </p:tav>
                                      </p:tavLst>
                                    </p:anim>
                                    <p:anim calcmode="lin" valueType="num">
                                      <p:cBhvr additive="base">
                                        <p:cTn id="206" dur="500" fill="hold"/>
                                        <p:tgtEl>
                                          <p:spTgt spid="76838"/>
                                        </p:tgtEl>
                                        <p:attrNameLst>
                                          <p:attrName>ppt_y</p:attrName>
                                        </p:attrNameLst>
                                      </p:cBhvr>
                                      <p:tavLst>
                                        <p:tav tm="0">
                                          <p:val>
                                            <p:strVal val="#ppt_y"/>
                                          </p:val>
                                        </p:tav>
                                        <p:tav tm="100000">
                                          <p:val>
                                            <p:strVal val="#ppt_y"/>
                                          </p:val>
                                        </p:tav>
                                      </p:tavLst>
                                    </p:anim>
                                  </p:childTnLst>
                                </p:cTn>
                              </p:par>
                            </p:childTnLst>
                          </p:cTn>
                        </p:par>
                        <p:par>
                          <p:cTn id="207" fill="hold" nodeType="afterGroup">
                            <p:stCondLst>
                              <p:cond delay="4000"/>
                            </p:stCondLst>
                            <p:childTnLst>
                              <p:par>
                                <p:cTn id="208" presetID="2" presetClass="entr" presetSubtype="8" fill="hold" nodeType="afterEffect">
                                  <p:stCondLst>
                                    <p:cond delay="0"/>
                                  </p:stCondLst>
                                  <p:childTnLst>
                                    <p:set>
                                      <p:cBhvr>
                                        <p:cTn id="209" dur="1" fill="hold">
                                          <p:stCondLst>
                                            <p:cond delay="0"/>
                                          </p:stCondLst>
                                        </p:cTn>
                                        <p:tgtEl>
                                          <p:spTgt spid="76840"/>
                                        </p:tgtEl>
                                        <p:attrNameLst>
                                          <p:attrName>style.visibility</p:attrName>
                                        </p:attrNameLst>
                                      </p:cBhvr>
                                      <p:to>
                                        <p:strVal val="visible"/>
                                      </p:to>
                                    </p:set>
                                    <p:anim calcmode="lin" valueType="num">
                                      <p:cBhvr additive="base">
                                        <p:cTn id="210" dur="500" fill="hold"/>
                                        <p:tgtEl>
                                          <p:spTgt spid="76840"/>
                                        </p:tgtEl>
                                        <p:attrNameLst>
                                          <p:attrName>ppt_x</p:attrName>
                                        </p:attrNameLst>
                                      </p:cBhvr>
                                      <p:tavLst>
                                        <p:tav tm="0">
                                          <p:val>
                                            <p:strVal val="0-#ppt_w/2"/>
                                          </p:val>
                                        </p:tav>
                                        <p:tav tm="100000">
                                          <p:val>
                                            <p:strVal val="#ppt_x"/>
                                          </p:val>
                                        </p:tav>
                                      </p:tavLst>
                                    </p:anim>
                                    <p:anim calcmode="lin" valueType="num">
                                      <p:cBhvr additive="base">
                                        <p:cTn id="211" dur="500" fill="hold"/>
                                        <p:tgtEl>
                                          <p:spTgt spid="768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6" grpId="0" animBg="1"/>
      <p:bldP spid="76807" grpId="0" animBg="1"/>
      <p:bldP spid="76808" grpId="0" animBg="1"/>
      <p:bldP spid="76809" grpId="0" animBg="1"/>
      <p:bldP spid="76810" grpId="0" animBg="1"/>
      <p:bldP spid="76811" grpId="0" animBg="1"/>
      <p:bldP spid="76812" grpId="0" animBg="1"/>
      <p:bldP spid="76813" grpId="0" animBg="1"/>
      <p:bldP spid="76814" grpId="0" animBg="1"/>
      <p:bldP spid="76815" grpId="0" animBg="1"/>
      <p:bldP spid="76816" grpId="0" animBg="1"/>
      <p:bldP spid="76817" grpId="0" animBg="1"/>
      <p:bldP spid="76818" grpId="0" animBg="1"/>
      <p:bldP spid="76819" grpId="0" animBg="1"/>
      <p:bldP spid="76820" grpId="0" animBg="1"/>
      <p:bldP spid="76821" grpId="0" animBg="1"/>
      <p:bldP spid="76822" grpId="0" animBg="1"/>
      <p:bldP spid="76823" grpId="0" animBg="1"/>
      <p:bldP spid="76824" grpId="0" animBg="1"/>
      <p:bldP spid="76825" grpId="0" animBg="1"/>
      <p:bldP spid="76826" grpId="0" animBg="1"/>
      <p:bldP spid="76827" grpId="0" animBg="1"/>
      <p:bldP spid="76828" grpId="0" animBg="1"/>
      <p:bldP spid="76829" grpId="0" animBg="1"/>
      <p:bldP spid="76830" grpId="0" animBg="1"/>
      <p:bldP spid="76831" grpId="0" animBg="1"/>
      <p:bldP spid="76832" grpId="0" autoUpdateAnimBg="0"/>
      <p:bldP spid="76833" grpId="0" autoUpdateAnimBg="0"/>
      <p:bldP spid="76834" grpId="0" autoUpdateAnimBg="0"/>
      <p:bldP spid="76835" grpId="0" autoUpdateAnimBg="0"/>
      <p:bldP spid="76836" grpId="0" autoUpdateAnimBg="0"/>
      <p:bldP spid="76837" grpId="0" autoUpdateAnimBg="0"/>
      <p:bldP spid="76838" grpId="0" autoUpdateAnimBg="0"/>
      <p:bldP spid="76846" grpId="0" autoUpdateAnimBg="0"/>
      <p:bldP spid="7684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0825" y="1484313"/>
            <a:ext cx="8497888" cy="1982787"/>
          </a:xfrm>
        </p:spPr>
        <p:txBody>
          <a:bodyPr/>
          <a:lstStyle/>
          <a:p>
            <a:pPr algn="just">
              <a:lnSpc>
                <a:spcPct val="90000"/>
              </a:lnSpc>
              <a:spcBef>
                <a:spcPct val="50000"/>
              </a:spcBef>
              <a:buFontTx/>
              <a:buChar char="•"/>
            </a:pPr>
            <a:r>
              <a:rPr lang="es-ES_tradnl" altLang="es-AR" sz="2000" smtClean="0">
                <a:cs typeface="Tahoma" pitchFamily="34" charset="0"/>
              </a:rPr>
              <a:t>Las distribuciones del ingreso de dos sociedades con el mismo ingreso medio son muy distintas si una de ellas tiene extremos de pobreza y de riqueza, mientras que la otra tiene poca variación de ingresos entre familias.</a:t>
            </a:r>
          </a:p>
          <a:p>
            <a:pPr algn="just">
              <a:lnSpc>
                <a:spcPct val="90000"/>
              </a:lnSpc>
              <a:spcBef>
                <a:spcPct val="50000"/>
              </a:spcBef>
              <a:buFontTx/>
              <a:buChar char="•"/>
            </a:pPr>
            <a:r>
              <a:rPr lang="es-ES_tradnl" altLang="es-AR" sz="2000" smtClean="0">
                <a:cs typeface="Tahoma" pitchFamily="34" charset="0"/>
              </a:rPr>
              <a:t>Estamos interesados en la dispersión o variabilidad de los ingresos, además de estarlo en sus centros. </a:t>
            </a:r>
            <a:endParaRPr lang="es-AR" altLang="es-AR" sz="2000" smtClean="0">
              <a:cs typeface="Tahoma" pitchFamily="34" charset="0"/>
            </a:endParaRPr>
          </a:p>
        </p:txBody>
      </p:sp>
      <p:sp>
        <p:nvSpPr>
          <p:cNvPr id="4" name="Freeform 3"/>
          <p:cNvSpPr>
            <a:spLocks/>
          </p:cNvSpPr>
          <p:nvPr/>
        </p:nvSpPr>
        <p:spPr bwMode="auto">
          <a:xfrm>
            <a:off x="1071563" y="4357688"/>
            <a:ext cx="1295400" cy="2127250"/>
          </a:xfrm>
          <a:custGeom>
            <a:avLst/>
            <a:gdLst>
              <a:gd name="T0" fmla="*/ 0 w 816"/>
              <a:gd name="T1" fmla="*/ 2119313 h 1340"/>
              <a:gd name="T2" fmla="*/ 152400 w 816"/>
              <a:gd name="T3" fmla="*/ 1814513 h 1340"/>
              <a:gd name="T4" fmla="*/ 420688 w 816"/>
              <a:gd name="T5" fmla="*/ 241300 h 1340"/>
              <a:gd name="T6" fmla="*/ 685800 w 816"/>
              <a:gd name="T7" fmla="*/ 366712 h 1340"/>
              <a:gd name="T8" fmla="*/ 990600 w 816"/>
              <a:gd name="T9" fmla="*/ 1585912 h 1340"/>
              <a:gd name="T10" fmla="*/ 1295400 w 816"/>
              <a:gd name="T11" fmla="*/ 2119313 h 1340"/>
              <a:gd name="T12" fmla="*/ 0 60000 65536"/>
              <a:gd name="T13" fmla="*/ 0 60000 65536"/>
              <a:gd name="T14" fmla="*/ 0 60000 65536"/>
              <a:gd name="T15" fmla="*/ 0 60000 65536"/>
              <a:gd name="T16" fmla="*/ 0 60000 65536"/>
              <a:gd name="T17" fmla="*/ 0 60000 65536"/>
              <a:gd name="T18" fmla="*/ 0 w 816"/>
              <a:gd name="T19" fmla="*/ 0 h 1340"/>
              <a:gd name="T20" fmla="*/ 816 w 816"/>
              <a:gd name="T21" fmla="*/ 1340 h 1340"/>
            </a:gdLst>
            <a:ahLst/>
            <a:cxnLst>
              <a:cxn ang="T12">
                <a:pos x="T0" y="T1"/>
              </a:cxn>
              <a:cxn ang="T13">
                <a:pos x="T2" y="T3"/>
              </a:cxn>
              <a:cxn ang="T14">
                <a:pos x="T4" y="T5"/>
              </a:cxn>
              <a:cxn ang="T15">
                <a:pos x="T6" y="T7"/>
              </a:cxn>
              <a:cxn ang="T16">
                <a:pos x="T8" y="T9"/>
              </a:cxn>
              <a:cxn ang="T17">
                <a:pos x="T10" y="T11"/>
              </a:cxn>
            </a:cxnLst>
            <a:rect l="T18" t="T19" r="T20" b="T21"/>
            <a:pathLst>
              <a:path w="816" h="1340">
                <a:moveTo>
                  <a:pt x="0" y="1335"/>
                </a:moveTo>
                <a:cubicBezTo>
                  <a:pt x="26" y="1337"/>
                  <a:pt x="52" y="1340"/>
                  <a:pt x="96" y="1143"/>
                </a:cubicBezTo>
                <a:cubicBezTo>
                  <a:pt x="140" y="946"/>
                  <a:pt x="209" y="304"/>
                  <a:pt x="265" y="152"/>
                </a:cubicBezTo>
                <a:cubicBezTo>
                  <a:pt x="321" y="0"/>
                  <a:pt x="372" y="90"/>
                  <a:pt x="432" y="231"/>
                </a:cubicBezTo>
                <a:cubicBezTo>
                  <a:pt x="492" y="372"/>
                  <a:pt x="560" y="815"/>
                  <a:pt x="624" y="999"/>
                </a:cubicBezTo>
                <a:cubicBezTo>
                  <a:pt x="688" y="1183"/>
                  <a:pt x="784" y="1279"/>
                  <a:pt x="816" y="1335"/>
                </a:cubicBezTo>
              </a:path>
            </a:pathLst>
          </a:custGeom>
          <a:solidFill>
            <a:schemeClr val="accent1">
              <a:lumMod val="75000"/>
            </a:schemeClr>
          </a:solidFill>
          <a:ln w="9525" cap="flat" cmpd="sng">
            <a:solidFill>
              <a:schemeClr val="tx1"/>
            </a:solidFill>
            <a:prstDash val="solid"/>
            <a:round/>
            <a:headEnd type="none" w="med" len="med"/>
            <a:tailEnd type="none" w="med" len="med"/>
          </a:ln>
        </p:spPr>
        <p:txBody>
          <a:bodyPr wrap="none" anchor="ctr"/>
          <a:lstStyle/>
          <a:p>
            <a:pPr>
              <a:defRPr/>
            </a:pPr>
            <a:endParaRPr lang="es-AR"/>
          </a:p>
        </p:txBody>
      </p:sp>
      <p:sp>
        <p:nvSpPr>
          <p:cNvPr id="5" name="Line 11"/>
          <p:cNvSpPr>
            <a:spLocks noChangeShapeType="1"/>
          </p:cNvSpPr>
          <p:nvPr/>
        </p:nvSpPr>
        <p:spPr bwMode="auto">
          <a:xfrm>
            <a:off x="1571625" y="4500563"/>
            <a:ext cx="0" cy="20002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6" name="Line 2"/>
          <p:cNvSpPr>
            <a:spLocks noChangeShapeType="1"/>
          </p:cNvSpPr>
          <p:nvPr/>
        </p:nvSpPr>
        <p:spPr bwMode="auto">
          <a:xfrm>
            <a:off x="357188" y="6500813"/>
            <a:ext cx="3505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7" name="Text Box 7"/>
          <p:cNvSpPr txBox="1">
            <a:spLocks noChangeArrowheads="1"/>
          </p:cNvSpPr>
          <p:nvPr/>
        </p:nvSpPr>
        <p:spPr bwMode="auto">
          <a:xfrm>
            <a:off x="146050" y="4029075"/>
            <a:ext cx="3436938" cy="400050"/>
          </a:xfrm>
          <a:prstGeom prst="rect">
            <a:avLst/>
          </a:prstGeom>
          <a:noFill/>
          <a:ln w="9525">
            <a:noFill/>
            <a:miter lim="800000"/>
            <a:headEnd/>
            <a:tailEnd/>
          </a:ln>
        </p:spPr>
        <p:txBody>
          <a:bodyPr wrap="none" anchor="ctr">
            <a:spAutoFit/>
          </a:bodyPr>
          <a:lstStyle/>
          <a:p>
            <a:pPr algn="ctr">
              <a:defRPr/>
            </a:pPr>
            <a:r>
              <a:rPr lang="es-ES_tradnl" sz="2000" b="1" dirty="0">
                <a:solidFill>
                  <a:schemeClr val="accent5">
                    <a:lumMod val="25000"/>
                  </a:schemeClr>
                </a:solidFill>
                <a:latin typeface="Arial Narrow" pitchFamily="34" charset="0"/>
              </a:rPr>
              <a:t>Distribución con baja dispersión</a:t>
            </a:r>
          </a:p>
        </p:txBody>
      </p:sp>
      <p:sp>
        <p:nvSpPr>
          <p:cNvPr id="8" name="Freeform 4"/>
          <p:cNvSpPr>
            <a:spLocks/>
          </p:cNvSpPr>
          <p:nvPr/>
        </p:nvSpPr>
        <p:spPr bwMode="auto">
          <a:xfrm>
            <a:off x="4857750" y="4357688"/>
            <a:ext cx="3429000" cy="2127250"/>
          </a:xfrm>
          <a:custGeom>
            <a:avLst/>
            <a:gdLst>
              <a:gd name="T0" fmla="*/ 0 w 816"/>
              <a:gd name="T1" fmla="*/ 2119313 h 1340"/>
              <a:gd name="T2" fmla="*/ 403412 w 816"/>
              <a:gd name="T3" fmla="*/ 1814513 h 1340"/>
              <a:gd name="T4" fmla="*/ 1113585 w 816"/>
              <a:gd name="T5" fmla="*/ 241300 h 1340"/>
              <a:gd name="T6" fmla="*/ 1815353 w 816"/>
              <a:gd name="T7" fmla="*/ 366712 h 1340"/>
              <a:gd name="T8" fmla="*/ 2622177 w 816"/>
              <a:gd name="T9" fmla="*/ 1585912 h 1340"/>
              <a:gd name="T10" fmla="*/ 3429000 w 816"/>
              <a:gd name="T11" fmla="*/ 2119313 h 1340"/>
              <a:gd name="T12" fmla="*/ 0 60000 65536"/>
              <a:gd name="T13" fmla="*/ 0 60000 65536"/>
              <a:gd name="T14" fmla="*/ 0 60000 65536"/>
              <a:gd name="T15" fmla="*/ 0 60000 65536"/>
              <a:gd name="T16" fmla="*/ 0 60000 65536"/>
              <a:gd name="T17" fmla="*/ 0 60000 65536"/>
              <a:gd name="T18" fmla="*/ 0 w 816"/>
              <a:gd name="T19" fmla="*/ 0 h 1340"/>
              <a:gd name="T20" fmla="*/ 816 w 816"/>
              <a:gd name="T21" fmla="*/ 1340 h 1340"/>
            </a:gdLst>
            <a:ahLst/>
            <a:cxnLst>
              <a:cxn ang="T12">
                <a:pos x="T0" y="T1"/>
              </a:cxn>
              <a:cxn ang="T13">
                <a:pos x="T2" y="T3"/>
              </a:cxn>
              <a:cxn ang="T14">
                <a:pos x="T4" y="T5"/>
              </a:cxn>
              <a:cxn ang="T15">
                <a:pos x="T6" y="T7"/>
              </a:cxn>
              <a:cxn ang="T16">
                <a:pos x="T8" y="T9"/>
              </a:cxn>
              <a:cxn ang="T17">
                <a:pos x="T10" y="T11"/>
              </a:cxn>
            </a:cxnLst>
            <a:rect l="T18" t="T19" r="T20" b="T21"/>
            <a:pathLst>
              <a:path w="816" h="1340">
                <a:moveTo>
                  <a:pt x="0" y="1335"/>
                </a:moveTo>
                <a:cubicBezTo>
                  <a:pt x="26" y="1337"/>
                  <a:pt x="52" y="1340"/>
                  <a:pt x="96" y="1143"/>
                </a:cubicBezTo>
                <a:cubicBezTo>
                  <a:pt x="140" y="946"/>
                  <a:pt x="209" y="304"/>
                  <a:pt x="265" y="152"/>
                </a:cubicBezTo>
                <a:cubicBezTo>
                  <a:pt x="321" y="0"/>
                  <a:pt x="372" y="90"/>
                  <a:pt x="432" y="231"/>
                </a:cubicBezTo>
                <a:cubicBezTo>
                  <a:pt x="492" y="372"/>
                  <a:pt x="560" y="815"/>
                  <a:pt x="624" y="999"/>
                </a:cubicBezTo>
                <a:cubicBezTo>
                  <a:pt x="688" y="1183"/>
                  <a:pt x="784" y="1279"/>
                  <a:pt x="816" y="1335"/>
                </a:cubicBezTo>
              </a:path>
            </a:pathLst>
          </a:custGeom>
          <a:solidFill>
            <a:schemeClr val="accent1">
              <a:lumMod val="75000"/>
            </a:schemeClr>
          </a:solidFill>
          <a:ln w="9525" cap="flat" cmpd="sng">
            <a:solidFill>
              <a:schemeClr val="tx1"/>
            </a:solidFill>
            <a:prstDash val="solid"/>
            <a:round/>
            <a:headEnd type="none" w="med" len="med"/>
            <a:tailEnd type="none" w="med" len="med"/>
          </a:ln>
        </p:spPr>
        <p:txBody>
          <a:bodyPr wrap="none" anchor="ctr"/>
          <a:lstStyle/>
          <a:p>
            <a:pPr>
              <a:defRPr/>
            </a:pPr>
            <a:endParaRPr lang="es-AR"/>
          </a:p>
        </p:txBody>
      </p:sp>
      <p:sp>
        <p:nvSpPr>
          <p:cNvPr id="9" name="Line 12"/>
          <p:cNvSpPr>
            <a:spLocks noChangeShapeType="1"/>
          </p:cNvSpPr>
          <p:nvPr/>
        </p:nvSpPr>
        <p:spPr bwMode="auto">
          <a:xfrm>
            <a:off x="4714875" y="6500813"/>
            <a:ext cx="3657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0" name="Line 5"/>
          <p:cNvSpPr>
            <a:spLocks noChangeShapeType="1"/>
          </p:cNvSpPr>
          <p:nvPr/>
        </p:nvSpPr>
        <p:spPr bwMode="auto">
          <a:xfrm>
            <a:off x="6215063" y="4500563"/>
            <a:ext cx="0" cy="20097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 name="Text Box 6"/>
          <p:cNvSpPr txBox="1">
            <a:spLocks noChangeArrowheads="1"/>
          </p:cNvSpPr>
          <p:nvPr/>
        </p:nvSpPr>
        <p:spPr bwMode="auto">
          <a:xfrm>
            <a:off x="4867275" y="4044950"/>
            <a:ext cx="3068638" cy="368300"/>
          </a:xfrm>
          <a:prstGeom prst="rect">
            <a:avLst/>
          </a:prstGeom>
          <a:noFill/>
          <a:ln w="9525">
            <a:noFill/>
            <a:miter lim="800000"/>
            <a:headEnd/>
            <a:tailEnd/>
          </a:ln>
        </p:spPr>
        <p:txBody>
          <a:bodyPr wrap="none" anchor="ctr">
            <a:spAutoFit/>
          </a:bodyPr>
          <a:lstStyle/>
          <a:p>
            <a:pPr algn="ctr">
              <a:defRPr/>
            </a:pPr>
            <a:r>
              <a:rPr lang="es-ES_tradnl" sz="1800" b="1" dirty="0">
                <a:solidFill>
                  <a:schemeClr val="accent5">
                    <a:lumMod val="25000"/>
                  </a:schemeClr>
                </a:solidFill>
                <a:latin typeface="Arial Narrow" pitchFamily="34" charset="0"/>
              </a:rPr>
              <a:t>Distribución con alta dispersión</a:t>
            </a:r>
          </a:p>
        </p:txBody>
      </p:sp>
      <p:sp>
        <p:nvSpPr>
          <p:cNvPr id="12" name="Text Box 3"/>
          <p:cNvSpPr txBox="1">
            <a:spLocks noGrp="1" noChangeArrowheads="1"/>
          </p:cNvSpPr>
          <p:nvPr>
            <p:ph type="title"/>
          </p:nvPr>
        </p:nvSpPr>
        <p:spPr>
          <a:xfrm>
            <a:off x="2228850" y="476250"/>
            <a:ext cx="5257800" cy="646113"/>
          </a:xfrm>
        </p:spPr>
        <p:txBody>
          <a:bodyPr>
            <a:spAutoFit/>
          </a:bodyPr>
          <a:lstStyle/>
          <a:p>
            <a:pPr>
              <a:spcBef>
                <a:spcPct val="50000"/>
              </a:spcBef>
              <a:defRPr/>
            </a:pPr>
            <a:r>
              <a:rPr lang="es-ES_tradnl" sz="3600" b="1" dirty="0" smtClean="0">
                <a:effectLst>
                  <a:outerShdw blurRad="38100" dist="38100" dir="2700000" algn="tl">
                    <a:srgbClr val="C0C0C0"/>
                  </a:outerShdw>
                </a:effectLst>
                <a:latin typeface="Calibri" pitchFamily="34" charset="0"/>
              </a:rPr>
              <a:t>MEDIDAS DE DISPERSIÓN</a:t>
            </a:r>
            <a:endParaRPr lang="es-ES_tradnl"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par>
                          <p:cTn id="13" fill="hold" nodeType="afterGroup">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out)">
                                      <p:cBhvr>
                                        <p:cTn id="16" dur="500"/>
                                        <p:tgtEl>
                                          <p:spTgt spid="5"/>
                                        </p:tgtEl>
                                      </p:cBhvr>
                                    </p:animEffect>
                                  </p:childTnLst>
                                </p:cTn>
                              </p:par>
                            </p:childTnLst>
                          </p:cTn>
                        </p:par>
                        <p:par>
                          <p:cTn id="17" fill="hold" nodeType="afterGroup">
                            <p:stCondLst>
                              <p:cond delay="1000"/>
                            </p:stCondLst>
                            <p:childTnLst>
                              <p:par>
                                <p:cTn id="18" presetID="1" presetClass="entr" presetSubtype="0" fill="hold" grpId="0" nodeType="afterEffect">
                                  <p:stCondLst>
                                    <p:cond delay="0"/>
                                  </p:stCondLst>
                                  <p:childTnLst>
                                    <p:set>
                                      <p:cBhvr>
                                        <p:cTn id="19" dur="1" fill="hold">
                                          <p:stCondLst>
                                            <p:cond delay="499"/>
                                          </p:stCondLst>
                                        </p:cTn>
                                        <p:tgtEl>
                                          <p:spTgt spid="6"/>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up)">
                                      <p:cBhvr>
                                        <p:cTn id="24" dur="500"/>
                                        <p:tgtEl>
                                          <p:spTgt spid="8"/>
                                        </p:tgtEl>
                                      </p:cBhvr>
                                    </p:animEffect>
                                  </p:childTnLst>
                                </p:cTn>
                              </p:par>
                            </p:childTnLst>
                          </p:cTn>
                        </p:par>
                        <p:par>
                          <p:cTn id="25" fill="hold" nodeType="afterGroup">
                            <p:stCondLst>
                              <p:cond delay="500"/>
                            </p:stCondLst>
                            <p:childTnLst>
                              <p:par>
                                <p:cTn id="26" presetID="4" presetClass="entr" presetSubtype="32"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out)">
                                      <p:cBhvr>
                                        <p:cTn id="28" dur="500"/>
                                        <p:tgtEl>
                                          <p:spTgt spid="9"/>
                                        </p:tgtEl>
                                      </p:cBhvr>
                                    </p:animEffect>
                                  </p:childTnLst>
                                </p:cTn>
                              </p:par>
                            </p:childTnLst>
                          </p:cTn>
                        </p:par>
                        <p:par>
                          <p:cTn id="29" fill="hold" nodeType="afterGroup">
                            <p:stCondLst>
                              <p:cond delay="1000"/>
                            </p:stCondLst>
                            <p:childTnLst>
                              <p:par>
                                <p:cTn id="30" presetID="4" presetClass="entr" presetSubtype="32"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ox(out)">
                                      <p:cBhvr>
                                        <p:cTn id="32" dur="500"/>
                                        <p:tgtEl>
                                          <p:spTgt spid="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7"/>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utoUpdateAnimBg="0"/>
      <p:bldP spid="9" grpId="0" animBg="1"/>
      <p:bldP spid="10" grpId="0" animBg="1"/>
      <p:bldP spid="1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es-MX" sz="3600" b="1" smtClean="0">
                <a:effectLst>
                  <a:outerShdw blurRad="38100" dist="38100" dir="2700000" algn="tl">
                    <a:srgbClr val="C0C0C0"/>
                  </a:outerShdw>
                </a:effectLst>
                <a:latin typeface="Calibri" pitchFamily="34" charset="0"/>
              </a:rPr>
              <a:t>Medidas de dispersión / desviación respecto a la media</a:t>
            </a:r>
            <a:endParaRPr lang="es-ES" sz="3600" b="1" smtClean="0">
              <a:effectLst>
                <a:outerShdw blurRad="38100" dist="38100" dir="2700000" algn="tl">
                  <a:srgbClr val="C0C0C0"/>
                </a:outerShdw>
              </a:effectLst>
              <a:latin typeface="Calibri" pitchFamily="34" charset="0"/>
            </a:endParaRPr>
          </a:p>
        </p:txBody>
      </p:sp>
      <p:sp>
        <p:nvSpPr>
          <p:cNvPr id="34819" name="Rectangle 3"/>
          <p:cNvSpPr>
            <a:spLocks noGrp="1" noChangeArrowheads="1"/>
          </p:cNvSpPr>
          <p:nvPr>
            <p:ph type="body" idx="1"/>
          </p:nvPr>
        </p:nvSpPr>
        <p:spPr>
          <a:xfrm>
            <a:off x="611188" y="2017713"/>
            <a:ext cx="8343900" cy="4724400"/>
          </a:xfrm>
        </p:spPr>
        <p:txBody>
          <a:bodyPr/>
          <a:lstStyle/>
          <a:p>
            <a:pPr eaLnBrk="1" hangingPunct="1">
              <a:buFont typeface="Wingdings" pitchFamily="2" charset="2"/>
              <a:buBlip>
                <a:blip r:embed="rId2"/>
              </a:buBlip>
            </a:pPr>
            <a:r>
              <a:rPr lang="es-MX" altLang="es-AR" sz="2400" smtClean="0">
                <a:latin typeface="Calibri" pitchFamily="34" charset="0"/>
              </a:rPr>
              <a:t>Miden el grado de cercanía o lejanía de las puntuaciones respecto a la media</a:t>
            </a:r>
          </a:p>
          <a:p>
            <a:pPr eaLnBrk="1" hangingPunct="1">
              <a:buFont typeface="Wingdings" pitchFamily="2" charset="2"/>
              <a:buBlip>
                <a:blip r:embed="rId2"/>
              </a:buBlip>
            </a:pPr>
            <a:r>
              <a:rPr lang="es-MX" altLang="es-AR" sz="2400" smtClean="0">
                <a:latin typeface="Calibri" pitchFamily="34" charset="0"/>
              </a:rPr>
              <a:t>Permiten describir el grado de homogeneidad / heterogeneidad de la distribución de una variable</a:t>
            </a:r>
          </a:p>
          <a:p>
            <a:pPr eaLnBrk="1" hangingPunct="1">
              <a:buFont typeface="Wingdings" pitchFamily="2" charset="2"/>
              <a:buBlip>
                <a:blip r:embed="rId2"/>
              </a:buBlip>
            </a:pPr>
            <a:endParaRPr lang="es-MX" altLang="es-AR" sz="2400" smtClean="0">
              <a:latin typeface="Calibri" pitchFamily="34" charset="0"/>
            </a:endParaRPr>
          </a:p>
          <a:p>
            <a:pPr eaLnBrk="1" hangingPunct="1">
              <a:buFont typeface="Wingdings" pitchFamily="2" charset="2"/>
              <a:buBlip>
                <a:blip r:embed="rId2"/>
              </a:buBlip>
            </a:pPr>
            <a:r>
              <a:rPr lang="es-MX" altLang="es-AR" sz="2400" smtClean="0">
                <a:latin typeface="Calibri" pitchFamily="34" charset="0"/>
              </a:rPr>
              <a:t>Máximo y Mínimo</a:t>
            </a:r>
          </a:p>
          <a:p>
            <a:pPr eaLnBrk="1" hangingPunct="1">
              <a:buFont typeface="Wingdings" pitchFamily="2" charset="2"/>
              <a:buBlip>
                <a:blip r:embed="rId2"/>
              </a:buBlip>
            </a:pPr>
            <a:r>
              <a:rPr lang="es-MX" altLang="es-AR" sz="2400" smtClean="0">
                <a:latin typeface="Calibri" pitchFamily="34" charset="0"/>
              </a:rPr>
              <a:t>Rango</a:t>
            </a:r>
          </a:p>
          <a:p>
            <a:pPr eaLnBrk="1" hangingPunct="1">
              <a:buFont typeface="Wingdings" pitchFamily="2" charset="2"/>
              <a:buBlip>
                <a:blip r:embed="rId2"/>
              </a:buBlip>
            </a:pPr>
            <a:r>
              <a:rPr lang="es-MX" altLang="es-AR" sz="2400" smtClean="0">
                <a:latin typeface="Calibri" pitchFamily="34" charset="0"/>
              </a:rPr>
              <a:t>Amplitud Intercuartílica</a:t>
            </a:r>
          </a:p>
          <a:p>
            <a:pPr eaLnBrk="1" hangingPunct="1">
              <a:buFont typeface="Wingdings" pitchFamily="2" charset="2"/>
              <a:buBlip>
                <a:blip r:embed="rId2"/>
              </a:buBlip>
            </a:pPr>
            <a:r>
              <a:rPr lang="es-MX" altLang="es-AR" sz="2400" smtClean="0">
                <a:latin typeface="Calibri" pitchFamily="34" charset="0"/>
              </a:rPr>
              <a:t>Varianza</a:t>
            </a:r>
          </a:p>
          <a:p>
            <a:pPr eaLnBrk="1" hangingPunct="1">
              <a:buFont typeface="Wingdings" pitchFamily="2" charset="2"/>
              <a:buBlip>
                <a:blip r:embed="rId2"/>
              </a:buBlip>
            </a:pPr>
            <a:r>
              <a:rPr lang="es-MX" altLang="es-AR" sz="2400" smtClean="0">
                <a:latin typeface="Calibri" pitchFamily="34" charset="0"/>
              </a:rPr>
              <a:t>Desvío típico</a:t>
            </a:r>
          </a:p>
          <a:p>
            <a:pPr eaLnBrk="1" hangingPunct="1">
              <a:buFont typeface="Wingdings" pitchFamily="2" charset="2"/>
              <a:buBlip>
                <a:blip r:embed="rId2"/>
              </a:buBlip>
            </a:pPr>
            <a:r>
              <a:rPr lang="es-MX" altLang="es-AR" sz="2400" smtClean="0">
                <a:latin typeface="Calibri" pitchFamily="34" charset="0"/>
              </a:rPr>
              <a:t>Coeficiente de variabilidad</a:t>
            </a:r>
          </a:p>
          <a:p>
            <a:pPr eaLnBrk="1" hangingPunct="1">
              <a:buFont typeface="Wingdings" pitchFamily="2" charset="2"/>
              <a:buBlip>
                <a:blip r:embed="rId2"/>
              </a:buBlip>
            </a:pPr>
            <a:endParaRPr lang="es-MX" altLang="es-AR" sz="1800" smtClean="0">
              <a:latin typeface="Calibri" pitchFamily="34" charset="0"/>
            </a:endParaRPr>
          </a:p>
          <a:p>
            <a:pPr eaLnBrk="1" hangingPunct="1">
              <a:buFont typeface="Wingdings" pitchFamily="2" charset="2"/>
              <a:buNone/>
            </a:pPr>
            <a:endParaRPr lang="es-ES" altLang="es-AR" sz="1800" smtClean="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defRPr/>
            </a:pPr>
            <a:r>
              <a:rPr lang="es-MX" sz="3600" b="1" smtClean="0">
                <a:effectLst>
                  <a:outerShdw blurRad="38100" dist="38100" dir="2700000" algn="tl">
                    <a:srgbClr val="C0C0C0"/>
                  </a:outerShdw>
                </a:effectLst>
                <a:latin typeface="Calibri" pitchFamily="34" charset="0"/>
              </a:rPr>
              <a:t>Medidas de dispersión / desviación respecto a la media</a:t>
            </a:r>
            <a:endParaRPr lang="es-ES" sz="3600" b="1" smtClean="0">
              <a:effectLst>
                <a:outerShdw blurRad="38100" dist="38100" dir="2700000" algn="tl">
                  <a:srgbClr val="C0C0C0"/>
                </a:outerShdw>
              </a:effectLst>
              <a:latin typeface="Calibri" pitchFamily="34" charset="0"/>
            </a:endParaRPr>
          </a:p>
        </p:txBody>
      </p:sp>
      <p:sp>
        <p:nvSpPr>
          <p:cNvPr id="80899" name="Rectangle 3"/>
          <p:cNvSpPr>
            <a:spLocks noGrp="1" noChangeArrowheads="1"/>
          </p:cNvSpPr>
          <p:nvPr>
            <p:ph type="body" idx="1"/>
          </p:nvPr>
        </p:nvSpPr>
        <p:spPr>
          <a:xfrm>
            <a:off x="1182688" y="2017713"/>
            <a:ext cx="7772400" cy="420687"/>
          </a:xfrm>
        </p:spPr>
        <p:txBody>
          <a:bodyPr/>
          <a:lstStyle/>
          <a:p>
            <a:pPr eaLnBrk="1" hangingPunct="1">
              <a:buFont typeface="Wingdings" pitchFamily="2" charset="2"/>
              <a:buNone/>
              <a:defRPr/>
            </a:pPr>
            <a:r>
              <a:rPr lang="es-MX" sz="1800" b="1" u="sng" smtClean="0">
                <a:solidFill>
                  <a:schemeClr val="tx2"/>
                </a:solidFill>
                <a:effectLst>
                  <a:outerShdw blurRad="38100" dist="38100" dir="2700000" algn="tl">
                    <a:srgbClr val="C0C0C0"/>
                  </a:outerShdw>
                </a:effectLst>
                <a:latin typeface="Calibri" pitchFamily="34" charset="0"/>
              </a:rPr>
              <a:t>Mínimo Máximo  rango o recorrido y amplitud intercuartílica</a:t>
            </a:r>
          </a:p>
          <a:p>
            <a:pPr eaLnBrk="1" hangingPunct="1">
              <a:buFont typeface="Wingdings" pitchFamily="2" charset="2"/>
              <a:buNone/>
              <a:defRPr/>
            </a:pPr>
            <a:endParaRPr lang="es-ES" sz="1800" b="1" u="sng" smtClean="0">
              <a:solidFill>
                <a:schemeClr val="tx2"/>
              </a:solidFill>
              <a:effectLst>
                <a:outerShdw blurRad="38100" dist="38100" dir="2700000" algn="tl">
                  <a:srgbClr val="C0C0C0"/>
                </a:outerShdw>
              </a:effectLst>
              <a:latin typeface="Calibri" pitchFamily="34" charset="0"/>
            </a:endParaRPr>
          </a:p>
        </p:txBody>
      </p:sp>
      <p:pic>
        <p:nvPicPr>
          <p:cNvPr id="358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971800"/>
            <a:ext cx="56102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1" name="Oval 5"/>
          <p:cNvSpPr>
            <a:spLocks noChangeArrowheads="1"/>
          </p:cNvSpPr>
          <p:nvPr/>
        </p:nvSpPr>
        <p:spPr bwMode="auto">
          <a:xfrm>
            <a:off x="1905000" y="2743200"/>
            <a:ext cx="685800" cy="457200"/>
          </a:xfrm>
          <a:prstGeom prst="ellipse">
            <a:avLst/>
          </a:prstGeom>
          <a:noFill/>
          <a:ln w="25400">
            <a:solidFill>
              <a:srgbClr val="FF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80902" name="Oval 6"/>
          <p:cNvSpPr>
            <a:spLocks noChangeArrowheads="1"/>
          </p:cNvSpPr>
          <p:nvPr/>
        </p:nvSpPr>
        <p:spPr bwMode="auto">
          <a:xfrm>
            <a:off x="7010400" y="4267200"/>
            <a:ext cx="685800" cy="457200"/>
          </a:xfrm>
          <a:prstGeom prst="ellipse">
            <a:avLst/>
          </a:prstGeom>
          <a:noFill/>
          <a:ln w="25400">
            <a:solidFill>
              <a:srgbClr val="FF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80903" name="AutoShape 7"/>
          <p:cNvCxnSpPr>
            <a:cxnSpLocks noChangeShapeType="1"/>
            <a:stCxn id="80901" idx="6"/>
            <a:endCxn id="80902" idx="1"/>
          </p:cNvCxnSpPr>
          <p:nvPr/>
        </p:nvCxnSpPr>
        <p:spPr bwMode="auto">
          <a:xfrm>
            <a:off x="2603500" y="2971800"/>
            <a:ext cx="4506913" cy="1349375"/>
          </a:xfrm>
          <a:prstGeom prst="straightConnector1">
            <a:avLst/>
          </a:prstGeom>
          <a:noFill/>
          <a:ln w="25400">
            <a:solidFill>
              <a:srgbClr val="FF6600"/>
            </a:solidFill>
            <a:prstDash val="dash"/>
            <a:miter lim="800000"/>
            <a:headEnd/>
            <a:tailEnd/>
          </a:ln>
          <a:extLst>
            <a:ext uri="{909E8E84-426E-40DD-AFC4-6F175D3DCCD1}">
              <a14:hiddenFill xmlns:a14="http://schemas.microsoft.com/office/drawing/2010/main">
                <a:noFill/>
              </a14:hiddenFill>
            </a:ext>
          </a:extLst>
        </p:spPr>
      </p:cxnSp>
      <p:sp>
        <p:nvSpPr>
          <p:cNvPr id="80905" name="Text Box 9"/>
          <p:cNvSpPr txBox="1">
            <a:spLocks noChangeArrowheads="1"/>
          </p:cNvSpPr>
          <p:nvPr/>
        </p:nvSpPr>
        <p:spPr bwMode="auto">
          <a:xfrm>
            <a:off x="990600" y="2743200"/>
            <a:ext cx="1295400" cy="366713"/>
          </a:xfrm>
          <a:prstGeom prst="rect">
            <a:avLst/>
          </a:prstGeom>
          <a:noFill/>
          <a:ln w="9525">
            <a:noFill/>
            <a:miter lim="800000"/>
            <a:headEnd/>
            <a:tailEnd/>
          </a:ln>
          <a:effectLst/>
        </p:spPr>
        <p:txBody>
          <a:bodyPr>
            <a:spAutoFit/>
          </a:bodyPr>
          <a:lstStyle/>
          <a:p>
            <a:pPr>
              <a:spcBef>
                <a:spcPct val="50000"/>
              </a:spcBef>
              <a:defRPr/>
            </a:pPr>
            <a:r>
              <a:rPr lang="es-MX" sz="1800" b="1" u="sng">
                <a:solidFill>
                  <a:schemeClr val="tx2"/>
                </a:solidFill>
                <a:effectLst>
                  <a:outerShdw blurRad="38100" dist="38100" dir="2700000" algn="tl">
                    <a:srgbClr val="C0C0C0"/>
                  </a:outerShdw>
                </a:effectLst>
                <a:latin typeface="Calibri" pitchFamily="34" charset="0"/>
              </a:rPr>
              <a:t>Mínimo</a:t>
            </a:r>
            <a:endParaRPr lang="es-ES" sz="1800" b="1" u="sng">
              <a:solidFill>
                <a:schemeClr val="tx2"/>
              </a:solidFill>
              <a:effectLst>
                <a:outerShdw blurRad="38100" dist="38100" dir="2700000" algn="tl">
                  <a:srgbClr val="C0C0C0"/>
                </a:outerShdw>
              </a:effectLst>
              <a:latin typeface="Calibri" pitchFamily="34" charset="0"/>
            </a:endParaRPr>
          </a:p>
        </p:txBody>
      </p:sp>
      <p:sp>
        <p:nvSpPr>
          <p:cNvPr id="80906" name="Text Box 10"/>
          <p:cNvSpPr txBox="1">
            <a:spLocks noChangeArrowheads="1"/>
          </p:cNvSpPr>
          <p:nvPr/>
        </p:nvSpPr>
        <p:spPr bwMode="auto">
          <a:xfrm>
            <a:off x="7315200" y="4572000"/>
            <a:ext cx="1295400" cy="366713"/>
          </a:xfrm>
          <a:prstGeom prst="rect">
            <a:avLst/>
          </a:prstGeom>
          <a:noFill/>
          <a:ln w="9525">
            <a:noFill/>
            <a:miter lim="800000"/>
            <a:headEnd/>
            <a:tailEnd/>
          </a:ln>
          <a:effectLst/>
        </p:spPr>
        <p:txBody>
          <a:bodyPr>
            <a:spAutoFit/>
          </a:bodyPr>
          <a:lstStyle/>
          <a:p>
            <a:pPr>
              <a:spcBef>
                <a:spcPct val="50000"/>
              </a:spcBef>
              <a:defRPr/>
            </a:pPr>
            <a:r>
              <a:rPr lang="es-MX" sz="1800" b="1" u="sng">
                <a:solidFill>
                  <a:schemeClr val="tx2"/>
                </a:solidFill>
                <a:effectLst>
                  <a:outerShdw blurRad="38100" dist="38100" dir="2700000" algn="tl">
                    <a:srgbClr val="C0C0C0"/>
                  </a:outerShdw>
                </a:effectLst>
                <a:latin typeface="Calibri" pitchFamily="34" charset="0"/>
              </a:rPr>
              <a:t>Máximo</a:t>
            </a:r>
            <a:endParaRPr lang="es-ES" sz="1800" b="1" u="sng">
              <a:solidFill>
                <a:schemeClr val="tx2"/>
              </a:solidFill>
              <a:effectLst>
                <a:outerShdw blurRad="38100" dist="38100" dir="2700000" algn="tl">
                  <a:srgbClr val="C0C0C0"/>
                </a:outerShdw>
              </a:effectLst>
              <a:latin typeface="Calibri" pitchFamily="34" charset="0"/>
            </a:endParaRPr>
          </a:p>
        </p:txBody>
      </p:sp>
      <p:sp>
        <p:nvSpPr>
          <p:cNvPr id="80907" name="Text Box 11"/>
          <p:cNvSpPr txBox="1">
            <a:spLocks noChangeArrowheads="1"/>
          </p:cNvSpPr>
          <p:nvPr/>
        </p:nvSpPr>
        <p:spPr bwMode="auto">
          <a:xfrm>
            <a:off x="152400" y="5943600"/>
            <a:ext cx="3505200" cy="1327150"/>
          </a:xfrm>
          <a:prstGeom prst="rect">
            <a:avLst/>
          </a:prstGeom>
          <a:noFill/>
          <a:ln w="9525">
            <a:noFill/>
            <a:miter lim="800000"/>
            <a:headEnd/>
            <a:tailEnd/>
          </a:ln>
          <a:effectLst/>
        </p:spPr>
        <p:txBody>
          <a:bodyPr>
            <a:spAutoFit/>
          </a:bodyPr>
          <a:lstStyle/>
          <a:p>
            <a:pPr>
              <a:spcBef>
                <a:spcPct val="50000"/>
              </a:spcBef>
              <a:defRPr/>
            </a:pPr>
            <a:r>
              <a:rPr lang="es-MX" sz="1800" b="1">
                <a:solidFill>
                  <a:schemeClr val="tx2"/>
                </a:solidFill>
                <a:latin typeface="Calibri" pitchFamily="34" charset="0"/>
              </a:rPr>
              <a:t>Máximo  -  Mínimo</a:t>
            </a:r>
            <a:endParaRPr lang="es-ES" sz="1800" b="1">
              <a:solidFill>
                <a:schemeClr val="tx2"/>
              </a:solidFill>
              <a:latin typeface="Calibri" pitchFamily="34" charset="0"/>
            </a:endParaRPr>
          </a:p>
          <a:p>
            <a:pPr>
              <a:spcBef>
                <a:spcPct val="50000"/>
              </a:spcBef>
              <a:defRPr/>
            </a:pPr>
            <a:r>
              <a:rPr lang="es-MX" sz="1800" b="1">
                <a:solidFill>
                  <a:schemeClr val="tx2"/>
                </a:solidFill>
                <a:latin typeface="Calibri" pitchFamily="34" charset="0"/>
              </a:rPr>
              <a:t>2240        -  20      =     </a:t>
            </a:r>
            <a:r>
              <a:rPr lang="es-MX" sz="1800" b="1" u="sng">
                <a:solidFill>
                  <a:schemeClr val="tx2"/>
                </a:solidFill>
                <a:effectLst>
                  <a:outerShdw blurRad="38100" dist="38100" dir="2700000" algn="tl">
                    <a:srgbClr val="C0C0C0"/>
                  </a:outerShdw>
                </a:effectLst>
                <a:latin typeface="Calibri" pitchFamily="34" charset="0"/>
              </a:rPr>
              <a:t>2220</a:t>
            </a:r>
            <a:endParaRPr lang="es-ES" sz="1800" b="1" u="sng">
              <a:solidFill>
                <a:schemeClr val="tx2"/>
              </a:solidFill>
              <a:effectLst>
                <a:outerShdw blurRad="38100" dist="38100" dir="2700000" algn="tl">
                  <a:srgbClr val="C0C0C0"/>
                </a:outerShdw>
              </a:effectLst>
              <a:latin typeface="Calibri" pitchFamily="34" charset="0"/>
            </a:endParaRPr>
          </a:p>
          <a:p>
            <a:pPr>
              <a:spcBef>
                <a:spcPct val="50000"/>
              </a:spcBef>
              <a:defRPr/>
            </a:pPr>
            <a:endParaRPr lang="es-ES" u="sng"/>
          </a:p>
        </p:txBody>
      </p:sp>
      <p:sp>
        <p:nvSpPr>
          <p:cNvPr id="80908" name="Text Box 12"/>
          <p:cNvSpPr txBox="1">
            <a:spLocks noChangeArrowheads="1"/>
          </p:cNvSpPr>
          <p:nvPr/>
        </p:nvSpPr>
        <p:spPr bwMode="auto">
          <a:xfrm>
            <a:off x="152400" y="4572000"/>
            <a:ext cx="3505200" cy="1741488"/>
          </a:xfrm>
          <a:prstGeom prst="rect">
            <a:avLst/>
          </a:prstGeom>
          <a:noFill/>
          <a:ln w="9525">
            <a:noFill/>
            <a:miter lim="800000"/>
            <a:headEnd/>
            <a:tailEnd/>
          </a:ln>
          <a:effectLst/>
        </p:spPr>
        <p:txBody>
          <a:bodyPr>
            <a:spAutoFit/>
          </a:bodyPr>
          <a:lstStyle/>
          <a:p>
            <a:pPr>
              <a:spcBef>
                <a:spcPct val="20000"/>
              </a:spcBef>
              <a:buClr>
                <a:schemeClr val="folHlink"/>
              </a:buClr>
              <a:buSzPct val="60000"/>
              <a:buFont typeface="Wingdings" pitchFamily="2" charset="2"/>
              <a:buNone/>
              <a:defRPr/>
            </a:pPr>
            <a:r>
              <a:rPr lang="es-MX" sz="1800" b="1" u="sng">
                <a:solidFill>
                  <a:srgbClr val="DD6A1B"/>
                </a:solidFill>
                <a:effectLst>
                  <a:outerShdw blurRad="38100" dist="38100" dir="2700000" algn="tl">
                    <a:srgbClr val="C0C0C0"/>
                  </a:outerShdw>
                </a:effectLst>
                <a:latin typeface="Calibri" pitchFamily="34" charset="0"/>
              </a:rPr>
              <a:t>rango o recorrido</a:t>
            </a:r>
          </a:p>
          <a:p>
            <a:pPr>
              <a:spcBef>
                <a:spcPct val="50000"/>
              </a:spcBef>
              <a:defRPr/>
            </a:pPr>
            <a:r>
              <a:rPr lang="es-MX" sz="1800">
                <a:solidFill>
                  <a:schemeClr val="tx2"/>
                </a:solidFill>
                <a:latin typeface="Calibri" pitchFamily="34" charset="0"/>
              </a:rPr>
              <a:t>Distancia entre el máximo valor y el mínimo valor que puede asumir la variable</a:t>
            </a:r>
            <a:endParaRPr lang="es-ES" sz="1800">
              <a:solidFill>
                <a:schemeClr val="tx2"/>
              </a:solidFill>
              <a:latin typeface="Calibri" pitchFamily="34" charset="0"/>
            </a:endParaRPr>
          </a:p>
          <a:p>
            <a:pPr>
              <a:spcBef>
                <a:spcPct val="50000"/>
              </a:spcBef>
              <a:defRPr/>
            </a:pPr>
            <a:endParaRPr lang="es-ES" sz="1800">
              <a:latin typeface="Calibri" pitchFamily="34" charset="0"/>
            </a:endParaRPr>
          </a:p>
        </p:txBody>
      </p:sp>
      <p:sp>
        <p:nvSpPr>
          <p:cNvPr id="80909" name="Text Box 13"/>
          <p:cNvSpPr txBox="1">
            <a:spLocks noChangeArrowheads="1"/>
          </p:cNvSpPr>
          <p:nvPr/>
        </p:nvSpPr>
        <p:spPr bwMode="auto">
          <a:xfrm>
            <a:off x="3886200" y="4572000"/>
            <a:ext cx="3505200" cy="1328738"/>
          </a:xfrm>
          <a:prstGeom prst="rect">
            <a:avLst/>
          </a:prstGeom>
          <a:noFill/>
          <a:ln w="9525">
            <a:noFill/>
            <a:miter lim="800000"/>
            <a:headEnd/>
            <a:tailEnd/>
          </a:ln>
          <a:effectLst/>
        </p:spPr>
        <p:txBody>
          <a:bodyPr>
            <a:spAutoFit/>
          </a:bodyPr>
          <a:lstStyle/>
          <a:p>
            <a:pPr>
              <a:spcBef>
                <a:spcPct val="20000"/>
              </a:spcBef>
              <a:buClr>
                <a:schemeClr val="folHlink"/>
              </a:buClr>
              <a:buSzPct val="60000"/>
              <a:buFont typeface="Wingdings" pitchFamily="2" charset="2"/>
              <a:buNone/>
              <a:defRPr/>
            </a:pPr>
            <a:r>
              <a:rPr lang="es-MX" sz="1800" b="1" u="sng">
                <a:solidFill>
                  <a:schemeClr val="folHlink"/>
                </a:solidFill>
                <a:effectLst>
                  <a:outerShdw blurRad="38100" dist="38100" dir="2700000" algn="tl">
                    <a:srgbClr val="C0C0C0"/>
                  </a:outerShdw>
                </a:effectLst>
                <a:latin typeface="Calibri" pitchFamily="34" charset="0"/>
              </a:rPr>
              <a:t>Amplitud intercuartílica</a:t>
            </a:r>
          </a:p>
          <a:p>
            <a:pPr>
              <a:spcBef>
                <a:spcPct val="50000"/>
              </a:spcBef>
              <a:defRPr/>
            </a:pPr>
            <a:r>
              <a:rPr lang="es-MX" sz="1800">
                <a:solidFill>
                  <a:schemeClr val="tx2"/>
                </a:solidFill>
                <a:latin typeface="Calibri" pitchFamily="34" charset="0"/>
              </a:rPr>
              <a:t>Distancia entre el valor del primer cuartil y el valor del tercero</a:t>
            </a:r>
            <a:endParaRPr lang="es-ES" sz="1800">
              <a:latin typeface="Calibri" pitchFamily="34" charset="0"/>
            </a:endParaRPr>
          </a:p>
        </p:txBody>
      </p:sp>
      <p:sp>
        <p:nvSpPr>
          <p:cNvPr id="80910" name="Oval 14"/>
          <p:cNvSpPr>
            <a:spLocks noChangeArrowheads="1"/>
          </p:cNvSpPr>
          <p:nvPr/>
        </p:nvSpPr>
        <p:spPr bwMode="auto">
          <a:xfrm>
            <a:off x="3048000" y="3581400"/>
            <a:ext cx="685800" cy="2286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80911" name="Oval 15"/>
          <p:cNvSpPr>
            <a:spLocks noChangeArrowheads="1"/>
          </p:cNvSpPr>
          <p:nvPr/>
        </p:nvSpPr>
        <p:spPr bwMode="auto">
          <a:xfrm>
            <a:off x="5867400" y="3581400"/>
            <a:ext cx="685800" cy="228600"/>
          </a:xfrm>
          <a:prstGeom prst="ellipse">
            <a:avLst/>
          </a:prstGeom>
          <a:noFill/>
          <a:ln w="25400">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80912" name="Line 16"/>
          <p:cNvSpPr>
            <a:spLocks noChangeShapeType="1"/>
          </p:cNvSpPr>
          <p:nvPr/>
        </p:nvSpPr>
        <p:spPr bwMode="auto">
          <a:xfrm>
            <a:off x="3733800" y="3657600"/>
            <a:ext cx="2209800" cy="0"/>
          </a:xfrm>
          <a:prstGeom prst="line">
            <a:avLst/>
          </a:prstGeom>
          <a:noFill/>
          <a:ln w="25400">
            <a:solidFill>
              <a:schemeClr val="folHlink"/>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0913" name="Text Box 17"/>
          <p:cNvSpPr txBox="1">
            <a:spLocks noChangeArrowheads="1"/>
          </p:cNvSpPr>
          <p:nvPr/>
        </p:nvSpPr>
        <p:spPr bwMode="auto">
          <a:xfrm>
            <a:off x="3886200" y="5943600"/>
            <a:ext cx="3505200" cy="1327150"/>
          </a:xfrm>
          <a:prstGeom prst="rect">
            <a:avLst/>
          </a:prstGeom>
          <a:noFill/>
          <a:ln w="9525">
            <a:noFill/>
            <a:miter lim="800000"/>
            <a:headEnd/>
            <a:tailEnd/>
          </a:ln>
          <a:effectLst/>
        </p:spPr>
        <p:txBody>
          <a:bodyPr>
            <a:spAutoFit/>
          </a:bodyPr>
          <a:lstStyle/>
          <a:p>
            <a:pPr>
              <a:spcBef>
                <a:spcPct val="50000"/>
              </a:spcBef>
              <a:defRPr/>
            </a:pPr>
            <a:r>
              <a:rPr lang="es-MX" sz="1800" b="1" dirty="0">
                <a:solidFill>
                  <a:schemeClr val="tx2"/>
                </a:solidFill>
                <a:latin typeface="Calibri" pitchFamily="34" charset="0"/>
              </a:rPr>
              <a:t>3°cuartil   -    1°cuartil</a:t>
            </a:r>
            <a:endParaRPr lang="es-ES" sz="1800" b="1" dirty="0">
              <a:solidFill>
                <a:schemeClr val="tx2"/>
              </a:solidFill>
              <a:latin typeface="Calibri" pitchFamily="34" charset="0"/>
            </a:endParaRPr>
          </a:p>
          <a:p>
            <a:pPr>
              <a:spcBef>
                <a:spcPct val="50000"/>
              </a:spcBef>
              <a:defRPr/>
            </a:pPr>
            <a:r>
              <a:rPr lang="es-MX" sz="1800" b="1" dirty="0">
                <a:solidFill>
                  <a:schemeClr val="tx2"/>
                </a:solidFill>
                <a:latin typeface="Calibri" pitchFamily="34" charset="0"/>
              </a:rPr>
              <a:t>800           -      300      =     </a:t>
            </a:r>
            <a:r>
              <a:rPr lang="es-MX" sz="1800" b="1" u="sng" dirty="0">
                <a:solidFill>
                  <a:schemeClr val="tx2"/>
                </a:solidFill>
                <a:effectLst>
                  <a:outerShdw blurRad="38100" dist="38100" dir="2700000" algn="tl">
                    <a:srgbClr val="C0C0C0"/>
                  </a:outerShdw>
                </a:effectLst>
                <a:latin typeface="Calibri" pitchFamily="34" charset="0"/>
              </a:rPr>
              <a:t>500</a:t>
            </a:r>
            <a:endParaRPr lang="es-ES" sz="1800" b="1" u="sng" dirty="0">
              <a:solidFill>
                <a:schemeClr val="tx2"/>
              </a:solidFill>
              <a:effectLst>
                <a:outerShdw blurRad="38100" dist="38100" dir="2700000" algn="tl">
                  <a:srgbClr val="C0C0C0"/>
                </a:outerShdw>
              </a:effectLst>
              <a:latin typeface="Calibri" pitchFamily="34" charset="0"/>
            </a:endParaRPr>
          </a:p>
          <a:p>
            <a:pPr>
              <a:spcBef>
                <a:spcPct val="50000"/>
              </a:spcBef>
              <a:defRPr/>
            </a:pPr>
            <a:endParaRPr lang="es-ES" u="sng"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905"/>
                                        </p:tgtEl>
                                        <p:attrNameLst>
                                          <p:attrName>style.visibility</p:attrName>
                                        </p:attrNameLst>
                                      </p:cBhvr>
                                      <p:to>
                                        <p:strVal val="visible"/>
                                      </p:to>
                                    </p:set>
                                    <p:anim calcmode="lin" valueType="num">
                                      <p:cBhvr additive="base">
                                        <p:cTn id="7" dur="500" fill="hold"/>
                                        <p:tgtEl>
                                          <p:spTgt spid="80905"/>
                                        </p:tgtEl>
                                        <p:attrNameLst>
                                          <p:attrName>ppt_x</p:attrName>
                                        </p:attrNameLst>
                                      </p:cBhvr>
                                      <p:tavLst>
                                        <p:tav tm="0">
                                          <p:val>
                                            <p:strVal val="0-#ppt_w/2"/>
                                          </p:val>
                                        </p:tav>
                                        <p:tav tm="100000">
                                          <p:val>
                                            <p:strVal val="#ppt_x"/>
                                          </p:val>
                                        </p:tav>
                                      </p:tavLst>
                                    </p:anim>
                                    <p:anim calcmode="lin" valueType="num">
                                      <p:cBhvr additive="base">
                                        <p:cTn id="8" dur="500" fill="hold"/>
                                        <p:tgtEl>
                                          <p:spTgt spid="809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901"/>
                                        </p:tgtEl>
                                        <p:attrNameLst>
                                          <p:attrName>style.visibility</p:attrName>
                                        </p:attrNameLst>
                                      </p:cBhvr>
                                      <p:to>
                                        <p:strVal val="visible"/>
                                      </p:to>
                                    </p:set>
                                    <p:anim calcmode="lin" valueType="num">
                                      <p:cBhvr additive="base">
                                        <p:cTn id="13" dur="500" fill="hold"/>
                                        <p:tgtEl>
                                          <p:spTgt spid="80901"/>
                                        </p:tgtEl>
                                        <p:attrNameLst>
                                          <p:attrName>ppt_x</p:attrName>
                                        </p:attrNameLst>
                                      </p:cBhvr>
                                      <p:tavLst>
                                        <p:tav tm="0">
                                          <p:val>
                                            <p:strVal val="0-#ppt_w/2"/>
                                          </p:val>
                                        </p:tav>
                                        <p:tav tm="100000">
                                          <p:val>
                                            <p:strVal val="#ppt_x"/>
                                          </p:val>
                                        </p:tav>
                                      </p:tavLst>
                                    </p:anim>
                                    <p:anim calcmode="lin" valueType="num">
                                      <p:cBhvr additive="base">
                                        <p:cTn id="14" dur="500" fill="hold"/>
                                        <p:tgtEl>
                                          <p:spTgt spid="8090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0902"/>
                                        </p:tgtEl>
                                        <p:attrNameLst>
                                          <p:attrName>style.visibility</p:attrName>
                                        </p:attrNameLst>
                                      </p:cBhvr>
                                      <p:to>
                                        <p:strVal val="visible"/>
                                      </p:to>
                                    </p:set>
                                    <p:anim calcmode="lin" valueType="num">
                                      <p:cBhvr additive="base">
                                        <p:cTn id="19" dur="500" fill="hold"/>
                                        <p:tgtEl>
                                          <p:spTgt spid="80902"/>
                                        </p:tgtEl>
                                        <p:attrNameLst>
                                          <p:attrName>ppt_x</p:attrName>
                                        </p:attrNameLst>
                                      </p:cBhvr>
                                      <p:tavLst>
                                        <p:tav tm="0">
                                          <p:val>
                                            <p:strVal val="0-#ppt_w/2"/>
                                          </p:val>
                                        </p:tav>
                                        <p:tav tm="100000">
                                          <p:val>
                                            <p:strVal val="#ppt_x"/>
                                          </p:val>
                                        </p:tav>
                                      </p:tavLst>
                                    </p:anim>
                                    <p:anim calcmode="lin" valueType="num">
                                      <p:cBhvr additive="base">
                                        <p:cTn id="20" dur="500" fill="hold"/>
                                        <p:tgtEl>
                                          <p:spTgt spid="8090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0906"/>
                                        </p:tgtEl>
                                        <p:attrNameLst>
                                          <p:attrName>style.visibility</p:attrName>
                                        </p:attrNameLst>
                                      </p:cBhvr>
                                      <p:to>
                                        <p:strVal val="visible"/>
                                      </p:to>
                                    </p:set>
                                    <p:anim calcmode="lin" valueType="num">
                                      <p:cBhvr additive="base">
                                        <p:cTn id="25" dur="500" fill="hold"/>
                                        <p:tgtEl>
                                          <p:spTgt spid="80906"/>
                                        </p:tgtEl>
                                        <p:attrNameLst>
                                          <p:attrName>ppt_x</p:attrName>
                                        </p:attrNameLst>
                                      </p:cBhvr>
                                      <p:tavLst>
                                        <p:tav tm="0">
                                          <p:val>
                                            <p:strVal val="0-#ppt_w/2"/>
                                          </p:val>
                                        </p:tav>
                                        <p:tav tm="100000">
                                          <p:val>
                                            <p:strVal val="#ppt_x"/>
                                          </p:val>
                                        </p:tav>
                                      </p:tavLst>
                                    </p:anim>
                                    <p:anim calcmode="lin" valueType="num">
                                      <p:cBhvr additive="base">
                                        <p:cTn id="26" dur="500" fill="hold"/>
                                        <p:tgtEl>
                                          <p:spTgt spid="8090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0908"/>
                                        </p:tgtEl>
                                        <p:attrNameLst>
                                          <p:attrName>style.visibility</p:attrName>
                                        </p:attrNameLst>
                                      </p:cBhvr>
                                      <p:to>
                                        <p:strVal val="visible"/>
                                      </p:to>
                                    </p:set>
                                    <p:anim calcmode="lin" valueType="num">
                                      <p:cBhvr additive="base">
                                        <p:cTn id="31" dur="500" fill="hold"/>
                                        <p:tgtEl>
                                          <p:spTgt spid="80908"/>
                                        </p:tgtEl>
                                        <p:attrNameLst>
                                          <p:attrName>ppt_x</p:attrName>
                                        </p:attrNameLst>
                                      </p:cBhvr>
                                      <p:tavLst>
                                        <p:tav tm="0">
                                          <p:val>
                                            <p:strVal val="0-#ppt_w/2"/>
                                          </p:val>
                                        </p:tav>
                                        <p:tav tm="100000">
                                          <p:val>
                                            <p:strVal val="#ppt_x"/>
                                          </p:val>
                                        </p:tav>
                                      </p:tavLst>
                                    </p:anim>
                                    <p:anim calcmode="lin" valueType="num">
                                      <p:cBhvr additive="base">
                                        <p:cTn id="32" dur="500" fill="hold"/>
                                        <p:tgtEl>
                                          <p:spTgt spid="8090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0907"/>
                                        </p:tgtEl>
                                        <p:attrNameLst>
                                          <p:attrName>style.visibility</p:attrName>
                                        </p:attrNameLst>
                                      </p:cBhvr>
                                      <p:to>
                                        <p:strVal val="visible"/>
                                      </p:to>
                                    </p:set>
                                    <p:anim calcmode="lin" valueType="num">
                                      <p:cBhvr additive="base">
                                        <p:cTn id="37" dur="500" fill="hold"/>
                                        <p:tgtEl>
                                          <p:spTgt spid="80907"/>
                                        </p:tgtEl>
                                        <p:attrNameLst>
                                          <p:attrName>ppt_x</p:attrName>
                                        </p:attrNameLst>
                                      </p:cBhvr>
                                      <p:tavLst>
                                        <p:tav tm="0">
                                          <p:val>
                                            <p:strVal val="0-#ppt_w/2"/>
                                          </p:val>
                                        </p:tav>
                                        <p:tav tm="100000">
                                          <p:val>
                                            <p:strVal val="#ppt_x"/>
                                          </p:val>
                                        </p:tav>
                                      </p:tavLst>
                                    </p:anim>
                                    <p:anim calcmode="lin" valueType="num">
                                      <p:cBhvr additive="base">
                                        <p:cTn id="38" dur="500" fill="hold"/>
                                        <p:tgtEl>
                                          <p:spTgt spid="80907"/>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500"/>
                            </p:stCondLst>
                            <p:childTnLst>
                              <p:par>
                                <p:cTn id="40" presetID="2" presetClass="entr" presetSubtype="8" fill="hold" nodeType="afterEffect">
                                  <p:stCondLst>
                                    <p:cond delay="0"/>
                                  </p:stCondLst>
                                  <p:childTnLst>
                                    <p:set>
                                      <p:cBhvr>
                                        <p:cTn id="41" dur="1" fill="hold">
                                          <p:stCondLst>
                                            <p:cond delay="0"/>
                                          </p:stCondLst>
                                        </p:cTn>
                                        <p:tgtEl>
                                          <p:spTgt spid="80903"/>
                                        </p:tgtEl>
                                        <p:attrNameLst>
                                          <p:attrName>style.visibility</p:attrName>
                                        </p:attrNameLst>
                                      </p:cBhvr>
                                      <p:to>
                                        <p:strVal val="visible"/>
                                      </p:to>
                                    </p:set>
                                    <p:anim calcmode="lin" valueType="num">
                                      <p:cBhvr additive="base">
                                        <p:cTn id="42" dur="500" fill="hold"/>
                                        <p:tgtEl>
                                          <p:spTgt spid="80903"/>
                                        </p:tgtEl>
                                        <p:attrNameLst>
                                          <p:attrName>ppt_x</p:attrName>
                                        </p:attrNameLst>
                                      </p:cBhvr>
                                      <p:tavLst>
                                        <p:tav tm="0">
                                          <p:val>
                                            <p:strVal val="0-#ppt_w/2"/>
                                          </p:val>
                                        </p:tav>
                                        <p:tav tm="100000">
                                          <p:val>
                                            <p:strVal val="#ppt_x"/>
                                          </p:val>
                                        </p:tav>
                                      </p:tavLst>
                                    </p:anim>
                                    <p:anim calcmode="lin" valueType="num">
                                      <p:cBhvr additive="base">
                                        <p:cTn id="43" dur="500" fill="hold"/>
                                        <p:tgtEl>
                                          <p:spTgt spid="80903"/>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80909"/>
                                        </p:tgtEl>
                                        <p:attrNameLst>
                                          <p:attrName>style.visibility</p:attrName>
                                        </p:attrNameLst>
                                      </p:cBhvr>
                                      <p:to>
                                        <p:strVal val="visible"/>
                                      </p:to>
                                    </p:set>
                                    <p:anim calcmode="lin" valueType="num">
                                      <p:cBhvr additive="base">
                                        <p:cTn id="48" dur="500" fill="hold"/>
                                        <p:tgtEl>
                                          <p:spTgt spid="80909"/>
                                        </p:tgtEl>
                                        <p:attrNameLst>
                                          <p:attrName>ppt_x</p:attrName>
                                        </p:attrNameLst>
                                      </p:cBhvr>
                                      <p:tavLst>
                                        <p:tav tm="0">
                                          <p:val>
                                            <p:strVal val="0-#ppt_w/2"/>
                                          </p:val>
                                        </p:tav>
                                        <p:tav tm="100000">
                                          <p:val>
                                            <p:strVal val="#ppt_x"/>
                                          </p:val>
                                        </p:tav>
                                      </p:tavLst>
                                    </p:anim>
                                    <p:anim calcmode="lin" valueType="num">
                                      <p:cBhvr additive="base">
                                        <p:cTn id="49" dur="500" fill="hold"/>
                                        <p:tgtEl>
                                          <p:spTgt spid="80909"/>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80910"/>
                                        </p:tgtEl>
                                        <p:attrNameLst>
                                          <p:attrName>style.visibility</p:attrName>
                                        </p:attrNameLst>
                                      </p:cBhvr>
                                      <p:to>
                                        <p:strVal val="visible"/>
                                      </p:to>
                                    </p:set>
                                    <p:anim calcmode="lin" valueType="num">
                                      <p:cBhvr additive="base">
                                        <p:cTn id="54" dur="500" fill="hold"/>
                                        <p:tgtEl>
                                          <p:spTgt spid="80910"/>
                                        </p:tgtEl>
                                        <p:attrNameLst>
                                          <p:attrName>ppt_x</p:attrName>
                                        </p:attrNameLst>
                                      </p:cBhvr>
                                      <p:tavLst>
                                        <p:tav tm="0">
                                          <p:val>
                                            <p:strVal val="0-#ppt_w/2"/>
                                          </p:val>
                                        </p:tav>
                                        <p:tav tm="100000">
                                          <p:val>
                                            <p:strVal val="#ppt_x"/>
                                          </p:val>
                                        </p:tav>
                                      </p:tavLst>
                                    </p:anim>
                                    <p:anim calcmode="lin" valueType="num">
                                      <p:cBhvr additive="base">
                                        <p:cTn id="55" dur="500" fill="hold"/>
                                        <p:tgtEl>
                                          <p:spTgt spid="80910"/>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80911"/>
                                        </p:tgtEl>
                                        <p:attrNameLst>
                                          <p:attrName>style.visibility</p:attrName>
                                        </p:attrNameLst>
                                      </p:cBhvr>
                                      <p:to>
                                        <p:strVal val="visible"/>
                                      </p:to>
                                    </p:set>
                                    <p:anim calcmode="lin" valueType="num">
                                      <p:cBhvr additive="base">
                                        <p:cTn id="60" dur="500" fill="hold"/>
                                        <p:tgtEl>
                                          <p:spTgt spid="80911"/>
                                        </p:tgtEl>
                                        <p:attrNameLst>
                                          <p:attrName>ppt_x</p:attrName>
                                        </p:attrNameLst>
                                      </p:cBhvr>
                                      <p:tavLst>
                                        <p:tav tm="0">
                                          <p:val>
                                            <p:strVal val="0-#ppt_w/2"/>
                                          </p:val>
                                        </p:tav>
                                        <p:tav tm="100000">
                                          <p:val>
                                            <p:strVal val="#ppt_x"/>
                                          </p:val>
                                        </p:tav>
                                      </p:tavLst>
                                    </p:anim>
                                    <p:anim calcmode="lin" valueType="num">
                                      <p:cBhvr additive="base">
                                        <p:cTn id="61" dur="500" fill="hold"/>
                                        <p:tgtEl>
                                          <p:spTgt spid="80911"/>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80912"/>
                                        </p:tgtEl>
                                        <p:attrNameLst>
                                          <p:attrName>style.visibility</p:attrName>
                                        </p:attrNameLst>
                                      </p:cBhvr>
                                      <p:to>
                                        <p:strVal val="visible"/>
                                      </p:to>
                                    </p:set>
                                    <p:anim calcmode="lin" valueType="num">
                                      <p:cBhvr additive="base">
                                        <p:cTn id="66" dur="500" fill="hold"/>
                                        <p:tgtEl>
                                          <p:spTgt spid="80912"/>
                                        </p:tgtEl>
                                        <p:attrNameLst>
                                          <p:attrName>ppt_x</p:attrName>
                                        </p:attrNameLst>
                                      </p:cBhvr>
                                      <p:tavLst>
                                        <p:tav tm="0">
                                          <p:val>
                                            <p:strVal val="0-#ppt_w/2"/>
                                          </p:val>
                                        </p:tav>
                                        <p:tav tm="100000">
                                          <p:val>
                                            <p:strVal val="#ppt_x"/>
                                          </p:val>
                                        </p:tav>
                                      </p:tavLst>
                                    </p:anim>
                                    <p:anim calcmode="lin" valueType="num">
                                      <p:cBhvr additive="base">
                                        <p:cTn id="67" dur="500" fill="hold"/>
                                        <p:tgtEl>
                                          <p:spTgt spid="80912"/>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80913"/>
                                        </p:tgtEl>
                                        <p:attrNameLst>
                                          <p:attrName>style.visibility</p:attrName>
                                        </p:attrNameLst>
                                      </p:cBhvr>
                                      <p:to>
                                        <p:strVal val="visible"/>
                                      </p:to>
                                    </p:set>
                                    <p:anim calcmode="lin" valueType="num">
                                      <p:cBhvr additive="base">
                                        <p:cTn id="72" dur="500" fill="hold"/>
                                        <p:tgtEl>
                                          <p:spTgt spid="80913"/>
                                        </p:tgtEl>
                                        <p:attrNameLst>
                                          <p:attrName>ppt_x</p:attrName>
                                        </p:attrNameLst>
                                      </p:cBhvr>
                                      <p:tavLst>
                                        <p:tav tm="0">
                                          <p:val>
                                            <p:strVal val="0-#ppt_w/2"/>
                                          </p:val>
                                        </p:tav>
                                        <p:tav tm="100000">
                                          <p:val>
                                            <p:strVal val="#ppt_x"/>
                                          </p:val>
                                        </p:tav>
                                      </p:tavLst>
                                    </p:anim>
                                    <p:anim calcmode="lin" valueType="num">
                                      <p:cBhvr additive="base">
                                        <p:cTn id="73" dur="500" fill="hold"/>
                                        <p:tgtEl>
                                          <p:spTgt spid="809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animBg="1"/>
      <p:bldP spid="80902" grpId="0" animBg="1"/>
      <p:bldP spid="80905" grpId="0" autoUpdateAnimBg="0"/>
      <p:bldP spid="80906" grpId="0" autoUpdateAnimBg="0"/>
      <p:bldP spid="80907" grpId="0" autoUpdateAnimBg="0"/>
      <p:bldP spid="80908" grpId="0" autoUpdateAnimBg="0"/>
      <p:bldP spid="80909" grpId="0" autoUpdateAnimBg="0"/>
      <p:bldP spid="80910" grpId="0" animBg="1"/>
      <p:bldP spid="80911" grpId="0" animBg="1"/>
      <p:bldP spid="80912" grpId="0" animBg="1"/>
      <p:bldP spid="8091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dispersión / desviación respecto a la media</a:t>
            </a:r>
            <a:endParaRPr lang="es-ES" sz="3600" b="1" dirty="0" smtClean="0">
              <a:effectLst>
                <a:outerShdw blurRad="38100" dist="38100" dir="2700000" algn="tl">
                  <a:srgbClr val="C0C0C0"/>
                </a:outerShdw>
              </a:effectLst>
              <a:latin typeface="Calibri" pitchFamily="34" charset="0"/>
            </a:endParaRPr>
          </a:p>
        </p:txBody>
      </p:sp>
      <p:sp>
        <p:nvSpPr>
          <p:cNvPr id="81926" name="Rectangle 6"/>
          <p:cNvSpPr>
            <a:spLocks noGrp="1" noChangeArrowheads="1"/>
          </p:cNvSpPr>
          <p:nvPr>
            <p:ph type="body" idx="1"/>
          </p:nvPr>
        </p:nvSpPr>
        <p:spPr>
          <a:xfrm>
            <a:off x="1219200" y="1828800"/>
            <a:ext cx="7772400" cy="420688"/>
          </a:xfrm>
        </p:spPr>
        <p:txBody>
          <a:bodyPr/>
          <a:lstStyle/>
          <a:p>
            <a:pPr eaLnBrk="1" hangingPunct="1">
              <a:buFont typeface="Wingdings" pitchFamily="2" charset="2"/>
              <a:buNone/>
              <a:defRPr/>
            </a:pPr>
            <a:r>
              <a:rPr lang="es-MX" sz="1800" b="1" u="sng" smtClean="0">
                <a:solidFill>
                  <a:schemeClr val="tx2"/>
                </a:solidFill>
                <a:effectLst>
                  <a:outerShdw blurRad="38100" dist="38100" dir="2700000" algn="tl">
                    <a:srgbClr val="C0C0C0"/>
                  </a:outerShdw>
                </a:effectLst>
                <a:latin typeface="Calibri" pitchFamily="34" charset="0"/>
              </a:rPr>
              <a:t>Varianza y desvío típico</a:t>
            </a:r>
          </a:p>
          <a:p>
            <a:pPr eaLnBrk="1" hangingPunct="1">
              <a:buFont typeface="Wingdings" pitchFamily="2" charset="2"/>
              <a:buNone/>
              <a:defRPr/>
            </a:pPr>
            <a:endParaRPr lang="es-ES" sz="1800" b="1" u="sng" smtClean="0">
              <a:solidFill>
                <a:schemeClr val="tx2"/>
              </a:solidFill>
              <a:effectLst>
                <a:outerShdw blurRad="38100" dist="38100" dir="2700000" algn="tl">
                  <a:srgbClr val="C0C0C0"/>
                </a:outerShdw>
              </a:effectLst>
              <a:latin typeface="Calibri" pitchFamily="34" charset="0"/>
            </a:endParaRPr>
          </a:p>
        </p:txBody>
      </p:sp>
      <p:sp>
        <p:nvSpPr>
          <p:cNvPr id="4" name="3 Rectángulo"/>
          <p:cNvSpPr>
            <a:spLocks noChangeArrowheads="1"/>
          </p:cNvSpPr>
          <p:nvPr/>
        </p:nvSpPr>
        <p:spPr bwMode="auto">
          <a:xfrm>
            <a:off x="685800" y="2133600"/>
            <a:ext cx="7467600" cy="2032000"/>
          </a:xfrm>
          <a:prstGeom prst="rect">
            <a:avLst/>
          </a:prstGeom>
          <a:gradFill rotWithShape="0">
            <a:gsLst>
              <a:gs pos="0">
                <a:schemeClr val="accent2"/>
              </a:gs>
              <a:gs pos="100000">
                <a:schemeClr val="accent2">
                  <a:gamma/>
                  <a:tint val="0"/>
                  <a:invGamma/>
                </a:schemeClr>
              </a:gs>
            </a:gsLst>
            <a:lin ang="5400000" scaled="1"/>
          </a:gradFill>
          <a:ln w="9525">
            <a:noFill/>
            <a:miter lim="800000"/>
            <a:headEnd/>
            <a:tailEnd/>
          </a:ln>
        </p:spPr>
        <p:txBody>
          <a:bodyPr>
            <a:spAutoFit/>
          </a:bodyPr>
          <a:lstStyle/>
          <a:p>
            <a:pPr algn="just">
              <a:defRPr/>
            </a:pPr>
            <a:r>
              <a:rPr lang="es-ES" sz="1800" dirty="0">
                <a:latin typeface="Calibri" pitchFamily="34" charset="0"/>
              </a:rPr>
              <a:t>La </a:t>
            </a:r>
            <a:r>
              <a:rPr lang="es-ES" sz="1800" b="1" dirty="0">
                <a:latin typeface="Calibri" pitchFamily="34" charset="0"/>
              </a:rPr>
              <a:t>desviación estándar</a:t>
            </a:r>
            <a:r>
              <a:rPr lang="es-ES" sz="1800" dirty="0">
                <a:latin typeface="Calibri" pitchFamily="34" charset="0"/>
              </a:rPr>
              <a:t> (o </a:t>
            </a:r>
            <a:r>
              <a:rPr lang="es-ES" sz="1800" b="1" dirty="0">
                <a:latin typeface="Calibri" pitchFamily="34" charset="0"/>
              </a:rPr>
              <a:t>desviación típica</a:t>
            </a:r>
            <a:r>
              <a:rPr lang="es-ES" sz="1800" dirty="0">
                <a:latin typeface="Calibri" pitchFamily="34" charset="0"/>
              </a:rPr>
              <a:t>) y </a:t>
            </a:r>
            <a:r>
              <a:rPr lang="es-ES" sz="1800" b="1" dirty="0">
                <a:latin typeface="Calibri" pitchFamily="34" charset="0"/>
              </a:rPr>
              <a:t>la varianza </a:t>
            </a:r>
            <a:r>
              <a:rPr lang="es-ES" sz="1800" dirty="0">
                <a:latin typeface="Calibri" pitchFamily="34" charset="0"/>
              </a:rPr>
              <a:t>son</a:t>
            </a:r>
            <a:r>
              <a:rPr lang="es-ES" sz="1800" b="1" dirty="0">
                <a:latin typeface="Calibri" pitchFamily="34" charset="0"/>
              </a:rPr>
              <a:t> </a:t>
            </a:r>
            <a:r>
              <a:rPr lang="es-ES" sz="1800" dirty="0">
                <a:latin typeface="Calibri" pitchFamily="34" charset="0"/>
              </a:rPr>
              <a:t>medidas de dispersión para variables de razón y de intervalo. Son medidas que informan acerca del promedio de distancias que tienen los datos respecto de su media aritmética, expresada en las mismas unidades de medida que la variable de origen. Ambas medidas están estrechamente relacionadas ya que se define una a partir de la otra.</a:t>
            </a:r>
          </a:p>
          <a:p>
            <a:pPr algn="just">
              <a:defRPr/>
            </a:pPr>
            <a:endParaRPr lang="es-ES" sz="1800" dirty="0">
              <a:latin typeface="Calibri" pitchFamily="34" charset="0"/>
            </a:endParaRPr>
          </a:p>
        </p:txBody>
      </p:sp>
      <p:pic>
        <p:nvPicPr>
          <p:cNvPr id="8192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343400"/>
            <a:ext cx="5607050" cy="227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9" name="Line 9"/>
          <p:cNvSpPr>
            <a:spLocks noChangeShapeType="1"/>
          </p:cNvSpPr>
          <p:nvPr/>
        </p:nvSpPr>
        <p:spPr bwMode="auto">
          <a:xfrm flipV="1">
            <a:off x="3581400" y="5334000"/>
            <a:ext cx="228600" cy="762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0" name="Line 10"/>
          <p:cNvSpPr>
            <a:spLocks noChangeShapeType="1"/>
          </p:cNvSpPr>
          <p:nvPr/>
        </p:nvSpPr>
        <p:spPr bwMode="auto">
          <a:xfrm flipV="1">
            <a:off x="3505200" y="5486400"/>
            <a:ext cx="228600" cy="762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1" name="Line 11"/>
          <p:cNvSpPr>
            <a:spLocks noChangeShapeType="1"/>
          </p:cNvSpPr>
          <p:nvPr/>
        </p:nvSpPr>
        <p:spPr bwMode="auto">
          <a:xfrm>
            <a:off x="4191000" y="5334000"/>
            <a:ext cx="228600" cy="762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2" name="Line 12"/>
          <p:cNvSpPr>
            <a:spLocks noChangeShapeType="1"/>
          </p:cNvSpPr>
          <p:nvPr/>
        </p:nvSpPr>
        <p:spPr bwMode="auto">
          <a:xfrm>
            <a:off x="4191000" y="5410200"/>
            <a:ext cx="228600" cy="1524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3" name="Line 13"/>
          <p:cNvSpPr>
            <a:spLocks noChangeShapeType="1"/>
          </p:cNvSpPr>
          <p:nvPr/>
        </p:nvSpPr>
        <p:spPr bwMode="auto">
          <a:xfrm>
            <a:off x="2971800" y="5257800"/>
            <a:ext cx="762000" cy="7620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4" name="Line 14"/>
          <p:cNvSpPr>
            <a:spLocks noChangeShapeType="1"/>
          </p:cNvSpPr>
          <p:nvPr/>
        </p:nvSpPr>
        <p:spPr bwMode="auto">
          <a:xfrm flipV="1">
            <a:off x="3124200" y="5486400"/>
            <a:ext cx="762000" cy="45720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5" name="Line 15"/>
          <p:cNvSpPr>
            <a:spLocks noChangeShapeType="1"/>
          </p:cNvSpPr>
          <p:nvPr/>
        </p:nvSpPr>
        <p:spPr bwMode="auto">
          <a:xfrm>
            <a:off x="4267200" y="5257800"/>
            <a:ext cx="685800" cy="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6" name="Line 16"/>
          <p:cNvSpPr>
            <a:spLocks noChangeShapeType="1"/>
          </p:cNvSpPr>
          <p:nvPr/>
        </p:nvSpPr>
        <p:spPr bwMode="auto">
          <a:xfrm>
            <a:off x="4114800" y="5486400"/>
            <a:ext cx="762000" cy="30480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8" name="Line 18"/>
          <p:cNvSpPr>
            <a:spLocks noChangeShapeType="1"/>
          </p:cNvSpPr>
          <p:nvPr/>
        </p:nvSpPr>
        <p:spPr bwMode="auto">
          <a:xfrm>
            <a:off x="2590800" y="5029200"/>
            <a:ext cx="1219200" cy="228600"/>
          </a:xfrm>
          <a:prstGeom prst="line">
            <a:avLst/>
          </a:prstGeom>
          <a:noFill/>
          <a:ln w="25400">
            <a:solidFill>
              <a:srgbClr val="DD6A1B"/>
            </a:solidFill>
            <a:prstDash val="lg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39" name="Line 19"/>
          <p:cNvSpPr>
            <a:spLocks noChangeShapeType="1"/>
          </p:cNvSpPr>
          <p:nvPr/>
        </p:nvSpPr>
        <p:spPr bwMode="auto">
          <a:xfrm>
            <a:off x="4114800" y="5486400"/>
            <a:ext cx="1219200" cy="685800"/>
          </a:xfrm>
          <a:prstGeom prst="line">
            <a:avLst/>
          </a:prstGeom>
          <a:noFill/>
          <a:ln w="25400">
            <a:solidFill>
              <a:srgbClr val="DD6A1B"/>
            </a:solidFill>
            <a:prstDash val="lg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40" name="Line 20"/>
          <p:cNvSpPr>
            <a:spLocks noChangeShapeType="1"/>
          </p:cNvSpPr>
          <p:nvPr/>
        </p:nvSpPr>
        <p:spPr bwMode="auto">
          <a:xfrm>
            <a:off x="2057400" y="4572000"/>
            <a:ext cx="1981200" cy="609600"/>
          </a:xfrm>
          <a:prstGeom prst="line">
            <a:avLst/>
          </a:prstGeom>
          <a:noFill/>
          <a:ln w="25400">
            <a:solidFill>
              <a:srgbClr val="FF6600"/>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41" name="Line 21"/>
          <p:cNvSpPr>
            <a:spLocks noChangeShapeType="1"/>
          </p:cNvSpPr>
          <p:nvPr/>
        </p:nvSpPr>
        <p:spPr bwMode="auto">
          <a:xfrm flipH="1">
            <a:off x="4114800" y="4876800"/>
            <a:ext cx="1676400" cy="304800"/>
          </a:xfrm>
          <a:prstGeom prst="line">
            <a:avLst/>
          </a:prstGeom>
          <a:noFill/>
          <a:ln w="25400">
            <a:solidFill>
              <a:srgbClr val="FF6600"/>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42" name="Line 22"/>
          <p:cNvSpPr>
            <a:spLocks noChangeShapeType="1"/>
          </p:cNvSpPr>
          <p:nvPr/>
        </p:nvSpPr>
        <p:spPr bwMode="auto">
          <a:xfrm>
            <a:off x="1600200" y="5181600"/>
            <a:ext cx="2209800" cy="228600"/>
          </a:xfrm>
          <a:prstGeom prst="line">
            <a:avLst/>
          </a:prstGeom>
          <a:noFill/>
          <a:ln w="25400">
            <a:solidFill>
              <a:schemeClr val="tx2"/>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43" name="Line 23"/>
          <p:cNvSpPr>
            <a:spLocks noChangeShapeType="1"/>
          </p:cNvSpPr>
          <p:nvPr/>
        </p:nvSpPr>
        <p:spPr bwMode="auto">
          <a:xfrm flipH="1">
            <a:off x="4114800" y="5105400"/>
            <a:ext cx="2209800" cy="304800"/>
          </a:xfrm>
          <a:prstGeom prst="line">
            <a:avLst/>
          </a:prstGeom>
          <a:noFill/>
          <a:ln w="25400">
            <a:solidFill>
              <a:schemeClr val="tx2"/>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1950" name="Text Box 30"/>
          <p:cNvSpPr txBox="1">
            <a:spLocks noChangeArrowheads="1"/>
          </p:cNvSpPr>
          <p:nvPr/>
        </p:nvSpPr>
        <p:spPr bwMode="auto">
          <a:xfrm>
            <a:off x="7467600" y="5867400"/>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latin typeface="Calibri" pitchFamily="34" charset="0"/>
              </a:rPr>
              <a:t>N: 54</a:t>
            </a:r>
            <a:endParaRPr lang="es-ES" altLang="es-AR" sz="1800">
              <a:latin typeface="Calibri" pitchFamily="34" charset="0"/>
            </a:endParaRPr>
          </a:p>
        </p:txBody>
      </p:sp>
      <p:sp>
        <p:nvSpPr>
          <p:cNvPr id="81951" name="Text Box 31"/>
          <p:cNvSpPr txBox="1">
            <a:spLocks noChangeArrowheads="1"/>
          </p:cNvSpPr>
          <p:nvPr/>
        </p:nvSpPr>
        <p:spPr bwMode="auto">
          <a:xfrm>
            <a:off x="2743200" y="45720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b="1">
                <a:latin typeface="Calibri" pitchFamily="34" charset="0"/>
              </a:rPr>
              <a:t>(X</a:t>
            </a:r>
            <a:r>
              <a:rPr lang="es-MX" altLang="es-AR" sz="1400" b="1" baseline="-25000">
                <a:latin typeface="Calibri" pitchFamily="34" charset="0"/>
              </a:rPr>
              <a:t>i</a:t>
            </a:r>
            <a:r>
              <a:rPr lang="es-MX" altLang="es-AR" sz="1400" b="1">
                <a:latin typeface="Calibri" pitchFamily="34" charset="0"/>
              </a:rPr>
              <a:t> – u)</a:t>
            </a:r>
            <a:r>
              <a:rPr lang="es-MX" altLang="es-AR" sz="1400" b="1" baseline="30000">
                <a:latin typeface="Calibri" pitchFamily="34" charset="0"/>
              </a:rPr>
              <a:t>2</a:t>
            </a:r>
            <a:endParaRPr lang="es-ES" altLang="es-AR" sz="1400" b="1" baseline="300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1928"/>
                                        </p:tgtEl>
                                        <p:attrNameLst>
                                          <p:attrName>style.visibility</p:attrName>
                                        </p:attrNameLst>
                                      </p:cBhvr>
                                      <p:to>
                                        <p:strVal val="visible"/>
                                      </p:to>
                                    </p:set>
                                    <p:anim calcmode="lin" valueType="num">
                                      <p:cBhvr additive="base">
                                        <p:cTn id="7" dur="500" fill="hold"/>
                                        <p:tgtEl>
                                          <p:spTgt spid="81928"/>
                                        </p:tgtEl>
                                        <p:attrNameLst>
                                          <p:attrName>ppt_x</p:attrName>
                                        </p:attrNameLst>
                                      </p:cBhvr>
                                      <p:tavLst>
                                        <p:tav tm="0">
                                          <p:val>
                                            <p:strVal val="0-#ppt_w/2"/>
                                          </p:val>
                                        </p:tav>
                                        <p:tav tm="100000">
                                          <p:val>
                                            <p:strVal val="#ppt_x"/>
                                          </p:val>
                                        </p:tav>
                                      </p:tavLst>
                                    </p:anim>
                                    <p:anim calcmode="lin" valueType="num">
                                      <p:cBhvr additive="base">
                                        <p:cTn id="8" dur="500" fill="hold"/>
                                        <p:tgtEl>
                                          <p:spTgt spid="819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9"/>
                                        </p:tgtEl>
                                        <p:attrNameLst>
                                          <p:attrName>style.visibility</p:attrName>
                                        </p:attrNameLst>
                                      </p:cBhvr>
                                      <p:to>
                                        <p:strVal val="visible"/>
                                      </p:to>
                                    </p:set>
                                    <p:anim calcmode="lin" valueType="num">
                                      <p:cBhvr additive="base">
                                        <p:cTn id="13" dur="500" fill="hold"/>
                                        <p:tgtEl>
                                          <p:spTgt spid="81929"/>
                                        </p:tgtEl>
                                        <p:attrNameLst>
                                          <p:attrName>ppt_x</p:attrName>
                                        </p:attrNameLst>
                                      </p:cBhvr>
                                      <p:tavLst>
                                        <p:tav tm="0">
                                          <p:val>
                                            <p:strVal val="0-#ppt_w/2"/>
                                          </p:val>
                                        </p:tav>
                                        <p:tav tm="100000">
                                          <p:val>
                                            <p:strVal val="#ppt_x"/>
                                          </p:val>
                                        </p:tav>
                                      </p:tavLst>
                                    </p:anim>
                                    <p:anim calcmode="lin" valueType="num">
                                      <p:cBhvr additive="base">
                                        <p:cTn id="14" dur="500" fill="hold"/>
                                        <p:tgtEl>
                                          <p:spTgt spid="81929"/>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81930"/>
                                        </p:tgtEl>
                                        <p:attrNameLst>
                                          <p:attrName>style.visibility</p:attrName>
                                        </p:attrNameLst>
                                      </p:cBhvr>
                                      <p:to>
                                        <p:strVal val="visible"/>
                                      </p:to>
                                    </p:set>
                                    <p:anim calcmode="lin" valueType="num">
                                      <p:cBhvr additive="base">
                                        <p:cTn id="18" dur="500" fill="hold"/>
                                        <p:tgtEl>
                                          <p:spTgt spid="81930"/>
                                        </p:tgtEl>
                                        <p:attrNameLst>
                                          <p:attrName>ppt_x</p:attrName>
                                        </p:attrNameLst>
                                      </p:cBhvr>
                                      <p:tavLst>
                                        <p:tav tm="0">
                                          <p:val>
                                            <p:strVal val="0-#ppt_w/2"/>
                                          </p:val>
                                        </p:tav>
                                        <p:tav tm="100000">
                                          <p:val>
                                            <p:strVal val="#ppt_x"/>
                                          </p:val>
                                        </p:tav>
                                      </p:tavLst>
                                    </p:anim>
                                    <p:anim calcmode="lin" valueType="num">
                                      <p:cBhvr additive="base">
                                        <p:cTn id="19" dur="500" fill="hold"/>
                                        <p:tgtEl>
                                          <p:spTgt spid="81930"/>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1000"/>
                            </p:stCondLst>
                            <p:childTnLst>
                              <p:par>
                                <p:cTn id="21" presetID="2" presetClass="entr" presetSubtype="8" fill="hold" grpId="0" nodeType="afterEffect">
                                  <p:stCondLst>
                                    <p:cond delay="0"/>
                                  </p:stCondLst>
                                  <p:childTnLst>
                                    <p:set>
                                      <p:cBhvr>
                                        <p:cTn id="22" dur="1" fill="hold">
                                          <p:stCondLst>
                                            <p:cond delay="0"/>
                                          </p:stCondLst>
                                        </p:cTn>
                                        <p:tgtEl>
                                          <p:spTgt spid="81931"/>
                                        </p:tgtEl>
                                        <p:attrNameLst>
                                          <p:attrName>style.visibility</p:attrName>
                                        </p:attrNameLst>
                                      </p:cBhvr>
                                      <p:to>
                                        <p:strVal val="visible"/>
                                      </p:to>
                                    </p:set>
                                    <p:anim calcmode="lin" valueType="num">
                                      <p:cBhvr additive="base">
                                        <p:cTn id="23" dur="500" fill="hold"/>
                                        <p:tgtEl>
                                          <p:spTgt spid="81931"/>
                                        </p:tgtEl>
                                        <p:attrNameLst>
                                          <p:attrName>ppt_x</p:attrName>
                                        </p:attrNameLst>
                                      </p:cBhvr>
                                      <p:tavLst>
                                        <p:tav tm="0">
                                          <p:val>
                                            <p:strVal val="0-#ppt_w/2"/>
                                          </p:val>
                                        </p:tav>
                                        <p:tav tm="100000">
                                          <p:val>
                                            <p:strVal val="#ppt_x"/>
                                          </p:val>
                                        </p:tav>
                                      </p:tavLst>
                                    </p:anim>
                                    <p:anim calcmode="lin" valueType="num">
                                      <p:cBhvr additive="base">
                                        <p:cTn id="24" dur="500" fill="hold"/>
                                        <p:tgtEl>
                                          <p:spTgt spid="81931"/>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500"/>
                            </p:stCondLst>
                            <p:childTnLst>
                              <p:par>
                                <p:cTn id="26" presetID="2" presetClass="entr" presetSubtype="8" fill="hold" grpId="0" nodeType="afterEffect">
                                  <p:stCondLst>
                                    <p:cond delay="0"/>
                                  </p:stCondLst>
                                  <p:childTnLst>
                                    <p:set>
                                      <p:cBhvr>
                                        <p:cTn id="27" dur="1" fill="hold">
                                          <p:stCondLst>
                                            <p:cond delay="0"/>
                                          </p:stCondLst>
                                        </p:cTn>
                                        <p:tgtEl>
                                          <p:spTgt spid="81932"/>
                                        </p:tgtEl>
                                        <p:attrNameLst>
                                          <p:attrName>style.visibility</p:attrName>
                                        </p:attrNameLst>
                                      </p:cBhvr>
                                      <p:to>
                                        <p:strVal val="visible"/>
                                      </p:to>
                                    </p:set>
                                    <p:anim calcmode="lin" valueType="num">
                                      <p:cBhvr additive="base">
                                        <p:cTn id="28" dur="500" fill="hold"/>
                                        <p:tgtEl>
                                          <p:spTgt spid="81932"/>
                                        </p:tgtEl>
                                        <p:attrNameLst>
                                          <p:attrName>ppt_x</p:attrName>
                                        </p:attrNameLst>
                                      </p:cBhvr>
                                      <p:tavLst>
                                        <p:tav tm="0">
                                          <p:val>
                                            <p:strVal val="0-#ppt_w/2"/>
                                          </p:val>
                                        </p:tav>
                                        <p:tav tm="100000">
                                          <p:val>
                                            <p:strVal val="#ppt_x"/>
                                          </p:val>
                                        </p:tav>
                                      </p:tavLst>
                                    </p:anim>
                                    <p:anim calcmode="lin" valueType="num">
                                      <p:cBhvr additive="base">
                                        <p:cTn id="29" dur="500" fill="hold"/>
                                        <p:tgtEl>
                                          <p:spTgt spid="81932"/>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81933"/>
                                        </p:tgtEl>
                                        <p:attrNameLst>
                                          <p:attrName>style.visibility</p:attrName>
                                        </p:attrNameLst>
                                      </p:cBhvr>
                                      <p:to>
                                        <p:strVal val="visible"/>
                                      </p:to>
                                    </p:set>
                                    <p:anim calcmode="lin" valueType="num">
                                      <p:cBhvr additive="base">
                                        <p:cTn id="34" dur="500" fill="hold"/>
                                        <p:tgtEl>
                                          <p:spTgt spid="81933"/>
                                        </p:tgtEl>
                                        <p:attrNameLst>
                                          <p:attrName>ppt_x</p:attrName>
                                        </p:attrNameLst>
                                      </p:cBhvr>
                                      <p:tavLst>
                                        <p:tav tm="0">
                                          <p:val>
                                            <p:strVal val="0-#ppt_w/2"/>
                                          </p:val>
                                        </p:tav>
                                        <p:tav tm="100000">
                                          <p:val>
                                            <p:strVal val="#ppt_x"/>
                                          </p:val>
                                        </p:tav>
                                      </p:tavLst>
                                    </p:anim>
                                    <p:anim calcmode="lin" valueType="num">
                                      <p:cBhvr additive="base">
                                        <p:cTn id="35" dur="500" fill="hold"/>
                                        <p:tgtEl>
                                          <p:spTgt spid="81933"/>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500"/>
                            </p:stCondLst>
                            <p:childTnLst>
                              <p:par>
                                <p:cTn id="37" presetID="2" presetClass="entr" presetSubtype="8" fill="hold" grpId="0" nodeType="afterEffect">
                                  <p:stCondLst>
                                    <p:cond delay="0"/>
                                  </p:stCondLst>
                                  <p:childTnLst>
                                    <p:set>
                                      <p:cBhvr>
                                        <p:cTn id="38" dur="1" fill="hold">
                                          <p:stCondLst>
                                            <p:cond delay="0"/>
                                          </p:stCondLst>
                                        </p:cTn>
                                        <p:tgtEl>
                                          <p:spTgt spid="81934"/>
                                        </p:tgtEl>
                                        <p:attrNameLst>
                                          <p:attrName>style.visibility</p:attrName>
                                        </p:attrNameLst>
                                      </p:cBhvr>
                                      <p:to>
                                        <p:strVal val="visible"/>
                                      </p:to>
                                    </p:set>
                                    <p:anim calcmode="lin" valueType="num">
                                      <p:cBhvr additive="base">
                                        <p:cTn id="39" dur="500" fill="hold"/>
                                        <p:tgtEl>
                                          <p:spTgt spid="81934"/>
                                        </p:tgtEl>
                                        <p:attrNameLst>
                                          <p:attrName>ppt_x</p:attrName>
                                        </p:attrNameLst>
                                      </p:cBhvr>
                                      <p:tavLst>
                                        <p:tav tm="0">
                                          <p:val>
                                            <p:strVal val="0-#ppt_w/2"/>
                                          </p:val>
                                        </p:tav>
                                        <p:tav tm="100000">
                                          <p:val>
                                            <p:strVal val="#ppt_x"/>
                                          </p:val>
                                        </p:tav>
                                      </p:tavLst>
                                    </p:anim>
                                    <p:anim calcmode="lin" valueType="num">
                                      <p:cBhvr additive="base">
                                        <p:cTn id="40" dur="500" fill="hold"/>
                                        <p:tgtEl>
                                          <p:spTgt spid="81934"/>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1000"/>
                            </p:stCondLst>
                            <p:childTnLst>
                              <p:par>
                                <p:cTn id="42" presetID="2" presetClass="entr" presetSubtype="8" fill="hold" grpId="0" nodeType="afterEffect">
                                  <p:stCondLst>
                                    <p:cond delay="0"/>
                                  </p:stCondLst>
                                  <p:childTnLst>
                                    <p:set>
                                      <p:cBhvr>
                                        <p:cTn id="43" dur="1" fill="hold">
                                          <p:stCondLst>
                                            <p:cond delay="0"/>
                                          </p:stCondLst>
                                        </p:cTn>
                                        <p:tgtEl>
                                          <p:spTgt spid="81935"/>
                                        </p:tgtEl>
                                        <p:attrNameLst>
                                          <p:attrName>style.visibility</p:attrName>
                                        </p:attrNameLst>
                                      </p:cBhvr>
                                      <p:to>
                                        <p:strVal val="visible"/>
                                      </p:to>
                                    </p:set>
                                    <p:anim calcmode="lin" valueType="num">
                                      <p:cBhvr additive="base">
                                        <p:cTn id="44" dur="500" fill="hold"/>
                                        <p:tgtEl>
                                          <p:spTgt spid="81935"/>
                                        </p:tgtEl>
                                        <p:attrNameLst>
                                          <p:attrName>ppt_x</p:attrName>
                                        </p:attrNameLst>
                                      </p:cBhvr>
                                      <p:tavLst>
                                        <p:tav tm="0">
                                          <p:val>
                                            <p:strVal val="0-#ppt_w/2"/>
                                          </p:val>
                                        </p:tav>
                                        <p:tav tm="100000">
                                          <p:val>
                                            <p:strVal val="#ppt_x"/>
                                          </p:val>
                                        </p:tav>
                                      </p:tavLst>
                                    </p:anim>
                                    <p:anim calcmode="lin" valueType="num">
                                      <p:cBhvr additive="base">
                                        <p:cTn id="45" dur="500" fill="hold"/>
                                        <p:tgtEl>
                                          <p:spTgt spid="81935"/>
                                        </p:tgtEl>
                                        <p:attrNameLst>
                                          <p:attrName>ppt_y</p:attrName>
                                        </p:attrNameLst>
                                      </p:cBhvr>
                                      <p:tavLst>
                                        <p:tav tm="0">
                                          <p:val>
                                            <p:strVal val="#ppt_y"/>
                                          </p:val>
                                        </p:tav>
                                        <p:tav tm="100000">
                                          <p:val>
                                            <p:strVal val="#ppt_y"/>
                                          </p:val>
                                        </p:tav>
                                      </p:tavLst>
                                    </p:anim>
                                  </p:childTnLst>
                                </p:cTn>
                              </p:par>
                            </p:childTnLst>
                          </p:cTn>
                        </p:par>
                        <p:par>
                          <p:cTn id="46" fill="hold" nodeType="afterGroup">
                            <p:stCondLst>
                              <p:cond delay="1500"/>
                            </p:stCondLst>
                            <p:childTnLst>
                              <p:par>
                                <p:cTn id="47" presetID="2" presetClass="entr" presetSubtype="8" fill="hold" grpId="0" nodeType="afterEffect">
                                  <p:stCondLst>
                                    <p:cond delay="0"/>
                                  </p:stCondLst>
                                  <p:childTnLst>
                                    <p:set>
                                      <p:cBhvr>
                                        <p:cTn id="48" dur="1" fill="hold">
                                          <p:stCondLst>
                                            <p:cond delay="0"/>
                                          </p:stCondLst>
                                        </p:cTn>
                                        <p:tgtEl>
                                          <p:spTgt spid="81936"/>
                                        </p:tgtEl>
                                        <p:attrNameLst>
                                          <p:attrName>style.visibility</p:attrName>
                                        </p:attrNameLst>
                                      </p:cBhvr>
                                      <p:to>
                                        <p:strVal val="visible"/>
                                      </p:to>
                                    </p:set>
                                    <p:anim calcmode="lin" valueType="num">
                                      <p:cBhvr additive="base">
                                        <p:cTn id="49" dur="500" fill="hold"/>
                                        <p:tgtEl>
                                          <p:spTgt spid="81936"/>
                                        </p:tgtEl>
                                        <p:attrNameLst>
                                          <p:attrName>ppt_x</p:attrName>
                                        </p:attrNameLst>
                                      </p:cBhvr>
                                      <p:tavLst>
                                        <p:tav tm="0">
                                          <p:val>
                                            <p:strVal val="0-#ppt_w/2"/>
                                          </p:val>
                                        </p:tav>
                                        <p:tav tm="100000">
                                          <p:val>
                                            <p:strVal val="#ppt_x"/>
                                          </p:val>
                                        </p:tav>
                                      </p:tavLst>
                                    </p:anim>
                                    <p:anim calcmode="lin" valueType="num">
                                      <p:cBhvr additive="base">
                                        <p:cTn id="50" dur="500" fill="hold"/>
                                        <p:tgtEl>
                                          <p:spTgt spid="81936"/>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1938"/>
                                        </p:tgtEl>
                                        <p:attrNameLst>
                                          <p:attrName>style.visibility</p:attrName>
                                        </p:attrNameLst>
                                      </p:cBhvr>
                                      <p:to>
                                        <p:strVal val="visible"/>
                                      </p:to>
                                    </p:set>
                                    <p:anim calcmode="lin" valueType="num">
                                      <p:cBhvr additive="base">
                                        <p:cTn id="55" dur="500" fill="hold"/>
                                        <p:tgtEl>
                                          <p:spTgt spid="81938"/>
                                        </p:tgtEl>
                                        <p:attrNameLst>
                                          <p:attrName>ppt_x</p:attrName>
                                        </p:attrNameLst>
                                      </p:cBhvr>
                                      <p:tavLst>
                                        <p:tav tm="0">
                                          <p:val>
                                            <p:strVal val="0-#ppt_w/2"/>
                                          </p:val>
                                        </p:tav>
                                        <p:tav tm="100000">
                                          <p:val>
                                            <p:strVal val="#ppt_x"/>
                                          </p:val>
                                        </p:tav>
                                      </p:tavLst>
                                    </p:anim>
                                    <p:anim calcmode="lin" valueType="num">
                                      <p:cBhvr additive="base">
                                        <p:cTn id="56" dur="500" fill="hold"/>
                                        <p:tgtEl>
                                          <p:spTgt spid="81938"/>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500"/>
                            </p:stCondLst>
                            <p:childTnLst>
                              <p:par>
                                <p:cTn id="58" presetID="2" presetClass="entr" presetSubtype="8" fill="hold" grpId="0" nodeType="afterEffect">
                                  <p:stCondLst>
                                    <p:cond delay="0"/>
                                  </p:stCondLst>
                                  <p:childTnLst>
                                    <p:set>
                                      <p:cBhvr>
                                        <p:cTn id="59" dur="1" fill="hold">
                                          <p:stCondLst>
                                            <p:cond delay="0"/>
                                          </p:stCondLst>
                                        </p:cTn>
                                        <p:tgtEl>
                                          <p:spTgt spid="81939"/>
                                        </p:tgtEl>
                                        <p:attrNameLst>
                                          <p:attrName>style.visibility</p:attrName>
                                        </p:attrNameLst>
                                      </p:cBhvr>
                                      <p:to>
                                        <p:strVal val="visible"/>
                                      </p:to>
                                    </p:set>
                                    <p:anim calcmode="lin" valueType="num">
                                      <p:cBhvr additive="base">
                                        <p:cTn id="60" dur="500" fill="hold"/>
                                        <p:tgtEl>
                                          <p:spTgt spid="81939"/>
                                        </p:tgtEl>
                                        <p:attrNameLst>
                                          <p:attrName>ppt_x</p:attrName>
                                        </p:attrNameLst>
                                      </p:cBhvr>
                                      <p:tavLst>
                                        <p:tav tm="0">
                                          <p:val>
                                            <p:strVal val="0-#ppt_w/2"/>
                                          </p:val>
                                        </p:tav>
                                        <p:tav tm="100000">
                                          <p:val>
                                            <p:strVal val="#ppt_x"/>
                                          </p:val>
                                        </p:tav>
                                      </p:tavLst>
                                    </p:anim>
                                    <p:anim calcmode="lin" valueType="num">
                                      <p:cBhvr additive="base">
                                        <p:cTn id="61" dur="500" fill="hold"/>
                                        <p:tgtEl>
                                          <p:spTgt spid="81939"/>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81940"/>
                                        </p:tgtEl>
                                        <p:attrNameLst>
                                          <p:attrName>style.visibility</p:attrName>
                                        </p:attrNameLst>
                                      </p:cBhvr>
                                      <p:to>
                                        <p:strVal val="visible"/>
                                      </p:to>
                                    </p:set>
                                    <p:anim calcmode="lin" valueType="num">
                                      <p:cBhvr additive="base">
                                        <p:cTn id="66" dur="500" fill="hold"/>
                                        <p:tgtEl>
                                          <p:spTgt spid="81940"/>
                                        </p:tgtEl>
                                        <p:attrNameLst>
                                          <p:attrName>ppt_x</p:attrName>
                                        </p:attrNameLst>
                                      </p:cBhvr>
                                      <p:tavLst>
                                        <p:tav tm="0">
                                          <p:val>
                                            <p:strVal val="0-#ppt_w/2"/>
                                          </p:val>
                                        </p:tav>
                                        <p:tav tm="100000">
                                          <p:val>
                                            <p:strVal val="#ppt_x"/>
                                          </p:val>
                                        </p:tav>
                                      </p:tavLst>
                                    </p:anim>
                                    <p:anim calcmode="lin" valueType="num">
                                      <p:cBhvr additive="base">
                                        <p:cTn id="67" dur="500" fill="hold"/>
                                        <p:tgtEl>
                                          <p:spTgt spid="81940"/>
                                        </p:tgtEl>
                                        <p:attrNameLst>
                                          <p:attrName>ppt_y</p:attrName>
                                        </p:attrNameLst>
                                      </p:cBhvr>
                                      <p:tavLst>
                                        <p:tav tm="0">
                                          <p:val>
                                            <p:strVal val="#ppt_y"/>
                                          </p:val>
                                        </p:tav>
                                        <p:tav tm="100000">
                                          <p:val>
                                            <p:strVal val="#ppt_y"/>
                                          </p:val>
                                        </p:tav>
                                      </p:tavLst>
                                    </p:anim>
                                  </p:childTnLst>
                                </p:cTn>
                              </p:par>
                            </p:childTnLst>
                          </p:cTn>
                        </p:par>
                        <p:par>
                          <p:cTn id="68" fill="hold" nodeType="afterGroup">
                            <p:stCondLst>
                              <p:cond delay="500"/>
                            </p:stCondLst>
                            <p:childTnLst>
                              <p:par>
                                <p:cTn id="69" presetID="2" presetClass="entr" presetSubtype="8" fill="hold" grpId="0" nodeType="afterEffect">
                                  <p:stCondLst>
                                    <p:cond delay="0"/>
                                  </p:stCondLst>
                                  <p:childTnLst>
                                    <p:set>
                                      <p:cBhvr>
                                        <p:cTn id="70" dur="1" fill="hold">
                                          <p:stCondLst>
                                            <p:cond delay="0"/>
                                          </p:stCondLst>
                                        </p:cTn>
                                        <p:tgtEl>
                                          <p:spTgt spid="81941"/>
                                        </p:tgtEl>
                                        <p:attrNameLst>
                                          <p:attrName>style.visibility</p:attrName>
                                        </p:attrNameLst>
                                      </p:cBhvr>
                                      <p:to>
                                        <p:strVal val="visible"/>
                                      </p:to>
                                    </p:set>
                                    <p:anim calcmode="lin" valueType="num">
                                      <p:cBhvr additive="base">
                                        <p:cTn id="71" dur="500" fill="hold"/>
                                        <p:tgtEl>
                                          <p:spTgt spid="81941"/>
                                        </p:tgtEl>
                                        <p:attrNameLst>
                                          <p:attrName>ppt_x</p:attrName>
                                        </p:attrNameLst>
                                      </p:cBhvr>
                                      <p:tavLst>
                                        <p:tav tm="0">
                                          <p:val>
                                            <p:strVal val="0-#ppt_w/2"/>
                                          </p:val>
                                        </p:tav>
                                        <p:tav tm="100000">
                                          <p:val>
                                            <p:strVal val="#ppt_x"/>
                                          </p:val>
                                        </p:tav>
                                      </p:tavLst>
                                    </p:anim>
                                    <p:anim calcmode="lin" valueType="num">
                                      <p:cBhvr additive="base">
                                        <p:cTn id="72" dur="500" fill="hold"/>
                                        <p:tgtEl>
                                          <p:spTgt spid="81941"/>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81942"/>
                                        </p:tgtEl>
                                        <p:attrNameLst>
                                          <p:attrName>style.visibility</p:attrName>
                                        </p:attrNameLst>
                                      </p:cBhvr>
                                      <p:to>
                                        <p:strVal val="visible"/>
                                      </p:to>
                                    </p:set>
                                    <p:anim calcmode="lin" valueType="num">
                                      <p:cBhvr additive="base">
                                        <p:cTn id="77" dur="500" fill="hold"/>
                                        <p:tgtEl>
                                          <p:spTgt spid="81942"/>
                                        </p:tgtEl>
                                        <p:attrNameLst>
                                          <p:attrName>ppt_x</p:attrName>
                                        </p:attrNameLst>
                                      </p:cBhvr>
                                      <p:tavLst>
                                        <p:tav tm="0">
                                          <p:val>
                                            <p:strVal val="0-#ppt_w/2"/>
                                          </p:val>
                                        </p:tav>
                                        <p:tav tm="100000">
                                          <p:val>
                                            <p:strVal val="#ppt_x"/>
                                          </p:val>
                                        </p:tav>
                                      </p:tavLst>
                                    </p:anim>
                                    <p:anim calcmode="lin" valueType="num">
                                      <p:cBhvr additive="base">
                                        <p:cTn id="78" dur="500" fill="hold"/>
                                        <p:tgtEl>
                                          <p:spTgt spid="81942"/>
                                        </p:tgtEl>
                                        <p:attrNameLst>
                                          <p:attrName>ppt_y</p:attrName>
                                        </p:attrNameLst>
                                      </p:cBhvr>
                                      <p:tavLst>
                                        <p:tav tm="0">
                                          <p:val>
                                            <p:strVal val="#ppt_y"/>
                                          </p:val>
                                        </p:tav>
                                        <p:tav tm="100000">
                                          <p:val>
                                            <p:strVal val="#ppt_y"/>
                                          </p:val>
                                        </p:tav>
                                      </p:tavLst>
                                    </p:anim>
                                  </p:childTnLst>
                                </p:cTn>
                              </p:par>
                            </p:childTnLst>
                          </p:cTn>
                        </p:par>
                        <p:par>
                          <p:cTn id="79" fill="hold" nodeType="afterGroup">
                            <p:stCondLst>
                              <p:cond delay="500"/>
                            </p:stCondLst>
                            <p:childTnLst>
                              <p:par>
                                <p:cTn id="80" presetID="2" presetClass="entr" presetSubtype="8" fill="hold" grpId="0" nodeType="afterEffect">
                                  <p:stCondLst>
                                    <p:cond delay="0"/>
                                  </p:stCondLst>
                                  <p:childTnLst>
                                    <p:set>
                                      <p:cBhvr>
                                        <p:cTn id="81" dur="1" fill="hold">
                                          <p:stCondLst>
                                            <p:cond delay="0"/>
                                          </p:stCondLst>
                                        </p:cTn>
                                        <p:tgtEl>
                                          <p:spTgt spid="81943"/>
                                        </p:tgtEl>
                                        <p:attrNameLst>
                                          <p:attrName>style.visibility</p:attrName>
                                        </p:attrNameLst>
                                      </p:cBhvr>
                                      <p:to>
                                        <p:strVal val="visible"/>
                                      </p:to>
                                    </p:set>
                                    <p:anim calcmode="lin" valueType="num">
                                      <p:cBhvr additive="base">
                                        <p:cTn id="82" dur="500" fill="hold"/>
                                        <p:tgtEl>
                                          <p:spTgt spid="81943"/>
                                        </p:tgtEl>
                                        <p:attrNameLst>
                                          <p:attrName>ppt_x</p:attrName>
                                        </p:attrNameLst>
                                      </p:cBhvr>
                                      <p:tavLst>
                                        <p:tav tm="0">
                                          <p:val>
                                            <p:strVal val="0-#ppt_w/2"/>
                                          </p:val>
                                        </p:tav>
                                        <p:tav tm="100000">
                                          <p:val>
                                            <p:strVal val="#ppt_x"/>
                                          </p:val>
                                        </p:tav>
                                      </p:tavLst>
                                    </p:anim>
                                    <p:anim calcmode="lin" valueType="num">
                                      <p:cBhvr additive="base">
                                        <p:cTn id="83" dur="500" fill="hold"/>
                                        <p:tgtEl>
                                          <p:spTgt spid="81943"/>
                                        </p:tgtEl>
                                        <p:attrNameLst>
                                          <p:attrName>ppt_y</p:attrName>
                                        </p:attrNameLst>
                                      </p:cBhvr>
                                      <p:tavLst>
                                        <p:tav tm="0">
                                          <p:val>
                                            <p:strVal val="#ppt_y"/>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81950"/>
                                        </p:tgtEl>
                                        <p:attrNameLst>
                                          <p:attrName>style.visibility</p:attrName>
                                        </p:attrNameLst>
                                      </p:cBhvr>
                                      <p:to>
                                        <p:strVal val="visible"/>
                                      </p:to>
                                    </p:set>
                                    <p:anim calcmode="lin" valueType="num">
                                      <p:cBhvr additive="base">
                                        <p:cTn id="88" dur="500" fill="hold"/>
                                        <p:tgtEl>
                                          <p:spTgt spid="81950"/>
                                        </p:tgtEl>
                                        <p:attrNameLst>
                                          <p:attrName>ppt_x</p:attrName>
                                        </p:attrNameLst>
                                      </p:cBhvr>
                                      <p:tavLst>
                                        <p:tav tm="0">
                                          <p:val>
                                            <p:strVal val="0-#ppt_w/2"/>
                                          </p:val>
                                        </p:tav>
                                        <p:tav tm="100000">
                                          <p:val>
                                            <p:strVal val="#ppt_x"/>
                                          </p:val>
                                        </p:tav>
                                      </p:tavLst>
                                    </p:anim>
                                    <p:anim calcmode="lin" valueType="num">
                                      <p:cBhvr additive="base">
                                        <p:cTn id="89" dur="500" fill="hold"/>
                                        <p:tgtEl>
                                          <p:spTgt spid="81950"/>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8" fill="hold" grpId="0" nodeType="clickEffect">
                                  <p:stCondLst>
                                    <p:cond delay="0"/>
                                  </p:stCondLst>
                                  <p:childTnLst>
                                    <p:set>
                                      <p:cBhvr>
                                        <p:cTn id="93" dur="1" fill="hold">
                                          <p:stCondLst>
                                            <p:cond delay="0"/>
                                          </p:stCondLst>
                                        </p:cTn>
                                        <p:tgtEl>
                                          <p:spTgt spid="81951"/>
                                        </p:tgtEl>
                                        <p:attrNameLst>
                                          <p:attrName>style.visibility</p:attrName>
                                        </p:attrNameLst>
                                      </p:cBhvr>
                                      <p:to>
                                        <p:strVal val="visible"/>
                                      </p:to>
                                    </p:set>
                                    <p:anim calcmode="lin" valueType="num">
                                      <p:cBhvr additive="base">
                                        <p:cTn id="94" dur="500" fill="hold"/>
                                        <p:tgtEl>
                                          <p:spTgt spid="81951"/>
                                        </p:tgtEl>
                                        <p:attrNameLst>
                                          <p:attrName>ppt_x</p:attrName>
                                        </p:attrNameLst>
                                      </p:cBhvr>
                                      <p:tavLst>
                                        <p:tav tm="0">
                                          <p:val>
                                            <p:strVal val="0-#ppt_w/2"/>
                                          </p:val>
                                        </p:tav>
                                        <p:tav tm="100000">
                                          <p:val>
                                            <p:strVal val="#ppt_x"/>
                                          </p:val>
                                        </p:tav>
                                      </p:tavLst>
                                    </p:anim>
                                    <p:anim calcmode="lin" valueType="num">
                                      <p:cBhvr additive="base">
                                        <p:cTn id="95" dur="500" fill="hold"/>
                                        <p:tgtEl>
                                          <p:spTgt spid="819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9" grpId="0" animBg="1"/>
      <p:bldP spid="81930" grpId="0" animBg="1"/>
      <p:bldP spid="81931" grpId="0" animBg="1"/>
      <p:bldP spid="81932" grpId="0" animBg="1"/>
      <p:bldP spid="81933" grpId="0" animBg="1"/>
      <p:bldP spid="81934" grpId="0" animBg="1"/>
      <p:bldP spid="81935" grpId="0" animBg="1"/>
      <p:bldP spid="81936" grpId="0" animBg="1"/>
      <p:bldP spid="81938" grpId="0" animBg="1"/>
      <p:bldP spid="81939" grpId="0" animBg="1"/>
      <p:bldP spid="81940" grpId="0" animBg="1"/>
      <p:bldP spid="81941" grpId="0" animBg="1"/>
      <p:bldP spid="81942" grpId="0" animBg="1"/>
      <p:bldP spid="81943" grpId="0" animBg="1"/>
      <p:bldP spid="81950" grpId="0" autoUpdateAnimBg="0"/>
      <p:bldP spid="8195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4213" y="765175"/>
            <a:ext cx="8135937" cy="647601"/>
          </a:xfrm>
        </p:spPr>
        <p:txBody>
          <a:bodyPr/>
          <a:lstStyle/>
          <a:p>
            <a:pPr algn="ctr" eaLnBrk="1" hangingPunct="1">
              <a:defRPr/>
            </a:pPr>
            <a:r>
              <a:rPr lang="es-AR" sz="2400" b="1" kern="1200" dirty="0" smtClean="0">
                <a:ea typeface="+mn-ea"/>
                <a:cs typeface="+mn-cs"/>
              </a:rPr>
              <a:t>LA </a:t>
            </a:r>
            <a:r>
              <a:rPr lang="es-AR" sz="2400" b="1" kern="1200" dirty="0" smtClean="0">
                <a:ea typeface="+mn-ea"/>
                <a:cs typeface="+mn-cs"/>
              </a:rPr>
              <a:t>DESCRIPCIÓN DE </a:t>
            </a:r>
            <a:r>
              <a:rPr lang="es-AR" sz="2400" b="1" kern="1200" dirty="0" smtClean="0">
                <a:ea typeface="+mn-ea"/>
                <a:cs typeface="+mn-cs"/>
              </a:rPr>
              <a:t>LOS DATOS </a:t>
            </a:r>
            <a:endParaRPr lang="es-AR" sz="2400" b="1" kern="1200" dirty="0">
              <a:ea typeface="+mn-ea"/>
              <a:cs typeface="+mn-cs"/>
            </a:endParaRPr>
          </a:p>
        </p:txBody>
      </p:sp>
      <p:sp>
        <p:nvSpPr>
          <p:cNvPr id="3" name="2 Marcador de contenido"/>
          <p:cNvSpPr>
            <a:spLocks noGrp="1"/>
          </p:cNvSpPr>
          <p:nvPr>
            <p:ph idx="1"/>
          </p:nvPr>
        </p:nvSpPr>
        <p:spPr>
          <a:xfrm>
            <a:off x="1979712" y="1844824"/>
            <a:ext cx="5189512" cy="4114800"/>
          </a:xfrm>
        </p:spPr>
        <p:txBody>
          <a:bodyPr/>
          <a:lstStyle/>
          <a:p>
            <a:pPr>
              <a:buFont typeface="Wingdings" pitchFamily="2" charset="2"/>
              <a:buChar char="Ø"/>
              <a:defRPr/>
            </a:pPr>
            <a:r>
              <a:rPr lang="es-ES_tradnl" sz="2800" dirty="0" smtClean="0">
                <a:solidFill>
                  <a:schemeClr val="tx2">
                    <a:lumMod val="60000"/>
                    <a:lumOff val="40000"/>
                  </a:schemeClr>
                </a:solidFill>
                <a:effectLst>
                  <a:outerShdw blurRad="38100" dist="38100" dir="2700000" algn="tl">
                    <a:srgbClr val="000000">
                      <a:alpha val="43137"/>
                    </a:srgbClr>
                  </a:outerShdw>
                </a:effectLst>
              </a:rPr>
              <a:t>Distribución de frecuencias</a:t>
            </a:r>
          </a:p>
          <a:p>
            <a:pPr>
              <a:buFont typeface="Wingdings" pitchFamily="2" charset="2"/>
              <a:buChar char="Ø"/>
              <a:defRPr/>
            </a:pPr>
            <a:r>
              <a:rPr lang="es-ES_tradnl" sz="2800" dirty="0" smtClean="0">
                <a:solidFill>
                  <a:schemeClr val="tx2">
                    <a:lumMod val="60000"/>
                    <a:lumOff val="40000"/>
                  </a:schemeClr>
                </a:solidFill>
                <a:effectLst>
                  <a:outerShdw blurRad="38100" dist="38100" dir="2700000" algn="tl">
                    <a:srgbClr val="000000">
                      <a:alpha val="43137"/>
                    </a:srgbClr>
                  </a:outerShdw>
                </a:effectLst>
              </a:rPr>
              <a:t>Distribución porcentual</a:t>
            </a:r>
          </a:p>
          <a:p>
            <a:pPr>
              <a:buFont typeface="Wingdings" pitchFamily="2" charset="2"/>
              <a:buChar char="Ø"/>
              <a:defRPr/>
            </a:pPr>
            <a:r>
              <a:rPr lang="es-ES_tradnl" sz="2800" dirty="0" smtClean="0">
                <a:solidFill>
                  <a:schemeClr val="tx2">
                    <a:lumMod val="60000"/>
                    <a:lumOff val="40000"/>
                  </a:schemeClr>
                </a:solidFill>
                <a:effectLst>
                  <a:outerShdw blurRad="38100" dist="38100" dir="2700000" algn="tl">
                    <a:srgbClr val="000000">
                      <a:alpha val="43137"/>
                    </a:srgbClr>
                  </a:outerShdw>
                </a:effectLst>
              </a:rPr>
              <a:t>Distribución acumulada</a:t>
            </a:r>
          </a:p>
          <a:p>
            <a:pPr>
              <a:buFont typeface="Wingdings" pitchFamily="2" charset="2"/>
              <a:buChar char="Ø"/>
              <a:defRPr/>
            </a:pPr>
            <a:r>
              <a:rPr lang="es-ES_tradnl" sz="2800" dirty="0" smtClean="0">
                <a:solidFill>
                  <a:schemeClr val="tx2">
                    <a:lumMod val="60000"/>
                    <a:lumOff val="40000"/>
                  </a:schemeClr>
                </a:solidFill>
                <a:effectLst>
                  <a:outerShdw blurRad="38100" dist="38100" dir="2700000" algn="tl">
                    <a:srgbClr val="000000">
                      <a:alpha val="43137"/>
                    </a:srgbClr>
                  </a:outerShdw>
                </a:effectLst>
              </a:rPr>
              <a:t>Proporciones</a:t>
            </a:r>
          </a:p>
          <a:p>
            <a:pPr>
              <a:buFont typeface="Wingdings" pitchFamily="2" charset="2"/>
              <a:buChar char="Ø"/>
              <a:defRPr/>
            </a:pPr>
            <a:r>
              <a:rPr lang="es-ES_tradnl" sz="2800" dirty="0" smtClean="0">
                <a:solidFill>
                  <a:schemeClr val="tx2">
                    <a:lumMod val="60000"/>
                    <a:lumOff val="40000"/>
                  </a:schemeClr>
                </a:solidFill>
                <a:effectLst>
                  <a:outerShdw blurRad="38100" dist="38100" dir="2700000" algn="tl">
                    <a:srgbClr val="000000">
                      <a:alpha val="43137"/>
                    </a:srgbClr>
                  </a:outerShdw>
                </a:effectLst>
              </a:rPr>
              <a:t>Razones</a:t>
            </a:r>
          </a:p>
          <a:p>
            <a:pPr>
              <a:buFont typeface="Wingdings" pitchFamily="2" charset="2"/>
              <a:buChar char="Ø"/>
              <a:defRPr/>
            </a:pPr>
            <a:r>
              <a:rPr lang="es-ES_tradnl" sz="2800" dirty="0" smtClean="0">
                <a:solidFill>
                  <a:schemeClr val="tx2">
                    <a:lumMod val="60000"/>
                    <a:lumOff val="40000"/>
                  </a:schemeClr>
                </a:solidFill>
                <a:effectLst>
                  <a:outerShdw blurRad="38100" dist="38100" dir="2700000" algn="tl">
                    <a:srgbClr val="000000">
                      <a:alpha val="43137"/>
                    </a:srgbClr>
                  </a:outerShdw>
                </a:effectLst>
              </a:rPr>
              <a:t>Representaciones gráficas</a:t>
            </a:r>
          </a:p>
          <a:p>
            <a:pPr>
              <a:buFont typeface="Wingdings" pitchFamily="2" charset="2"/>
              <a:buChar char="Ø"/>
              <a:defRPr/>
            </a:pPr>
            <a:endParaRPr lang="es-ES_tradnl" sz="2800" dirty="0" smtClean="0">
              <a:solidFill>
                <a:schemeClr val="tx2">
                  <a:lumMod val="60000"/>
                  <a:lumOff val="40000"/>
                </a:schemeClr>
              </a:solidFill>
              <a:effectLst>
                <a:outerShdw blurRad="38100" dist="38100" dir="2700000" algn="tl">
                  <a:srgbClr val="000000">
                    <a:alpha val="43137"/>
                  </a:srgbClr>
                </a:outerShdw>
              </a:effectLst>
            </a:endParaRPr>
          </a:p>
          <a:p>
            <a:pPr>
              <a:buFont typeface="Wingdings" pitchFamily="2" charset="2"/>
              <a:buNone/>
              <a:defRPr/>
            </a:pP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nodeType="afterGroup">
                            <p:stCondLst>
                              <p:cond delay="2500"/>
                            </p:stCondLst>
                            <p:childTnLst>
                              <p:par>
                                <p:cTn id="25" presetID="3" presetClass="entr" presetSubtype="1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dispersión / desviación respecto a la media</a:t>
            </a:r>
            <a:endParaRPr lang="es-ES" sz="3600" b="1" dirty="0" smtClean="0">
              <a:effectLst>
                <a:outerShdw blurRad="38100" dist="38100" dir="2700000" algn="tl">
                  <a:srgbClr val="C0C0C0"/>
                </a:outerShdw>
              </a:effectLst>
              <a:latin typeface="Calibri" pitchFamily="34" charset="0"/>
            </a:endParaRPr>
          </a:p>
        </p:txBody>
      </p:sp>
      <p:sp>
        <p:nvSpPr>
          <p:cNvPr id="86019" name="Rectangle 3"/>
          <p:cNvSpPr>
            <a:spLocks noGrp="1" noChangeArrowheads="1"/>
          </p:cNvSpPr>
          <p:nvPr>
            <p:ph type="body" idx="1"/>
          </p:nvPr>
        </p:nvSpPr>
        <p:spPr>
          <a:xfrm>
            <a:off x="1182688" y="2017713"/>
            <a:ext cx="7772400" cy="420687"/>
          </a:xfrm>
        </p:spPr>
        <p:txBody>
          <a:bodyPr/>
          <a:lstStyle/>
          <a:p>
            <a:pPr eaLnBrk="1" hangingPunct="1">
              <a:buFont typeface="Wingdings" pitchFamily="2" charset="2"/>
              <a:buNone/>
              <a:defRPr/>
            </a:pPr>
            <a:r>
              <a:rPr lang="es-MX" sz="2000" b="1" u="sng" dirty="0" smtClean="0">
                <a:solidFill>
                  <a:schemeClr val="tx2"/>
                </a:solidFill>
                <a:effectLst>
                  <a:outerShdw blurRad="38100" dist="38100" dir="2700000" algn="tl">
                    <a:srgbClr val="C0C0C0"/>
                  </a:outerShdw>
                </a:effectLst>
                <a:latin typeface="Calibri" pitchFamily="34" charset="0"/>
              </a:rPr>
              <a:t>Varianza y desvío típico</a:t>
            </a:r>
          </a:p>
          <a:p>
            <a:pPr eaLnBrk="1" hangingPunct="1">
              <a:buFont typeface="Wingdings" pitchFamily="2" charset="2"/>
              <a:buNone/>
              <a:defRPr/>
            </a:pPr>
            <a:endParaRPr lang="es-ES" sz="1800" b="1" u="sng" dirty="0" smtClean="0">
              <a:solidFill>
                <a:schemeClr val="tx2"/>
              </a:solidFill>
              <a:effectLst>
                <a:outerShdw blurRad="38100" dist="38100" dir="2700000" algn="tl">
                  <a:srgbClr val="C0C0C0"/>
                </a:outerShdw>
              </a:effectLst>
              <a:latin typeface="Calibri" pitchFamily="34" charset="0"/>
            </a:endParaRPr>
          </a:p>
        </p:txBody>
      </p:sp>
      <p:sp>
        <p:nvSpPr>
          <p:cNvPr id="37892" name="Line 6"/>
          <p:cNvSpPr>
            <a:spLocks noChangeShapeType="1"/>
          </p:cNvSpPr>
          <p:nvPr/>
        </p:nvSpPr>
        <p:spPr bwMode="auto">
          <a:xfrm flipV="1">
            <a:off x="3581400" y="5334000"/>
            <a:ext cx="228600" cy="762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3" name="Line 7"/>
          <p:cNvSpPr>
            <a:spLocks noChangeShapeType="1"/>
          </p:cNvSpPr>
          <p:nvPr/>
        </p:nvSpPr>
        <p:spPr bwMode="auto">
          <a:xfrm flipV="1">
            <a:off x="3505200" y="5486400"/>
            <a:ext cx="228600" cy="762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4" name="Line 8"/>
          <p:cNvSpPr>
            <a:spLocks noChangeShapeType="1"/>
          </p:cNvSpPr>
          <p:nvPr/>
        </p:nvSpPr>
        <p:spPr bwMode="auto">
          <a:xfrm>
            <a:off x="4191000" y="5334000"/>
            <a:ext cx="228600" cy="762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5" name="Line 9"/>
          <p:cNvSpPr>
            <a:spLocks noChangeShapeType="1"/>
          </p:cNvSpPr>
          <p:nvPr/>
        </p:nvSpPr>
        <p:spPr bwMode="auto">
          <a:xfrm>
            <a:off x="4191000" y="5410200"/>
            <a:ext cx="228600" cy="152400"/>
          </a:xfrm>
          <a:prstGeom prst="line">
            <a:avLst/>
          </a:prstGeom>
          <a:noFill/>
          <a:ln w="25400">
            <a:solidFill>
              <a:srgbClr val="008000"/>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6" name="Line 10"/>
          <p:cNvSpPr>
            <a:spLocks noChangeShapeType="1"/>
          </p:cNvSpPr>
          <p:nvPr/>
        </p:nvSpPr>
        <p:spPr bwMode="auto">
          <a:xfrm>
            <a:off x="2971800" y="5257800"/>
            <a:ext cx="762000" cy="7620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7" name="Line 12"/>
          <p:cNvSpPr>
            <a:spLocks noChangeShapeType="1"/>
          </p:cNvSpPr>
          <p:nvPr/>
        </p:nvSpPr>
        <p:spPr bwMode="auto">
          <a:xfrm>
            <a:off x="4267200" y="5257800"/>
            <a:ext cx="685800" cy="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8" name="Line 13"/>
          <p:cNvSpPr>
            <a:spLocks noChangeShapeType="1"/>
          </p:cNvSpPr>
          <p:nvPr/>
        </p:nvSpPr>
        <p:spPr bwMode="auto">
          <a:xfrm>
            <a:off x="4114800" y="5486400"/>
            <a:ext cx="762000" cy="304800"/>
          </a:xfrm>
          <a:prstGeom prst="line">
            <a:avLst/>
          </a:prstGeom>
          <a:noFill/>
          <a:ln w="25400" cap="rnd">
            <a:solidFill>
              <a:schemeClr val="folHlink"/>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899" name="Line 14"/>
          <p:cNvSpPr>
            <a:spLocks noChangeShapeType="1"/>
          </p:cNvSpPr>
          <p:nvPr/>
        </p:nvSpPr>
        <p:spPr bwMode="auto">
          <a:xfrm>
            <a:off x="2590800" y="5029200"/>
            <a:ext cx="1219200" cy="228600"/>
          </a:xfrm>
          <a:prstGeom prst="line">
            <a:avLst/>
          </a:prstGeom>
          <a:noFill/>
          <a:ln w="25400">
            <a:solidFill>
              <a:srgbClr val="DD6A1B"/>
            </a:solidFill>
            <a:prstDash val="lg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900" name="Line 15"/>
          <p:cNvSpPr>
            <a:spLocks noChangeShapeType="1"/>
          </p:cNvSpPr>
          <p:nvPr/>
        </p:nvSpPr>
        <p:spPr bwMode="auto">
          <a:xfrm>
            <a:off x="4114800" y="5486400"/>
            <a:ext cx="1219200" cy="685800"/>
          </a:xfrm>
          <a:prstGeom prst="line">
            <a:avLst/>
          </a:prstGeom>
          <a:noFill/>
          <a:ln w="25400">
            <a:solidFill>
              <a:srgbClr val="DD6A1B"/>
            </a:solidFill>
            <a:prstDash val="lgDash"/>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901" name="Line 16"/>
          <p:cNvSpPr>
            <a:spLocks noChangeShapeType="1"/>
          </p:cNvSpPr>
          <p:nvPr/>
        </p:nvSpPr>
        <p:spPr bwMode="auto">
          <a:xfrm>
            <a:off x="2057400" y="4572000"/>
            <a:ext cx="1981200" cy="609600"/>
          </a:xfrm>
          <a:prstGeom prst="line">
            <a:avLst/>
          </a:prstGeom>
          <a:noFill/>
          <a:ln w="25400">
            <a:solidFill>
              <a:srgbClr val="FF6600"/>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902" name="Line 17"/>
          <p:cNvSpPr>
            <a:spLocks noChangeShapeType="1"/>
          </p:cNvSpPr>
          <p:nvPr/>
        </p:nvSpPr>
        <p:spPr bwMode="auto">
          <a:xfrm flipH="1">
            <a:off x="4114800" y="4876800"/>
            <a:ext cx="1676400" cy="304800"/>
          </a:xfrm>
          <a:prstGeom prst="line">
            <a:avLst/>
          </a:prstGeom>
          <a:noFill/>
          <a:ln w="25400">
            <a:solidFill>
              <a:srgbClr val="FF6600"/>
            </a:solidFill>
            <a:prstDash val="sysDot"/>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903" name="Line 18"/>
          <p:cNvSpPr>
            <a:spLocks noChangeShapeType="1"/>
          </p:cNvSpPr>
          <p:nvPr/>
        </p:nvSpPr>
        <p:spPr bwMode="auto">
          <a:xfrm>
            <a:off x="1600200" y="5181600"/>
            <a:ext cx="2209800" cy="228600"/>
          </a:xfrm>
          <a:prstGeom prst="line">
            <a:avLst/>
          </a:prstGeom>
          <a:noFill/>
          <a:ln w="25400">
            <a:solidFill>
              <a:schemeClr val="tx2"/>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37904" name="Line 19"/>
          <p:cNvSpPr>
            <a:spLocks noChangeShapeType="1"/>
          </p:cNvSpPr>
          <p:nvPr/>
        </p:nvSpPr>
        <p:spPr bwMode="auto">
          <a:xfrm flipH="1">
            <a:off x="4114800" y="5105400"/>
            <a:ext cx="2209800" cy="304800"/>
          </a:xfrm>
          <a:prstGeom prst="line">
            <a:avLst/>
          </a:prstGeom>
          <a:noFill/>
          <a:ln w="25400">
            <a:solidFill>
              <a:schemeClr val="tx2"/>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6038" name="Text Box 22"/>
          <p:cNvSpPr txBox="1">
            <a:spLocks noChangeArrowheads="1"/>
          </p:cNvSpPr>
          <p:nvPr/>
        </p:nvSpPr>
        <p:spPr bwMode="auto">
          <a:xfrm>
            <a:off x="5105400" y="52578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b="1">
                <a:latin typeface="Calibri" pitchFamily="34" charset="0"/>
              </a:rPr>
              <a:t>(X</a:t>
            </a:r>
            <a:r>
              <a:rPr lang="es-MX" altLang="es-AR" sz="1400" b="1" baseline="-25000">
                <a:latin typeface="Calibri" pitchFamily="34" charset="0"/>
              </a:rPr>
              <a:t>i</a:t>
            </a:r>
            <a:r>
              <a:rPr lang="es-MX" altLang="es-AR" sz="1400" b="1">
                <a:latin typeface="Calibri" pitchFamily="34" charset="0"/>
              </a:rPr>
              <a:t> – u)</a:t>
            </a:r>
            <a:r>
              <a:rPr lang="es-MX" altLang="es-AR" sz="1400" b="1" baseline="30000">
                <a:latin typeface="Calibri" pitchFamily="34" charset="0"/>
              </a:rPr>
              <a:t>2</a:t>
            </a:r>
            <a:endParaRPr lang="es-ES" altLang="es-AR" sz="1400" b="1" baseline="30000">
              <a:latin typeface="Calibri" pitchFamily="34" charset="0"/>
            </a:endParaRPr>
          </a:p>
        </p:txBody>
      </p:sp>
      <p:sp>
        <p:nvSpPr>
          <p:cNvPr id="13" name="12 Rectángulo"/>
          <p:cNvSpPr>
            <a:spLocks noChangeArrowheads="1"/>
          </p:cNvSpPr>
          <p:nvPr/>
        </p:nvSpPr>
        <p:spPr bwMode="auto">
          <a:xfrm>
            <a:off x="228600" y="2514600"/>
            <a:ext cx="36433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 altLang="es-AR" sz="1600" b="1">
                <a:solidFill>
                  <a:srgbClr val="953735"/>
                </a:solidFill>
                <a:latin typeface="Arial" charset="0"/>
                <a:cs typeface="Arial" charset="0"/>
              </a:rPr>
              <a:t>Expresión de la varianza:</a:t>
            </a:r>
          </a:p>
        </p:txBody>
      </p:sp>
      <p:pic>
        <p:nvPicPr>
          <p:cNvPr id="86041" name="Picture 8" descr=" {\sigma^2} = \frac{ \sum_{i=1}^N \left( X_i - {\mu} \right) ^ 2 }{N} = \frac{ \sum X_i^2 }{N} - \mu^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205163"/>
            <a:ext cx="47244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42" name="Text Box 26"/>
          <p:cNvSpPr txBox="1">
            <a:spLocks noChangeArrowheads="1"/>
          </p:cNvSpPr>
          <p:nvPr/>
        </p:nvSpPr>
        <p:spPr bwMode="auto">
          <a:xfrm>
            <a:off x="5105400" y="48768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b="1">
                <a:latin typeface="Calibri" pitchFamily="34" charset="0"/>
              </a:rPr>
              <a:t>(X</a:t>
            </a:r>
            <a:r>
              <a:rPr lang="es-MX" altLang="es-AR" sz="1400" b="1" baseline="-25000">
                <a:latin typeface="Calibri" pitchFamily="34" charset="0"/>
              </a:rPr>
              <a:t>i</a:t>
            </a:r>
            <a:r>
              <a:rPr lang="es-MX" altLang="es-AR" sz="1400" b="1">
                <a:latin typeface="Calibri" pitchFamily="34" charset="0"/>
              </a:rPr>
              <a:t> – u)</a:t>
            </a:r>
            <a:r>
              <a:rPr lang="es-MX" altLang="es-AR" sz="1400" b="1" baseline="30000">
                <a:latin typeface="Calibri" pitchFamily="34" charset="0"/>
              </a:rPr>
              <a:t>2</a:t>
            </a:r>
            <a:endParaRPr lang="es-ES" altLang="es-AR" sz="1400" b="1" baseline="30000">
              <a:latin typeface="Calibri" pitchFamily="34" charset="0"/>
            </a:endParaRPr>
          </a:p>
        </p:txBody>
      </p:sp>
      <p:sp>
        <p:nvSpPr>
          <p:cNvPr id="86043" name="Text Box 27"/>
          <p:cNvSpPr txBox="1">
            <a:spLocks noChangeArrowheads="1"/>
          </p:cNvSpPr>
          <p:nvPr/>
        </p:nvSpPr>
        <p:spPr bwMode="auto">
          <a:xfrm>
            <a:off x="1676400" y="53340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b="1">
                <a:latin typeface="Calibri" pitchFamily="34" charset="0"/>
              </a:rPr>
              <a:t>(X</a:t>
            </a:r>
            <a:r>
              <a:rPr lang="es-MX" altLang="es-AR" sz="1400" b="1" baseline="-25000">
                <a:latin typeface="Calibri" pitchFamily="34" charset="0"/>
              </a:rPr>
              <a:t>i</a:t>
            </a:r>
            <a:r>
              <a:rPr lang="es-MX" altLang="es-AR" sz="1400" b="1">
                <a:latin typeface="Calibri" pitchFamily="34" charset="0"/>
              </a:rPr>
              <a:t> – u)</a:t>
            </a:r>
            <a:r>
              <a:rPr lang="es-MX" altLang="es-AR" sz="1400" b="1" baseline="30000">
                <a:latin typeface="Calibri" pitchFamily="34" charset="0"/>
              </a:rPr>
              <a:t>2</a:t>
            </a:r>
            <a:endParaRPr lang="es-ES" altLang="es-AR" sz="1400" b="1" baseline="30000">
              <a:latin typeface="Calibri" pitchFamily="34" charset="0"/>
            </a:endParaRPr>
          </a:p>
        </p:txBody>
      </p:sp>
      <p:sp>
        <p:nvSpPr>
          <p:cNvPr id="86044" name="Text Box 28"/>
          <p:cNvSpPr txBox="1">
            <a:spLocks noChangeArrowheads="1"/>
          </p:cNvSpPr>
          <p:nvPr/>
        </p:nvSpPr>
        <p:spPr bwMode="auto">
          <a:xfrm>
            <a:off x="2743200" y="45720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b="1">
                <a:latin typeface="Calibri" pitchFamily="34" charset="0"/>
              </a:rPr>
              <a:t>(X</a:t>
            </a:r>
            <a:r>
              <a:rPr lang="es-MX" altLang="es-AR" sz="1400" b="1" baseline="-25000">
                <a:latin typeface="Calibri" pitchFamily="34" charset="0"/>
              </a:rPr>
              <a:t>i</a:t>
            </a:r>
            <a:r>
              <a:rPr lang="es-MX" altLang="es-AR" sz="1400" b="1">
                <a:latin typeface="Calibri" pitchFamily="34" charset="0"/>
              </a:rPr>
              <a:t> – u)</a:t>
            </a:r>
            <a:r>
              <a:rPr lang="es-MX" altLang="es-AR" sz="1400" b="1" baseline="30000">
                <a:latin typeface="Calibri" pitchFamily="34" charset="0"/>
              </a:rPr>
              <a:t>2</a:t>
            </a:r>
            <a:endParaRPr lang="es-ES" altLang="es-AR" sz="1400" b="1" baseline="30000">
              <a:latin typeface="Calibri" pitchFamily="34" charset="0"/>
            </a:endParaRPr>
          </a:p>
        </p:txBody>
      </p:sp>
      <p:sp>
        <p:nvSpPr>
          <p:cNvPr id="86045" name="Text Box 29"/>
          <p:cNvSpPr txBox="1">
            <a:spLocks noChangeArrowheads="1"/>
          </p:cNvSpPr>
          <p:nvPr/>
        </p:nvSpPr>
        <p:spPr bwMode="auto">
          <a:xfrm>
            <a:off x="4191000" y="58674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b="1">
                <a:latin typeface="Calibri" pitchFamily="34" charset="0"/>
              </a:rPr>
              <a:t>(X</a:t>
            </a:r>
            <a:r>
              <a:rPr lang="es-MX" altLang="es-AR" sz="1400" b="1" baseline="-25000">
                <a:latin typeface="Calibri" pitchFamily="34" charset="0"/>
              </a:rPr>
              <a:t>i</a:t>
            </a:r>
            <a:r>
              <a:rPr lang="es-MX" altLang="es-AR" sz="1400" b="1">
                <a:latin typeface="Calibri" pitchFamily="34" charset="0"/>
              </a:rPr>
              <a:t> – u)</a:t>
            </a:r>
            <a:r>
              <a:rPr lang="es-MX" altLang="es-AR" sz="1400" b="1" baseline="30000">
                <a:latin typeface="Calibri" pitchFamily="34" charset="0"/>
              </a:rPr>
              <a:t>2</a:t>
            </a:r>
            <a:endParaRPr lang="es-ES" altLang="es-AR" sz="1400" b="1" baseline="30000">
              <a:latin typeface="Calibri" pitchFamily="34" charset="0"/>
            </a:endParaRPr>
          </a:p>
        </p:txBody>
      </p:sp>
      <p:sp>
        <p:nvSpPr>
          <p:cNvPr id="86046" name="Text Box 30"/>
          <p:cNvSpPr txBox="1">
            <a:spLocks noChangeArrowheads="1"/>
          </p:cNvSpPr>
          <p:nvPr/>
        </p:nvSpPr>
        <p:spPr bwMode="auto">
          <a:xfrm>
            <a:off x="3810000" y="5105400"/>
            <a:ext cx="533400" cy="4572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MX" altLang="es-AR" sz="2400"/>
              <a:t>X</a:t>
            </a:r>
            <a:endParaRPr lang="es-ES" altLang="es-AR" sz="2400"/>
          </a:p>
        </p:txBody>
      </p:sp>
      <p:sp>
        <p:nvSpPr>
          <p:cNvPr id="86047" name="Line 31"/>
          <p:cNvSpPr>
            <a:spLocks noChangeShapeType="1"/>
          </p:cNvSpPr>
          <p:nvPr/>
        </p:nvSpPr>
        <p:spPr bwMode="auto">
          <a:xfrm>
            <a:off x="3962400" y="5181600"/>
            <a:ext cx="22860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14" name="13 Rectángulo"/>
          <p:cNvSpPr>
            <a:spLocks noChangeArrowheads="1"/>
          </p:cNvSpPr>
          <p:nvPr/>
        </p:nvSpPr>
        <p:spPr bwMode="auto">
          <a:xfrm>
            <a:off x="4876800" y="2590800"/>
            <a:ext cx="35718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600" b="1">
                <a:solidFill>
                  <a:srgbClr val="953735"/>
                </a:solidFill>
                <a:latin typeface="Arial" charset="0"/>
                <a:cs typeface="Arial" charset="0"/>
              </a:rPr>
              <a:t>Expresión de la desviación estándar:</a:t>
            </a:r>
          </a:p>
        </p:txBody>
      </p:sp>
      <p:pic>
        <p:nvPicPr>
          <p:cNvPr id="86049" name="Picture 9" descr=" \sqrt{{\sigma^2}} =\sqrt{{\frac{ \sum_{i=1}^N \left( X_i - {\mu} \right) ^ 2 }{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200400"/>
            <a:ext cx="3525838"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916" name="28 Rectángulo"/>
          <p:cNvSpPr>
            <a:spLocks noChangeArrowheads="1"/>
          </p:cNvSpPr>
          <p:nvPr/>
        </p:nvSpPr>
        <p:spPr bwMode="auto">
          <a:xfrm>
            <a:off x="3048000" y="3205163"/>
            <a:ext cx="1905000" cy="8572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7917" name="1 CuadroTexto"/>
          <p:cNvSpPr txBox="1">
            <a:spLocks noChangeArrowheads="1"/>
          </p:cNvSpPr>
          <p:nvPr/>
        </p:nvSpPr>
        <p:spPr bwMode="auto">
          <a:xfrm>
            <a:off x="6875463" y="4256088"/>
            <a:ext cx="2149475"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AR" altLang="es-AR" sz="800" dirty="0"/>
              <a:t>*</a:t>
            </a:r>
            <a:r>
              <a:rPr lang="es-AR" altLang="es-AR" sz="900" dirty="0"/>
              <a:t>Nota: ¿por qué al cuadrado?</a:t>
            </a:r>
          </a:p>
          <a:p>
            <a:pPr eaLnBrk="1" hangingPunct="1">
              <a:spcBef>
                <a:spcPct val="0"/>
              </a:spcBef>
              <a:buClrTx/>
              <a:buSzTx/>
              <a:buFontTx/>
              <a:buNone/>
            </a:pPr>
            <a:endParaRPr lang="es-AR" altLang="es-AR" sz="900" dirty="0"/>
          </a:p>
          <a:p>
            <a:pPr eaLnBrk="1" hangingPunct="1">
              <a:spcBef>
                <a:spcPct val="0"/>
              </a:spcBef>
              <a:buClrTx/>
              <a:buSzTx/>
              <a:buFontTx/>
              <a:buNone/>
            </a:pPr>
            <a:r>
              <a:rPr lang="es-AR" altLang="es-AR" sz="900" dirty="0"/>
              <a:t>Elevar cada diferencia al cuadrado hace que todos los números sean positivos (para evitar que los números negativos reduzcan la varianza)</a:t>
            </a:r>
          </a:p>
          <a:p>
            <a:pPr eaLnBrk="1" hangingPunct="1">
              <a:spcBef>
                <a:spcPct val="0"/>
              </a:spcBef>
              <a:buClrTx/>
              <a:buSzTx/>
              <a:buFontTx/>
              <a:buNone/>
            </a:pPr>
            <a:endParaRPr lang="es-AR" altLang="es-AR" sz="900" dirty="0"/>
          </a:p>
          <a:p>
            <a:pPr eaLnBrk="1" hangingPunct="1">
              <a:spcBef>
                <a:spcPct val="0"/>
              </a:spcBef>
              <a:buClrTx/>
              <a:buSzTx/>
              <a:buFontTx/>
              <a:buNone/>
            </a:pPr>
            <a:r>
              <a:rPr lang="es-AR" altLang="es-AR" sz="900" dirty="0"/>
              <a:t>Y también hacen que las diferencias grandes se destaquen. Por ejemplo 100</a:t>
            </a:r>
            <a:r>
              <a:rPr lang="es-AR" altLang="es-AR" sz="900" baseline="30000" dirty="0"/>
              <a:t>2</a:t>
            </a:r>
            <a:r>
              <a:rPr lang="es-AR" altLang="es-AR" sz="900" dirty="0"/>
              <a:t>=10,000 es mucho más grande que 50</a:t>
            </a:r>
            <a:r>
              <a:rPr lang="es-AR" altLang="es-AR" sz="900" baseline="30000" dirty="0"/>
              <a:t>2</a:t>
            </a:r>
            <a:r>
              <a:rPr lang="es-AR" altLang="es-AR" sz="900" dirty="0"/>
              <a:t>=2,500.</a:t>
            </a:r>
          </a:p>
          <a:p>
            <a:pPr eaLnBrk="1" hangingPunct="1">
              <a:spcBef>
                <a:spcPct val="0"/>
              </a:spcBef>
              <a:buClrTx/>
              <a:buSzTx/>
              <a:buFontTx/>
              <a:buNone/>
            </a:pPr>
            <a:endParaRPr lang="es-AR" altLang="es-AR" sz="900" dirty="0"/>
          </a:p>
          <a:p>
            <a:pPr eaLnBrk="1" hangingPunct="1">
              <a:spcBef>
                <a:spcPct val="0"/>
              </a:spcBef>
              <a:buClrTx/>
              <a:buSzTx/>
              <a:buFontTx/>
              <a:buNone/>
            </a:pPr>
            <a:r>
              <a:rPr lang="es-AR" altLang="es-AR" sz="900" dirty="0"/>
              <a:t>Pero elevarlas al cuadrado hace que la respuesta sea muy grande, así que lo deshacemos (con la raíz cuadrada) y así la desviación estándar es mucho más útil.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additive="base">
                                        <p:cTn id="7" dur="500" fill="hold"/>
                                        <p:tgtEl>
                                          <p:spTgt spid="86018"/>
                                        </p:tgtEl>
                                        <p:attrNameLst>
                                          <p:attrName>ppt_x</p:attrName>
                                        </p:attrNameLst>
                                      </p:cBhvr>
                                      <p:tavLst>
                                        <p:tav tm="0">
                                          <p:val>
                                            <p:strVal val="0-#ppt_w/2"/>
                                          </p:val>
                                        </p:tav>
                                        <p:tav tm="100000">
                                          <p:val>
                                            <p:strVal val="#ppt_x"/>
                                          </p:val>
                                        </p:tav>
                                      </p:tavLst>
                                    </p:anim>
                                    <p:anim calcmode="lin" valueType="num">
                                      <p:cBhvr additive="base">
                                        <p:cTn id="8" dur="500" fill="hold"/>
                                        <p:tgtEl>
                                          <p:spTgt spid="8601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6019">
                                            <p:txEl>
                                              <p:pRg st="0" end="0"/>
                                            </p:txEl>
                                          </p:spTgt>
                                        </p:tgtEl>
                                        <p:attrNameLst>
                                          <p:attrName>style.visibility</p:attrName>
                                        </p:attrNameLst>
                                      </p:cBhvr>
                                      <p:to>
                                        <p:strVal val="visible"/>
                                      </p:to>
                                    </p:set>
                                    <p:anim calcmode="lin" valueType="num">
                                      <p:cBhvr additive="base">
                                        <p:cTn id="13" dur="5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6038"/>
                                        </p:tgtEl>
                                        <p:attrNameLst>
                                          <p:attrName>style.visibility</p:attrName>
                                        </p:attrNameLst>
                                      </p:cBhvr>
                                      <p:to>
                                        <p:strVal val="visible"/>
                                      </p:to>
                                    </p:set>
                                    <p:anim calcmode="lin" valueType="num">
                                      <p:cBhvr additive="base">
                                        <p:cTn id="19" dur="500" fill="hold"/>
                                        <p:tgtEl>
                                          <p:spTgt spid="86038"/>
                                        </p:tgtEl>
                                        <p:attrNameLst>
                                          <p:attrName>ppt_x</p:attrName>
                                        </p:attrNameLst>
                                      </p:cBhvr>
                                      <p:tavLst>
                                        <p:tav tm="0">
                                          <p:val>
                                            <p:strVal val="0-#ppt_w/2"/>
                                          </p:val>
                                        </p:tav>
                                        <p:tav tm="100000">
                                          <p:val>
                                            <p:strVal val="#ppt_x"/>
                                          </p:val>
                                        </p:tav>
                                      </p:tavLst>
                                    </p:anim>
                                    <p:anim calcmode="lin" valueType="num">
                                      <p:cBhvr additive="base">
                                        <p:cTn id="20" dur="500" fill="hold"/>
                                        <p:tgtEl>
                                          <p:spTgt spid="8603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6046"/>
                                        </p:tgtEl>
                                        <p:attrNameLst>
                                          <p:attrName>style.visibility</p:attrName>
                                        </p:attrNameLst>
                                      </p:cBhvr>
                                      <p:to>
                                        <p:strVal val="visible"/>
                                      </p:to>
                                    </p:set>
                                    <p:anim calcmode="lin" valueType="num">
                                      <p:cBhvr additive="base">
                                        <p:cTn id="25" dur="500" fill="hold"/>
                                        <p:tgtEl>
                                          <p:spTgt spid="86046"/>
                                        </p:tgtEl>
                                        <p:attrNameLst>
                                          <p:attrName>ppt_x</p:attrName>
                                        </p:attrNameLst>
                                      </p:cBhvr>
                                      <p:tavLst>
                                        <p:tav tm="0">
                                          <p:val>
                                            <p:strVal val="0-#ppt_w/2"/>
                                          </p:val>
                                        </p:tav>
                                        <p:tav tm="100000">
                                          <p:val>
                                            <p:strVal val="#ppt_x"/>
                                          </p:val>
                                        </p:tav>
                                      </p:tavLst>
                                    </p:anim>
                                    <p:anim calcmode="lin" valueType="num">
                                      <p:cBhvr additive="base">
                                        <p:cTn id="26" dur="500" fill="hold"/>
                                        <p:tgtEl>
                                          <p:spTgt spid="86046"/>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2" presetClass="entr" presetSubtype="8" fill="hold" grpId="0" nodeType="afterEffect">
                                  <p:stCondLst>
                                    <p:cond delay="0"/>
                                  </p:stCondLst>
                                  <p:childTnLst>
                                    <p:set>
                                      <p:cBhvr>
                                        <p:cTn id="29" dur="1" fill="hold">
                                          <p:stCondLst>
                                            <p:cond delay="0"/>
                                          </p:stCondLst>
                                        </p:cTn>
                                        <p:tgtEl>
                                          <p:spTgt spid="86047"/>
                                        </p:tgtEl>
                                        <p:attrNameLst>
                                          <p:attrName>style.visibility</p:attrName>
                                        </p:attrNameLst>
                                      </p:cBhvr>
                                      <p:to>
                                        <p:strVal val="visible"/>
                                      </p:to>
                                    </p:set>
                                    <p:anim calcmode="lin" valueType="num">
                                      <p:cBhvr additive="base">
                                        <p:cTn id="30" dur="500" fill="hold"/>
                                        <p:tgtEl>
                                          <p:spTgt spid="86047"/>
                                        </p:tgtEl>
                                        <p:attrNameLst>
                                          <p:attrName>ppt_x</p:attrName>
                                        </p:attrNameLst>
                                      </p:cBhvr>
                                      <p:tavLst>
                                        <p:tav tm="0">
                                          <p:val>
                                            <p:strVal val="0-#ppt_w/2"/>
                                          </p:val>
                                        </p:tav>
                                        <p:tav tm="100000">
                                          <p:val>
                                            <p:strVal val="#ppt_x"/>
                                          </p:val>
                                        </p:tav>
                                      </p:tavLst>
                                    </p:anim>
                                    <p:anim calcmode="lin" valueType="num">
                                      <p:cBhvr additive="base">
                                        <p:cTn id="31" dur="500" fill="hold"/>
                                        <p:tgtEl>
                                          <p:spTgt spid="86047"/>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86042"/>
                                        </p:tgtEl>
                                        <p:attrNameLst>
                                          <p:attrName>style.visibility</p:attrName>
                                        </p:attrNameLst>
                                      </p:cBhvr>
                                      <p:to>
                                        <p:strVal val="visible"/>
                                      </p:to>
                                    </p:set>
                                    <p:anim calcmode="lin" valueType="num">
                                      <p:cBhvr additive="base">
                                        <p:cTn id="36" dur="500" fill="hold"/>
                                        <p:tgtEl>
                                          <p:spTgt spid="86042"/>
                                        </p:tgtEl>
                                        <p:attrNameLst>
                                          <p:attrName>ppt_x</p:attrName>
                                        </p:attrNameLst>
                                      </p:cBhvr>
                                      <p:tavLst>
                                        <p:tav tm="0">
                                          <p:val>
                                            <p:strVal val="0-#ppt_w/2"/>
                                          </p:val>
                                        </p:tav>
                                        <p:tav tm="100000">
                                          <p:val>
                                            <p:strVal val="#ppt_x"/>
                                          </p:val>
                                        </p:tav>
                                      </p:tavLst>
                                    </p:anim>
                                    <p:anim calcmode="lin" valueType="num">
                                      <p:cBhvr additive="base">
                                        <p:cTn id="37" dur="500" fill="hold"/>
                                        <p:tgtEl>
                                          <p:spTgt spid="86042"/>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500"/>
                            </p:stCondLst>
                            <p:childTnLst>
                              <p:par>
                                <p:cTn id="39" presetID="2" presetClass="entr" presetSubtype="8" fill="hold" grpId="0" nodeType="afterEffect">
                                  <p:stCondLst>
                                    <p:cond delay="0"/>
                                  </p:stCondLst>
                                  <p:childTnLst>
                                    <p:set>
                                      <p:cBhvr>
                                        <p:cTn id="40" dur="1" fill="hold">
                                          <p:stCondLst>
                                            <p:cond delay="0"/>
                                          </p:stCondLst>
                                        </p:cTn>
                                        <p:tgtEl>
                                          <p:spTgt spid="86043"/>
                                        </p:tgtEl>
                                        <p:attrNameLst>
                                          <p:attrName>style.visibility</p:attrName>
                                        </p:attrNameLst>
                                      </p:cBhvr>
                                      <p:to>
                                        <p:strVal val="visible"/>
                                      </p:to>
                                    </p:set>
                                    <p:anim calcmode="lin" valueType="num">
                                      <p:cBhvr additive="base">
                                        <p:cTn id="41" dur="500" fill="hold"/>
                                        <p:tgtEl>
                                          <p:spTgt spid="86043"/>
                                        </p:tgtEl>
                                        <p:attrNameLst>
                                          <p:attrName>ppt_x</p:attrName>
                                        </p:attrNameLst>
                                      </p:cBhvr>
                                      <p:tavLst>
                                        <p:tav tm="0">
                                          <p:val>
                                            <p:strVal val="0-#ppt_w/2"/>
                                          </p:val>
                                        </p:tav>
                                        <p:tav tm="100000">
                                          <p:val>
                                            <p:strVal val="#ppt_x"/>
                                          </p:val>
                                        </p:tav>
                                      </p:tavLst>
                                    </p:anim>
                                    <p:anim calcmode="lin" valueType="num">
                                      <p:cBhvr additive="base">
                                        <p:cTn id="42" dur="500" fill="hold"/>
                                        <p:tgtEl>
                                          <p:spTgt spid="86043"/>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1000"/>
                            </p:stCondLst>
                            <p:childTnLst>
                              <p:par>
                                <p:cTn id="44" presetID="2" presetClass="entr" presetSubtype="8" fill="hold" grpId="0" nodeType="afterEffect">
                                  <p:stCondLst>
                                    <p:cond delay="0"/>
                                  </p:stCondLst>
                                  <p:childTnLst>
                                    <p:set>
                                      <p:cBhvr>
                                        <p:cTn id="45" dur="1" fill="hold">
                                          <p:stCondLst>
                                            <p:cond delay="0"/>
                                          </p:stCondLst>
                                        </p:cTn>
                                        <p:tgtEl>
                                          <p:spTgt spid="86044"/>
                                        </p:tgtEl>
                                        <p:attrNameLst>
                                          <p:attrName>style.visibility</p:attrName>
                                        </p:attrNameLst>
                                      </p:cBhvr>
                                      <p:to>
                                        <p:strVal val="visible"/>
                                      </p:to>
                                    </p:set>
                                    <p:anim calcmode="lin" valueType="num">
                                      <p:cBhvr additive="base">
                                        <p:cTn id="46" dur="500" fill="hold"/>
                                        <p:tgtEl>
                                          <p:spTgt spid="86044"/>
                                        </p:tgtEl>
                                        <p:attrNameLst>
                                          <p:attrName>ppt_x</p:attrName>
                                        </p:attrNameLst>
                                      </p:cBhvr>
                                      <p:tavLst>
                                        <p:tav tm="0">
                                          <p:val>
                                            <p:strVal val="0-#ppt_w/2"/>
                                          </p:val>
                                        </p:tav>
                                        <p:tav tm="100000">
                                          <p:val>
                                            <p:strVal val="#ppt_x"/>
                                          </p:val>
                                        </p:tav>
                                      </p:tavLst>
                                    </p:anim>
                                    <p:anim calcmode="lin" valueType="num">
                                      <p:cBhvr additive="base">
                                        <p:cTn id="47" dur="500" fill="hold"/>
                                        <p:tgtEl>
                                          <p:spTgt spid="86044"/>
                                        </p:tgtEl>
                                        <p:attrNameLst>
                                          <p:attrName>ppt_y</p:attrName>
                                        </p:attrNameLst>
                                      </p:cBhvr>
                                      <p:tavLst>
                                        <p:tav tm="0">
                                          <p:val>
                                            <p:strVal val="#ppt_y"/>
                                          </p:val>
                                        </p:tav>
                                        <p:tav tm="100000">
                                          <p:val>
                                            <p:strVal val="#ppt_y"/>
                                          </p:val>
                                        </p:tav>
                                      </p:tavLst>
                                    </p:anim>
                                  </p:childTnLst>
                                </p:cTn>
                              </p:par>
                            </p:childTnLst>
                          </p:cTn>
                        </p:par>
                        <p:par>
                          <p:cTn id="48" fill="hold" nodeType="afterGroup">
                            <p:stCondLst>
                              <p:cond delay="1500"/>
                            </p:stCondLst>
                            <p:childTnLst>
                              <p:par>
                                <p:cTn id="49" presetID="2" presetClass="entr" presetSubtype="8" fill="hold" grpId="0" nodeType="afterEffect">
                                  <p:stCondLst>
                                    <p:cond delay="0"/>
                                  </p:stCondLst>
                                  <p:childTnLst>
                                    <p:set>
                                      <p:cBhvr>
                                        <p:cTn id="50" dur="1" fill="hold">
                                          <p:stCondLst>
                                            <p:cond delay="0"/>
                                          </p:stCondLst>
                                        </p:cTn>
                                        <p:tgtEl>
                                          <p:spTgt spid="86045"/>
                                        </p:tgtEl>
                                        <p:attrNameLst>
                                          <p:attrName>style.visibility</p:attrName>
                                        </p:attrNameLst>
                                      </p:cBhvr>
                                      <p:to>
                                        <p:strVal val="visible"/>
                                      </p:to>
                                    </p:set>
                                    <p:anim calcmode="lin" valueType="num">
                                      <p:cBhvr additive="base">
                                        <p:cTn id="51" dur="500" fill="hold"/>
                                        <p:tgtEl>
                                          <p:spTgt spid="86045"/>
                                        </p:tgtEl>
                                        <p:attrNameLst>
                                          <p:attrName>ppt_x</p:attrName>
                                        </p:attrNameLst>
                                      </p:cBhvr>
                                      <p:tavLst>
                                        <p:tav tm="0">
                                          <p:val>
                                            <p:strVal val="0-#ppt_w/2"/>
                                          </p:val>
                                        </p:tav>
                                        <p:tav tm="100000">
                                          <p:val>
                                            <p:strVal val="#ppt_x"/>
                                          </p:val>
                                        </p:tav>
                                      </p:tavLst>
                                    </p:anim>
                                    <p:anim calcmode="lin" valueType="num">
                                      <p:cBhvr additive="base">
                                        <p:cTn id="52" dur="500" fill="hold"/>
                                        <p:tgtEl>
                                          <p:spTgt spid="86045"/>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0-#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8" fill="hold" nodeType="clickEffect">
                                  <p:stCondLst>
                                    <p:cond delay="0"/>
                                  </p:stCondLst>
                                  <p:childTnLst>
                                    <p:set>
                                      <p:cBhvr>
                                        <p:cTn id="62" dur="1" fill="hold">
                                          <p:stCondLst>
                                            <p:cond delay="0"/>
                                          </p:stCondLst>
                                        </p:cTn>
                                        <p:tgtEl>
                                          <p:spTgt spid="86041"/>
                                        </p:tgtEl>
                                        <p:attrNameLst>
                                          <p:attrName>style.visibility</p:attrName>
                                        </p:attrNameLst>
                                      </p:cBhvr>
                                      <p:to>
                                        <p:strVal val="visible"/>
                                      </p:to>
                                    </p:set>
                                    <p:anim calcmode="lin" valueType="num">
                                      <p:cBhvr additive="base">
                                        <p:cTn id="63" dur="500" fill="hold"/>
                                        <p:tgtEl>
                                          <p:spTgt spid="86041"/>
                                        </p:tgtEl>
                                        <p:attrNameLst>
                                          <p:attrName>ppt_x</p:attrName>
                                        </p:attrNameLst>
                                      </p:cBhvr>
                                      <p:tavLst>
                                        <p:tav tm="0">
                                          <p:val>
                                            <p:strVal val="0-#ppt_w/2"/>
                                          </p:val>
                                        </p:tav>
                                        <p:tav tm="100000">
                                          <p:val>
                                            <p:strVal val="#ppt_x"/>
                                          </p:val>
                                        </p:tav>
                                      </p:tavLst>
                                    </p:anim>
                                    <p:anim calcmode="lin" valueType="num">
                                      <p:cBhvr additive="base">
                                        <p:cTn id="64" dur="500" fill="hold"/>
                                        <p:tgtEl>
                                          <p:spTgt spid="86041"/>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 calcmode="lin" valueType="num">
                                      <p:cBhvr additive="base">
                                        <p:cTn id="69" dur="500" fill="hold"/>
                                        <p:tgtEl>
                                          <p:spTgt spid="14"/>
                                        </p:tgtEl>
                                        <p:attrNameLst>
                                          <p:attrName>ppt_x</p:attrName>
                                        </p:attrNameLst>
                                      </p:cBhvr>
                                      <p:tavLst>
                                        <p:tav tm="0">
                                          <p:val>
                                            <p:strVal val="0-#ppt_w/2"/>
                                          </p:val>
                                        </p:tav>
                                        <p:tav tm="100000">
                                          <p:val>
                                            <p:strVal val="#ppt_x"/>
                                          </p:val>
                                        </p:tav>
                                      </p:tavLst>
                                    </p:anim>
                                    <p:anim calcmode="lin" valueType="num">
                                      <p:cBhvr additive="base">
                                        <p:cTn id="7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8" fill="hold" nodeType="clickEffect">
                                  <p:stCondLst>
                                    <p:cond delay="0"/>
                                  </p:stCondLst>
                                  <p:childTnLst>
                                    <p:set>
                                      <p:cBhvr>
                                        <p:cTn id="74" dur="1" fill="hold">
                                          <p:stCondLst>
                                            <p:cond delay="0"/>
                                          </p:stCondLst>
                                        </p:cTn>
                                        <p:tgtEl>
                                          <p:spTgt spid="86049"/>
                                        </p:tgtEl>
                                        <p:attrNameLst>
                                          <p:attrName>style.visibility</p:attrName>
                                        </p:attrNameLst>
                                      </p:cBhvr>
                                      <p:to>
                                        <p:strVal val="visible"/>
                                      </p:to>
                                    </p:set>
                                    <p:anim calcmode="lin" valueType="num">
                                      <p:cBhvr additive="base">
                                        <p:cTn id="75" dur="500" fill="hold"/>
                                        <p:tgtEl>
                                          <p:spTgt spid="86049"/>
                                        </p:tgtEl>
                                        <p:attrNameLst>
                                          <p:attrName>ppt_x</p:attrName>
                                        </p:attrNameLst>
                                      </p:cBhvr>
                                      <p:tavLst>
                                        <p:tav tm="0">
                                          <p:val>
                                            <p:strVal val="0-#ppt_w/2"/>
                                          </p:val>
                                        </p:tav>
                                        <p:tav tm="100000">
                                          <p:val>
                                            <p:strVal val="#ppt_x"/>
                                          </p:val>
                                        </p:tav>
                                      </p:tavLst>
                                    </p:anim>
                                    <p:anim calcmode="lin" valueType="num">
                                      <p:cBhvr additive="base">
                                        <p:cTn id="76" dur="500" fill="hold"/>
                                        <p:tgtEl>
                                          <p:spTgt spid="860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utoUpdateAnimBg="0"/>
      <p:bldP spid="86019" grpId="0" build="p" autoUpdateAnimBg="0"/>
      <p:bldP spid="86038" grpId="0" autoUpdateAnimBg="0"/>
      <p:bldP spid="13" grpId="0" autoUpdateAnimBg="0"/>
      <p:bldP spid="86042" grpId="0" autoUpdateAnimBg="0"/>
      <p:bldP spid="86043" grpId="0" autoUpdateAnimBg="0"/>
      <p:bldP spid="86044" grpId="0" autoUpdateAnimBg="0"/>
      <p:bldP spid="86045" grpId="0" autoUpdateAnimBg="0"/>
      <p:bldP spid="86046" grpId="0" animBg="1" autoUpdateAnimBg="0"/>
      <p:bldP spid="86047" grpId="0" animBg="1"/>
      <p:bldP spid="1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357438"/>
            <a:ext cx="8572500"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5"/>
          <p:cNvSpPr>
            <a:spLocks noChangeArrowheads="1"/>
          </p:cNvSpPr>
          <p:nvPr/>
        </p:nvSpPr>
        <p:spPr bwMode="auto">
          <a:xfrm>
            <a:off x="1428750" y="2786063"/>
            <a:ext cx="642938" cy="1000125"/>
          </a:xfrm>
          <a:prstGeom prst="ellipse">
            <a:avLst/>
          </a:prstGeom>
          <a:noFill/>
          <a:ln w="25400">
            <a:solidFill>
              <a:schemeClr val="accent1">
                <a:lumMod val="50000"/>
              </a:schemeClr>
            </a:solidFill>
            <a:miter lim="800000"/>
            <a:headEnd/>
            <a:tailEnd/>
          </a:ln>
        </p:spPr>
        <p:txBody>
          <a:bodyPr wrap="none" anchor="ctr"/>
          <a:lstStyle/>
          <a:p>
            <a:pPr>
              <a:defRPr/>
            </a:pPr>
            <a:endParaRPr lang="es-AR"/>
          </a:p>
        </p:txBody>
      </p:sp>
      <p:sp>
        <p:nvSpPr>
          <p:cNvPr id="15" name="Oval 5"/>
          <p:cNvSpPr>
            <a:spLocks noChangeArrowheads="1"/>
          </p:cNvSpPr>
          <p:nvPr/>
        </p:nvSpPr>
        <p:spPr bwMode="auto">
          <a:xfrm>
            <a:off x="2786063" y="2786063"/>
            <a:ext cx="1643062" cy="1071562"/>
          </a:xfrm>
          <a:prstGeom prst="ellipse">
            <a:avLst/>
          </a:prstGeom>
          <a:noFill/>
          <a:ln w="25400">
            <a:solidFill>
              <a:srgbClr val="FF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6" name="Rectangle 2"/>
          <p:cNvSpPr>
            <a:spLocks noGrp="1" noChangeArrowheads="1"/>
          </p:cNvSpPr>
          <p:nvPr>
            <p:ph type="title"/>
          </p:nvPr>
        </p:nvSpPr>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dispersión / desviación respecto a la media</a:t>
            </a:r>
            <a:endParaRPr lang="es-ES" sz="3600" b="1" dirty="0" smtClean="0">
              <a:effectLst>
                <a:outerShdw blurRad="38100" dist="38100" dir="2700000" algn="tl">
                  <a:srgbClr val="C0C0C0"/>
                </a:outerShdw>
              </a:effectLst>
              <a:latin typeface="Calibri" pitchFamily="34" charset="0"/>
            </a:endParaRPr>
          </a:p>
        </p:txBody>
      </p:sp>
      <p:sp>
        <p:nvSpPr>
          <p:cNvPr id="38918" name="16 CuadroTexto"/>
          <p:cNvSpPr txBox="1">
            <a:spLocks noChangeArrowheads="1"/>
          </p:cNvSpPr>
          <p:nvPr/>
        </p:nvSpPr>
        <p:spPr bwMode="auto">
          <a:xfrm>
            <a:off x="500063" y="4429125"/>
            <a:ext cx="81438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AR" altLang="es-AR" sz="2400"/>
              <a:t>En dos poblaciones con distinta media qué grupo presenta mayor heterogeneidad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0-#ppt_w/2"/>
                                          </p:val>
                                        </p:tav>
                                        <p:tav tm="100000">
                                          <p:val>
                                            <p:strVal val="#ppt_x"/>
                                          </p:val>
                                        </p:tav>
                                      </p:tavLst>
                                    </p:anim>
                                    <p:anim calcmode="lin" valueType="num">
                                      <p:cBhvr additive="base">
                                        <p:cTn id="1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a:xfrm>
            <a:off x="255588" y="1628775"/>
            <a:ext cx="5356225" cy="420688"/>
          </a:xfrm>
        </p:spPr>
        <p:txBody>
          <a:bodyPr/>
          <a:lstStyle/>
          <a:p>
            <a:pPr eaLnBrk="1" hangingPunct="1">
              <a:buFont typeface="Wingdings" pitchFamily="2" charset="2"/>
              <a:buNone/>
              <a:defRPr/>
            </a:pPr>
            <a:r>
              <a:rPr lang="es-MX" b="1" u="sng" dirty="0" smtClean="0">
                <a:solidFill>
                  <a:schemeClr val="tx2"/>
                </a:solidFill>
                <a:effectLst>
                  <a:outerShdw blurRad="38100" dist="38100" dir="2700000" algn="tl">
                    <a:srgbClr val="C0C0C0"/>
                  </a:outerShdw>
                </a:effectLst>
                <a:latin typeface="Calibri" pitchFamily="34" charset="0"/>
              </a:rPr>
              <a:t>Coeficiente de variabilidad</a:t>
            </a:r>
            <a:endParaRPr lang="es-ES" b="1" u="sng" dirty="0" smtClean="0">
              <a:solidFill>
                <a:schemeClr val="tx2"/>
              </a:solidFill>
              <a:effectLst>
                <a:outerShdw blurRad="38100" dist="38100" dir="2700000" algn="tl">
                  <a:srgbClr val="C0C0C0"/>
                </a:outerShdw>
              </a:effectLst>
              <a:latin typeface="Calibri" pitchFamily="34" charset="0"/>
            </a:endParaRPr>
          </a:p>
        </p:txBody>
      </p:sp>
      <p:sp>
        <p:nvSpPr>
          <p:cNvPr id="88068" name="Rectangle 4"/>
          <p:cNvSpPr>
            <a:spLocks noGrp="1" noChangeArrowheads="1"/>
          </p:cNvSpPr>
          <p:nvPr>
            <p:ph type="title"/>
          </p:nvPr>
        </p:nvSpPr>
        <p:spPr>
          <a:xfrm>
            <a:off x="1262063" y="333375"/>
            <a:ext cx="7791450" cy="1143000"/>
          </a:xfrm>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dispersión / desviación respecto a la media</a:t>
            </a:r>
            <a:endParaRPr lang="es-ES" sz="3600" b="1" dirty="0" smtClean="0">
              <a:solidFill>
                <a:srgbClr val="FF0000"/>
              </a:solidFill>
              <a:effectLst>
                <a:outerShdw blurRad="38100" dist="38100" dir="2700000" algn="tl">
                  <a:srgbClr val="C0C0C0"/>
                </a:outerShdw>
              </a:effectLst>
              <a:latin typeface="Calibri" pitchFamily="34" charset="0"/>
            </a:endParaRPr>
          </a:p>
        </p:txBody>
      </p:sp>
      <p:sp>
        <p:nvSpPr>
          <p:cNvPr id="88071" name="Text Box 7"/>
          <p:cNvSpPr txBox="1">
            <a:spLocks noChangeArrowheads="1"/>
          </p:cNvSpPr>
          <p:nvPr/>
        </p:nvSpPr>
        <p:spPr bwMode="auto">
          <a:xfrm>
            <a:off x="1828800" y="3962400"/>
            <a:ext cx="12954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MX" altLang="es-AR" sz="2400"/>
              <a:t>S</a:t>
            </a:r>
          </a:p>
          <a:p>
            <a:pPr algn="ctr" eaLnBrk="1" hangingPunct="1">
              <a:spcBef>
                <a:spcPct val="50000"/>
              </a:spcBef>
              <a:buClrTx/>
              <a:buSzTx/>
              <a:buFontTx/>
              <a:buNone/>
            </a:pPr>
            <a:r>
              <a:rPr lang="es-MX" altLang="es-AR" sz="2400"/>
              <a:t>X</a:t>
            </a:r>
            <a:endParaRPr lang="es-ES" altLang="es-AR" sz="2400"/>
          </a:p>
        </p:txBody>
      </p:sp>
      <p:sp>
        <p:nvSpPr>
          <p:cNvPr id="88072" name="Line 8"/>
          <p:cNvSpPr>
            <a:spLocks noChangeShapeType="1"/>
          </p:cNvSpPr>
          <p:nvPr/>
        </p:nvSpPr>
        <p:spPr bwMode="auto">
          <a:xfrm>
            <a:off x="1981200" y="4419600"/>
            <a:ext cx="1066800"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8073" name="Line 9"/>
          <p:cNvSpPr>
            <a:spLocks noChangeShapeType="1"/>
          </p:cNvSpPr>
          <p:nvPr/>
        </p:nvSpPr>
        <p:spPr bwMode="auto">
          <a:xfrm>
            <a:off x="2362200" y="4572000"/>
            <a:ext cx="228600"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88074" name="Text Box 10"/>
          <p:cNvSpPr txBox="1">
            <a:spLocks noChangeArrowheads="1"/>
          </p:cNvSpPr>
          <p:nvPr/>
        </p:nvSpPr>
        <p:spPr bwMode="auto">
          <a:xfrm>
            <a:off x="3643313" y="3857625"/>
            <a:ext cx="5943600" cy="641350"/>
          </a:xfrm>
          <a:prstGeom prst="rect">
            <a:avLst/>
          </a:prstGeom>
          <a:noFill/>
          <a:ln w="9525">
            <a:noFill/>
            <a:miter lim="800000"/>
            <a:headEnd/>
            <a:tailEnd/>
          </a:ln>
          <a:effectLst/>
        </p:spPr>
        <p:txBody>
          <a:bodyPr>
            <a:spAutoFit/>
          </a:bodyPr>
          <a:lstStyle/>
          <a:p>
            <a:pPr>
              <a:spcBef>
                <a:spcPct val="50000"/>
              </a:spcBef>
              <a:defRPr/>
            </a:pPr>
            <a:r>
              <a:rPr lang="es-MX" sz="1800" dirty="0">
                <a:effectLst>
                  <a:outerShdw blurRad="38100" dist="38100" dir="2700000" algn="tl">
                    <a:srgbClr val="C0C0C0"/>
                  </a:outerShdw>
                </a:effectLst>
                <a:latin typeface="Calibri" pitchFamily="34" charset="0"/>
              </a:rPr>
              <a:t>Si se multiplica por 100 se obtiene el grado de variabilidad respecto de la media</a:t>
            </a:r>
            <a:endParaRPr lang="es-ES" sz="1800" dirty="0">
              <a:effectLst>
                <a:outerShdw blurRad="38100" dist="38100" dir="2700000" algn="tl">
                  <a:srgbClr val="C0C0C0"/>
                </a:outerShdw>
              </a:effectLst>
              <a:latin typeface="Calibri" pitchFamily="34" charset="0"/>
            </a:endParaRPr>
          </a:p>
        </p:txBody>
      </p:sp>
      <p:pic>
        <p:nvPicPr>
          <p:cNvPr id="8807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75213"/>
            <a:ext cx="3392488" cy="198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076"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5462588"/>
            <a:ext cx="5611813"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7" name="Oval 13"/>
          <p:cNvSpPr>
            <a:spLocks noChangeArrowheads="1"/>
          </p:cNvSpPr>
          <p:nvPr/>
        </p:nvSpPr>
        <p:spPr bwMode="auto">
          <a:xfrm>
            <a:off x="2590800" y="5867400"/>
            <a:ext cx="685800" cy="1524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88078" name="Oval 14"/>
          <p:cNvSpPr>
            <a:spLocks noChangeArrowheads="1"/>
          </p:cNvSpPr>
          <p:nvPr/>
        </p:nvSpPr>
        <p:spPr bwMode="auto">
          <a:xfrm>
            <a:off x="4572000" y="6172200"/>
            <a:ext cx="685800" cy="1524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88079" name="Oval 15"/>
          <p:cNvSpPr>
            <a:spLocks noChangeArrowheads="1"/>
          </p:cNvSpPr>
          <p:nvPr/>
        </p:nvSpPr>
        <p:spPr bwMode="auto">
          <a:xfrm>
            <a:off x="1295400" y="3810000"/>
            <a:ext cx="2590800" cy="13716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88080" name="Text Box 16"/>
          <p:cNvSpPr txBox="1">
            <a:spLocks noChangeArrowheads="1"/>
          </p:cNvSpPr>
          <p:nvPr/>
        </p:nvSpPr>
        <p:spPr bwMode="auto">
          <a:xfrm>
            <a:off x="5029200" y="44958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latin typeface="Calibri" pitchFamily="34" charset="0"/>
              </a:rPr>
              <a:t>4,3 / 21,9= 0,19</a:t>
            </a:r>
            <a:endParaRPr lang="es-ES" altLang="es-AR" sz="1800">
              <a:latin typeface="Calibri" pitchFamily="34" charset="0"/>
            </a:endParaRPr>
          </a:p>
        </p:txBody>
      </p:sp>
      <p:sp>
        <p:nvSpPr>
          <p:cNvPr id="88081" name="Text Box 17"/>
          <p:cNvSpPr txBox="1">
            <a:spLocks noChangeArrowheads="1"/>
          </p:cNvSpPr>
          <p:nvPr/>
        </p:nvSpPr>
        <p:spPr bwMode="auto">
          <a:xfrm>
            <a:off x="5867400" y="6019800"/>
            <a:ext cx="3276600" cy="646113"/>
          </a:xfrm>
          <a:prstGeom prst="rect">
            <a:avLst/>
          </a:prstGeom>
          <a:noFill/>
          <a:ln w="9525">
            <a:noFill/>
            <a:miter lim="800000"/>
            <a:headEnd/>
            <a:tailEnd/>
          </a:ln>
          <a:effectLst/>
        </p:spPr>
        <p:txBody>
          <a:bodyPr>
            <a:spAutoFit/>
          </a:bodyPr>
          <a:lstStyle/>
          <a:p>
            <a:pPr>
              <a:spcBef>
                <a:spcPct val="50000"/>
              </a:spcBef>
              <a:defRPr/>
            </a:pPr>
            <a:r>
              <a:rPr lang="es-MX" sz="1800" dirty="0">
                <a:solidFill>
                  <a:schemeClr val="tx2"/>
                </a:solidFill>
                <a:effectLst>
                  <a:outerShdw blurRad="38100" dist="38100" dir="2700000" algn="tl">
                    <a:srgbClr val="C0C0C0"/>
                  </a:outerShdw>
                </a:effectLst>
                <a:latin typeface="Calibri" pitchFamily="34" charset="0"/>
              </a:rPr>
              <a:t>Existe una variabilidad estándar de + - 19% respecto de la media</a:t>
            </a:r>
            <a:endParaRPr lang="es-ES" sz="1800" dirty="0">
              <a:solidFill>
                <a:schemeClr val="tx2"/>
              </a:solidFill>
              <a:effectLst>
                <a:outerShdw blurRad="38100" dist="38100" dir="2700000" algn="tl">
                  <a:srgbClr val="C0C0C0"/>
                </a:outerShdw>
              </a:effectLst>
              <a:latin typeface="Calibri" pitchFamily="34" charset="0"/>
            </a:endParaRPr>
          </a:p>
        </p:txBody>
      </p:sp>
      <p:sp>
        <p:nvSpPr>
          <p:cNvPr id="88082" name="Oval 18"/>
          <p:cNvSpPr>
            <a:spLocks noChangeArrowheads="1"/>
          </p:cNvSpPr>
          <p:nvPr/>
        </p:nvSpPr>
        <p:spPr bwMode="auto">
          <a:xfrm>
            <a:off x="4953000" y="4191000"/>
            <a:ext cx="2209800" cy="11430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88083" name="AutoShape 19"/>
          <p:cNvCxnSpPr>
            <a:cxnSpLocks noChangeShapeType="1"/>
            <a:stCxn id="88077" idx="6"/>
            <a:endCxn id="88078" idx="5"/>
          </p:cNvCxnSpPr>
          <p:nvPr/>
        </p:nvCxnSpPr>
        <p:spPr bwMode="auto">
          <a:xfrm>
            <a:off x="3289300" y="5943600"/>
            <a:ext cx="1868488" cy="371475"/>
          </a:xfrm>
          <a:prstGeom prst="curvedConnector4">
            <a:avLst>
              <a:gd name="adj1" fmla="val 33986"/>
              <a:gd name="adj2" fmla="val 164102"/>
            </a:avLst>
          </a:prstGeom>
          <a:noFill/>
          <a:ln w="25400">
            <a:solidFill>
              <a:schemeClr val="hlink"/>
            </a:solidFill>
            <a:miter lim="800000"/>
            <a:headEnd/>
            <a:tailEnd type="triangle" w="med" len="med"/>
          </a:ln>
          <a:extLst>
            <a:ext uri="{909E8E84-426E-40DD-AFC4-6F175D3DCCD1}">
              <a14:hiddenFill xmlns:a14="http://schemas.microsoft.com/office/drawing/2010/main">
                <a:noFill/>
              </a14:hiddenFill>
            </a:ext>
          </a:extLst>
        </p:spPr>
      </p:cxnSp>
      <p:cxnSp>
        <p:nvCxnSpPr>
          <p:cNvPr id="88084" name="AutoShape 20"/>
          <p:cNvCxnSpPr>
            <a:cxnSpLocks noChangeShapeType="1"/>
            <a:endCxn id="88082" idx="4"/>
          </p:cNvCxnSpPr>
          <p:nvPr/>
        </p:nvCxnSpPr>
        <p:spPr bwMode="auto">
          <a:xfrm flipV="1">
            <a:off x="4876800" y="5346700"/>
            <a:ext cx="1181100" cy="825500"/>
          </a:xfrm>
          <a:prstGeom prst="curvedConnector2">
            <a:avLst/>
          </a:prstGeom>
          <a:noFill/>
          <a:ln w="25400">
            <a:solidFill>
              <a:schemeClr val="hlink"/>
            </a:solidFill>
            <a:miter lim="800000"/>
            <a:headEnd/>
            <a:tailEnd type="triangle" w="med" len="med"/>
          </a:ln>
          <a:extLst>
            <a:ext uri="{909E8E84-426E-40DD-AFC4-6F175D3DCCD1}">
              <a14:hiddenFill xmlns:a14="http://schemas.microsoft.com/office/drawing/2010/main">
                <a:noFill/>
              </a14:hiddenFill>
            </a:ext>
          </a:extLst>
        </p:spPr>
      </p:cxnSp>
      <p:sp>
        <p:nvSpPr>
          <p:cNvPr id="39954" name="18 Rectángulo"/>
          <p:cNvSpPr>
            <a:spLocks noChangeArrowheads="1"/>
          </p:cNvSpPr>
          <p:nvPr/>
        </p:nvSpPr>
        <p:spPr bwMode="auto">
          <a:xfrm>
            <a:off x="250825" y="2320925"/>
            <a:ext cx="86074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
                <a:srgbClr val="FF0066"/>
              </a:buClr>
              <a:buSzPct val="85000"/>
              <a:buFontTx/>
              <a:buNone/>
            </a:pPr>
            <a:r>
              <a:rPr lang="es-ES_tradnl" altLang="es-AR" sz="2000"/>
              <a:t>Es de particular utilidad comparar la variabilidad de 2 o mas conjuntos de datos con medias diferentes. El coeficiente de variación mide la dispersión con relación a la media y se calcula dividiendo la desviación estándar por la media, multiplicando este resultado por 100.</a:t>
            </a:r>
            <a:r>
              <a:rPr lang="es-ES_tradnl" altLang="es-AR" sz="2000">
                <a:solidFill>
                  <a:schemeClr val="accent2"/>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71"/>
                                        </p:tgtEl>
                                        <p:attrNameLst>
                                          <p:attrName>style.visibility</p:attrName>
                                        </p:attrNameLst>
                                      </p:cBhvr>
                                      <p:to>
                                        <p:strVal val="visible"/>
                                      </p:to>
                                    </p:set>
                                    <p:anim calcmode="lin" valueType="num">
                                      <p:cBhvr additive="base">
                                        <p:cTn id="7" dur="500" fill="hold"/>
                                        <p:tgtEl>
                                          <p:spTgt spid="88071"/>
                                        </p:tgtEl>
                                        <p:attrNameLst>
                                          <p:attrName>ppt_x</p:attrName>
                                        </p:attrNameLst>
                                      </p:cBhvr>
                                      <p:tavLst>
                                        <p:tav tm="0">
                                          <p:val>
                                            <p:strVal val="0-#ppt_w/2"/>
                                          </p:val>
                                        </p:tav>
                                        <p:tav tm="100000">
                                          <p:val>
                                            <p:strVal val="#ppt_x"/>
                                          </p:val>
                                        </p:tav>
                                      </p:tavLst>
                                    </p:anim>
                                    <p:anim calcmode="lin" valueType="num">
                                      <p:cBhvr additive="base">
                                        <p:cTn id="8" dur="500" fill="hold"/>
                                        <p:tgtEl>
                                          <p:spTgt spid="8807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8072"/>
                                        </p:tgtEl>
                                        <p:attrNameLst>
                                          <p:attrName>style.visibility</p:attrName>
                                        </p:attrNameLst>
                                      </p:cBhvr>
                                      <p:to>
                                        <p:strVal val="visible"/>
                                      </p:to>
                                    </p:set>
                                    <p:anim calcmode="lin" valueType="num">
                                      <p:cBhvr additive="base">
                                        <p:cTn id="12" dur="500" fill="hold"/>
                                        <p:tgtEl>
                                          <p:spTgt spid="88072"/>
                                        </p:tgtEl>
                                        <p:attrNameLst>
                                          <p:attrName>ppt_x</p:attrName>
                                        </p:attrNameLst>
                                      </p:cBhvr>
                                      <p:tavLst>
                                        <p:tav tm="0">
                                          <p:val>
                                            <p:strVal val="0-#ppt_w/2"/>
                                          </p:val>
                                        </p:tav>
                                        <p:tav tm="100000">
                                          <p:val>
                                            <p:strVal val="#ppt_x"/>
                                          </p:val>
                                        </p:tav>
                                      </p:tavLst>
                                    </p:anim>
                                    <p:anim calcmode="lin" valueType="num">
                                      <p:cBhvr additive="base">
                                        <p:cTn id="13" dur="500" fill="hold"/>
                                        <p:tgtEl>
                                          <p:spTgt spid="88072"/>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88073"/>
                                        </p:tgtEl>
                                        <p:attrNameLst>
                                          <p:attrName>style.visibility</p:attrName>
                                        </p:attrNameLst>
                                      </p:cBhvr>
                                      <p:to>
                                        <p:strVal val="visible"/>
                                      </p:to>
                                    </p:set>
                                    <p:anim calcmode="lin" valueType="num">
                                      <p:cBhvr additive="base">
                                        <p:cTn id="17" dur="500" fill="hold"/>
                                        <p:tgtEl>
                                          <p:spTgt spid="88073"/>
                                        </p:tgtEl>
                                        <p:attrNameLst>
                                          <p:attrName>ppt_x</p:attrName>
                                        </p:attrNameLst>
                                      </p:cBhvr>
                                      <p:tavLst>
                                        <p:tav tm="0">
                                          <p:val>
                                            <p:strVal val="0-#ppt_w/2"/>
                                          </p:val>
                                        </p:tav>
                                        <p:tav tm="100000">
                                          <p:val>
                                            <p:strVal val="#ppt_x"/>
                                          </p:val>
                                        </p:tav>
                                      </p:tavLst>
                                    </p:anim>
                                    <p:anim calcmode="lin" valueType="num">
                                      <p:cBhvr additive="base">
                                        <p:cTn id="18" dur="500" fill="hold"/>
                                        <p:tgtEl>
                                          <p:spTgt spid="8807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88079"/>
                                        </p:tgtEl>
                                        <p:attrNameLst>
                                          <p:attrName>style.visibility</p:attrName>
                                        </p:attrNameLst>
                                      </p:cBhvr>
                                      <p:to>
                                        <p:strVal val="visible"/>
                                      </p:to>
                                    </p:set>
                                    <p:anim calcmode="lin" valueType="num">
                                      <p:cBhvr additive="base">
                                        <p:cTn id="23" dur="500" fill="hold"/>
                                        <p:tgtEl>
                                          <p:spTgt spid="88079"/>
                                        </p:tgtEl>
                                        <p:attrNameLst>
                                          <p:attrName>ppt_x</p:attrName>
                                        </p:attrNameLst>
                                      </p:cBhvr>
                                      <p:tavLst>
                                        <p:tav tm="0">
                                          <p:val>
                                            <p:strVal val="0-#ppt_w/2"/>
                                          </p:val>
                                        </p:tav>
                                        <p:tav tm="100000">
                                          <p:val>
                                            <p:strVal val="#ppt_x"/>
                                          </p:val>
                                        </p:tav>
                                      </p:tavLst>
                                    </p:anim>
                                    <p:anim calcmode="lin" valueType="num">
                                      <p:cBhvr additive="base">
                                        <p:cTn id="24" dur="500" fill="hold"/>
                                        <p:tgtEl>
                                          <p:spTgt spid="88079"/>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88075"/>
                                        </p:tgtEl>
                                        <p:attrNameLst>
                                          <p:attrName>style.visibility</p:attrName>
                                        </p:attrNameLst>
                                      </p:cBhvr>
                                      <p:to>
                                        <p:strVal val="visible"/>
                                      </p:to>
                                    </p:set>
                                    <p:anim calcmode="lin" valueType="num">
                                      <p:cBhvr additive="base">
                                        <p:cTn id="29" dur="500" fill="hold"/>
                                        <p:tgtEl>
                                          <p:spTgt spid="88075"/>
                                        </p:tgtEl>
                                        <p:attrNameLst>
                                          <p:attrName>ppt_x</p:attrName>
                                        </p:attrNameLst>
                                      </p:cBhvr>
                                      <p:tavLst>
                                        <p:tav tm="0">
                                          <p:val>
                                            <p:strVal val="0-#ppt_w/2"/>
                                          </p:val>
                                        </p:tav>
                                        <p:tav tm="100000">
                                          <p:val>
                                            <p:strVal val="#ppt_x"/>
                                          </p:val>
                                        </p:tav>
                                      </p:tavLst>
                                    </p:anim>
                                    <p:anim calcmode="lin" valueType="num">
                                      <p:cBhvr additive="base">
                                        <p:cTn id="30" dur="500" fill="hold"/>
                                        <p:tgtEl>
                                          <p:spTgt spid="88075"/>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
                            </p:stCondLst>
                            <p:childTnLst>
                              <p:par>
                                <p:cTn id="32" presetID="2" presetClass="entr" presetSubtype="8" fill="hold" nodeType="afterEffect">
                                  <p:stCondLst>
                                    <p:cond delay="0"/>
                                  </p:stCondLst>
                                  <p:childTnLst>
                                    <p:set>
                                      <p:cBhvr>
                                        <p:cTn id="33" dur="1" fill="hold">
                                          <p:stCondLst>
                                            <p:cond delay="0"/>
                                          </p:stCondLst>
                                        </p:cTn>
                                        <p:tgtEl>
                                          <p:spTgt spid="88076"/>
                                        </p:tgtEl>
                                        <p:attrNameLst>
                                          <p:attrName>style.visibility</p:attrName>
                                        </p:attrNameLst>
                                      </p:cBhvr>
                                      <p:to>
                                        <p:strVal val="visible"/>
                                      </p:to>
                                    </p:set>
                                    <p:anim calcmode="lin" valueType="num">
                                      <p:cBhvr additive="base">
                                        <p:cTn id="34" dur="500" fill="hold"/>
                                        <p:tgtEl>
                                          <p:spTgt spid="88076"/>
                                        </p:tgtEl>
                                        <p:attrNameLst>
                                          <p:attrName>ppt_x</p:attrName>
                                        </p:attrNameLst>
                                      </p:cBhvr>
                                      <p:tavLst>
                                        <p:tav tm="0">
                                          <p:val>
                                            <p:strVal val="0-#ppt_w/2"/>
                                          </p:val>
                                        </p:tav>
                                        <p:tav tm="100000">
                                          <p:val>
                                            <p:strVal val="#ppt_x"/>
                                          </p:val>
                                        </p:tav>
                                      </p:tavLst>
                                    </p:anim>
                                    <p:anim calcmode="lin" valueType="num">
                                      <p:cBhvr additive="base">
                                        <p:cTn id="35" dur="500" fill="hold"/>
                                        <p:tgtEl>
                                          <p:spTgt spid="88076"/>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88077"/>
                                        </p:tgtEl>
                                        <p:attrNameLst>
                                          <p:attrName>style.visibility</p:attrName>
                                        </p:attrNameLst>
                                      </p:cBhvr>
                                      <p:to>
                                        <p:strVal val="visible"/>
                                      </p:to>
                                    </p:set>
                                    <p:anim calcmode="lin" valueType="num">
                                      <p:cBhvr additive="base">
                                        <p:cTn id="40" dur="500" fill="hold"/>
                                        <p:tgtEl>
                                          <p:spTgt spid="88077"/>
                                        </p:tgtEl>
                                        <p:attrNameLst>
                                          <p:attrName>ppt_x</p:attrName>
                                        </p:attrNameLst>
                                      </p:cBhvr>
                                      <p:tavLst>
                                        <p:tav tm="0">
                                          <p:val>
                                            <p:strVal val="0-#ppt_w/2"/>
                                          </p:val>
                                        </p:tav>
                                        <p:tav tm="100000">
                                          <p:val>
                                            <p:strVal val="#ppt_x"/>
                                          </p:val>
                                        </p:tav>
                                      </p:tavLst>
                                    </p:anim>
                                    <p:anim calcmode="lin" valueType="num">
                                      <p:cBhvr additive="base">
                                        <p:cTn id="41" dur="500" fill="hold"/>
                                        <p:tgtEl>
                                          <p:spTgt spid="88077"/>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500"/>
                            </p:stCondLst>
                            <p:childTnLst>
                              <p:par>
                                <p:cTn id="43" presetID="2" presetClass="entr" presetSubtype="8" fill="hold" grpId="0" nodeType="afterEffect">
                                  <p:stCondLst>
                                    <p:cond delay="0"/>
                                  </p:stCondLst>
                                  <p:childTnLst>
                                    <p:set>
                                      <p:cBhvr>
                                        <p:cTn id="44" dur="1" fill="hold">
                                          <p:stCondLst>
                                            <p:cond delay="0"/>
                                          </p:stCondLst>
                                        </p:cTn>
                                        <p:tgtEl>
                                          <p:spTgt spid="88078"/>
                                        </p:tgtEl>
                                        <p:attrNameLst>
                                          <p:attrName>style.visibility</p:attrName>
                                        </p:attrNameLst>
                                      </p:cBhvr>
                                      <p:to>
                                        <p:strVal val="visible"/>
                                      </p:to>
                                    </p:set>
                                    <p:anim calcmode="lin" valueType="num">
                                      <p:cBhvr additive="base">
                                        <p:cTn id="45" dur="500" fill="hold"/>
                                        <p:tgtEl>
                                          <p:spTgt spid="88078"/>
                                        </p:tgtEl>
                                        <p:attrNameLst>
                                          <p:attrName>ppt_x</p:attrName>
                                        </p:attrNameLst>
                                      </p:cBhvr>
                                      <p:tavLst>
                                        <p:tav tm="0">
                                          <p:val>
                                            <p:strVal val="0-#ppt_w/2"/>
                                          </p:val>
                                        </p:tav>
                                        <p:tav tm="100000">
                                          <p:val>
                                            <p:strVal val="#ppt_x"/>
                                          </p:val>
                                        </p:tav>
                                      </p:tavLst>
                                    </p:anim>
                                    <p:anim calcmode="lin" valueType="num">
                                      <p:cBhvr additive="base">
                                        <p:cTn id="46" dur="500" fill="hold"/>
                                        <p:tgtEl>
                                          <p:spTgt spid="88078"/>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1000"/>
                            </p:stCondLst>
                            <p:childTnLst>
                              <p:par>
                                <p:cTn id="48" presetID="2" presetClass="entr" presetSubtype="8" fill="hold" nodeType="afterEffect">
                                  <p:stCondLst>
                                    <p:cond delay="0"/>
                                  </p:stCondLst>
                                  <p:childTnLst>
                                    <p:set>
                                      <p:cBhvr>
                                        <p:cTn id="49" dur="1" fill="hold">
                                          <p:stCondLst>
                                            <p:cond delay="0"/>
                                          </p:stCondLst>
                                        </p:cTn>
                                        <p:tgtEl>
                                          <p:spTgt spid="88083"/>
                                        </p:tgtEl>
                                        <p:attrNameLst>
                                          <p:attrName>style.visibility</p:attrName>
                                        </p:attrNameLst>
                                      </p:cBhvr>
                                      <p:to>
                                        <p:strVal val="visible"/>
                                      </p:to>
                                    </p:set>
                                    <p:anim calcmode="lin" valueType="num">
                                      <p:cBhvr additive="base">
                                        <p:cTn id="50" dur="500" fill="hold"/>
                                        <p:tgtEl>
                                          <p:spTgt spid="88083"/>
                                        </p:tgtEl>
                                        <p:attrNameLst>
                                          <p:attrName>ppt_x</p:attrName>
                                        </p:attrNameLst>
                                      </p:cBhvr>
                                      <p:tavLst>
                                        <p:tav tm="0">
                                          <p:val>
                                            <p:strVal val="0-#ppt_w/2"/>
                                          </p:val>
                                        </p:tav>
                                        <p:tav tm="100000">
                                          <p:val>
                                            <p:strVal val="#ppt_x"/>
                                          </p:val>
                                        </p:tav>
                                      </p:tavLst>
                                    </p:anim>
                                    <p:anim calcmode="lin" valueType="num">
                                      <p:cBhvr additive="base">
                                        <p:cTn id="51" dur="500" fill="hold"/>
                                        <p:tgtEl>
                                          <p:spTgt spid="88083"/>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88080"/>
                                        </p:tgtEl>
                                        <p:attrNameLst>
                                          <p:attrName>style.visibility</p:attrName>
                                        </p:attrNameLst>
                                      </p:cBhvr>
                                      <p:to>
                                        <p:strVal val="visible"/>
                                      </p:to>
                                    </p:set>
                                    <p:anim calcmode="lin" valueType="num">
                                      <p:cBhvr additive="base">
                                        <p:cTn id="56" dur="500" fill="hold"/>
                                        <p:tgtEl>
                                          <p:spTgt spid="88080"/>
                                        </p:tgtEl>
                                        <p:attrNameLst>
                                          <p:attrName>ppt_x</p:attrName>
                                        </p:attrNameLst>
                                      </p:cBhvr>
                                      <p:tavLst>
                                        <p:tav tm="0">
                                          <p:val>
                                            <p:strVal val="0-#ppt_w/2"/>
                                          </p:val>
                                        </p:tav>
                                        <p:tav tm="100000">
                                          <p:val>
                                            <p:strVal val="#ppt_x"/>
                                          </p:val>
                                        </p:tav>
                                      </p:tavLst>
                                    </p:anim>
                                    <p:anim calcmode="lin" valueType="num">
                                      <p:cBhvr additive="base">
                                        <p:cTn id="57" dur="500" fill="hold"/>
                                        <p:tgtEl>
                                          <p:spTgt spid="88080"/>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500"/>
                            </p:stCondLst>
                            <p:childTnLst>
                              <p:par>
                                <p:cTn id="59" presetID="2" presetClass="entr" presetSubtype="8" fill="hold" grpId="0" nodeType="afterEffect">
                                  <p:stCondLst>
                                    <p:cond delay="0"/>
                                  </p:stCondLst>
                                  <p:childTnLst>
                                    <p:set>
                                      <p:cBhvr>
                                        <p:cTn id="60" dur="1" fill="hold">
                                          <p:stCondLst>
                                            <p:cond delay="0"/>
                                          </p:stCondLst>
                                        </p:cTn>
                                        <p:tgtEl>
                                          <p:spTgt spid="88082"/>
                                        </p:tgtEl>
                                        <p:attrNameLst>
                                          <p:attrName>style.visibility</p:attrName>
                                        </p:attrNameLst>
                                      </p:cBhvr>
                                      <p:to>
                                        <p:strVal val="visible"/>
                                      </p:to>
                                    </p:set>
                                    <p:anim calcmode="lin" valueType="num">
                                      <p:cBhvr additive="base">
                                        <p:cTn id="61" dur="500" fill="hold"/>
                                        <p:tgtEl>
                                          <p:spTgt spid="88082"/>
                                        </p:tgtEl>
                                        <p:attrNameLst>
                                          <p:attrName>ppt_x</p:attrName>
                                        </p:attrNameLst>
                                      </p:cBhvr>
                                      <p:tavLst>
                                        <p:tav tm="0">
                                          <p:val>
                                            <p:strVal val="0-#ppt_w/2"/>
                                          </p:val>
                                        </p:tav>
                                        <p:tav tm="100000">
                                          <p:val>
                                            <p:strVal val="#ppt_x"/>
                                          </p:val>
                                        </p:tav>
                                      </p:tavLst>
                                    </p:anim>
                                    <p:anim calcmode="lin" valueType="num">
                                      <p:cBhvr additive="base">
                                        <p:cTn id="62" dur="500" fill="hold"/>
                                        <p:tgtEl>
                                          <p:spTgt spid="88082"/>
                                        </p:tgtEl>
                                        <p:attrNameLst>
                                          <p:attrName>ppt_y</p:attrName>
                                        </p:attrNameLst>
                                      </p:cBhvr>
                                      <p:tavLst>
                                        <p:tav tm="0">
                                          <p:val>
                                            <p:strVal val="#ppt_y"/>
                                          </p:val>
                                        </p:tav>
                                        <p:tav tm="100000">
                                          <p:val>
                                            <p:strVal val="#ppt_y"/>
                                          </p:val>
                                        </p:tav>
                                      </p:tavLst>
                                    </p:anim>
                                  </p:childTnLst>
                                </p:cTn>
                              </p:par>
                            </p:childTnLst>
                          </p:cTn>
                        </p:par>
                        <p:par>
                          <p:cTn id="63" fill="hold" nodeType="afterGroup">
                            <p:stCondLst>
                              <p:cond delay="1000"/>
                            </p:stCondLst>
                            <p:childTnLst>
                              <p:par>
                                <p:cTn id="64" presetID="2" presetClass="entr" presetSubtype="8" fill="hold" nodeType="afterEffect">
                                  <p:stCondLst>
                                    <p:cond delay="0"/>
                                  </p:stCondLst>
                                  <p:childTnLst>
                                    <p:set>
                                      <p:cBhvr>
                                        <p:cTn id="65" dur="1" fill="hold">
                                          <p:stCondLst>
                                            <p:cond delay="0"/>
                                          </p:stCondLst>
                                        </p:cTn>
                                        <p:tgtEl>
                                          <p:spTgt spid="88084"/>
                                        </p:tgtEl>
                                        <p:attrNameLst>
                                          <p:attrName>style.visibility</p:attrName>
                                        </p:attrNameLst>
                                      </p:cBhvr>
                                      <p:to>
                                        <p:strVal val="visible"/>
                                      </p:to>
                                    </p:set>
                                    <p:anim calcmode="lin" valueType="num">
                                      <p:cBhvr additive="base">
                                        <p:cTn id="66" dur="500" fill="hold"/>
                                        <p:tgtEl>
                                          <p:spTgt spid="88084"/>
                                        </p:tgtEl>
                                        <p:attrNameLst>
                                          <p:attrName>ppt_x</p:attrName>
                                        </p:attrNameLst>
                                      </p:cBhvr>
                                      <p:tavLst>
                                        <p:tav tm="0">
                                          <p:val>
                                            <p:strVal val="0-#ppt_w/2"/>
                                          </p:val>
                                        </p:tav>
                                        <p:tav tm="100000">
                                          <p:val>
                                            <p:strVal val="#ppt_x"/>
                                          </p:val>
                                        </p:tav>
                                      </p:tavLst>
                                    </p:anim>
                                    <p:anim calcmode="lin" valueType="num">
                                      <p:cBhvr additive="base">
                                        <p:cTn id="67" dur="500" fill="hold"/>
                                        <p:tgtEl>
                                          <p:spTgt spid="88084"/>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88074"/>
                                        </p:tgtEl>
                                        <p:attrNameLst>
                                          <p:attrName>style.visibility</p:attrName>
                                        </p:attrNameLst>
                                      </p:cBhvr>
                                      <p:to>
                                        <p:strVal val="visible"/>
                                      </p:to>
                                    </p:set>
                                    <p:anim calcmode="lin" valueType="num">
                                      <p:cBhvr additive="base">
                                        <p:cTn id="72" dur="500" fill="hold"/>
                                        <p:tgtEl>
                                          <p:spTgt spid="88074"/>
                                        </p:tgtEl>
                                        <p:attrNameLst>
                                          <p:attrName>ppt_x</p:attrName>
                                        </p:attrNameLst>
                                      </p:cBhvr>
                                      <p:tavLst>
                                        <p:tav tm="0">
                                          <p:val>
                                            <p:strVal val="0-#ppt_w/2"/>
                                          </p:val>
                                        </p:tav>
                                        <p:tav tm="100000">
                                          <p:val>
                                            <p:strVal val="#ppt_x"/>
                                          </p:val>
                                        </p:tav>
                                      </p:tavLst>
                                    </p:anim>
                                    <p:anim calcmode="lin" valueType="num">
                                      <p:cBhvr additive="base">
                                        <p:cTn id="73" dur="500" fill="hold"/>
                                        <p:tgtEl>
                                          <p:spTgt spid="88074"/>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500"/>
                            </p:stCondLst>
                            <p:childTnLst>
                              <p:par>
                                <p:cTn id="75" presetID="2" presetClass="entr" presetSubtype="8" fill="hold" grpId="0" nodeType="afterEffect">
                                  <p:stCondLst>
                                    <p:cond delay="0"/>
                                  </p:stCondLst>
                                  <p:childTnLst>
                                    <p:set>
                                      <p:cBhvr>
                                        <p:cTn id="76" dur="1" fill="hold">
                                          <p:stCondLst>
                                            <p:cond delay="0"/>
                                          </p:stCondLst>
                                        </p:cTn>
                                        <p:tgtEl>
                                          <p:spTgt spid="88081"/>
                                        </p:tgtEl>
                                        <p:attrNameLst>
                                          <p:attrName>style.visibility</p:attrName>
                                        </p:attrNameLst>
                                      </p:cBhvr>
                                      <p:to>
                                        <p:strVal val="visible"/>
                                      </p:to>
                                    </p:set>
                                    <p:anim calcmode="lin" valueType="num">
                                      <p:cBhvr additive="base">
                                        <p:cTn id="77" dur="500" fill="hold"/>
                                        <p:tgtEl>
                                          <p:spTgt spid="88081"/>
                                        </p:tgtEl>
                                        <p:attrNameLst>
                                          <p:attrName>ppt_x</p:attrName>
                                        </p:attrNameLst>
                                      </p:cBhvr>
                                      <p:tavLst>
                                        <p:tav tm="0">
                                          <p:val>
                                            <p:strVal val="0-#ppt_w/2"/>
                                          </p:val>
                                        </p:tav>
                                        <p:tav tm="100000">
                                          <p:val>
                                            <p:strVal val="#ppt_x"/>
                                          </p:val>
                                        </p:tav>
                                      </p:tavLst>
                                    </p:anim>
                                    <p:anim calcmode="lin" valueType="num">
                                      <p:cBhvr additive="base">
                                        <p:cTn id="78" dur="500" fill="hold"/>
                                        <p:tgtEl>
                                          <p:spTgt spid="880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1" grpId="0" autoUpdateAnimBg="0"/>
      <p:bldP spid="88072" grpId="0" animBg="1"/>
      <p:bldP spid="88073" grpId="0" animBg="1"/>
      <p:bldP spid="88074" grpId="0" autoUpdateAnimBg="0"/>
      <p:bldP spid="88077" grpId="0" animBg="1"/>
      <p:bldP spid="88078" grpId="0" animBg="1"/>
      <p:bldP spid="88079" grpId="0" animBg="1"/>
      <p:bldP spid="88080" grpId="0" autoUpdateAnimBg="0"/>
      <p:bldP spid="88081" grpId="0" autoUpdateAnimBg="0"/>
      <p:bldP spid="8808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2"/>
          <p:cNvPicPr>
            <a:picLocks noChangeAspect="1" noChangeArrowheads="1"/>
          </p:cNvPicPr>
          <p:nvPr/>
        </p:nvPicPr>
        <p:blipFill>
          <a:blip r:embed="rId2"/>
          <a:srcRect/>
          <a:stretch>
            <a:fillRect/>
          </a:stretch>
        </p:blipFill>
        <p:spPr bwMode="auto">
          <a:xfrm>
            <a:off x="563563" y="2286000"/>
            <a:ext cx="7908925" cy="1428750"/>
          </a:xfrm>
          <a:prstGeom prst="rect">
            <a:avLst/>
          </a:prstGeom>
          <a:noFill/>
          <a:ln w="28575" cap="flat" cmpd="sng">
            <a:solidFill>
              <a:schemeClr val="accent1">
                <a:lumMod val="50000"/>
              </a:schemeClr>
            </a:solidFill>
            <a:prstDash val="sysDot"/>
            <a:miter lim="800000"/>
            <a:headEnd type="none" w="med" len="med"/>
            <a:tailEnd type="none" w="med" len="med"/>
          </a:ln>
          <a:effectLst/>
        </p:spPr>
      </p:pic>
      <p:sp>
        <p:nvSpPr>
          <p:cNvPr id="8" name="7 CuadroTexto"/>
          <p:cNvSpPr txBox="1"/>
          <p:nvPr/>
        </p:nvSpPr>
        <p:spPr>
          <a:xfrm>
            <a:off x="6143625" y="3786188"/>
            <a:ext cx="2071688" cy="523875"/>
          </a:xfrm>
          <a:prstGeom prst="rect">
            <a:avLst/>
          </a:prstGeom>
          <a:noFill/>
        </p:spPr>
        <p:txBody>
          <a:bodyPr>
            <a:spAutoFit/>
          </a:bodyPr>
          <a:lstStyle/>
          <a:p>
            <a:pPr>
              <a:defRPr/>
            </a:pPr>
            <a:r>
              <a:rPr lang="es-AR" sz="2800" b="1" dirty="0">
                <a:solidFill>
                  <a:srgbClr val="C00000"/>
                </a:solidFill>
                <a:effectLst>
                  <a:outerShdw blurRad="38100" dist="38100" dir="2700000" algn="tl">
                    <a:srgbClr val="000000">
                      <a:alpha val="43137"/>
                    </a:srgbClr>
                  </a:outerShdw>
                </a:effectLst>
              </a:rPr>
              <a:t>CV= S/X </a:t>
            </a:r>
          </a:p>
        </p:txBody>
      </p:sp>
      <p:sp>
        <p:nvSpPr>
          <p:cNvPr id="9" name="8 CuadroTexto"/>
          <p:cNvSpPr txBox="1"/>
          <p:nvPr/>
        </p:nvSpPr>
        <p:spPr>
          <a:xfrm>
            <a:off x="5214938" y="5286375"/>
            <a:ext cx="2571750" cy="400050"/>
          </a:xfrm>
          <a:prstGeom prst="rect">
            <a:avLst/>
          </a:prstGeom>
          <a:noFill/>
        </p:spPr>
        <p:txBody>
          <a:bodyPr>
            <a:spAutoFit/>
          </a:bodyPr>
          <a:lstStyle/>
          <a:p>
            <a:pPr>
              <a:defRPr/>
            </a:pPr>
            <a:r>
              <a:rPr lang="es-AR" sz="2000" b="1" dirty="0">
                <a:solidFill>
                  <a:srgbClr val="7030A0"/>
                </a:solidFill>
                <a:effectLst>
                  <a:outerShdw blurRad="38100" dist="38100" dir="2700000" algn="tl">
                    <a:srgbClr val="000000">
                      <a:alpha val="43137"/>
                    </a:srgbClr>
                  </a:outerShdw>
                </a:effectLst>
              </a:rPr>
              <a:t>M= 477,6 / 441,7 </a:t>
            </a:r>
          </a:p>
        </p:txBody>
      </p:sp>
      <p:sp>
        <p:nvSpPr>
          <p:cNvPr id="10" name="9 CuadroTexto"/>
          <p:cNvSpPr txBox="1"/>
          <p:nvPr/>
        </p:nvSpPr>
        <p:spPr>
          <a:xfrm>
            <a:off x="5214938" y="4500563"/>
            <a:ext cx="2214562" cy="400050"/>
          </a:xfrm>
          <a:prstGeom prst="rect">
            <a:avLst/>
          </a:prstGeom>
          <a:noFill/>
        </p:spPr>
        <p:txBody>
          <a:bodyPr>
            <a:spAutoFit/>
          </a:bodyPr>
          <a:lstStyle/>
          <a:p>
            <a:pPr>
              <a:defRPr/>
            </a:pPr>
            <a:r>
              <a:rPr lang="es-AR" sz="2000" b="1" dirty="0">
                <a:solidFill>
                  <a:schemeClr val="tx2">
                    <a:lumMod val="50000"/>
                  </a:schemeClr>
                </a:solidFill>
                <a:effectLst>
                  <a:outerShdw blurRad="38100" dist="38100" dir="2700000" algn="tl">
                    <a:srgbClr val="000000">
                      <a:alpha val="43137"/>
                    </a:srgbClr>
                  </a:outerShdw>
                </a:effectLst>
              </a:rPr>
              <a:t>V= 723 / 688,9 </a:t>
            </a:r>
          </a:p>
        </p:txBody>
      </p:sp>
      <p:sp>
        <p:nvSpPr>
          <p:cNvPr id="11" name="10 CuadroTexto"/>
          <p:cNvSpPr txBox="1"/>
          <p:nvPr/>
        </p:nvSpPr>
        <p:spPr>
          <a:xfrm>
            <a:off x="7786688" y="4429125"/>
            <a:ext cx="1071562" cy="461963"/>
          </a:xfrm>
          <a:prstGeom prst="rect">
            <a:avLst/>
          </a:prstGeom>
          <a:noFill/>
        </p:spPr>
        <p:txBody>
          <a:bodyPr>
            <a:spAutoFit/>
          </a:bodyPr>
          <a:lstStyle/>
          <a:p>
            <a:pPr>
              <a:defRPr/>
            </a:pPr>
            <a:r>
              <a:rPr lang="es-AR" b="1" dirty="0">
                <a:solidFill>
                  <a:schemeClr val="tx2">
                    <a:lumMod val="50000"/>
                  </a:schemeClr>
                </a:solidFill>
                <a:effectLst>
                  <a:outerShdw blurRad="38100" dist="38100" dir="2700000" algn="tl">
                    <a:srgbClr val="000000">
                      <a:alpha val="43137"/>
                    </a:srgbClr>
                  </a:outerShdw>
                </a:effectLst>
              </a:rPr>
              <a:t>1,05</a:t>
            </a:r>
          </a:p>
        </p:txBody>
      </p:sp>
      <p:sp>
        <p:nvSpPr>
          <p:cNvPr id="12" name="11 CuadroTexto"/>
          <p:cNvSpPr txBox="1"/>
          <p:nvPr/>
        </p:nvSpPr>
        <p:spPr>
          <a:xfrm>
            <a:off x="7786688" y="5214938"/>
            <a:ext cx="1071562" cy="461962"/>
          </a:xfrm>
          <a:prstGeom prst="rect">
            <a:avLst/>
          </a:prstGeom>
          <a:noFill/>
        </p:spPr>
        <p:txBody>
          <a:bodyPr>
            <a:spAutoFit/>
          </a:bodyPr>
          <a:lstStyle/>
          <a:p>
            <a:pPr>
              <a:defRPr/>
            </a:pPr>
            <a:r>
              <a:rPr lang="es-AR" b="1" dirty="0">
                <a:solidFill>
                  <a:srgbClr val="7030A0"/>
                </a:solidFill>
                <a:effectLst>
                  <a:outerShdw blurRad="38100" dist="38100" dir="2700000" algn="tl">
                    <a:srgbClr val="000000">
                      <a:alpha val="43137"/>
                    </a:srgbClr>
                  </a:outerShdw>
                </a:effectLst>
              </a:rPr>
              <a:t>1,08</a:t>
            </a:r>
          </a:p>
        </p:txBody>
      </p:sp>
      <p:sp>
        <p:nvSpPr>
          <p:cNvPr id="13" name="Rectangle 4"/>
          <p:cNvSpPr>
            <a:spLocks noGrp="1" noChangeArrowheads="1"/>
          </p:cNvSpPr>
          <p:nvPr>
            <p:ph type="title"/>
          </p:nvPr>
        </p:nvSpPr>
        <p:spPr/>
        <p:txBody>
          <a:bodyPr/>
          <a:lstStyle/>
          <a:p>
            <a:pPr eaLnBrk="1" hangingPunct="1">
              <a:defRPr/>
            </a:pPr>
            <a:r>
              <a:rPr lang="es-MX" sz="3600" b="1" dirty="0" smtClean="0">
                <a:effectLst>
                  <a:outerShdw blurRad="38100" dist="38100" dir="2700000" algn="tl">
                    <a:srgbClr val="C0C0C0"/>
                  </a:outerShdw>
                </a:effectLst>
                <a:latin typeface="Calibri" pitchFamily="34" charset="0"/>
              </a:rPr>
              <a:t>Medidas de dispersión / desviación respecto a la media</a:t>
            </a:r>
            <a:endParaRPr lang="es-ES" sz="3600" b="1" dirty="0" smtClean="0">
              <a:solidFill>
                <a:srgbClr val="FF0000"/>
              </a:solidFill>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heckerboard(across)">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3"/>
          <p:cNvSpPr txBox="1">
            <a:spLocks noChangeArrowheads="1"/>
          </p:cNvSpPr>
          <p:nvPr/>
        </p:nvSpPr>
        <p:spPr bwMode="auto">
          <a:xfrm>
            <a:off x="179388" y="1779588"/>
            <a:ext cx="8640762"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C00000"/>
              </a:buClr>
              <a:buSzTx/>
              <a:buFont typeface="Wingdings" pitchFamily="2" charset="2"/>
              <a:buChar char="Ø"/>
            </a:pPr>
            <a:r>
              <a:rPr lang="es-ES_tradnl" altLang="es-AR" sz="2400"/>
              <a:t>Una tercera característica de un conjunto de datos es la forma, es decir, la manera en que están distribuidas las observaciones.</a:t>
            </a:r>
          </a:p>
          <a:p>
            <a:pPr algn="just" eaLnBrk="1" hangingPunct="1">
              <a:spcBef>
                <a:spcPct val="50000"/>
              </a:spcBef>
              <a:buClr>
                <a:srgbClr val="C00000"/>
              </a:buClr>
              <a:buSzTx/>
              <a:buFont typeface="Wingdings" pitchFamily="2" charset="2"/>
              <a:buChar char="Ø"/>
            </a:pPr>
            <a:r>
              <a:rPr lang="es-ES_tradnl" altLang="es-AR" sz="2400"/>
              <a:t>La distribución de los datos puede ser o no </a:t>
            </a:r>
            <a:r>
              <a:rPr lang="es-ES_tradnl" altLang="es-AR" sz="2400" b="1"/>
              <a:t>simétrica</a:t>
            </a:r>
            <a:r>
              <a:rPr lang="es-ES_tradnl" altLang="es-AR" sz="2400"/>
              <a:t>. Si la distribución de los datos no es simétrica, se llama </a:t>
            </a:r>
            <a:r>
              <a:rPr lang="es-ES_tradnl" altLang="es-AR" sz="2400" b="1"/>
              <a:t>asimétrica o sesgada</a:t>
            </a:r>
            <a:r>
              <a:rPr lang="es-ES_tradnl" altLang="es-AR" sz="2400"/>
              <a:t>.</a:t>
            </a:r>
          </a:p>
          <a:p>
            <a:pPr algn="just" eaLnBrk="1" hangingPunct="1">
              <a:spcBef>
                <a:spcPct val="50000"/>
              </a:spcBef>
              <a:buClr>
                <a:srgbClr val="C00000"/>
              </a:buClr>
              <a:buSzTx/>
              <a:buFont typeface="Wingdings" pitchFamily="2" charset="2"/>
              <a:buChar char="Ø"/>
            </a:pPr>
            <a:r>
              <a:rPr lang="es-ES_tradnl" altLang="es-AR" sz="2400"/>
              <a:t>Para describir la forma se puede comparar la media y la mediana.</a:t>
            </a:r>
          </a:p>
          <a:p>
            <a:pPr algn="just" eaLnBrk="1" hangingPunct="1">
              <a:spcBef>
                <a:spcPct val="50000"/>
              </a:spcBef>
              <a:buClr>
                <a:srgbClr val="C00000"/>
              </a:buClr>
              <a:buSzTx/>
              <a:buFont typeface="Wingdings" pitchFamily="2" charset="2"/>
              <a:buChar char="Ø"/>
            </a:pPr>
            <a:r>
              <a:rPr lang="es-ES_tradnl" altLang="es-AR" sz="2400"/>
              <a:t>También puede observarse a través del coeficiente de asimetría </a:t>
            </a:r>
            <a:r>
              <a:rPr lang="es-MX" altLang="es-AR" sz="2400"/>
              <a:t>Mide el grado de Simetría / Asimetría de la distribución</a:t>
            </a:r>
            <a:endParaRPr lang="es-ES" altLang="es-AR" sz="2400"/>
          </a:p>
          <a:p>
            <a:pPr eaLnBrk="1" hangingPunct="1">
              <a:spcBef>
                <a:spcPct val="50000"/>
              </a:spcBef>
              <a:buClrTx/>
              <a:buSzTx/>
              <a:buFontTx/>
              <a:buNone/>
            </a:pPr>
            <a:endParaRPr lang="es-ES_tradnl" altLang="es-AR" sz="2400"/>
          </a:p>
          <a:p>
            <a:pPr eaLnBrk="1" hangingPunct="1">
              <a:spcBef>
                <a:spcPct val="50000"/>
              </a:spcBef>
              <a:buClrTx/>
              <a:buSzTx/>
              <a:buFontTx/>
              <a:buNone/>
            </a:pPr>
            <a:endParaRPr lang="es-ES_tradnl" altLang="es-AR" sz="2400" b="1"/>
          </a:p>
        </p:txBody>
      </p:sp>
      <p:sp>
        <p:nvSpPr>
          <p:cNvPr id="3" name="Rectangle 4"/>
          <p:cNvSpPr txBox="1">
            <a:spLocks noChangeArrowheads="1"/>
          </p:cNvSpPr>
          <p:nvPr/>
        </p:nvSpPr>
        <p:spPr>
          <a:xfrm>
            <a:off x="1150938" y="617538"/>
            <a:ext cx="7793037" cy="1143000"/>
          </a:xfrm>
          <a:prstGeom prst="rect">
            <a:avLst/>
          </a:prstGeom>
        </p:spPr>
        <p:txBody>
          <a:bodyPr/>
          <a:lstStyle/>
          <a:p>
            <a:pPr>
              <a:defRPr/>
            </a:pPr>
            <a:endParaRPr lang="es-ES" sz="3600" b="1" kern="0" dirty="0">
              <a:solidFill>
                <a:srgbClr val="FF0000"/>
              </a:solidFill>
              <a:effectLst>
                <a:outerShdw blurRad="38100" dist="38100" dir="2700000" algn="tl">
                  <a:srgbClr val="C0C0C0"/>
                </a:outerShdw>
              </a:effectLst>
              <a:latin typeface="Calibri" pitchFamily="34" charset="0"/>
              <a:ea typeface="+mj-ea"/>
              <a:cs typeface="+mj-cs"/>
            </a:endParaRPr>
          </a:p>
        </p:txBody>
      </p:sp>
      <p:sp>
        <p:nvSpPr>
          <p:cNvPr id="4" name="3 Rectángulo"/>
          <p:cNvSpPr/>
          <p:nvPr/>
        </p:nvSpPr>
        <p:spPr>
          <a:xfrm>
            <a:off x="1619250" y="844550"/>
            <a:ext cx="6697663" cy="646113"/>
          </a:xfrm>
          <a:prstGeom prst="rect">
            <a:avLst/>
          </a:prstGeom>
        </p:spPr>
        <p:txBody>
          <a:bodyPr>
            <a:spAutoFit/>
          </a:bodyPr>
          <a:lstStyle/>
          <a:p>
            <a:pPr>
              <a:defRPr/>
            </a:pPr>
            <a:r>
              <a:rPr lang="es-ES_tradnl" sz="3600" b="1" kern="0" dirty="0">
                <a:solidFill>
                  <a:schemeClr val="tx2"/>
                </a:solidFill>
                <a:effectLst>
                  <a:outerShdw blurRad="38100" dist="38100" dir="2700000" algn="tl">
                    <a:srgbClr val="C0C0C0"/>
                  </a:outerShdw>
                </a:effectLst>
                <a:latin typeface="Calibri" pitchFamily="34" charset="0"/>
                <a:ea typeface="+mj-ea"/>
                <a:cs typeface="+mj-cs"/>
              </a:rPr>
              <a:t>LA FORMA DE LA DISTRIBUCIÓN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41986">
                                            <p:txEl>
                                              <p:pRg st="1" end="1"/>
                                            </p:txEl>
                                          </p:spTgt>
                                        </p:tgtEl>
                                        <p:attrNameLst>
                                          <p:attrName>style.visibility</p:attrName>
                                        </p:attrNameLst>
                                      </p:cBhvr>
                                      <p:to>
                                        <p:strVal val="visible"/>
                                      </p:to>
                                    </p:set>
                                    <p:anim calcmode="lin" valueType="num">
                                      <p:cBhvr additive="base">
                                        <p:cTn id="7" dur="500" fill="hold"/>
                                        <p:tgtEl>
                                          <p:spTgt spid="4198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6">
                                            <p:txEl>
                                              <p:pRg st="1" end="1"/>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41986">
                                            <p:txEl>
                                              <p:pRg st="2" end="2"/>
                                            </p:txEl>
                                          </p:spTgt>
                                        </p:tgtEl>
                                        <p:attrNameLst>
                                          <p:attrName>style.visibility</p:attrName>
                                        </p:attrNameLst>
                                      </p:cBhvr>
                                      <p:to>
                                        <p:strVal val="visible"/>
                                      </p:to>
                                    </p:set>
                                    <p:anim calcmode="lin" valueType="num">
                                      <p:cBhvr additive="base">
                                        <p:cTn id="12" dur="500" fill="hold"/>
                                        <p:tgtEl>
                                          <p:spTgt spid="4198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1986">
                                            <p:txEl>
                                              <p:pRg st="2" end="2"/>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3" presetClass="entr" presetSubtype="10" fill="hold" nodeType="afterEffect">
                                  <p:stCondLst>
                                    <p:cond delay="0"/>
                                  </p:stCondLst>
                                  <p:childTnLst>
                                    <p:set>
                                      <p:cBhvr>
                                        <p:cTn id="16" dur="1" fill="hold">
                                          <p:stCondLst>
                                            <p:cond delay="0"/>
                                          </p:stCondLst>
                                        </p:cTn>
                                        <p:tgtEl>
                                          <p:spTgt spid="41986">
                                            <p:txEl>
                                              <p:pRg st="3" end="3"/>
                                            </p:txEl>
                                          </p:spTgt>
                                        </p:tgtEl>
                                        <p:attrNameLst>
                                          <p:attrName>style.visibility</p:attrName>
                                        </p:attrNameLst>
                                      </p:cBhvr>
                                      <p:to>
                                        <p:strVal val="visible"/>
                                      </p:to>
                                    </p:set>
                                    <p:animEffect transition="in" filter="blinds(horizontal)">
                                      <p:cBhvr>
                                        <p:cTn id="17" dur="500"/>
                                        <p:tgtEl>
                                          <p:spTgt spid="4198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25"/>
          <p:cNvGrpSpPr>
            <a:grpSpLocks/>
          </p:cNvGrpSpPr>
          <p:nvPr/>
        </p:nvGrpSpPr>
        <p:grpSpPr bwMode="auto">
          <a:xfrm>
            <a:off x="1835150" y="1773238"/>
            <a:ext cx="4897438" cy="3168650"/>
            <a:chOff x="1869" y="912"/>
            <a:chExt cx="1347" cy="1344"/>
          </a:xfrm>
        </p:grpSpPr>
        <p:sp useBgFill="1">
          <p:nvSpPr>
            <p:cNvPr id="45061" name="Text Box 19"/>
            <p:cNvSpPr txBox="1">
              <a:spLocks noChangeArrowheads="1"/>
            </p:cNvSpPr>
            <p:nvPr/>
          </p:nvSpPr>
          <p:spPr bwMode="auto">
            <a:xfrm>
              <a:off x="2112" y="1961"/>
              <a:ext cx="1104" cy="295"/>
            </a:xfrm>
            <a:prstGeom prst="rect">
              <a:avLst/>
            </a:prstGeom>
            <a:ln w="9525">
              <a:noFill/>
              <a:miter lim="800000"/>
              <a:headEnd/>
              <a:tailEnd/>
            </a:ln>
          </p:spPr>
          <p:txBody>
            <a:bodyPr/>
            <a:lstStyle/>
            <a:p>
              <a:pPr>
                <a:defRPr/>
              </a:pPr>
              <a:r>
                <a:rPr lang="es-ES" sz="1600" dirty="0"/>
                <a:t> </a:t>
              </a:r>
              <a:r>
                <a:rPr lang="es-ES" sz="1600" b="1" dirty="0" err="1">
                  <a:solidFill>
                    <a:srgbClr val="C00000"/>
                  </a:solidFill>
                  <a:effectLst>
                    <a:outerShdw blurRad="38100" dist="38100" dir="2700000" algn="tl">
                      <a:srgbClr val="000000">
                        <a:alpha val="43137"/>
                      </a:srgbClr>
                    </a:outerShdw>
                  </a:effectLst>
                </a:rPr>
                <a:t>Mdn</a:t>
              </a:r>
              <a:r>
                <a:rPr lang="es-ES" sz="1600" b="1" dirty="0">
                  <a:solidFill>
                    <a:srgbClr val="C00000"/>
                  </a:solidFill>
                  <a:effectLst>
                    <a:outerShdw blurRad="38100" dist="38100" dir="2700000" algn="tl">
                      <a:srgbClr val="000000">
                        <a:alpha val="43137"/>
                      </a:srgbClr>
                    </a:outerShdw>
                  </a:effectLst>
                </a:rPr>
                <a:t> = Media</a:t>
              </a:r>
              <a:endParaRPr lang="es-ES" sz="1000" b="1" dirty="0">
                <a:solidFill>
                  <a:srgbClr val="C00000"/>
                </a:solidFill>
                <a:effectLst>
                  <a:outerShdw blurRad="38100" dist="38100" dir="2700000" algn="tl">
                    <a:srgbClr val="000000">
                      <a:alpha val="43137"/>
                    </a:srgbClr>
                  </a:outerShdw>
                </a:effectLst>
                <a:latin typeface="Times New Roman" pitchFamily="18" charset="0"/>
              </a:endParaRPr>
            </a:p>
          </p:txBody>
        </p:sp>
        <p:sp useBgFill="1">
          <p:nvSpPr>
            <p:cNvPr id="45062" name="Line 20"/>
            <p:cNvSpPr>
              <a:spLocks noChangeShapeType="1"/>
            </p:cNvSpPr>
            <p:nvPr/>
          </p:nvSpPr>
          <p:spPr bwMode="auto">
            <a:xfrm>
              <a:off x="1869" y="912"/>
              <a:ext cx="0" cy="874"/>
            </a:xfrm>
            <a:prstGeom prst="line">
              <a:avLst/>
            </a:prstGeom>
            <a:ln w="25400">
              <a:solidFill>
                <a:schemeClr val="accent1">
                  <a:lumMod val="50000"/>
                </a:schemeClr>
              </a:solidFill>
              <a:round/>
              <a:headEnd/>
              <a:tailEnd/>
            </a:ln>
          </p:spPr>
          <p:txBody>
            <a:bodyPr/>
            <a:lstStyle/>
            <a:p>
              <a:pPr>
                <a:defRPr/>
              </a:pPr>
              <a:endParaRPr lang="es-AR"/>
            </a:p>
          </p:txBody>
        </p:sp>
        <p:sp useBgFill="1">
          <p:nvSpPr>
            <p:cNvPr id="45063" name="Line 21"/>
            <p:cNvSpPr>
              <a:spLocks noChangeShapeType="1"/>
            </p:cNvSpPr>
            <p:nvPr/>
          </p:nvSpPr>
          <p:spPr bwMode="auto">
            <a:xfrm>
              <a:off x="1869" y="1786"/>
              <a:ext cx="1322" cy="0"/>
            </a:xfrm>
            <a:prstGeom prst="line">
              <a:avLst/>
            </a:prstGeom>
            <a:ln w="25400">
              <a:solidFill>
                <a:schemeClr val="accent1">
                  <a:lumMod val="50000"/>
                </a:schemeClr>
              </a:solidFill>
              <a:round/>
              <a:headEnd/>
              <a:tailEnd/>
            </a:ln>
          </p:spPr>
          <p:txBody>
            <a:bodyPr/>
            <a:lstStyle/>
            <a:p>
              <a:pPr>
                <a:defRPr/>
              </a:pPr>
              <a:endParaRPr lang="es-AR"/>
            </a:p>
          </p:txBody>
        </p:sp>
        <p:sp useBgFill="1">
          <p:nvSpPr>
            <p:cNvPr id="43016" name="Line 22"/>
            <p:cNvSpPr>
              <a:spLocks noChangeShapeType="1"/>
            </p:cNvSpPr>
            <p:nvPr/>
          </p:nvSpPr>
          <p:spPr bwMode="auto">
            <a:xfrm>
              <a:off x="2530" y="1087"/>
              <a:ext cx="0" cy="699"/>
            </a:xfrm>
            <a:prstGeom prst="line">
              <a:avLst/>
            </a:prstGeom>
            <a:ln w="9525">
              <a:solidFill>
                <a:srgbClr val="000000"/>
              </a:solidFill>
              <a:round/>
              <a:headEnd/>
              <a:tailEnd/>
            </a:ln>
          </p:spPr>
          <p:txBody>
            <a:bodyPr/>
            <a:lstStyle/>
            <a:p>
              <a:endParaRPr lang="es-AR"/>
            </a:p>
          </p:txBody>
        </p:sp>
        <p:sp>
          <p:nvSpPr>
            <p:cNvPr id="45065" name="Freeform 23"/>
            <p:cNvSpPr>
              <a:spLocks/>
            </p:cNvSpPr>
            <p:nvPr/>
          </p:nvSpPr>
          <p:spPr bwMode="auto">
            <a:xfrm>
              <a:off x="1963" y="1058"/>
              <a:ext cx="1133" cy="728"/>
            </a:xfrm>
            <a:custGeom>
              <a:avLst/>
              <a:gdLst>
                <a:gd name="T0" fmla="*/ 0 w 2160"/>
                <a:gd name="T1" fmla="*/ 699 h 1500"/>
                <a:gd name="T2" fmla="*/ 283 w 2160"/>
                <a:gd name="T3" fmla="*/ 612 h 1500"/>
                <a:gd name="T4" fmla="*/ 567 w 2160"/>
                <a:gd name="T5" fmla="*/ 0 h 1500"/>
                <a:gd name="T6" fmla="*/ 850 w 2160"/>
                <a:gd name="T7" fmla="*/ 612 h 1500"/>
                <a:gd name="T8" fmla="*/ 1133 w 2160"/>
                <a:gd name="T9" fmla="*/ 699 h 1500"/>
                <a:gd name="T10" fmla="*/ 0 60000 65536"/>
                <a:gd name="T11" fmla="*/ 0 60000 65536"/>
                <a:gd name="T12" fmla="*/ 0 60000 65536"/>
                <a:gd name="T13" fmla="*/ 0 60000 65536"/>
                <a:gd name="T14" fmla="*/ 0 60000 65536"/>
                <a:gd name="T15" fmla="*/ 0 w 2160"/>
                <a:gd name="T16" fmla="*/ 0 h 1500"/>
                <a:gd name="T17" fmla="*/ 2160 w 2160"/>
                <a:gd name="T18" fmla="*/ 1500 h 1500"/>
              </a:gdLst>
              <a:ahLst/>
              <a:cxnLst>
                <a:cxn ang="T10">
                  <a:pos x="T0" y="T1"/>
                </a:cxn>
                <a:cxn ang="T11">
                  <a:pos x="T2" y="T3"/>
                </a:cxn>
                <a:cxn ang="T12">
                  <a:pos x="T4" y="T5"/>
                </a:cxn>
                <a:cxn ang="T13">
                  <a:pos x="T6" y="T7"/>
                </a:cxn>
                <a:cxn ang="T14">
                  <a:pos x="T8" y="T9"/>
                </a:cxn>
              </a:cxnLst>
              <a:rect l="T15" t="T16" r="T17" b="T18"/>
              <a:pathLst>
                <a:path w="2160" h="1500">
                  <a:moveTo>
                    <a:pt x="0" y="1440"/>
                  </a:moveTo>
                  <a:cubicBezTo>
                    <a:pt x="180" y="1470"/>
                    <a:pt x="360" y="1500"/>
                    <a:pt x="540" y="1260"/>
                  </a:cubicBezTo>
                  <a:cubicBezTo>
                    <a:pt x="720" y="1020"/>
                    <a:pt x="900" y="0"/>
                    <a:pt x="1080" y="0"/>
                  </a:cubicBezTo>
                  <a:cubicBezTo>
                    <a:pt x="1260" y="0"/>
                    <a:pt x="1440" y="1020"/>
                    <a:pt x="1620" y="1260"/>
                  </a:cubicBezTo>
                  <a:cubicBezTo>
                    <a:pt x="1800" y="1500"/>
                    <a:pt x="1980" y="1470"/>
                    <a:pt x="2160" y="1440"/>
                  </a:cubicBezTo>
                </a:path>
              </a:pathLst>
            </a:custGeom>
            <a:solidFill>
              <a:schemeClr val="accent1">
                <a:lumMod val="75000"/>
              </a:schemeClr>
            </a:solidFill>
            <a:ln w="25400" cap="flat" cmpd="sng">
              <a:solidFill>
                <a:schemeClr val="accent1">
                  <a:lumMod val="50000"/>
                </a:schemeClr>
              </a:solidFill>
              <a:prstDash val="solid"/>
              <a:round/>
              <a:headEnd/>
              <a:tailEnd/>
            </a:ln>
          </p:spPr>
          <p:txBody>
            <a:bodyPr/>
            <a:lstStyle/>
            <a:p>
              <a:pPr>
                <a:defRPr/>
              </a:pPr>
              <a:endParaRPr lang="es-AR"/>
            </a:p>
          </p:txBody>
        </p:sp>
        <p:sp useBgFill="1">
          <p:nvSpPr>
            <p:cNvPr id="43018" name="Line 24"/>
            <p:cNvSpPr>
              <a:spLocks noChangeShapeType="1"/>
            </p:cNvSpPr>
            <p:nvPr/>
          </p:nvSpPr>
          <p:spPr bwMode="auto">
            <a:xfrm>
              <a:off x="2530" y="1786"/>
              <a:ext cx="0" cy="175"/>
            </a:xfrm>
            <a:prstGeom prst="line">
              <a:avLst/>
            </a:prstGeom>
            <a:ln w="25400">
              <a:solidFill>
                <a:srgbClr val="C00000"/>
              </a:solidFill>
              <a:round/>
              <a:headEnd/>
              <a:tailEnd type="triangle" w="med" len="med"/>
            </a:ln>
          </p:spPr>
          <p:txBody>
            <a:bodyPr/>
            <a:lstStyle/>
            <a:p>
              <a:endParaRPr lang="es-AR"/>
            </a:p>
          </p:txBody>
        </p:sp>
      </p:grpSp>
      <p:sp>
        <p:nvSpPr>
          <p:cNvPr id="10" name="Text Box 7"/>
          <p:cNvSpPr txBox="1">
            <a:spLocks noChangeArrowheads="1"/>
          </p:cNvSpPr>
          <p:nvPr/>
        </p:nvSpPr>
        <p:spPr bwMode="auto">
          <a:xfrm>
            <a:off x="0" y="5143500"/>
            <a:ext cx="91440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2400">
                <a:solidFill>
                  <a:schemeClr val="bg2"/>
                </a:solidFill>
                <a:latin typeface="Calibri" pitchFamily="34" charset="0"/>
              </a:rPr>
              <a:t>En la distribución Normal es 0  </a:t>
            </a:r>
            <a:r>
              <a:rPr lang="es-MX" altLang="es-AR" sz="2400">
                <a:solidFill>
                  <a:schemeClr val="tx2"/>
                </a:solidFill>
                <a:latin typeface="Calibri" pitchFamily="34" charset="0"/>
              </a:rPr>
              <a:t>Simétrica</a:t>
            </a:r>
          </a:p>
          <a:p>
            <a:pPr eaLnBrk="1" hangingPunct="1">
              <a:spcBef>
                <a:spcPct val="50000"/>
              </a:spcBef>
              <a:buClrTx/>
              <a:buSzTx/>
              <a:buFontTx/>
              <a:buNone/>
            </a:pPr>
            <a:r>
              <a:rPr lang="es-ES_tradnl" altLang="es-AR" sz="2400">
                <a:solidFill>
                  <a:schemeClr val="tx2"/>
                </a:solidFill>
                <a:latin typeface="Calibri" pitchFamily="34" charset="0"/>
              </a:rPr>
              <a:t>Media = Mediana: </a:t>
            </a:r>
            <a:r>
              <a:rPr lang="es-ES_tradnl" altLang="es-AR" sz="2400">
                <a:solidFill>
                  <a:schemeClr val="bg2"/>
                </a:solidFill>
                <a:latin typeface="Calibri" pitchFamily="34" charset="0"/>
              </a:rPr>
              <a:t>Simétricos o con sesgamiento cero.</a:t>
            </a:r>
          </a:p>
          <a:p>
            <a:pPr eaLnBrk="1" hangingPunct="1">
              <a:spcBef>
                <a:spcPct val="50000"/>
              </a:spcBef>
              <a:buClrTx/>
              <a:buSzTx/>
              <a:buFontTx/>
              <a:buNone/>
            </a:pPr>
            <a:endParaRPr lang="es-MX" altLang="es-AR" sz="2400">
              <a:solidFill>
                <a:schemeClr val="bg2"/>
              </a:solidFill>
              <a:latin typeface="Calibri" pitchFamily="34" charset="0"/>
            </a:endParaRPr>
          </a:p>
          <a:p>
            <a:pPr eaLnBrk="1" hangingPunct="1">
              <a:spcBef>
                <a:spcPct val="50000"/>
              </a:spcBef>
              <a:buClrTx/>
              <a:buSzTx/>
              <a:buFontTx/>
              <a:buNone/>
            </a:pPr>
            <a:r>
              <a:rPr lang="es-MX" altLang="es-AR" sz="2400">
                <a:solidFill>
                  <a:schemeClr val="bg2"/>
                </a:solidFill>
                <a:latin typeface="Calibri" pitchFamily="34" charset="0"/>
              </a:rPr>
              <a:t> </a:t>
            </a:r>
            <a:endParaRPr lang="es-ES" altLang="es-AR" sz="2400">
              <a:solidFill>
                <a:schemeClr val="bg2"/>
              </a:solidFill>
              <a:latin typeface="Calibri" pitchFamily="34" charset="0"/>
            </a:endParaRPr>
          </a:p>
        </p:txBody>
      </p:sp>
      <p:sp>
        <p:nvSpPr>
          <p:cNvPr id="13" name="12 Rectángulo"/>
          <p:cNvSpPr/>
          <p:nvPr/>
        </p:nvSpPr>
        <p:spPr>
          <a:xfrm>
            <a:off x="1000125" y="857250"/>
            <a:ext cx="5373688" cy="646113"/>
          </a:xfrm>
          <a:prstGeom prst="rect">
            <a:avLst/>
          </a:prstGeom>
        </p:spPr>
        <p:txBody>
          <a:bodyPr>
            <a:spAutoFit/>
          </a:bodyPr>
          <a:lstStyle/>
          <a:p>
            <a:pPr>
              <a:defRPr/>
            </a:pPr>
            <a:r>
              <a:rPr lang="es-ES_tradnl" sz="3600" b="1" kern="0" dirty="0">
                <a:solidFill>
                  <a:schemeClr val="tx2"/>
                </a:solidFill>
                <a:effectLst>
                  <a:outerShdw blurRad="38100" dist="38100" dir="2700000" algn="tl">
                    <a:srgbClr val="C0C0C0"/>
                  </a:outerShdw>
                </a:effectLst>
                <a:latin typeface="Calibri" pitchFamily="34" charset="0"/>
                <a:ea typeface="+mj-ea"/>
                <a:cs typeface="+mj-cs"/>
              </a:rPr>
              <a:t>La Forma de la distribución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18"/>
          <p:cNvGrpSpPr>
            <a:grpSpLocks/>
          </p:cNvGrpSpPr>
          <p:nvPr/>
        </p:nvGrpSpPr>
        <p:grpSpPr bwMode="auto">
          <a:xfrm>
            <a:off x="1763713" y="1628775"/>
            <a:ext cx="4968875" cy="3038475"/>
            <a:chOff x="1706" y="816"/>
            <a:chExt cx="2430" cy="1680"/>
          </a:xfrm>
        </p:grpSpPr>
        <p:sp useBgFill="1">
          <p:nvSpPr>
            <p:cNvPr id="2" name="Line 5"/>
            <p:cNvSpPr>
              <a:spLocks noChangeShapeType="1"/>
            </p:cNvSpPr>
            <p:nvPr/>
          </p:nvSpPr>
          <p:spPr bwMode="auto">
            <a:xfrm>
              <a:off x="1706" y="816"/>
              <a:ext cx="0" cy="933"/>
            </a:xfrm>
            <a:prstGeom prst="line">
              <a:avLst/>
            </a:prstGeom>
            <a:ln w="25400">
              <a:solidFill>
                <a:schemeClr val="accent5">
                  <a:lumMod val="25000"/>
                </a:schemeClr>
              </a:solidFill>
              <a:round/>
              <a:headEnd/>
              <a:tailEnd/>
            </a:ln>
          </p:spPr>
          <p:txBody>
            <a:bodyPr/>
            <a:lstStyle/>
            <a:p>
              <a:pPr>
                <a:defRPr/>
              </a:pPr>
              <a:endParaRPr lang="es-AR"/>
            </a:p>
          </p:txBody>
        </p:sp>
        <p:sp useBgFill="1">
          <p:nvSpPr>
            <p:cNvPr id="43014" name="Line 6"/>
            <p:cNvSpPr>
              <a:spLocks noChangeShapeType="1"/>
            </p:cNvSpPr>
            <p:nvPr/>
          </p:nvSpPr>
          <p:spPr bwMode="auto">
            <a:xfrm>
              <a:off x="1706" y="1749"/>
              <a:ext cx="1711" cy="0"/>
            </a:xfrm>
            <a:prstGeom prst="line">
              <a:avLst/>
            </a:prstGeom>
            <a:ln w="25400">
              <a:solidFill>
                <a:schemeClr val="accent5">
                  <a:lumMod val="25000"/>
                </a:schemeClr>
              </a:solidFill>
              <a:round/>
              <a:headEnd/>
              <a:tailEnd/>
            </a:ln>
          </p:spPr>
          <p:txBody>
            <a:bodyPr/>
            <a:lstStyle/>
            <a:p>
              <a:pPr>
                <a:defRPr/>
              </a:pPr>
              <a:endParaRPr lang="es-AR"/>
            </a:p>
          </p:txBody>
        </p:sp>
        <p:sp>
          <p:nvSpPr>
            <p:cNvPr id="43015" name="Freeform 7"/>
            <p:cNvSpPr>
              <a:spLocks/>
            </p:cNvSpPr>
            <p:nvPr/>
          </p:nvSpPr>
          <p:spPr bwMode="auto">
            <a:xfrm flipH="1">
              <a:off x="1886" y="951"/>
              <a:ext cx="1467" cy="777"/>
            </a:xfrm>
            <a:custGeom>
              <a:avLst/>
              <a:gdLst>
                <a:gd name="T0" fmla="*/ 0 w 2880"/>
                <a:gd name="T1" fmla="*/ 777 h 1500"/>
                <a:gd name="T2" fmla="*/ 367 w 2880"/>
                <a:gd name="T3" fmla="*/ 591 h 1500"/>
                <a:gd name="T4" fmla="*/ 642 w 2880"/>
                <a:gd name="T5" fmla="*/ 311 h 1500"/>
                <a:gd name="T6" fmla="*/ 917 w 2880"/>
                <a:gd name="T7" fmla="*/ 31 h 1500"/>
                <a:gd name="T8" fmla="*/ 1192 w 2880"/>
                <a:gd name="T9" fmla="*/ 124 h 1500"/>
                <a:gd name="T10" fmla="*/ 1375 w 2880"/>
                <a:gd name="T11" fmla="*/ 497 h 1500"/>
                <a:gd name="T12" fmla="*/ 1467 w 2880"/>
                <a:gd name="T13" fmla="*/ 777 h 1500"/>
                <a:gd name="T14" fmla="*/ 0 60000 65536"/>
                <a:gd name="T15" fmla="*/ 0 60000 65536"/>
                <a:gd name="T16" fmla="*/ 0 60000 65536"/>
                <a:gd name="T17" fmla="*/ 0 60000 65536"/>
                <a:gd name="T18" fmla="*/ 0 60000 65536"/>
                <a:gd name="T19" fmla="*/ 0 60000 65536"/>
                <a:gd name="T20" fmla="*/ 0 60000 65536"/>
                <a:gd name="T21" fmla="*/ 0 w 2880"/>
                <a:gd name="T22" fmla="*/ 0 h 1500"/>
                <a:gd name="T23" fmla="*/ 2880 w 2880"/>
                <a:gd name="T24" fmla="*/ 1500 h 15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80" h="1500">
                  <a:moveTo>
                    <a:pt x="0" y="1500"/>
                  </a:moveTo>
                  <a:cubicBezTo>
                    <a:pt x="255" y="1395"/>
                    <a:pt x="510" y="1290"/>
                    <a:pt x="720" y="1140"/>
                  </a:cubicBezTo>
                  <a:cubicBezTo>
                    <a:pt x="930" y="990"/>
                    <a:pt x="1080" y="780"/>
                    <a:pt x="1260" y="600"/>
                  </a:cubicBezTo>
                  <a:cubicBezTo>
                    <a:pt x="1440" y="420"/>
                    <a:pt x="1620" y="120"/>
                    <a:pt x="1800" y="60"/>
                  </a:cubicBezTo>
                  <a:cubicBezTo>
                    <a:pt x="1980" y="0"/>
                    <a:pt x="2190" y="90"/>
                    <a:pt x="2340" y="240"/>
                  </a:cubicBezTo>
                  <a:cubicBezTo>
                    <a:pt x="2490" y="390"/>
                    <a:pt x="2610" y="750"/>
                    <a:pt x="2700" y="960"/>
                  </a:cubicBezTo>
                  <a:cubicBezTo>
                    <a:pt x="2790" y="1170"/>
                    <a:pt x="2835" y="1335"/>
                    <a:pt x="2880" y="1500"/>
                  </a:cubicBezTo>
                </a:path>
              </a:pathLst>
            </a:custGeom>
            <a:solidFill>
              <a:schemeClr val="accent5">
                <a:lumMod val="50000"/>
                <a:alpha val="52000"/>
              </a:schemeClr>
            </a:solidFill>
            <a:ln w="31750" cap="flat" cmpd="sng">
              <a:solidFill>
                <a:srgbClr val="008000"/>
              </a:solidFill>
              <a:prstDash val="solid"/>
              <a:round/>
              <a:headEnd/>
              <a:tailEnd/>
            </a:ln>
          </p:spPr>
          <p:txBody>
            <a:bodyPr/>
            <a:lstStyle/>
            <a:p>
              <a:pPr>
                <a:defRPr/>
              </a:pPr>
              <a:endParaRPr lang="es-AR"/>
            </a:p>
          </p:txBody>
        </p:sp>
        <p:sp useBgFill="1">
          <p:nvSpPr>
            <p:cNvPr id="44041" name="Line 8"/>
            <p:cNvSpPr>
              <a:spLocks noChangeShapeType="1"/>
            </p:cNvSpPr>
            <p:nvPr/>
          </p:nvSpPr>
          <p:spPr bwMode="auto">
            <a:xfrm>
              <a:off x="2684" y="1283"/>
              <a:ext cx="0" cy="466"/>
            </a:xfrm>
            <a:prstGeom prst="line">
              <a:avLst/>
            </a:prstGeom>
            <a:ln w="19050">
              <a:solidFill>
                <a:srgbClr val="FFFF00"/>
              </a:solidFill>
              <a:round/>
              <a:headEnd/>
              <a:tailEnd/>
            </a:ln>
          </p:spPr>
          <p:txBody>
            <a:bodyPr/>
            <a:lstStyle/>
            <a:p>
              <a:endParaRPr lang="es-AR"/>
            </a:p>
          </p:txBody>
        </p:sp>
        <p:sp useBgFill="1">
          <p:nvSpPr>
            <p:cNvPr id="44042" name="Line 9"/>
            <p:cNvSpPr>
              <a:spLocks noChangeShapeType="1"/>
            </p:cNvSpPr>
            <p:nvPr/>
          </p:nvSpPr>
          <p:spPr bwMode="auto">
            <a:xfrm>
              <a:off x="2561" y="1086"/>
              <a:ext cx="0" cy="675"/>
            </a:xfrm>
            <a:prstGeom prst="line">
              <a:avLst/>
            </a:prstGeom>
            <a:ln w="19050">
              <a:solidFill>
                <a:srgbClr val="DD6A1B"/>
              </a:solidFill>
              <a:round/>
              <a:headEnd/>
              <a:tailEnd/>
            </a:ln>
          </p:spPr>
          <p:txBody>
            <a:bodyPr/>
            <a:lstStyle/>
            <a:p>
              <a:endParaRPr lang="es-AR"/>
            </a:p>
          </p:txBody>
        </p:sp>
        <p:sp useBgFill="1">
          <p:nvSpPr>
            <p:cNvPr id="44043" name="Line 13"/>
            <p:cNvSpPr>
              <a:spLocks noChangeShapeType="1"/>
            </p:cNvSpPr>
            <p:nvPr/>
          </p:nvSpPr>
          <p:spPr bwMode="auto">
            <a:xfrm>
              <a:off x="2561" y="1749"/>
              <a:ext cx="367" cy="467"/>
            </a:xfrm>
            <a:prstGeom prst="line">
              <a:avLst/>
            </a:prstGeom>
            <a:ln w="19050">
              <a:solidFill>
                <a:srgbClr val="DD6A1B"/>
              </a:solidFill>
              <a:round/>
              <a:headEnd/>
              <a:tailEnd type="triangle" w="med" len="med"/>
            </a:ln>
          </p:spPr>
          <p:txBody>
            <a:bodyPr/>
            <a:lstStyle/>
            <a:p>
              <a:endParaRPr lang="es-AR"/>
            </a:p>
          </p:txBody>
        </p:sp>
        <p:sp useBgFill="1">
          <p:nvSpPr>
            <p:cNvPr id="44044" name="Text Box 14"/>
            <p:cNvSpPr txBox="1">
              <a:spLocks noChangeArrowheads="1"/>
            </p:cNvSpPr>
            <p:nvPr/>
          </p:nvSpPr>
          <p:spPr bwMode="auto">
            <a:xfrm>
              <a:off x="2684" y="2216"/>
              <a:ext cx="855" cy="28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600" b="1">
                  <a:solidFill>
                    <a:srgbClr val="DD6A1B"/>
                  </a:solidFill>
                </a:rPr>
                <a:t>Mdn</a:t>
              </a:r>
              <a:endParaRPr lang="es-ES" altLang="es-AR" sz="1000" b="1">
                <a:solidFill>
                  <a:srgbClr val="DD6A1B"/>
                </a:solidFill>
                <a:latin typeface="Times New Roman" pitchFamily="18" charset="0"/>
              </a:endParaRPr>
            </a:p>
          </p:txBody>
        </p:sp>
        <p:sp useBgFill="1">
          <p:nvSpPr>
            <p:cNvPr id="44045" name="Line 15"/>
            <p:cNvSpPr>
              <a:spLocks noChangeShapeType="1"/>
            </p:cNvSpPr>
            <p:nvPr/>
          </p:nvSpPr>
          <p:spPr bwMode="auto">
            <a:xfrm>
              <a:off x="2684" y="1749"/>
              <a:ext cx="611" cy="280"/>
            </a:xfrm>
            <a:prstGeom prst="line">
              <a:avLst/>
            </a:prstGeom>
            <a:ln w="19050">
              <a:solidFill>
                <a:srgbClr val="FFC000"/>
              </a:solidFill>
              <a:round/>
              <a:headEnd/>
              <a:tailEnd type="triangle" w="med" len="med"/>
            </a:ln>
          </p:spPr>
          <p:txBody>
            <a:bodyPr/>
            <a:lstStyle/>
            <a:p>
              <a:endParaRPr lang="es-AR"/>
            </a:p>
          </p:txBody>
        </p:sp>
        <p:sp useBgFill="1">
          <p:nvSpPr>
            <p:cNvPr id="44046" name="Text Box 16"/>
            <p:cNvSpPr txBox="1">
              <a:spLocks noChangeArrowheads="1"/>
            </p:cNvSpPr>
            <p:nvPr/>
          </p:nvSpPr>
          <p:spPr bwMode="auto">
            <a:xfrm>
              <a:off x="3281" y="1986"/>
              <a:ext cx="855" cy="28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600" b="1">
                  <a:solidFill>
                    <a:srgbClr val="FFC000"/>
                  </a:solidFill>
                </a:rPr>
                <a:t>Media</a:t>
              </a:r>
              <a:endParaRPr lang="es-ES" altLang="es-AR" sz="1000" b="1">
                <a:solidFill>
                  <a:srgbClr val="FFC000"/>
                </a:solidFill>
                <a:latin typeface="Times New Roman" pitchFamily="18" charset="0"/>
              </a:endParaRPr>
            </a:p>
          </p:txBody>
        </p:sp>
      </p:grpSp>
      <p:sp>
        <p:nvSpPr>
          <p:cNvPr id="44035" name="25 Rectángulo"/>
          <p:cNvSpPr>
            <a:spLocks noChangeArrowheads="1"/>
          </p:cNvSpPr>
          <p:nvPr/>
        </p:nvSpPr>
        <p:spPr bwMode="auto">
          <a:xfrm>
            <a:off x="285750" y="4572000"/>
            <a:ext cx="8143875"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2400" dirty="0">
                <a:solidFill>
                  <a:schemeClr val="bg2"/>
                </a:solidFill>
                <a:latin typeface="Calibri" pitchFamily="34" charset="0"/>
              </a:rPr>
              <a:t>Si </a:t>
            </a:r>
            <a:r>
              <a:rPr lang="es-MX" altLang="es-AR" sz="2400" dirty="0" smtClean="0">
                <a:solidFill>
                  <a:schemeClr val="bg2"/>
                </a:solidFill>
                <a:latin typeface="Calibri" pitchFamily="34" charset="0"/>
              </a:rPr>
              <a:t>la simetría es </a:t>
            </a:r>
            <a:r>
              <a:rPr lang="es-MX" altLang="es-AR" sz="2400" dirty="0">
                <a:solidFill>
                  <a:schemeClr val="bg2"/>
                </a:solidFill>
                <a:latin typeface="Calibri" pitchFamily="34" charset="0"/>
              </a:rPr>
              <a:t>+ indicará muchos casos en los valores más bajos y pocos en los más altos </a:t>
            </a:r>
            <a:r>
              <a:rPr lang="es-MX" altLang="es-AR" sz="2400" dirty="0">
                <a:solidFill>
                  <a:schemeClr val="tx2"/>
                </a:solidFill>
                <a:latin typeface="Calibri" pitchFamily="34" charset="0"/>
              </a:rPr>
              <a:t>positivamente asimétrica . </a:t>
            </a:r>
          </a:p>
          <a:p>
            <a:pPr eaLnBrk="1" hangingPunct="1">
              <a:spcBef>
                <a:spcPct val="50000"/>
              </a:spcBef>
              <a:buClrTx/>
              <a:buSzTx/>
              <a:buFontTx/>
              <a:buNone/>
            </a:pPr>
            <a:r>
              <a:rPr lang="es-ES_tradnl" altLang="es-AR" sz="2400" dirty="0">
                <a:solidFill>
                  <a:schemeClr val="tx2"/>
                </a:solidFill>
                <a:latin typeface="Calibri" pitchFamily="34" charset="0"/>
              </a:rPr>
              <a:t>Media &gt; Mediana: </a:t>
            </a:r>
            <a:r>
              <a:rPr lang="es-ES_tradnl" altLang="es-AR" sz="2400" dirty="0">
                <a:solidFill>
                  <a:schemeClr val="bg2"/>
                </a:solidFill>
                <a:latin typeface="Calibri" pitchFamily="34" charset="0"/>
              </a:rPr>
              <a:t>Positivos o con </a:t>
            </a:r>
            <a:r>
              <a:rPr lang="es-ES_tradnl" altLang="es-AR" sz="2400" dirty="0" smtClean="0">
                <a:solidFill>
                  <a:schemeClr val="bg2"/>
                </a:solidFill>
                <a:latin typeface="Calibri" pitchFamily="34" charset="0"/>
              </a:rPr>
              <a:t>sesgo </a:t>
            </a:r>
            <a:r>
              <a:rPr lang="es-ES_tradnl" altLang="es-AR" sz="2400" dirty="0">
                <a:solidFill>
                  <a:schemeClr val="bg2"/>
                </a:solidFill>
                <a:latin typeface="Calibri" pitchFamily="34" charset="0"/>
              </a:rPr>
              <a:t>a la derecha</a:t>
            </a:r>
            <a:endParaRPr lang="es-MX" altLang="es-AR" sz="2400" dirty="0">
              <a:solidFill>
                <a:schemeClr val="bg2"/>
              </a:solidFill>
              <a:latin typeface="Calibri" pitchFamily="34" charset="0"/>
            </a:endParaRPr>
          </a:p>
          <a:p>
            <a:pPr eaLnBrk="1" hangingPunct="1">
              <a:spcBef>
                <a:spcPct val="50000"/>
              </a:spcBef>
              <a:buClrTx/>
              <a:buSzTx/>
              <a:buFontTx/>
              <a:buNone/>
            </a:pPr>
            <a:endParaRPr lang="es-MX" altLang="es-AR" sz="2400" dirty="0">
              <a:solidFill>
                <a:schemeClr val="tx2"/>
              </a:solidFill>
              <a:latin typeface="Calibri" pitchFamily="34" charset="0"/>
            </a:endParaRPr>
          </a:p>
          <a:p>
            <a:pPr eaLnBrk="1" hangingPunct="1">
              <a:spcBef>
                <a:spcPct val="50000"/>
              </a:spcBef>
              <a:buClrTx/>
              <a:buSzTx/>
              <a:buFontTx/>
              <a:buNone/>
            </a:pPr>
            <a:endParaRPr lang="es-ES" altLang="es-AR" sz="2400" dirty="0">
              <a:solidFill>
                <a:schemeClr val="tx2"/>
              </a:solidFill>
              <a:latin typeface="Calibri" pitchFamily="34" charset="0"/>
            </a:endParaRPr>
          </a:p>
        </p:txBody>
      </p:sp>
      <p:sp>
        <p:nvSpPr>
          <p:cNvPr id="14" name="13 Rectángulo"/>
          <p:cNvSpPr/>
          <p:nvPr/>
        </p:nvSpPr>
        <p:spPr>
          <a:xfrm>
            <a:off x="1000125" y="857250"/>
            <a:ext cx="5373688" cy="646113"/>
          </a:xfrm>
          <a:prstGeom prst="rect">
            <a:avLst/>
          </a:prstGeom>
        </p:spPr>
        <p:txBody>
          <a:bodyPr>
            <a:spAutoFit/>
          </a:bodyPr>
          <a:lstStyle/>
          <a:p>
            <a:pPr>
              <a:defRPr/>
            </a:pPr>
            <a:r>
              <a:rPr lang="es-ES_tradnl" sz="3600" b="1" kern="0" dirty="0">
                <a:solidFill>
                  <a:schemeClr val="tx2"/>
                </a:solidFill>
                <a:effectLst>
                  <a:outerShdw blurRad="38100" dist="38100" dir="2700000" algn="tl">
                    <a:srgbClr val="C0C0C0"/>
                  </a:outerShdw>
                </a:effectLst>
                <a:latin typeface="Calibri" pitchFamily="34" charset="0"/>
                <a:ea typeface="+mj-ea"/>
                <a:cs typeface="+mj-cs"/>
              </a:rPr>
              <a:t>La Forma de la distribución</a:t>
            </a:r>
          </a:p>
        </p:txBody>
      </p:sp>
      <p:sp>
        <p:nvSpPr>
          <p:cNvPr id="44037" name="14 Rectángulo"/>
          <p:cNvSpPr>
            <a:spLocks noChangeArrowheads="1"/>
          </p:cNvSpPr>
          <p:nvPr/>
        </p:nvSpPr>
        <p:spPr bwMode="auto">
          <a:xfrm>
            <a:off x="2286000" y="3013075"/>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_tradnl" altLang="es-AR" sz="240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19"/>
          <p:cNvGrpSpPr>
            <a:grpSpLocks/>
          </p:cNvGrpSpPr>
          <p:nvPr/>
        </p:nvGrpSpPr>
        <p:grpSpPr bwMode="auto">
          <a:xfrm>
            <a:off x="2268538" y="1773238"/>
            <a:ext cx="4319587" cy="3198812"/>
            <a:chOff x="1586" y="864"/>
            <a:chExt cx="1882" cy="1982"/>
          </a:xfrm>
        </p:grpSpPr>
        <p:sp useBgFill="1">
          <p:nvSpPr>
            <p:cNvPr id="44037" name="Line 20"/>
            <p:cNvSpPr>
              <a:spLocks noChangeShapeType="1"/>
            </p:cNvSpPr>
            <p:nvPr/>
          </p:nvSpPr>
          <p:spPr bwMode="auto">
            <a:xfrm>
              <a:off x="1632" y="864"/>
              <a:ext cx="0" cy="984"/>
            </a:xfrm>
            <a:prstGeom prst="line">
              <a:avLst/>
            </a:prstGeom>
            <a:ln w="25400">
              <a:solidFill>
                <a:schemeClr val="accent1">
                  <a:lumMod val="50000"/>
                </a:schemeClr>
              </a:solidFill>
              <a:round/>
              <a:headEnd/>
              <a:tailEnd/>
            </a:ln>
          </p:spPr>
          <p:txBody>
            <a:bodyPr/>
            <a:lstStyle/>
            <a:p>
              <a:pPr>
                <a:defRPr/>
              </a:pPr>
              <a:endParaRPr lang="es-AR"/>
            </a:p>
          </p:txBody>
        </p:sp>
        <p:sp useBgFill="1">
          <p:nvSpPr>
            <p:cNvPr id="44038" name="Line 21"/>
            <p:cNvSpPr>
              <a:spLocks noChangeShapeType="1"/>
            </p:cNvSpPr>
            <p:nvPr/>
          </p:nvSpPr>
          <p:spPr bwMode="auto">
            <a:xfrm>
              <a:off x="1632" y="1866"/>
              <a:ext cx="1714" cy="0"/>
            </a:xfrm>
            <a:prstGeom prst="line">
              <a:avLst/>
            </a:prstGeom>
            <a:ln w="25400">
              <a:solidFill>
                <a:schemeClr val="accent1">
                  <a:lumMod val="50000"/>
                </a:schemeClr>
              </a:solidFill>
              <a:round/>
              <a:headEnd/>
              <a:tailEnd/>
            </a:ln>
          </p:spPr>
          <p:txBody>
            <a:bodyPr/>
            <a:lstStyle/>
            <a:p>
              <a:pPr>
                <a:defRPr/>
              </a:pPr>
              <a:endParaRPr lang="es-AR"/>
            </a:p>
          </p:txBody>
        </p:sp>
        <p:sp>
          <p:nvSpPr>
            <p:cNvPr id="44039" name="Freeform 22"/>
            <p:cNvSpPr>
              <a:spLocks/>
            </p:cNvSpPr>
            <p:nvPr/>
          </p:nvSpPr>
          <p:spPr bwMode="auto">
            <a:xfrm>
              <a:off x="1754" y="1028"/>
              <a:ext cx="1464" cy="818"/>
            </a:xfrm>
            <a:custGeom>
              <a:avLst/>
              <a:gdLst>
                <a:gd name="T0" fmla="*/ 0 w 2880"/>
                <a:gd name="T1" fmla="*/ 820 h 1500"/>
                <a:gd name="T2" fmla="*/ 367 w 2880"/>
                <a:gd name="T3" fmla="*/ 623 h 1500"/>
                <a:gd name="T4" fmla="*/ 643 w 2880"/>
                <a:gd name="T5" fmla="*/ 328 h 1500"/>
                <a:gd name="T6" fmla="*/ 918 w 2880"/>
                <a:gd name="T7" fmla="*/ 33 h 1500"/>
                <a:gd name="T8" fmla="*/ 1194 w 2880"/>
                <a:gd name="T9" fmla="*/ 131 h 1500"/>
                <a:gd name="T10" fmla="*/ 1377 w 2880"/>
                <a:gd name="T11" fmla="*/ 525 h 1500"/>
                <a:gd name="T12" fmla="*/ 1469 w 2880"/>
                <a:gd name="T13" fmla="*/ 820 h 1500"/>
                <a:gd name="T14" fmla="*/ 0 60000 65536"/>
                <a:gd name="T15" fmla="*/ 0 60000 65536"/>
                <a:gd name="T16" fmla="*/ 0 60000 65536"/>
                <a:gd name="T17" fmla="*/ 0 60000 65536"/>
                <a:gd name="T18" fmla="*/ 0 60000 65536"/>
                <a:gd name="T19" fmla="*/ 0 60000 65536"/>
                <a:gd name="T20" fmla="*/ 0 60000 65536"/>
                <a:gd name="T21" fmla="*/ 0 w 2880"/>
                <a:gd name="T22" fmla="*/ 0 h 1500"/>
                <a:gd name="T23" fmla="*/ 2880 w 2880"/>
                <a:gd name="T24" fmla="*/ 1500 h 15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80" h="1500">
                  <a:moveTo>
                    <a:pt x="0" y="1500"/>
                  </a:moveTo>
                  <a:cubicBezTo>
                    <a:pt x="255" y="1395"/>
                    <a:pt x="510" y="1290"/>
                    <a:pt x="720" y="1140"/>
                  </a:cubicBezTo>
                  <a:cubicBezTo>
                    <a:pt x="930" y="990"/>
                    <a:pt x="1080" y="780"/>
                    <a:pt x="1260" y="600"/>
                  </a:cubicBezTo>
                  <a:cubicBezTo>
                    <a:pt x="1440" y="420"/>
                    <a:pt x="1620" y="120"/>
                    <a:pt x="1800" y="60"/>
                  </a:cubicBezTo>
                  <a:cubicBezTo>
                    <a:pt x="1980" y="0"/>
                    <a:pt x="2190" y="90"/>
                    <a:pt x="2340" y="240"/>
                  </a:cubicBezTo>
                  <a:cubicBezTo>
                    <a:pt x="2490" y="390"/>
                    <a:pt x="2610" y="750"/>
                    <a:pt x="2700" y="960"/>
                  </a:cubicBezTo>
                  <a:cubicBezTo>
                    <a:pt x="2790" y="1170"/>
                    <a:pt x="2835" y="1335"/>
                    <a:pt x="2880" y="1500"/>
                  </a:cubicBezTo>
                </a:path>
              </a:pathLst>
            </a:custGeom>
            <a:solidFill>
              <a:schemeClr val="accent1">
                <a:lumMod val="75000"/>
              </a:schemeClr>
            </a:solidFill>
            <a:ln w="25400" cap="flat" cmpd="sng">
              <a:solidFill>
                <a:schemeClr val="accent5">
                  <a:lumMod val="75000"/>
                </a:schemeClr>
              </a:solidFill>
              <a:prstDash val="solid"/>
              <a:round/>
              <a:headEnd/>
              <a:tailEnd/>
            </a:ln>
          </p:spPr>
          <p:txBody>
            <a:bodyPr/>
            <a:lstStyle/>
            <a:p>
              <a:pPr>
                <a:defRPr/>
              </a:pPr>
              <a:endParaRPr lang="es-AR"/>
            </a:p>
          </p:txBody>
        </p:sp>
        <p:sp useBgFill="1">
          <p:nvSpPr>
            <p:cNvPr id="45064" name="Line 23"/>
            <p:cNvSpPr>
              <a:spLocks noChangeShapeType="1"/>
            </p:cNvSpPr>
            <p:nvPr/>
          </p:nvSpPr>
          <p:spPr bwMode="auto">
            <a:xfrm>
              <a:off x="2366" y="1356"/>
              <a:ext cx="0" cy="492"/>
            </a:xfrm>
            <a:prstGeom prst="line">
              <a:avLst/>
            </a:prstGeom>
            <a:ln w="25400">
              <a:solidFill>
                <a:srgbClr val="FFC000"/>
              </a:solidFill>
              <a:round/>
              <a:headEnd/>
              <a:tailEnd/>
            </a:ln>
          </p:spPr>
          <p:txBody>
            <a:bodyPr/>
            <a:lstStyle/>
            <a:p>
              <a:endParaRPr lang="es-AR"/>
            </a:p>
          </p:txBody>
        </p:sp>
        <p:sp useBgFill="1">
          <p:nvSpPr>
            <p:cNvPr id="45065" name="Line 24"/>
            <p:cNvSpPr>
              <a:spLocks noChangeShapeType="1"/>
            </p:cNvSpPr>
            <p:nvPr/>
          </p:nvSpPr>
          <p:spPr bwMode="auto">
            <a:xfrm>
              <a:off x="2489" y="1258"/>
              <a:ext cx="0" cy="590"/>
            </a:xfrm>
            <a:prstGeom prst="line">
              <a:avLst/>
            </a:prstGeom>
            <a:ln w="25400">
              <a:solidFill>
                <a:srgbClr val="DD6A1B"/>
              </a:solidFill>
              <a:round/>
              <a:headEnd/>
              <a:tailEnd/>
            </a:ln>
          </p:spPr>
          <p:txBody>
            <a:bodyPr/>
            <a:lstStyle/>
            <a:p>
              <a:endParaRPr lang="es-AR"/>
            </a:p>
          </p:txBody>
        </p:sp>
        <p:sp useBgFill="1">
          <p:nvSpPr>
            <p:cNvPr id="45066" name="Line 25"/>
            <p:cNvSpPr>
              <a:spLocks noChangeShapeType="1"/>
            </p:cNvSpPr>
            <p:nvPr/>
          </p:nvSpPr>
          <p:spPr bwMode="auto">
            <a:xfrm>
              <a:off x="2489" y="1848"/>
              <a:ext cx="367" cy="492"/>
            </a:xfrm>
            <a:prstGeom prst="line">
              <a:avLst/>
            </a:prstGeom>
            <a:ln w="25400">
              <a:solidFill>
                <a:srgbClr val="DD6A1B"/>
              </a:solidFill>
              <a:round/>
              <a:headEnd/>
              <a:tailEnd type="triangle" w="med" len="med"/>
            </a:ln>
          </p:spPr>
          <p:txBody>
            <a:bodyPr/>
            <a:lstStyle/>
            <a:p>
              <a:endParaRPr lang="es-AR"/>
            </a:p>
          </p:txBody>
        </p:sp>
        <p:sp useBgFill="1">
          <p:nvSpPr>
            <p:cNvPr id="44043" name="Text Box 26"/>
            <p:cNvSpPr txBox="1">
              <a:spLocks noChangeArrowheads="1"/>
            </p:cNvSpPr>
            <p:nvPr/>
          </p:nvSpPr>
          <p:spPr bwMode="auto">
            <a:xfrm>
              <a:off x="2611" y="2340"/>
              <a:ext cx="857" cy="293"/>
            </a:xfrm>
            <a:prstGeom prst="rect">
              <a:avLst/>
            </a:prstGeom>
            <a:ln w="9525">
              <a:noFill/>
              <a:miter lim="800000"/>
              <a:headEnd/>
              <a:tailEnd/>
            </a:ln>
          </p:spPr>
          <p:txBody>
            <a:bodyPr/>
            <a:lstStyle/>
            <a:p>
              <a:pPr>
                <a:defRPr/>
              </a:pPr>
              <a:r>
                <a:rPr lang="es-ES" sz="1600" b="1" dirty="0" err="1">
                  <a:solidFill>
                    <a:srgbClr val="DD6A1B"/>
                  </a:solidFill>
                  <a:effectLst>
                    <a:outerShdw blurRad="38100" dist="38100" dir="2700000" algn="tl">
                      <a:srgbClr val="000000">
                        <a:alpha val="43137"/>
                      </a:srgbClr>
                    </a:outerShdw>
                  </a:effectLst>
                </a:rPr>
                <a:t>Mdn</a:t>
              </a:r>
              <a:endParaRPr lang="es-ES" sz="1000" b="1" dirty="0">
                <a:solidFill>
                  <a:srgbClr val="DD6A1B"/>
                </a:solidFill>
                <a:effectLst>
                  <a:outerShdw blurRad="38100" dist="38100" dir="2700000" algn="tl">
                    <a:srgbClr val="000000">
                      <a:alpha val="43137"/>
                    </a:srgbClr>
                  </a:outerShdw>
                </a:effectLst>
                <a:latin typeface="Times New Roman" pitchFamily="18" charset="0"/>
              </a:endParaRPr>
            </a:p>
          </p:txBody>
        </p:sp>
        <p:sp useBgFill="1">
          <p:nvSpPr>
            <p:cNvPr id="45068" name="Line 27"/>
            <p:cNvSpPr>
              <a:spLocks noChangeShapeType="1"/>
            </p:cNvSpPr>
            <p:nvPr/>
          </p:nvSpPr>
          <p:spPr bwMode="auto">
            <a:xfrm flipH="1">
              <a:off x="2122" y="1848"/>
              <a:ext cx="244" cy="689"/>
            </a:xfrm>
            <a:prstGeom prst="line">
              <a:avLst/>
            </a:prstGeom>
            <a:ln w="25400">
              <a:solidFill>
                <a:srgbClr val="FFC000"/>
              </a:solidFill>
              <a:round/>
              <a:headEnd/>
              <a:tailEnd type="triangle" w="med" len="med"/>
            </a:ln>
          </p:spPr>
          <p:txBody>
            <a:bodyPr/>
            <a:lstStyle/>
            <a:p>
              <a:endParaRPr lang="es-AR"/>
            </a:p>
          </p:txBody>
        </p:sp>
        <p:sp useBgFill="1">
          <p:nvSpPr>
            <p:cNvPr id="44045" name="Text Box 28"/>
            <p:cNvSpPr txBox="1">
              <a:spLocks noChangeArrowheads="1"/>
            </p:cNvSpPr>
            <p:nvPr/>
          </p:nvSpPr>
          <p:spPr bwMode="auto">
            <a:xfrm>
              <a:off x="1586" y="2551"/>
              <a:ext cx="857" cy="295"/>
            </a:xfrm>
            <a:prstGeom prst="rect">
              <a:avLst/>
            </a:prstGeom>
            <a:ln w="9525">
              <a:noFill/>
              <a:miter lim="800000"/>
              <a:headEnd/>
              <a:tailEnd/>
            </a:ln>
          </p:spPr>
          <p:txBody>
            <a:bodyPr/>
            <a:lstStyle/>
            <a:p>
              <a:pPr>
                <a:defRPr/>
              </a:pPr>
              <a:r>
                <a:rPr lang="es-ES" sz="1600" b="1" dirty="0">
                  <a:solidFill>
                    <a:srgbClr val="FFC000"/>
                  </a:solidFill>
                  <a:effectLst>
                    <a:outerShdw blurRad="38100" dist="38100" dir="2700000" algn="tl">
                      <a:srgbClr val="000000">
                        <a:alpha val="43137"/>
                      </a:srgbClr>
                    </a:outerShdw>
                  </a:effectLst>
                </a:rPr>
                <a:t>Media</a:t>
              </a:r>
              <a:endParaRPr lang="es-ES" sz="1000" b="1" dirty="0">
                <a:solidFill>
                  <a:srgbClr val="FFC000"/>
                </a:solidFill>
                <a:effectLst>
                  <a:outerShdw blurRad="38100" dist="38100" dir="2700000" algn="tl">
                    <a:srgbClr val="000000">
                      <a:alpha val="43137"/>
                    </a:srgbClr>
                  </a:outerShdw>
                </a:effectLst>
                <a:latin typeface="Times New Roman" pitchFamily="18" charset="0"/>
              </a:endParaRPr>
            </a:p>
          </p:txBody>
        </p:sp>
      </p:grpSp>
      <p:sp>
        <p:nvSpPr>
          <p:cNvPr id="13" name="Text Box 9"/>
          <p:cNvSpPr txBox="1">
            <a:spLocks noChangeArrowheads="1"/>
          </p:cNvSpPr>
          <p:nvPr/>
        </p:nvSpPr>
        <p:spPr bwMode="auto">
          <a:xfrm>
            <a:off x="0" y="5000625"/>
            <a:ext cx="88582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2400" dirty="0">
                <a:solidFill>
                  <a:schemeClr val="bg2"/>
                </a:solidFill>
                <a:latin typeface="Calibri" pitchFamily="34" charset="0"/>
              </a:rPr>
              <a:t>Si </a:t>
            </a:r>
            <a:r>
              <a:rPr lang="es-MX" altLang="es-AR" sz="2400" dirty="0" smtClean="0">
                <a:solidFill>
                  <a:schemeClr val="bg2"/>
                </a:solidFill>
                <a:latin typeface="Calibri" pitchFamily="34" charset="0"/>
              </a:rPr>
              <a:t>la </a:t>
            </a:r>
            <a:r>
              <a:rPr lang="es-MX" altLang="es-AR" sz="2400" dirty="0" err="1" smtClean="0">
                <a:solidFill>
                  <a:schemeClr val="bg2"/>
                </a:solidFill>
                <a:latin typeface="Calibri" pitchFamily="34" charset="0"/>
              </a:rPr>
              <a:t>simestría</a:t>
            </a:r>
            <a:r>
              <a:rPr lang="es-MX" altLang="es-AR" sz="2400" dirty="0" smtClean="0">
                <a:solidFill>
                  <a:schemeClr val="bg2"/>
                </a:solidFill>
                <a:latin typeface="Calibri" pitchFamily="34" charset="0"/>
              </a:rPr>
              <a:t> es </a:t>
            </a:r>
            <a:r>
              <a:rPr lang="es-MX" altLang="es-AR" sz="2400" dirty="0">
                <a:solidFill>
                  <a:schemeClr val="bg2"/>
                </a:solidFill>
                <a:latin typeface="Calibri" pitchFamily="34" charset="0"/>
              </a:rPr>
              <a:t>- indicará muchos casos en los valores más altos y pocos en los más bajos </a:t>
            </a:r>
            <a:r>
              <a:rPr lang="es-MX" altLang="es-AR" sz="2400" dirty="0">
                <a:solidFill>
                  <a:schemeClr val="tx2"/>
                </a:solidFill>
                <a:latin typeface="Calibri" pitchFamily="34" charset="0"/>
              </a:rPr>
              <a:t>negativamente asimétrica. </a:t>
            </a:r>
          </a:p>
          <a:p>
            <a:pPr algn="just" eaLnBrk="1" hangingPunct="1">
              <a:spcBef>
                <a:spcPct val="50000"/>
              </a:spcBef>
              <a:buClrTx/>
              <a:buSzTx/>
              <a:buFontTx/>
              <a:buNone/>
            </a:pPr>
            <a:r>
              <a:rPr lang="es-ES_tradnl" altLang="es-AR" sz="2400" dirty="0">
                <a:solidFill>
                  <a:schemeClr val="tx2"/>
                </a:solidFill>
                <a:latin typeface="Calibri" pitchFamily="34" charset="0"/>
              </a:rPr>
              <a:t>Media &lt; Mediana: </a:t>
            </a:r>
            <a:r>
              <a:rPr lang="es-ES_tradnl" altLang="es-AR" sz="2400" dirty="0">
                <a:solidFill>
                  <a:schemeClr val="bg2"/>
                </a:solidFill>
                <a:latin typeface="Calibri" pitchFamily="34" charset="0"/>
              </a:rPr>
              <a:t>Negativos o con </a:t>
            </a:r>
            <a:r>
              <a:rPr lang="es-ES_tradnl" altLang="es-AR" sz="2400" dirty="0" smtClean="0">
                <a:solidFill>
                  <a:schemeClr val="bg2"/>
                </a:solidFill>
                <a:latin typeface="Calibri" pitchFamily="34" charset="0"/>
              </a:rPr>
              <a:t>sesgo </a:t>
            </a:r>
            <a:r>
              <a:rPr lang="es-ES_tradnl" altLang="es-AR" sz="2400" dirty="0">
                <a:solidFill>
                  <a:schemeClr val="bg2"/>
                </a:solidFill>
                <a:latin typeface="Calibri" pitchFamily="34" charset="0"/>
              </a:rPr>
              <a:t>a la izquierda.</a:t>
            </a:r>
          </a:p>
          <a:p>
            <a:pPr algn="ctr" eaLnBrk="1" hangingPunct="1">
              <a:spcBef>
                <a:spcPct val="50000"/>
              </a:spcBef>
              <a:buClrTx/>
              <a:buSzTx/>
              <a:buFontTx/>
              <a:buNone/>
            </a:pPr>
            <a:endParaRPr lang="es-ES" altLang="es-AR" sz="2800" dirty="0">
              <a:solidFill>
                <a:schemeClr val="tx2"/>
              </a:solidFill>
              <a:latin typeface="Calibri" pitchFamily="34" charset="0"/>
            </a:endParaRPr>
          </a:p>
        </p:txBody>
      </p:sp>
      <p:sp>
        <p:nvSpPr>
          <p:cNvPr id="14" name="13 Rectángulo"/>
          <p:cNvSpPr/>
          <p:nvPr/>
        </p:nvSpPr>
        <p:spPr>
          <a:xfrm>
            <a:off x="1000125" y="857250"/>
            <a:ext cx="5373688" cy="646113"/>
          </a:xfrm>
          <a:prstGeom prst="rect">
            <a:avLst/>
          </a:prstGeom>
        </p:spPr>
        <p:txBody>
          <a:bodyPr>
            <a:spAutoFit/>
          </a:bodyPr>
          <a:lstStyle/>
          <a:p>
            <a:pPr>
              <a:defRPr/>
            </a:pPr>
            <a:r>
              <a:rPr lang="es-ES_tradnl" sz="3600" b="1" kern="0" dirty="0">
                <a:solidFill>
                  <a:schemeClr val="tx2"/>
                </a:solidFill>
                <a:effectLst>
                  <a:outerShdw blurRad="38100" dist="38100" dir="2700000" algn="tl">
                    <a:srgbClr val="C0C0C0"/>
                  </a:outerShdw>
                </a:effectLst>
                <a:latin typeface="Calibri" pitchFamily="34" charset="0"/>
                <a:ea typeface="+mj-ea"/>
                <a:cs typeface="+mj-cs"/>
              </a:rPr>
              <a:t>La Forma de la distribución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7"/>
          <p:cNvSpPr txBox="1">
            <a:spLocks noChangeArrowheads="1"/>
          </p:cNvSpPr>
          <p:nvPr/>
        </p:nvSpPr>
        <p:spPr bwMode="auto">
          <a:xfrm>
            <a:off x="0" y="5143500"/>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_tradnl" altLang="es-AR" sz="2400">
                <a:solidFill>
                  <a:schemeClr val="bg2"/>
                </a:solidFill>
                <a:latin typeface="Calibri" pitchFamily="34" charset="0"/>
              </a:rPr>
              <a:t>.</a:t>
            </a:r>
          </a:p>
          <a:p>
            <a:pPr eaLnBrk="1" hangingPunct="1">
              <a:spcBef>
                <a:spcPct val="50000"/>
              </a:spcBef>
              <a:buClrTx/>
              <a:buSzTx/>
              <a:buFontTx/>
              <a:buNone/>
            </a:pPr>
            <a:endParaRPr lang="es-MX" altLang="es-AR" sz="2400">
              <a:solidFill>
                <a:schemeClr val="bg2"/>
              </a:solidFill>
              <a:latin typeface="Calibri" pitchFamily="34" charset="0"/>
            </a:endParaRPr>
          </a:p>
          <a:p>
            <a:pPr eaLnBrk="1" hangingPunct="1">
              <a:spcBef>
                <a:spcPct val="50000"/>
              </a:spcBef>
              <a:buClrTx/>
              <a:buSzTx/>
              <a:buFontTx/>
              <a:buNone/>
            </a:pPr>
            <a:r>
              <a:rPr lang="es-MX" altLang="es-AR" sz="2400">
                <a:solidFill>
                  <a:schemeClr val="bg2"/>
                </a:solidFill>
                <a:latin typeface="Calibri" pitchFamily="34" charset="0"/>
              </a:rPr>
              <a:t> </a:t>
            </a:r>
            <a:endParaRPr lang="es-ES" altLang="es-AR" sz="2400">
              <a:solidFill>
                <a:schemeClr val="bg2"/>
              </a:solidFill>
              <a:latin typeface="Calibri" pitchFamily="34" charset="0"/>
            </a:endParaRPr>
          </a:p>
        </p:txBody>
      </p:sp>
      <p:sp>
        <p:nvSpPr>
          <p:cNvPr id="13" name="12 Rectángulo"/>
          <p:cNvSpPr/>
          <p:nvPr/>
        </p:nvSpPr>
        <p:spPr>
          <a:xfrm>
            <a:off x="2162175" y="296863"/>
            <a:ext cx="5373688" cy="646112"/>
          </a:xfrm>
          <a:prstGeom prst="rect">
            <a:avLst/>
          </a:prstGeom>
        </p:spPr>
        <p:txBody>
          <a:bodyPr>
            <a:spAutoFit/>
          </a:bodyPr>
          <a:lstStyle/>
          <a:p>
            <a:pPr>
              <a:defRPr/>
            </a:pPr>
            <a:r>
              <a:rPr lang="es-ES_tradnl" sz="3600" b="1" kern="0" dirty="0">
                <a:solidFill>
                  <a:schemeClr val="tx2"/>
                </a:solidFill>
                <a:effectLst>
                  <a:outerShdw blurRad="38100" dist="38100" dir="2700000" algn="tl">
                    <a:srgbClr val="C0C0C0"/>
                  </a:outerShdw>
                </a:effectLst>
                <a:latin typeface="Calibri" pitchFamily="34" charset="0"/>
                <a:ea typeface="+mj-ea"/>
                <a:cs typeface="+mj-cs"/>
              </a:rPr>
              <a:t>La Forma de la distribución</a:t>
            </a:r>
          </a:p>
        </p:txBody>
      </p:sp>
      <p:grpSp>
        <p:nvGrpSpPr>
          <p:cNvPr id="2" name="Group 25"/>
          <p:cNvGrpSpPr>
            <a:grpSpLocks/>
          </p:cNvGrpSpPr>
          <p:nvPr/>
        </p:nvGrpSpPr>
        <p:grpSpPr bwMode="auto">
          <a:xfrm>
            <a:off x="3429000" y="1857375"/>
            <a:ext cx="2928938" cy="2398713"/>
            <a:chOff x="1834" y="682"/>
            <a:chExt cx="1436" cy="1104"/>
          </a:xfrm>
        </p:grpSpPr>
        <p:sp useBgFill="1">
          <p:nvSpPr>
            <p:cNvPr id="12" name="Line 20"/>
            <p:cNvSpPr>
              <a:spLocks noChangeShapeType="1"/>
            </p:cNvSpPr>
            <p:nvPr/>
          </p:nvSpPr>
          <p:spPr bwMode="auto">
            <a:xfrm>
              <a:off x="1869" y="682"/>
              <a:ext cx="0" cy="1104"/>
            </a:xfrm>
            <a:prstGeom prst="line">
              <a:avLst/>
            </a:prstGeom>
            <a:ln w="25400">
              <a:solidFill>
                <a:schemeClr val="accent1">
                  <a:lumMod val="50000"/>
                </a:schemeClr>
              </a:solidFill>
              <a:round/>
              <a:headEnd/>
              <a:tailEnd/>
            </a:ln>
          </p:spPr>
          <p:txBody>
            <a:bodyPr/>
            <a:lstStyle/>
            <a:p>
              <a:pPr>
                <a:defRPr/>
              </a:pPr>
              <a:endParaRPr lang="es-AR"/>
            </a:p>
          </p:txBody>
        </p:sp>
        <p:sp useBgFill="1">
          <p:nvSpPr>
            <p:cNvPr id="14" name="Line 21"/>
            <p:cNvSpPr>
              <a:spLocks noChangeShapeType="1"/>
            </p:cNvSpPr>
            <p:nvPr/>
          </p:nvSpPr>
          <p:spPr bwMode="auto">
            <a:xfrm>
              <a:off x="1869" y="1786"/>
              <a:ext cx="1322" cy="0"/>
            </a:xfrm>
            <a:prstGeom prst="line">
              <a:avLst/>
            </a:prstGeom>
            <a:ln w="25400">
              <a:solidFill>
                <a:schemeClr val="accent1">
                  <a:lumMod val="50000"/>
                </a:schemeClr>
              </a:solidFill>
              <a:round/>
              <a:headEnd/>
              <a:tailEnd/>
            </a:ln>
          </p:spPr>
          <p:txBody>
            <a:bodyPr/>
            <a:lstStyle/>
            <a:p>
              <a:pPr>
                <a:defRPr/>
              </a:pPr>
              <a:endParaRPr lang="es-AR"/>
            </a:p>
          </p:txBody>
        </p:sp>
        <p:sp>
          <p:nvSpPr>
            <p:cNvPr id="16" name="Freeform 23"/>
            <p:cNvSpPr>
              <a:spLocks/>
            </p:cNvSpPr>
            <p:nvPr/>
          </p:nvSpPr>
          <p:spPr bwMode="auto">
            <a:xfrm>
              <a:off x="1834" y="1438"/>
              <a:ext cx="1436" cy="348"/>
            </a:xfrm>
            <a:custGeom>
              <a:avLst/>
              <a:gdLst>
                <a:gd name="T0" fmla="*/ 0 w 2160"/>
                <a:gd name="T1" fmla="*/ 699 h 1500"/>
                <a:gd name="T2" fmla="*/ 283 w 2160"/>
                <a:gd name="T3" fmla="*/ 612 h 1500"/>
                <a:gd name="T4" fmla="*/ 567 w 2160"/>
                <a:gd name="T5" fmla="*/ 0 h 1500"/>
                <a:gd name="T6" fmla="*/ 850 w 2160"/>
                <a:gd name="T7" fmla="*/ 612 h 1500"/>
                <a:gd name="T8" fmla="*/ 1133 w 2160"/>
                <a:gd name="T9" fmla="*/ 699 h 1500"/>
                <a:gd name="T10" fmla="*/ 0 60000 65536"/>
                <a:gd name="T11" fmla="*/ 0 60000 65536"/>
                <a:gd name="T12" fmla="*/ 0 60000 65536"/>
                <a:gd name="T13" fmla="*/ 0 60000 65536"/>
                <a:gd name="T14" fmla="*/ 0 60000 65536"/>
                <a:gd name="T15" fmla="*/ 0 w 2160"/>
                <a:gd name="T16" fmla="*/ 0 h 1500"/>
                <a:gd name="T17" fmla="*/ 2160 w 2160"/>
                <a:gd name="T18" fmla="*/ 1500 h 1500"/>
              </a:gdLst>
              <a:ahLst/>
              <a:cxnLst>
                <a:cxn ang="T10">
                  <a:pos x="T0" y="T1"/>
                </a:cxn>
                <a:cxn ang="T11">
                  <a:pos x="T2" y="T3"/>
                </a:cxn>
                <a:cxn ang="T12">
                  <a:pos x="T4" y="T5"/>
                </a:cxn>
                <a:cxn ang="T13">
                  <a:pos x="T6" y="T7"/>
                </a:cxn>
                <a:cxn ang="T14">
                  <a:pos x="T8" y="T9"/>
                </a:cxn>
              </a:cxnLst>
              <a:rect l="T15" t="T16" r="T17" b="T18"/>
              <a:pathLst>
                <a:path w="2160" h="1500">
                  <a:moveTo>
                    <a:pt x="0" y="1440"/>
                  </a:moveTo>
                  <a:cubicBezTo>
                    <a:pt x="180" y="1470"/>
                    <a:pt x="360" y="1500"/>
                    <a:pt x="540" y="1260"/>
                  </a:cubicBezTo>
                  <a:cubicBezTo>
                    <a:pt x="720" y="1020"/>
                    <a:pt x="900" y="0"/>
                    <a:pt x="1080" y="0"/>
                  </a:cubicBezTo>
                  <a:cubicBezTo>
                    <a:pt x="1260" y="0"/>
                    <a:pt x="1440" y="1020"/>
                    <a:pt x="1620" y="1260"/>
                  </a:cubicBezTo>
                  <a:cubicBezTo>
                    <a:pt x="1800" y="1500"/>
                    <a:pt x="1980" y="1470"/>
                    <a:pt x="2160" y="1440"/>
                  </a:cubicBezTo>
                </a:path>
              </a:pathLst>
            </a:custGeom>
            <a:solidFill>
              <a:schemeClr val="accent1">
                <a:lumMod val="75000"/>
              </a:schemeClr>
            </a:solidFill>
            <a:ln w="25400" cap="flat" cmpd="sng">
              <a:solidFill>
                <a:schemeClr val="accent1">
                  <a:lumMod val="50000"/>
                </a:schemeClr>
              </a:solidFill>
              <a:prstDash val="solid"/>
              <a:round/>
              <a:headEnd/>
              <a:tailEnd/>
            </a:ln>
          </p:spPr>
          <p:txBody>
            <a:bodyPr/>
            <a:lstStyle/>
            <a:p>
              <a:pPr>
                <a:defRPr/>
              </a:pPr>
              <a:endParaRPr lang="es-AR"/>
            </a:p>
          </p:txBody>
        </p:sp>
      </p:grpSp>
      <p:grpSp>
        <p:nvGrpSpPr>
          <p:cNvPr id="46085" name="Group 25"/>
          <p:cNvGrpSpPr>
            <a:grpSpLocks/>
          </p:cNvGrpSpPr>
          <p:nvPr/>
        </p:nvGrpSpPr>
        <p:grpSpPr bwMode="auto">
          <a:xfrm>
            <a:off x="6215063" y="1857375"/>
            <a:ext cx="2697162" cy="2398713"/>
            <a:chOff x="1869" y="682"/>
            <a:chExt cx="1322" cy="1104"/>
          </a:xfrm>
        </p:grpSpPr>
        <p:sp useBgFill="1">
          <p:nvSpPr>
            <p:cNvPr id="18" name="Line 20"/>
            <p:cNvSpPr>
              <a:spLocks noChangeShapeType="1"/>
            </p:cNvSpPr>
            <p:nvPr/>
          </p:nvSpPr>
          <p:spPr bwMode="auto">
            <a:xfrm>
              <a:off x="1869" y="682"/>
              <a:ext cx="0" cy="1104"/>
            </a:xfrm>
            <a:prstGeom prst="line">
              <a:avLst/>
            </a:prstGeom>
            <a:ln w="25400">
              <a:solidFill>
                <a:schemeClr val="accent1">
                  <a:lumMod val="50000"/>
                </a:schemeClr>
              </a:solidFill>
              <a:round/>
              <a:headEnd/>
              <a:tailEnd/>
            </a:ln>
          </p:spPr>
          <p:txBody>
            <a:bodyPr/>
            <a:lstStyle/>
            <a:p>
              <a:pPr>
                <a:defRPr/>
              </a:pPr>
              <a:endParaRPr lang="es-AR"/>
            </a:p>
          </p:txBody>
        </p:sp>
        <p:sp useBgFill="1">
          <p:nvSpPr>
            <p:cNvPr id="19" name="Line 21"/>
            <p:cNvSpPr>
              <a:spLocks noChangeShapeType="1"/>
            </p:cNvSpPr>
            <p:nvPr/>
          </p:nvSpPr>
          <p:spPr bwMode="auto">
            <a:xfrm>
              <a:off x="1869" y="1786"/>
              <a:ext cx="1322" cy="0"/>
            </a:xfrm>
            <a:prstGeom prst="line">
              <a:avLst/>
            </a:prstGeom>
            <a:ln w="25400">
              <a:solidFill>
                <a:schemeClr val="accent1">
                  <a:lumMod val="50000"/>
                </a:schemeClr>
              </a:solidFill>
              <a:round/>
              <a:headEnd/>
              <a:tailEnd/>
            </a:ln>
          </p:spPr>
          <p:txBody>
            <a:bodyPr/>
            <a:lstStyle/>
            <a:p>
              <a:pPr>
                <a:defRPr/>
              </a:pPr>
              <a:endParaRPr lang="es-AR"/>
            </a:p>
          </p:txBody>
        </p:sp>
        <p:sp>
          <p:nvSpPr>
            <p:cNvPr id="21" name="Freeform 23"/>
            <p:cNvSpPr>
              <a:spLocks/>
            </p:cNvSpPr>
            <p:nvPr/>
          </p:nvSpPr>
          <p:spPr bwMode="auto">
            <a:xfrm>
              <a:off x="1963" y="1208"/>
              <a:ext cx="1133" cy="578"/>
            </a:xfrm>
            <a:custGeom>
              <a:avLst/>
              <a:gdLst>
                <a:gd name="T0" fmla="*/ 0 w 2160"/>
                <a:gd name="T1" fmla="*/ 699 h 1500"/>
                <a:gd name="T2" fmla="*/ 283 w 2160"/>
                <a:gd name="T3" fmla="*/ 612 h 1500"/>
                <a:gd name="T4" fmla="*/ 567 w 2160"/>
                <a:gd name="T5" fmla="*/ 0 h 1500"/>
                <a:gd name="T6" fmla="*/ 850 w 2160"/>
                <a:gd name="T7" fmla="*/ 612 h 1500"/>
                <a:gd name="T8" fmla="*/ 1133 w 2160"/>
                <a:gd name="T9" fmla="*/ 699 h 1500"/>
                <a:gd name="T10" fmla="*/ 0 60000 65536"/>
                <a:gd name="T11" fmla="*/ 0 60000 65536"/>
                <a:gd name="T12" fmla="*/ 0 60000 65536"/>
                <a:gd name="T13" fmla="*/ 0 60000 65536"/>
                <a:gd name="T14" fmla="*/ 0 60000 65536"/>
                <a:gd name="T15" fmla="*/ 0 w 2160"/>
                <a:gd name="T16" fmla="*/ 0 h 1500"/>
                <a:gd name="T17" fmla="*/ 2160 w 2160"/>
                <a:gd name="T18" fmla="*/ 1500 h 1500"/>
              </a:gdLst>
              <a:ahLst/>
              <a:cxnLst>
                <a:cxn ang="T10">
                  <a:pos x="T0" y="T1"/>
                </a:cxn>
                <a:cxn ang="T11">
                  <a:pos x="T2" y="T3"/>
                </a:cxn>
                <a:cxn ang="T12">
                  <a:pos x="T4" y="T5"/>
                </a:cxn>
                <a:cxn ang="T13">
                  <a:pos x="T6" y="T7"/>
                </a:cxn>
                <a:cxn ang="T14">
                  <a:pos x="T8" y="T9"/>
                </a:cxn>
              </a:cxnLst>
              <a:rect l="T15" t="T16" r="T17" b="T18"/>
              <a:pathLst>
                <a:path w="2160" h="1500">
                  <a:moveTo>
                    <a:pt x="0" y="1440"/>
                  </a:moveTo>
                  <a:cubicBezTo>
                    <a:pt x="180" y="1470"/>
                    <a:pt x="360" y="1500"/>
                    <a:pt x="540" y="1260"/>
                  </a:cubicBezTo>
                  <a:cubicBezTo>
                    <a:pt x="720" y="1020"/>
                    <a:pt x="900" y="0"/>
                    <a:pt x="1080" y="0"/>
                  </a:cubicBezTo>
                  <a:cubicBezTo>
                    <a:pt x="1260" y="0"/>
                    <a:pt x="1440" y="1020"/>
                    <a:pt x="1620" y="1260"/>
                  </a:cubicBezTo>
                  <a:cubicBezTo>
                    <a:pt x="1800" y="1500"/>
                    <a:pt x="1980" y="1470"/>
                    <a:pt x="2160" y="1440"/>
                  </a:cubicBezTo>
                </a:path>
              </a:pathLst>
            </a:custGeom>
            <a:solidFill>
              <a:schemeClr val="accent1">
                <a:lumMod val="75000"/>
              </a:schemeClr>
            </a:solidFill>
            <a:ln w="25400" cap="flat" cmpd="sng">
              <a:solidFill>
                <a:schemeClr val="accent1">
                  <a:lumMod val="50000"/>
                </a:schemeClr>
              </a:solidFill>
              <a:prstDash val="solid"/>
              <a:round/>
              <a:headEnd/>
              <a:tailEnd/>
            </a:ln>
          </p:spPr>
          <p:txBody>
            <a:bodyPr/>
            <a:lstStyle/>
            <a:p>
              <a:pPr>
                <a:defRPr/>
              </a:pPr>
              <a:endParaRPr lang="es-AR"/>
            </a:p>
          </p:txBody>
        </p:sp>
      </p:grpSp>
      <p:sp>
        <p:nvSpPr>
          <p:cNvPr id="22" name="21 Rectángulo"/>
          <p:cNvSpPr/>
          <p:nvPr/>
        </p:nvSpPr>
        <p:spPr>
          <a:xfrm>
            <a:off x="714375" y="5270500"/>
            <a:ext cx="8105775" cy="425450"/>
          </a:xfrm>
          <a:prstGeom prst="rect">
            <a:avLst/>
          </a:prstGeom>
          <a:solidFill>
            <a:schemeClr val="accent3">
              <a:lumMod val="95000"/>
            </a:schemeClr>
          </a:solidFill>
        </p:spPr>
        <p:txBody>
          <a:bodyPr>
            <a:spAutoFit/>
          </a:bodyPr>
          <a:lstStyle/>
          <a:p>
            <a:pPr>
              <a:lnSpc>
                <a:spcPct val="90000"/>
              </a:lnSpc>
              <a:defRPr/>
            </a:pPr>
            <a:r>
              <a:rPr lang="es-ES_tradnl" sz="2000" dirty="0">
                <a:solidFill>
                  <a:schemeClr val="tx2"/>
                </a:solidFill>
              </a:rPr>
              <a:t>El coeficiente de </a:t>
            </a:r>
            <a:r>
              <a:rPr lang="es-ES_tradnl" sz="2000" b="1" dirty="0" err="1">
                <a:solidFill>
                  <a:schemeClr val="tx2"/>
                </a:solidFill>
                <a:effectLst>
                  <a:outerShdw blurRad="38100" dist="38100" dir="2700000" algn="tl">
                    <a:srgbClr val="000000">
                      <a:alpha val="43137"/>
                    </a:srgbClr>
                  </a:outerShdw>
                </a:effectLst>
              </a:rPr>
              <a:t>kurtosis</a:t>
            </a:r>
            <a:r>
              <a:rPr lang="es-ES_tradnl" sz="2000" b="1" dirty="0">
                <a:solidFill>
                  <a:schemeClr val="tx2"/>
                </a:solidFill>
                <a:effectLst>
                  <a:outerShdw blurRad="38100" dist="38100" dir="2700000" algn="tl">
                    <a:srgbClr val="000000">
                      <a:alpha val="43137"/>
                    </a:srgbClr>
                  </a:outerShdw>
                </a:effectLst>
              </a:rPr>
              <a:t> </a:t>
            </a:r>
            <a:r>
              <a:rPr lang="es-ES_tradnl" sz="2000" dirty="0">
                <a:solidFill>
                  <a:schemeClr val="tx2"/>
                </a:solidFill>
              </a:rPr>
              <a:t>m</a:t>
            </a:r>
            <a:r>
              <a:rPr lang="es-MX" sz="2000" dirty="0" err="1">
                <a:solidFill>
                  <a:schemeClr val="tx2"/>
                </a:solidFill>
              </a:rPr>
              <a:t>ide</a:t>
            </a:r>
            <a:r>
              <a:rPr lang="es-MX" sz="2000" dirty="0">
                <a:solidFill>
                  <a:schemeClr val="tx2"/>
                </a:solidFill>
              </a:rPr>
              <a:t> el grado de apuntamiento de la curva</a:t>
            </a:r>
            <a:r>
              <a:rPr lang="es-MX" dirty="0">
                <a:solidFill>
                  <a:schemeClr val="bg2"/>
                </a:solidFill>
                <a:latin typeface="Calibri" pitchFamily="34" charset="0"/>
              </a:rPr>
              <a:t> </a:t>
            </a:r>
          </a:p>
        </p:txBody>
      </p:sp>
      <p:sp>
        <p:nvSpPr>
          <p:cNvPr id="43" name="42 Rectángulo"/>
          <p:cNvSpPr>
            <a:spLocks noChangeArrowheads="1"/>
          </p:cNvSpPr>
          <p:nvPr/>
        </p:nvSpPr>
        <p:spPr bwMode="auto">
          <a:xfrm>
            <a:off x="6643688" y="4429125"/>
            <a:ext cx="1730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2400">
                <a:solidFill>
                  <a:schemeClr val="tx2"/>
                </a:solidFill>
                <a:latin typeface="Calibri" pitchFamily="34" charset="0"/>
              </a:rPr>
              <a:t>Mesocúrtica</a:t>
            </a:r>
            <a:endParaRPr lang="es-AR" altLang="es-AR" sz="2400"/>
          </a:p>
        </p:txBody>
      </p:sp>
      <p:sp>
        <p:nvSpPr>
          <p:cNvPr id="44" name="43 Rectángulo"/>
          <p:cNvSpPr>
            <a:spLocks noChangeArrowheads="1"/>
          </p:cNvSpPr>
          <p:nvPr/>
        </p:nvSpPr>
        <p:spPr bwMode="auto">
          <a:xfrm>
            <a:off x="642938" y="4429125"/>
            <a:ext cx="25542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400">
                <a:solidFill>
                  <a:schemeClr val="tx2"/>
                </a:solidFill>
                <a:latin typeface="Calibri" pitchFamily="34" charset="0"/>
              </a:rPr>
              <a:t>Leptocúrtica </a:t>
            </a:r>
          </a:p>
          <a:p>
            <a:pPr algn="ctr" eaLnBrk="1" hangingPunct="1">
              <a:spcBef>
                <a:spcPct val="0"/>
              </a:spcBef>
              <a:buClrTx/>
              <a:buSzTx/>
              <a:buFontTx/>
              <a:buNone/>
            </a:pPr>
            <a:r>
              <a:rPr lang="es-MX" altLang="es-AR" sz="2400">
                <a:latin typeface="Calibri" pitchFamily="34" charset="0"/>
              </a:rPr>
              <a:t>(menor dispersión)</a:t>
            </a:r>
            <a:endParaRPr lang="es-AR" altLang="es-AR" sz="2400"/>
          </a:p>
        </p:txBody>
      </p:sp>
      <p:sp>
        <p:nvSpPr>
          <p:cNvPr id="45" name="44 Rectángulo"/>
          <p:cNvSpPr>
            <a:spLocks noChangeArrowheads="1"/>
          </p:cNvSpPr>
          <p:nvPr/>
        </p:nvSpPr>
        <p:spPr bwMode="auto">
          <a:xfrm>
            <a:off x="3500438" y="4429125"/>
            <a:ext cx="25860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400">
                <a:solidFill>
                  <a:schemeClr val="tx2"/>
                </a:solidFill>
                <a:latin typeface="Calibri" pitchFamily="34" charset="0"/>
              </a:rPr>
              <a:t>Platicúrtica</a:t>
            </a:r>
          </a:p>
          <a:p>
            <a:pPr algn="ctr" eaLnBrk="1" hangingPunct="1">
              <a:spcBef>
                <a:spcPct val="0"/>
              </a:spcBef>
              <a:buClrTx/>
              <a:buSzTx/>
              <a:buFontTx/>
              <a:buNone/>
            </a:pPr>
            <a:r>
              <a:rPr lang="es-MX" altLang="es-AR" sz="2400">
                <a:solidFill>
                  <a:schemeClr val="tx2"/>
                </a:solidFill>
                <a:latin typeface="Calibri" pitchFamily="34" charset="0"/>
              </a:rPr>
              <a:t> </a:t>
            </a:r>
            <a:r>
              <a:rPr lang="es-MX" altLang="es-AR" sz="2400">
                <a:latin typeface="Calibri" pitchFamily="34" charset="0"/>
              </a:rPr>
              <a:t>(mayor dispersión)</a:t>
            </a:r>
            <a:endParaRPr lang="es-AR" altLang="es-AR" sz="2400"/>
          </a:p>
        </p:txBody>
      </p:sp>
      <p:sp>
        <p:nvSpPr>
          <p:cNvPr id="47" name="46 Rectángulo"/>
          <p:cNvSpPr/>
          <p:nvPr/>
        </p:nvSpPr>
        <p:spPr>
          <a:xfrm>
            <a:off x="1000125" y="946150"/>
            <a:ext cx="7643813" cy="708025"/>
          </a:xfrm>
          <a:prstGeom prst="rect">
            <a:avLst/>
          </a:prstGeom>
          <a:solidFill>
            <a:schemeClr val="accent3">
              <a:lumMod val="95000"/>
            </a:schemeClr>
          </a:solidFill>
        </p:spPr>
        <p:txBody>
          <a:bodyPr>
            <a:spAutoFit/>
          </a:bodyPr>
          <a:lstStyle/>
          <a:p>
            <a:pPr algn="just">
              <a:spcBef>
                <a:spcPct val="50000"/>
              </a:spcBef>
              <a:buClr>
                <a:srgbClr val="C00000"/>
              </a:buClr>
              <a:defRPr/>
            </a:pPr>
            <a:r>
              <a:rPr lang="es-ES_tradnl" sz="2000" dirty="0">
                <a:solidFill>
                  <a:schemeClr val="tx2"/>
                </a:solidFill>
              </a:rPr>
              <a:t>Otra manera de apreciar la forma de una distribución es observar el nivel de apilamiento o llanura de la curva</a:t>
            </a:r>
          </a:p>
        </p:txBody>
      </p:sp>
      <p:grpSp>
        <p:nvGrpSpPr>
          <p:cNvPr id="4" name="Group 25"/>
          <p:cNvGrpSpPr>
            <a:grpSpLocks/>
          </p:cNvGrpSpPr>
          <p:nvPr/>
        </p:nvGrpSpPr>
        <p:grpSpPr bwMode="auto">
          <a:xfrm>
            <a:off x="714375" y="1928813"/>
            <a:ext cx="2697163" cy="2398712"/>
            <a:chOff x="1869" y="682"/>
            <a:chExt cx="1322" cy="1104"/>
          </a:xfrm>
        </p:grpSpPr>
        <p:sp useBgFill="1">
          <p:nvSpPr>
            <p:cNvPr id="45062" name="Line 20"/>
            <p:cNvSpPr>
              <a:spLocks noChangeShapeType="1"/>
            </p:cNvSpPr>
            <p:nvPr/>
          </p:nvSpPr>
          <p:spPr bwMode="auto">
            <a:xfrm>
              <a:off x="1869" y="682"/>
              <a:ext cx="0" cy="1104"/>
            </a:xfrm>
            <a:prstGeom prst="line">
              <a:avLst/>
            </a:prstGeom>
            <a:ln w="25400">
              <a:solidFill>
                <a:schemeClr val="accent1">
                  <a:lumMod val="50000"/>
                </a:schemeClr>
              </a:solidFill>
              <a:round/>
              <a:headEnd/>
              <a:tailEnd/>
            </a:ln>
          </p:spPr>
          <p:txBody>
            <a:bodyPr/>
            <a:lstStyle/>
            <a:p>
              <a:pPr>
                <a:defRPr/>
              </a:pPr>
              <a:endParaRPr lang="es-AR"/>
            </a:p>
          </p:txBody>
        </p:sp>
        <p:sp useBgFill="1">
          <p:nvSpPr>
            <p:cNvPr id="45063" name="Line 21"/>
            <p:cNvSpPr>
              <a:spLocks noChangeShapeType="1"/>
            </p:cNvSpPr>
            <p:nvPr/>
          </p:nvSpPr>
          <p:spPr bwMode="auto">
            <a:xfrm>
              <a:off x="1869" y="1786"/>
              <a:ext cx="1322" cy="0"/>
            </a:xfrm>
            <a:prstGeom prst="line">
              <a:avLst/>
            </a:prstGeom>
            <a:ln w="25400">
              <a:solidFill>
                <a:schemeClr val="accent1">
                  <a:lumMod val="50000"/>
                </a:schemeClr>
              </a:solidFill>
              <a:round/>
              <a:headEnd/>
              <a:tailEnd/>
            </a:ln>
          </p:spPr>
          <p:txBody>
            <a:bodyPr/>
            <a:lstStyle/>
            <a:p>
              <a:pPr>
                <a:defRPr/>
              </a:pPr>
              <a:endParaRPr lang="es-AR"/>
            </a:p>
          </p:txBody>
        </p:sp>
        <p:sp>
          <p:nvSpPr>
            <p:cNvPr id="45065" name="Freeform 23"/>
            <p:cNvSpPr>
              <a:spLocks/>
            </p:cNvSpPr>
            <p:nvPr/>
          </p:nvSpPr>
          <p:spPr bwMode="auto">
            <a:xfrm>
              <a:off x="1963" y="715"/>
              <a:ext cx="1133" cy="1071"/>
            </a:xfrm>
            <a:custGeom>
              <a:avLst/>
              <a:gdLst>
                <a:gd name="T0" fmla="*/ 0 w 2160"/>
                <a:gd name="T1" fmla="*/ 699 h 1500"/>
                <a:gd name="T2" fmla="*/ 283 w 2160"/>
                <a:gd name="T3" fmla="*/ 612 h 1500"/>
                <a:gd name="T4" fmla="*/ 567 w 2160"/>
                <a:gd name="T5" fmla="*/ 0 h 1500"/>
                <a:gd name="T6" fmla="*/ 850 w 2160"/>
                <a:gd name="T7" fmla="*/ 612 h 1500"/>
                <a:gd name="T8" fmla="*/ 1133 w 2160"/>
                <a:gd name="T9" fmla="*/ 699 h 1500"/>
                <a:gd name="T10" fmla="*/ 0 60000 65536"/>
                <a:gd name="T11" fmla="*/ 0 60000 65536"/>
                <a:gd name="T12" fmla="*/ 0 60000 65536"/>
                <a:gd name="T13" fmla="*/ 0 60000 65536"/>
                <a:gd name="T14" fmla="*/ 0 60000 65536"/>
                <a:gd name="T15" fmla="*/ 0 w 2160"/>
                <a:gd name="T16" fmla="*/ 0 h 1500"/>
                <a:gd name="T17" fmla="*/ 2160 w 2160"/>
                <a:gd name="T18" fmla="*/ 1500 h 1500"/>
              </a:gdLst>
              <a:ahLst/>
              <a:cxnLst>
                <a:cxn ang="T10">
                  <a:pos x="T0" y="T1"/>
                </a:cxn>
                <a:cxn ang="T11">
                  <a:pos x="T2" y="T3"/>
                </a:cxn>
                <a:cxn ang="T12">
                  <a:pos x="T4" y="T5"/>
                </a:cxn>
                <a:cxn ang="T13">
                  <a:pos x="T6" y="T7"/>
                </a:cxn>
                <a:cxn ang="T14">
                  <a:pos x="T8" y="T9"/>
                </a:cxn>
              </a:cxnLst>
              <a:rect l="T15" t="T16" r="T17" b="T18"/>
              <a:pathLst>
                <a:path w="2160" h="1500">
                  <a:moveTo>
                    <a:pt x="0" y="1440"/>
                  </a:moveTo>
                  <a:cubicBezTo>
                    <a:pt x="180" y="1470"/>
                    <a:pt x="360" y="1500"/>
                    <a:pt x="540" y="1260"/>
                  </a:cubicBezTo>
                  <a:cubicBezTo>
                    <a:pt x="720" y="1020"/>
                    <a:pt x="900" y="0"/>
                    <a:pt x="1080" y="0"/>
                  </a:cubicBezTo>
                  <a:cubicBezTo>
                    <a:pt x="1260" y="0"/>
                    <a:pt x="1440" y="1020"/>
                    <a:pt x="1620" y="1260"/>
                  </a:cubicBezTo>
                  <a:cubicBezTo>
                    <a:pt x="1800" y="1500"/>
                    <a:pt x="1980" y="1470"/>
                    <a:pt x="2160" y="1440"/>
                  </a:cubicBezTo>
                </a:path>
              </a:pathLst>
            </a:custGeom>
            <a:solidFill>
              <a:schemeClr val="accent1">
                <a:lumMod val="75000"/>
              </a:schemeClr>
            </a:solidFill>
            <a:ln w="25400" cap="flat" cmpd="sng">
              <a:solidFill>
                <a:schemeClr val="accent1">
                  <a:lumMod val="50000"/>
                </a:schemeClr>
              </a:solidFill>
              <a:prstDash val="solid"/>
              <a:round/>
              <a:headEnd/>
              <a:tailEnd/>
            </a:ln>
          </p:spPr>
          <p:txBody>
            <a:bodyPr/>
            <a:lstStyle/>
            <a:p>
              <a:pPr>
                <a:defRPr/>
              </a:pPr>
              <a:endParaRPr lang="es-AR"/>
            </a:p>
          </p:txBody>
        </p:sp>
      </p:grpSp>
      <p:sp>
        <p:nvSpPr>
          <p:cNvPr id="23" name="Text Box 12"/>
          <p:cNvSpPr txBox="1">
            <a:spLocks noChangeArrowheads="1"/>
          </p:cNvSpPr>
          <p:nvPr/>
        </p:nvSpPr>
        <p:spPr bwMode="auto">
          <a:xfrm>
            <a:off x="642938" y="5789613"/>
            <a:ext cx="80438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1800">
                <a:solidFill>
                  <a:schemeClr val="bg2"/>
                </a:solidFill>
                <a:latin typeface="Calibri" pitchFamily="34" charset="0"/>
              </a:rPr>
              <a:t>Si es + indicará un grado de apilamiento mayor que en la normal </a:t>
            </a:r>
            <a:r>
              <a:rPr lang="es-MX" altLang="es-AR" sz="1800">
                <a:solidFill>
                  <a:schemeClr val="tx2"/>
                </a:solidFill>
                <a:latin typeface="Calibri" pitchFamily="34" charset="0"/>
              </a:rPr>
              <a:t>leptocúrtica </a:t>
            </a:r>
            <a:r>
              <a:rPr lang="es-MX" altLang="es-AR" sz="1800">
                <a:latin typeface="Calibri" pitchFamily="34" charset="0"/>
              </a:rPr>
              <a:t>(menor dispersión). </a:t>
            </a:r>
            <a:r>
              <a:rPr lang="es-MX" altLang="es-AR" sz="1800">
                <a:solidFill>
                  <a:schemeClr val="bg2"/>
                </a:solidFill>
                <a:latin typeface="Calibri" pitchFamily="34" charset="0"/>
              </a:rPr>
              <a:t>Si es – indicará que es más aplanada que la normal </a:t>
            </a:r>
            <a:r>
              <a:rPr lang="es-MX" altLang="es-AR" sz="1800">
                <a:solidFill>
                  <a:schemeClr val="tx2"/>
                </a:solidFill>
                <a:latin typeface="Calibri" pitchFamily="34" charset="0"/>
              </a:rPr>
              <a:t>platicúrtica </a:t>
            </a:r>
            <a:r>
              <a:rPr lang="es-MX" altLang="es-AR" sz="1800">
                <a:latin typeface="Calibri" pitchFamily="34" charset="0"/>
              </a:rPr>
              <a:t>(mayor dispersión). </a:t>
            </a:r>
            <a:r>
              <a:rPr lang="es-MX" altLang="es-AR" sz="1800">
                <a:solidFill>
                  <a:schemeClr val="bg2"/>
                </a:solidFill>
                <a:latin typeface="Calibri" pitchFamily="34" charset="0"/>
              </a:rPr>
              <a:t>En la distribución Normal es 0 </a:t>
            </a:r>
            <a:r>
              <a:rPr lang="es-MX" altLang="es-AR" sz="1800">
                <a:solidFill>
                  <a:schemeClr val="tx2"/>
                </a:solidFill>
                <a:latin typeface="Calibri" pitchFamily="34" charset="0"/>
              </a:rPr>
              <a:t>mesocúrtica</a:t>
            </a:r>
            <a:endParaRPr lang="es-ES" altLang="es-AR" sz="1800">
              <a:solidFill>
                <a:schemeClr val="tx2"/>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checkerboard(across)">
                                      <p:cBhvr>
                                        <p:cTn id="18" dur="500"/>
                                        <p:tgtEl>
                                          <p:spTgt spid="43"/>
                                        </p:tgtEl>
                                      </p:cBhvr>
                                    </p:animEffect>
                                  </p:childTnLst>
                                </p:cTn>
                              </p:par>
                            </p:childTnLst>
                          </p:cTn>
                        </p:par>
                        <p:par>
                          <p:cTn id="19" fill="hold" nodeType="afterGroup">
                            <p:stCondLst>
                              <p:cond delay="500"/>
                            </p:stCondLst>
                            <p:childTnLst>
                              <p:par>
                                <p:cTn id="20" presetID="5" presetClass="entr" presetSubtype="10" fill="hold" grpId="0"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checkerboard(across)">
                                      <p:cBhvr>
                                        <p:cTn id="22" dur="500"/>
                                        <p:tgtEl>
                                          <p:spTgt spid="44"/>
                                        </p:tgtEl>
                                      </p:cBhvr>
                                    </p:animEffect>
                                  </p:childTnLst>
                                </p:cTn>
                              </p:par>
                            </p:childTnLst>
                          </p:cTn>
                        </p:par>
                        <p:par>
                          <p:cTn id="23" fill="hold" nodeType="afterGroup">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checkerboard(across)">
                                      <p:cBhvr>
                                        <p:cTn id="26" dur="500"/>
                                        <p:tgtEl>
                                          <p:spTgt spid="4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diamond(in)">
                                      <p:cBhvr>
                                        <p:cTn id="31" dur="2000"/>
                                        <p:tgtEl>
                                          <p:spTgt spid="22"/>
                                        </p:tgtEl>
                                      </p:cBhvr>
                                    </p:animEffect>
                                  </p:childTnLst>
                                </p:cTn>
                              </p:par>
                            </p:childTnLst>
                          </p:cTn>
                        </p:par>
                        <p:par>
                          <p:cTn id="32" fill="hold" nodeType="afterGroup">
                            <p:stCondLst>
                              <p:cond delay="2000"/>
                            </p:stCondLst>
                            <p:childTnLst>
                              <p:par>
                                <p:cTn id="33" presetID="3" presetClass="entr" presetSubtype="10"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linds(horizontal)">
                                      <p:cBhvr>
                                        <p:cTn id="3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3" grpId="0"/>
      <p:bldP spid="44" grpId="0"/>
      <p:bldP spid="45" grpId="0"/>
      <p:bldP spid="23"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94384" y="2348880"/>
            <a:ext cx="8131175" cy="2677656"/>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AR" altLang="es-AR" sz="2800" b="1" dirty="0" smtClean="0"/>
              <a:t>MÓDULO 2 C</a:t>
            </a:r>
            <a:endParaRPr lang="es-AR" altLang="es-AR" sz="2800" b="1" dirty="0"/>
          </a:p>
          <a:p>
            <a:pPr algn="ctr" eaLnBrk="1" hangingPunct="1">
              <a:spcBef>
                <a:spcPct val="0"/>
              </a:spcBef>
              <a:buClrTx/>
              <a:buSzTx/>
              <a:buFontTx/>
              <a:buNone/>
            </a:pPr>
            <a:r>
              <a:rPr lang="es-AR" altLang="es-AR" sz="2800" b="1" dirty="0"/>
              <a:t> </a:t>
            </a:r>
          </a:p>
          <a:p>
            <a:pPr algn="ctr" eaLnBrk="1" hangingPunct="1">
              <a:spcBef>
                <a:spcPct val="0"/>
              </a:spcBef>
              <a:buClrTx/>
              <a:buSzTx/>
              <a:buFont typeface="Wingdings" pitchFamily="2" charset="2"/>
              <a:buNone/>
            </a:pPr>
            <a:r>
              <a:rPr lang="es-MX" altLang="es-AR" sz="2800" b="1" dirty="0" smtClean="0"/>
              <a:t>MODELOS DE DISTRIBUCIÓN</a:t>
            </a:r>
          </a:p>
          <a:p>
            <a:pPr algn="ctr" eaLnBrk="1" hangingPunct="1">
              <a:spcBef>
                <a:spcPct val="0"/>
              </a:spcBef>
              <a:buClrTx/>
              <a:buSzTx/>
              <a:buFont typeface="Wingdings" pitchFamily="2" charset="2"/>
              <a:buNone/>
            </a:pPr>
            <a:r>
              <a:rPr lang="es-MX" altLang="es-AR" sz="2800" b="1" dirty="0" smtClean="0"/>
              <a:t>PARA TEST DE HIPÓTESIS</a:t>
            </a:r>
          </a:p>
          <a:p>
            <a:pPr algn="ctr" eaLnBrk="1" hangingPunct="1">
              <a:spcBef>
                <a:spcPct val="0"/>
              </a:spcBef>
              <a:buClrTx/>
              <a:buSzTx/>
              <a:buFont typeface="Wingdings" pitchFamily="2" charset="2"/>
              <a:buNone/>
            </a:pPr>
            <a:endParaRPr lang="es-AR" altLang="es-AR" sz="2800" b="1" dirty="0"/>
          </a:p>
          <a:p>
            <a:pPr algn="ctr" eaLnBrk="1" hangingPunct="1">
              <a:spcBef>
                <a:spcPct val="0"/>
              </a:spcBef>
              <a:buClrTx/>
              <a:buSzTx/>
              <a:buFontTx/>
              <a:buNone/>
            </a:pPr>
            <a:r>
              <a:rPr lang="es-AR" altLang="es-AR" sz="2800" b="1" dirty="0" smtClean="0"/>
              <a:t> </a:t>
            </a:r>
            <a:endParaRPr lang="es-AR" altLang="es-AR" sz="2800" b="1" dirty="0"/>
          </a:p>
        </p:txBody>
      </p:sp>
      <p:sp>
        <p:nvSpPr>
          <p:cNvPr id="14339"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extLst>
      <p:ext uri="{BB962C8B-B14F-4D97-AF65-F5344CB8AC3E}">
        <p14:creationId xmlns:p14="http://schemas.microsoft.com/office/powerpoint/2010/main" val="2960657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1219200" y="4419600"/>
            <a:ext cx="1447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2000">
                <a:solidFill>
                  <a:schemeClr val="folHlink"/>
                </a:solidFill>
                <a:latin typeface="Arial" charset="0"/>
              </a:rPr>
              <a:t>Valores / Categorías </a:t>
            </a:r>
            <a:endParaRPr lang="es-ES" altLang="es-AR" sz="2000">
              <a:solidFill>
                <a:schemeClr val="folHlink"/>
              </a:solidFill>
              <a:latin typeface="Arial" charset="0"/>
            </a:endParaRPr>
          </a:p>
        </p:txBody>
      </p:sp>
      <p:cxnSp>
        <p:nvCxnSpPr>
          <p:cNvPr id="16387" name="AutoShape 10"/>
          <p:cNvCxnSpPr>
            <a:cxnSpLocks noChangeShapeType="1"/>
          </p:cNvCxnSpPr>
          <p:nvPr/>
        </p:nvCxnSpPr>
        <p:spPr bwMode="auto">
          <a:xfrm rot="16200000" flipH="1">
            <a:off x="2186781" y="4518819"/>
            <a:ext cx="1722438" cy="304800"/>
          </a:xfrm>
          <a:prstGeom prst="bentConnector2">
            <a:avLst/>
          </a:prstGeom>
          <a:noFill/>
          <a:ln w="22225">
            <a:solidFill>
              <a:schemeClr val="hlink"/>
            </a:solidFill>
            <a:miter lim="800000"/>
            <a:headEnd/>
            <a:tailEnd type="triangle" w="med" len="med"/>
          </a:ln>
          <a:extLst>
            <a:ext uri="{909E8E84-426E-40DD-AFC4-6F175D3DCCD1}">
              <a14:hiddenFill xmlns:a14="http://schemas.microsoft.com/office/drawing/2010/main">
                <a:noFill/>
              </a14:hiddenFill>
            </a:ext>
          </a:extLst>
        </p:spPr>
      </p:cxnSp>
      <p:sp>
        <p:nvSpPr>
          <p:cNvPr id="20484" name="Text Box 11"/>
          <p:cNvSpPr txBox="1">
            <a:spLocks noChangeArrowheads="1"/>
          </p:cNvSpPr>
          <p:nvPr/>
        </p:nvSpPr>
        <p:spPr bwMode="auto">
          <a:xfrm>
            <a:off x="4343400" y="46482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16389" name="Rectangle 12"/>
          <p:cNvSpPr>
            <a:spLocks noChangeArrowheads="1"/>
          </p:cNvSpPr>
          <p:nvPr/>
        </p:nvSpPr>
        <p:spPr bwMode="auto">
          <a:xfrm>
            <a:off x="3276600" y="4953000"/>
            <a:ext cx="4286250" cy="1311275"/>
          </a:xfrm>
          <a:prstGeom prst="rect">
            <a:avLst/>
          </a:prstGeom>
          <a:noFill/>
          <a:ln w="9525">
            <a:noFill/>
            <a:miter lim="800000"/>
            <a:headEnd/>
            <a:tailEnd/>
          </a:ln>
        </p:spPr>
        <p:txBody>
          <a:bodyPr>
            <a:spAutoFit/>
          </a:bodyPr>
          <a:lstStyle/>
          <a:p>
            <a:pPr algn="ctr">
              <a:defRPr/>
            </a:pPr>
            <a:r>
              <a:rPr lang="es-ES" sz="2000" b="1" i="1" u="sng" dirty="0">
                <a:solidFill>
                  <a:srgbClr val="008000"/>
                </a:solidFill>
                <a:effectLst>
                  <a:outerShdw blurRad="38100" dist="38100" dir="2700000" algn="tl">
                    <a:srgbClr val="000000">
                      <a:alpha val="43137"/>
                    </a:srgbClr>
                  </a:outerShdw>
                </a:effectLst>
                <a:latin typeface="Arial" charset="0"/>
              </a:rPr>
              <a:t>frecuencias absolutas </a:t>
            </a:r>
            <a:r>
              <a:rPr lang="es-ES" sz="2000" i="1" u="sng" dirty="0">
                <a:solidFill>
                  <a:srgbClr val="008000"/>
                </a:solidFill>
                <a:effectLst>
                  <a:outerShdw blurRad="38100" dist="38100" dir="2700000" algn="tl">
                    <a:srgbClr val="000000">
                      <a:alpha val="43137"/>
                    </a:srgbClr>
                  </a:outerShdw>
                </a:effectLst>
                <a:latin typeface="Arial" charset="0"/>
              </a:rPr>
              <a:t>:</a:t>
            </a:r>
            <a:r>
              <a:rPr lang="es-ES" sz="2000" dirty="0">
                <a:solidFill>
                  <a:srgbClr val="008000"/>
                </a:solidFill>
                <a:latin typeface="Arial" charset="0"/>
              </a:rPr>
              <a:t>(</a:t>
            </a:r>
            <a:r>
              <a:rPr lang="es-ES" sz="2000" i="1" dirty="0">
                <a:solidFill>
                  <a:srgbClr val="008000"/>
                </a:solidFill>
                <a:latin typeface="Arial" charset="0"/>
              </a:rPr>
              <a:t>f</a:t>
            </a:r>
            <a:r>
              <a:rPr lang="es-ES" sz="2000" i="1" baseline="-25000" dirty="0">
                <a:solidFill>
                  <a:srgbClr val="008000"/>
                </a:solidFill>
                <a:latin typeface="Arial" charset="0"/>
              </a:rPr>
              <a:t>i</a:t>
            </a:r>
            <a:r>
              <a:rPr lang="es-ES" sz="2000" i="1" dirty="0">
                <a:solidFill>
                  <a:srgbClr val="008000"/>
                </a:solidFill>
                <a:latin typeface="Arial" charset="0"/>
              </a:rPr>
              <a:t>.)</a:t>
            </a:r>
            <a:r>
              <a:rPr lang="es-ES" sz="2000" dirty="0">
                <a:solidFill>
                  <a:srgbClr val="008000"/>
                </a:solidFill>
                <a:latin typeface="Arial" charset="0"/>
              </a:rPr>
              <a:t> </a:t>
            </a:r>
            <a:r>
              <a:rPr lang="es-ES" sz="2000" i="1" u="sng" dirty="0">
                <a:solidFill>
                  <a:srgbClr val="008000"/>
                </a:solidFill>
                <a:effectLst>
                  <a:outerShdw blurRad="38100" dist="38100" dir="2700000" algn="tl">
                    <a:srgbClr val="000000">
                      <a:alpha val="43137"/>
                    </a:srgbClr>
                  </a:outerShdw>
                </a:effectLst>
                <a:latin typeface="Arial" charset="0"/>
              </a:rPr>
              <a:t> </a:t>
            </a:r>
            <a:r>
              <a:rPr lang="es-ES" sz="2000" dirty="0">
                <a:solidFill>
                  <a:schemeClr val="folHlink"/>
                </a:solidFill>
                <a:latin typeface="Arial" charset="0"/>
              </a:rPr>
              <a:t>representan el número de veces que aparece cada valor de la variable</a:t>
            </a:r>
          </a:p>
        </p:txBody>
      </p:sp>
      <p:pic>
        <p:nvPicPr>
          <p:cNvPr id="20486" name="Picture 16"/>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33400" y="2133600"/>
            <a:ext cx="7772400" cy="1776413"/>
          </a:xfrm>
          <a:noFill/>
        </p:spPr>
      </p:pic>
      <p:sp>
        <p:nvSpPr>
          <p:cNvPr id="16392" name="Oval 17"/>
          <p:cNvSpPr>
            <a:spLocks noChangeArrowheads="1"/>
          </p:cNvSpPr>
          <p:nvPr/>
        </p:nvSpPr>
        <p:spPr bwMode="auto">
          <a:xfrm>
            <a:off x="1828800" y="2514600"/>
            <a:ext cx="1524000" cy="1295400"/>
          </a:xfrm>
          <a:prstGeom prst="ellipse">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6393" name="Oval 18"/>
          <p:cNvSpPr>
            <a:spLocks noChangeArrowheads="1"/>
          </p:cNvSpPr>
          <p:nvPr/>
        </p:nvSpPr>
        <p:spPr bwMode="auto">
          <a:xfrm>
            <a:off x="1295400" y="2895600"/>
            <a:ext cx="304800" cy="609600"/>
          </a:xfrm>
          <a:prstGeom prst="ellipse">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16394" name="AutoShape 19"/>
          <p:cNvCxnSpPr>
            <a:cxnSpLocks noChangeShapeType="1"/>
          </p:cNvCxnSpPr>
          <p:nvPr/>
        </p:nvCxnSpPr>
        <p:spPr bwMode="auto">
          <a:xfrm rot="10800000" flipH="1" flipV="1">
            <a:off x="1219200" y="3200400"/>
            <a:ext cx="315913" cy="1295400"/>
          </a:xfrm>
          <a:prstGeom prst="bentConnector4">
            <a:avLst>
              <a:gd name="adj1" fmla="val -68843"/>
              <a:gd name="adj2" fmla="val 61764"/>
            </a:avLst>
          </a:prstGeom>
          <a:noFill/>
          <a:ln w="22225">
            <a:solidFill>
              <a:schemeClr val="hlink"/>
            </a:solidFill>
            <a:miter lim="800000"/>
            <a:headEnd/>
            <a:tailEnd type="triangle" w="med" len="med"/>
          </a:ln>
          <a:extLst>
            <a:ext uri="{909E8E84-426E-40DD-AFC4-6F175D3DCCD1}">
              <a14:hiddenFill xmlns:a14="http://schemas.microsoft.com/office/drawing/2010/main">
                <a:noFill/>
              </a14:hiddenFill>
            </a:ext>
          </a:extLst>
        </p:spPr>
      </p:cxnSp>
      <p:sp>
        <p:nvSpPr>
          <p:cNvPr id="11" name="Oval 7"/>
          <p:cNvSpPr>
            <a:spLocks noChangeArrowheads="1"/>
          </p:cNvSpPr>
          <p:nvPr/>
        </p:nvSpPr>
        <p:spPr bwMode="auto">
          <a:xfrm>
            <a:off x="285750" y="1928813"/>
            <a:ext cx="1524000" cy="533400"/>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12" name="Line 12"/>
          <p:cNvSpPr>
            <a:spLocks noChangeShapeType="1"/>
          </p:cNvSpPr>
          <p:nvPr/>
        </p:nvSpPr>
        <p:spPr bwMode="auto">
          <a:xfrm>
            <a:off x="1785938" y="2143125"/>
            <a:ext cx="1447800" cy="0"/>
          </a:xfrm>
          <a:prstGeom prst="line">
            <a:avLst/>
          </a:prstGeom>
          <a:noFill/>
          <a:ln w="25400">
            <a:solidFill>
              <a:schemeClr val="hlink"/>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s-AR"/>
          </a:p>
        </p:txBody>
      </p:sp>
      <p:sp>
        <p:nvSpPr>
          <p:cNvPr id="13" name="Text Box 18"/>
          <p:cNvSpPr txBox="1">
            <a:spLocks noChangeArrowheads="1"/>
          </p:cNvSpPr>
          <p:nvPr/>
        </p:nvSpPr>
        <p:spPr bwMode="auto">
          <a:xfrm>
            <a:off x="3357563" y="1928813"/>
            <a:ext cx="213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000">
                <a:solidFill>
                  <a:schemeClr val="folHlink"/>
                </a:solidFill>
                <a:latin typeface="Arial" charset="0"/>
              </a:rPr>
              <a:t>Variable</a:t>
            </a:r>
          </a:p>
        </p:txBody>
      </p:sp>
      <p:sp>
        <p:nvSpPr>
          <p:cNvPr id="15" name="Rectangle 9"/>
          <p:cNvSpPr>
            <a:spLocks noGrp="1" noChangeArrowheads="1"/>
          </p:cNvSpPr>
          <p:nvPr>
            <p:ph type="title"/>
          </p:nvPr>
        </p:nvSpPr>
        <p:spPr>
          <a:xfrm>
            <a:off x="338138" y="476250"/>
            <a:ext cx="8280400" cy="576263"/>
          </a:xfrm>
        </p:spPr>
        <p:txBody>
          <a:bodyPr/>
          <a:lstStyle/>
          <a:p>
            <a:pPr algn="ctr" eaLnBrk="1" hangingPunct="1">
              <a:defRPr/>
            </a:pPr>
            <a:r>
              <a:rPr lang="es-ES" sz="2400" b="1" kern="1200" dirty="0" smtClean="0">
                <a:ea typeface="+mn-ea"/>
                <a:cs typeface="+mn-cs"/>
              </a:rPr>
              <a:t>TABLA DE DISTRIBUCIÓN DE FRECUENCIAS</a:t>
            </a:r>
            <a:endParaRPr lang="es-ES" sz="2400" b="1" kern="1200" dirty="0">
              <a:ea typeface="+mn-ea"/>
              <a:cs typeface="+mn-cs"/>
            </a:endParaRPr>
          </a:p>
        </p:txBody>
      </p:sp>
      <p:sp>
        <p:nvSpPr>
          <p:cNvPr id="16" name="15 Rectángulo"/>
          <p:cNvSpPr/>
          <p:nvPr/>
        </p:nvSpPr>
        <p:spPr>
          <a:xfrm>
            <a:off x="763588" y="1341438"/>
            <a:ext cx="7429500" cy="461962"/>
          </a:xfrm>
          <a:prstGeom prst="rect">
            <a:avLst/>
          </a:prstGeom>
        </p:spPr>
        <p:txBody>
          <a:bodyPr>
            <a:spAutoFit/>
          </a:bodyPr>
          <a:lstStyle/>
          <a:p>
            <a:pPr algn="ctr" eaLnBrk="0" hangingPunct="0">
              <a:spcBef>
                <a:spcPct val="50000"/>
              </a:spcBef>
              <a:buFont typeface="Wingdings" pitchFamily="2" charset="2"/>
              <a:buChar char="ü"/>
              <a:defRPr/>
            </a:pPr>
            <a:r>
              <a:rPr lang="es-MX" dirty="0">
                <a:solidFill>
                  <a:schemeClr val="tx2">
                    <a:lumMod val="60000"/>
                    <a:lumOff val="40000"/>
                  </a:schemeClr>
                </a:solidFill>
                <a:latin typeface="Calibri" pitchFamily="34" charset="0"/>
                <a:cs typeface="Arial" charset="0"/>
              </a:rPr>
              <a:t>Resume en una tabla la información de la muestra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heckerboard(across)">
                                      <p:cBhvr>
                                        <p:cTn id="13" dur="500"/>
                                        <p:tgtEl>
                                          <p:spTgt spid="13"/>
                                        </p:tgtEl>
                                      </p:cBhvr>
                                    </p:animEffect>
                                  </p:childTnLst>
                                </p:cTn>
                              </p:par>
                            </p:childTnLst>
                          </p:cTn>
                        </p:par>
                        <p:par>
                          <p:cTn id="14" fill="hold" nodeType="afterGroup">
                            <p:stCondLst>
                              <p:cond delay="500"/>
                            </p:stCondLst>
                            <p:childTnLst>
                              <p:par>
                                <p:cTn id="15" presetID="8" presetClass="entr" presetSubtype="16" fill="hold" grpId="0" nodeType="afterEffect">
                                  <p:stCondLst>
                                    <p:cond delay="1000"/>
                                  </p:stCondLst>
                                  <p:childTnLst>
                                    <p:set>
                                      <p:cBhvr>
                                        <p:cTn id="16" dur="1" fill="hold">
                                          <p:stCondLst>
                                            <p:cond delay="0"/>
                                          </p:stCondLst>
                                        </p:cTn>
                                        <p:tgtEl>
                                          <p:spTgt spid="16393"/>
                                        </p:tgtEl>
                                        <p:attrNameLst>
                                          <p:attrName>style.visibility</p:attrName>
                                        </p:attrNameLst>
                                      </p:cBhvr>
                                      <p:to>
                                        <p:strVal val="visible"/>
                                      </p:to>
                                    </p:set>
                                    <p:animEffect transition="in" filter="diamond(in)">
                                      <p:cBhvr>
                                        <p:cTn id="17" dur="500"/>
                                        <p:tgtEl>
                                          <p:spTgt spid="16393"/>
                                        </p:tgtEl>
                                      </p:cBhvr>
                                    </p:animEffect>
                                  </p:childTnLst>
                                </p:cTn>
                              </p:par>
                            </p:childTnLst>
                          </p:cTn>
                        </p:par>
                        <p:par>
                          <p:cTn id="18" fill="hold" nodeType="afterGroup">
                            <p:stCondLst>
                              <p:cond delay="2000"/>
                            </p:stCondLst>
                            <p:childTnLst>
                              <p:par>
                                <p:cTn id="19" presetID="8" presetClass="entr" presetSubtype="16" fill="hold" nodeType="afterEffect">
                                  <p:stCondLst>
                                    <p:cond delay="0"/>
                                  </p:stCondLst>
                                  <p:childTnLst>
                                    <p:set>
                                      <p:cBhvr>
                                        <p:cTn id="20" dur="1" fill="hold">
                                          <p:stCondLst>
                                            <p:cond delay="0"/>
                                          </p:stCondLst>
                                        </p:cTn>
                                        <p:tgtEl>
                                          <p:spTgt spid="16394"/>
                                        </p:tgtEl>
                                        <p:attrNameLst>
                                          <p:attrName>style.visibility</p:attrName>
                                        </p:attrNameLst>
                                      </p:cBhvr>
                                      <p:to>
                                        <p:strVal val="visible"/>
                                      </p:to>
                                    </p:set>
                                    <p:animEffect transition="in" filter="diamond(in)">
                                      <p:cBhvr>
                                        <p:cTn id="21" dur="500"/>
                                        <p:tgtEl>
                                          <p:spTgt spid="16394"/>
                                        </p:tgtEl>
                                      </p:cBhvr>
                                    </p:animEffect>
                                  </p:childTnLst>
                                </p:cTn>
                              </p:par>
                            </p:childTnLst>
                          </p:cTn>
                        </p:par>
                        <p:par>
                          <p:cTn id="22" fill="hold" nodeType="afterGroup">
                            <p:stCondLst>
                              <p:cond delay="2500"/>
                            </p:stCondLst>
                            <p:childTnLst>
                              <p:par>
                                <p:cTn id="23" presetID="8" presetClass="entr" presetSubtype="16" fill="hold" grpId="0" nodeType="afterEffect">
                                  <p:stCondLst>
                                    <p:cond delay="0"/>
                                  </p:stCondLst>
                                  <p:childTnLst>
                                    <p:set>
                                      <p:cBhvr>
                                        <p:cTn id="24" dur="1" fill="hold">
                                          <p:stCondLst>
                                            <p:cond delay="0"/>
                                          </p:stCondLst>
                                        </p:cTn>
                                        <p:tgtEl>
                                          <p:spTgt spid="16386"/>
                                        </p:tgtEl>
                                        <p:attrNameLst>
                                          <p:attrName>style.visibility</p:attrName>
                                        </p:attrNameLst>
                                      </p:cBhvr>
                                      <p:to>
                                        <p:strVal val="visible"/>
                                      </p:to>
                                    </p:set>
                                    <p:animEffect transition="in" filter="diamond(in)">
                                      <p:cBhvr>
                                        <p:cTn id="25" dur="500"/>
                                        <p:tgtEl>
                                          <p:spTgt spid="16386"/>
                                        </p:tgtEl>
                                      </p:cBhvr>
                                    </p:animEffect>
                                  </p:childTnLst>
                                </p:cTn>
                              </p:par>
                            </p:childTnLst>
                          </p:cTn>
                        </p:par>
                        <p:par>
                          <p:cTn id="26" fill="hold" nodeType="afterGroup">
                            <p:stCondLst>
                              <p:cond delay="3000"/>
                            </p:stCondLst>
                            <p:childTnLst>
                              <p:par>
                                <p:cTn id="27" presetID="2" presetClass="entr" presetSubtype="4" fill="hold" grpId="0" nodeType="afterEffect">
                                  <p:stCondLst>
                                    <p:cond delay="2000"/>
                                  </p:stCondLst>
                                  <p:childTnLst>
                                    <p:set>
                                      <p:cBhvr>
                                        <p:cTn id="28" dur="1" fill="hold">
                                          <p:stCondLst>
                                            <p:cond delay="0"/>
                                          </p:stCondLst>
                                        </p:cTn>
                                        <p:tgtEl>
                                          <p:spTgt spid="16392"/>
                                        </p:tgtEl>
                                        <p:attrNameLst>
                                          <p:attrName>style.visibility</p:attrName>
                                        </p:attrNameLst>
                                      </p:cBhvr>
                                      <p:to>
                                        <p:strVal val="visible"/>
                                      </p:to>
                                    </p:set>
                                    <p:anim calcmode="lin" valueType="num">
                                      <p:cBhvr additive="base">
                                        <p:cTn id="29" dur="500" fill="hold"/>
                                        <p:tgtEl>
                                          <p:spTgt spid="16392"/>
                                        </p:tgtEl>
                                        <p:attrNameLst>
                                          <p:attrName>ppt_x</p:attrName>
                                        </p:attrNameLst>
                                      </p:cBhvr>
                                      <p:tavLst>
                                        <p:tav tm="0">
                                          <p:val>
                                            <p:strVal val="#ppt_x"/>
                                          </p:val>
                                        </p:tav>
                                        <p:tav tm="100000">
                                          <p:val>
                                            <p:strVal val="#ppt_x"/>
                                          </p:val>
                                        </p:tav>
                                      </p:tavLst>
                                    </p:anim>
                                    <p:anim calcmode="lin" valueType="num">
                                      <p:cBhvr additive="base">
                                        <p:cTn id="30" dur="500" fill="hold"/>
                                        <p:tgtEl>
                                          <p:spTgt spid="16392"/>
                                        </p:tgtEl>
                                        <p:attrNameLst>
                                          <p:attrName>ppt_y</p:attrName>
                                        </p:attrNameLst>
                                      </p:cBhvr>
                                      <p:tavLst>
                                        <p:tav tm="0">
                                          <p:val>
                                            <p:strVal val="1+#ppt_h/2"/>
                                          </p:val>
                                        </p:tav>
                                        <p:tav tm="100000">
                                          <p:val>
                                            <p:strVal val="#ppt_y"/>
                                          </p:val>
                                        </p:tav>
                                      </p:tavLst>
                                    </p:anim>
                                  </p:childTnLst>
                                </p:cTn>
                              </p:par>
                            </p:childTnLst>
                          </p:cTn>
                        </p:par>
                        <p:par>
                          <p:cTn id="31" fill="hold" nodeType="afterGroup">
                            <p:stCondLst>
                              <p:cond delay="5500"/>
                            </p:stCondLst>
                            <p:childTnLst>
                              <p:par>
                                <p:cTn id="32" presetID="2" presetClass="entr" presetSubtype="4" fill="hold" nodeType="afterEffect">
                                  <p:stCondLst>
                                    <p:cond delay="0"/>
                                  </p:stCondLst>
                                  <p:childTnLst>
                                    <p:set>
                                      <p:cBhvr>
                                        <p:cTn id="33" dur="1" fill="hold">
                                          <p:stCondLst>
                                            <p:cond delay="0"/>
                                          </p:stCondLst>
                                        </p:cTn>
                                        <p:tgtEl>
                                          <p:spTgt spid="16387"/>
                                        </p:tgtEl>
                                        <p:attrNameLst>
                                          <p:attrName>style.visibility</p:attrName>
                                        </p:attrNameLst>
                                      </p:cBhvr>
                                      <p:to>
                                        <p:strVal val="visible"/>
                                      </p:to>
                                    </p:set>
                                    <p:anim calcmode="lin" valueType="num">
                                      <p:cBhvr additive="base">
                                        <p:cTn id="34" dur="500" fill="hold"/>
                                        <p:tgtEl>
                                          <p:spTgt spid="16387"/>
                                        </p:tgtEl>
                                        <p:attrNameLst>
                                          <p:attrName>ppt_x</p:attrName>
                                        </p:attrNameLst>
                                      </p:cBhvr>
                                      <p:tavLst>
                                        <p:tav tm="0">
                                          <p:val>
                                            <p:strVal val="#ppt_x"/>
                                          </p:val>
                                        </p:tav>
                                        <p:tav tm="100000">
                                          <p:val>
                                            <p:strVal val="#ppt_x"/>
                                          </p:val>
                                        </p:tav>
                                      </p:tavLst>
                                    </p:anim>
                                    <p:anim calcmode="lin" valueType="num">
                                      <p:cBhvr additive="base">
                                        <p:cTn id="35" dur="500" fill="hold"/>
                                        <p:tgtEl>
                                          <p:spTgt spid="16387"/>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6000"/>
                            </p:stCondLst>
                            <p:childTnLst>
                              <p:par>
                                <p:cTn id="37" presetID="2" presetClass="entr" presetSubtype="4" fill="hold" grpId="0" nodeType="afterEffect">
                                  <p:stCondLst>
                                    <p:cond delay="0"/>
                                  </p:stCondLst>
                                  <p:childTnLst>
                                    <p:set>
                                      <p:cBhvr>
                                        <p:cTn id="38" dur="1" fill="hold">
                                          <p:stCondLst>
                                            <p:cond delay="0"/>
                                          </p:stCondLst>
                                        </p:cTn>
                                        <p:tgtEl>
                                          <p:spTgt spid="16389"/>
                                        </p:tgtEl>
                                        <p:attrNameLst>
                                          <p:attrName>style.visibility</p:attrName>
                                        </p:attrNameLst>
                                      </p:cBhvr>
                                      <p:to>
                                        <p:strVal val="visible"/>
                                      </p:to>
                                    </p:set>
                                    <p:anim calcmode="lin" valueType="num">
                                      <p:cBhvr additive="base">
                                        <p:cTn id="39" dur="500" fill="hold"/>
                                        <p:tgtEl>
                                          <p:spTgt spid="16389"/>
                                        </p:tgtEl>
                                        <p:attrNameLst>
                                          <p:attrName>ppt_x</p:attrName>
                                        </p:attrNameLst>
                                      </p:cBhvr>
                                      <p:tavLst>
                                        <p:tav tm="0">
                                          <p:val>
                                            <p:strVal val="#ppt_x"/>
                                          </p:val>
                                        </p:tav>
                                        <p:tav tm="100000">
                                          <p:val>
                                            <p:strVal val="#ppt_x"/>
                                          </p:val>
                                        </p:tav>
                                      </p:tavLst>
                                    </p:anim>
                                    <p:anim calcmode="lin" valueType="num">
                                      <p:cBhvr additive="base">
                                        <p:cTn id="40" dur="500" fill="hold"/>
                                        <p:tgtEl>
                                          <p:spTgt spid="1638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9" grpId="0"/>
      <p:bldP spid="16392" grpId="0" animBg="1"/>
      <p:bldP spid="16393" grpId="0" animBg="1"/>
      <p:bldP spid="11" grpId="0" animBg="1"/>
      <p:bldP spid="12" grpId="0" animBg="1"/>
      <p:bldP spid="13" grpId="0" autoUpdateAnimBg="0"/>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763713" y="1557338"/>
            <a:ext cx="5880100" cy="36004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400" b="1">
                <a:latin typeface="Arial" charset="0"/>
                <a:cs typeface="Arial" charset="0"/>
              </a:rPr>
              <a:t>MODELOS DE DISTRIBUCIÓN PARA VARIABLES ALEATORIAS </a:t>
            </a:r>
          </a:p>
          <a:p>
            <a:pPr algn="ctr" eaLnBrk="1" hangingPunct="1">
              <a:spcBef>
                <a:spcPct val="50000"/>
              </a:spcBef>
              <a:buClrTx/>
              <a:buSzTx/>
              <a:buFontTx/>
              <a:buNone/>
            </a:pPr>
            <a:endParaRPr lang="es-ES" altLang="es-AR" sz="2400" b="1">
              <a:latin typeface="Arial" charset="0"/>
              <a:cs typeface="Arial" charset="0"/>
            </a:endParaRPr>
          </a:p>
          <a:p>
            <a:pPr algn="ctr" eaLnBrk="1" hangingPunct="1">
              <a:spcBef>
                <a:spcPct val="50000"/>
              </a:spcBef>
              <a:buClrTx/>
              <a:buSzTx/>
              <a:buFontTx/>
              <a:buNone/>
            </a:pPr>
            <a:r>
              <a:rPr lang="es-ES" altLang="es-AR" sz="2400" b="1">
                <a:latin typeface="Calibri" pitchFamily="34" charset="0"/>
              </a:rPr>
              <a:t>LA CURVA NORMAL</a:t>
            </a:r>
          </a:p>
          <a:p>
            <a:pPr algn="ctr" eaLnBrk="1" hangingPunct="1">
              <a:spcBef>
                <a:spcPct val="50000"/>
              </a:spcBef>
              <a:buClrTx/>
              <a:buSzTx/>
              <a:buFontTx/>
              <a:buNone/>
            </a:pPr>
            <a:r>
              <a:rPr lang="es-ES" altLang="es-AR" sz="2400" b="1">
                <a:latin typeface="Calibri" pitchFamily="34" charset="0"/>
              </a:rPr>
              <a:t>T DE STUDENT</a:t>
            </a:r>
          </a:p>
          <a:p>
            <a:pPr algn="ctr" eaLnBrk="1" hangingPunct="1">
              <a:spcBef>
                <a:spcPct val="50000"/>
              </a:spcBef>
              <a:buClrTx/>
              <a:buSzTx/>
              <a:buFontTx/>
              <a:buNone/>
            </a:pPr>
            <a:r>
              <a:rPr lang="es-ES" altLang="es-AR" sz="2400" b="1">
                <a:latin typeface="Calibri" pitchFamily="34" charset="0"/>
              </a:rPr>
              <a:t>CHI-CUADRADO</a:t>
            </a:r>
          </a:p>
          <a:p>
            <a:pPr algn="ctr" eaLnBrk="1" hangingPunct="1">
              <a:spcBef>
                <a:spcPct val="50000"/>
              </a:spcBef>
              <a:buClrTx/>
              <a:buSzTx/>
              <a:buFontTx/>
              <a:buNone/>
            </a:pPr>
            <a:r>
              <a:rPr lang="es-ES" altLang="es-AR" sz="2400" b="1">
                <a:latin typeface="Calibri" pitchFamily="34" charset="0"/>
              </a:rPr>
              <a:t>F DE FISHER</a:t>
            </a:r>
            <a:endParaRPr lang="es-ES" altLang="es-AR" sz="1800" b="1">
              <a:latin typeface="Calibri" pitchFamily="34" charset="0"/>
            </a:endParaRPr>
          </a:p>
        </p:txBody>
      </p:sp>
      <p:sp>
        <p:nvSpPr>
          <p:cNvPr id="5" name="Rectangle 2"/>
          <p:cNvSpPr>
            <a:spLocks noChangeArrowheads="1"/>
          </p:cNvSpPr>
          <p:nvPr/>
        </p:nvSpPr>
        <p:spPr bwMode="auto">
          <a:xfrm>
            <a:off x="785813" y="571500"/>
            <a:ext cx="8358187" cy="400050"/>
          </a:xfrm>
          <a:prstGeom prst="rect">
            <a:avLst/>
          </a:prstGeom>
          <a:noFill/>
          <a:ln w="9525">
            <a:noFill/>
            <a:miter lim="800000"/>
            <a:headEnd/>
            <a:tailEnd/>
          </a:ln>
        </p:spPr>
        <p:txBody>
          <a:bodyPr>
            <a:spAutoFit/>
          </a:bodyPr>
          <a:lstStyle/>
          <a:p>
            <a:pPr>
              <a:defRPr/>
            </a:pPr>
            <a:r>
              <a:rPr lang="es-ES_tradnl" sz="2000" b="1" dirty="0">
                <a:solidFill>
                  <a:schemeClr val="tx1">
                    <a:lumMod val="95000"/>
                    <a:lumOff val="5000"/>
                  </a:schemeClr>
                </a:solidFill>
                <a:latin typeface="Arial" pitchFamily="34" charset="0"/>
                <a:cs typeface="Arial" pitchFamily="34" charset="0"/>
              </a:rPr>
              <a:t>HERRAMIENTAS BÁSICAS EN LA ESTADÍSTICA DESCRIPTIVA</a:t>
            </a:r>
            <a:endParaRPr lang="es-ES" sz="2000" b="1" dirty="0">
              <a:solidFill>
                <a:schemeClr val="tx1">
                  <a:lumMod val="95000"/>
                  <a:lumOff val="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1190625"/>
          </a:xfrm>
          <a:prstGeom prst="rect">
            <a:avLst/>
          </a:prstGeom>
          <a:noFill/>
          <a:ln w="9525">
            <a:noFill/>
            <a:miter lim="800000"/>
            <a:headEnd/>
            <a:tailEnd/>
          </a:ln>
        </p:spPr>
        <p:txBody>
          <a:bodyPr>
            <a:spAutoFit/>
          </a:bodyPr>
          <a:lstStyle/>
          <a:p>
            <a:pPr algn="ctr">
              <a:defRPr/>
            </a:pPr>
            <a:r>
              <a:rPr lang="es-ES_tradnl" sz="3600" b="1" dirty="0">
                <a:solidFill>
                  <a:schemeClr val="tx2"/>
                </a:solidFill>
                <a:effectLst>
                  <a:outerShdw blurRad="38100" dist="38100" dir="2700000" algn="tl">
                    <a:srgbClr val="C0C0C0"/>
                  </a:outerShdw>
                </a:effectLst>
                <a:latin typeface="Calibri" pitchFamily="34" charset="0"/>
              </a:rPr>
              <a:t>ESTADÍSTICA DESCRIPTIVA  </a:t>
            </a:r>
          </a:p>
          <a:p>
            <a:pPr algn="ctr">
              <a:defRPr/>
            </a:pPr>
            <a:r>
              <a:rPr lang="es-ES_tradnl" sz="3600" b="1" dirty="0">
                <a:solidFill>
                  <a:schemeClr val="tx2"/>
                </a:solidFill>
                <a:effectLst>
                  <a:outerShdw blurRad="38100" dist="38100" dir="2700000" algn="tl">
                    <a:srgbClr val="C0C0C0"/>
                  </a:outerShdw>
                </a:effectLst>
                <a:latin typeface="Calibri" pitchFamily="34" charset="0"/>
              </a:rPr>
              <a:t>LA DISTRIBUCIÓN NORMAL</a:t>
            </a:r>
            <a:endParaRPr lang="es-ES" sz="3600" b="1" dirty="0">
              <a:solidFill>
                <a:schemeClr val="tx2"/>
              </a:solidFill>
              <a:effectLst>
                <a:outerShdw blurRad="38100" dist="38100" dir="2700000" algn="tl">
                  <a:srgbClr val="C0C0C0"/>
                </a:outerShdw>
              </a:effectLst>
              <a:latin typeface="Calibri" pitchFamily="34" charset="0"/>
            </a:endParaRPr>
          </a:p>
        </p:txBody>
      </p:sp>
      <p:sp>
        <p:nvSpPr>
          <p:cNvPr id="4" name="3 Rectángulo"/>
          <p:cNvSpPr>
            <a:spLocks noChangeArrowheads="1"/>
          </p:cNvSpPr>
          <p:nvPr/>
        </p:nvSpPr>
        <p:spPr bwMode="auto">
          <a:xfrm>
            <a:off x="250825" y="1571625"/>
            <a:ext cx="8713788" cy="4708525"/>
          </a:xfrm>
          <a:prstGeom prst="rect">
            <a:avLst/>
          </a:prstGeom>
          <a:gradFill rotWithShape="0">
            <a:gsLst>
              <a:gs pos="0">
                <a:schemeClr val="accent2"/>
              </a:gs>
              <a:gs pos="100000">
                <a:schemeClr val="accent2">
                  <a:gamma/>
                  <a:tint val="0"/>
                  <a:invGamma/>
                </a:schemeClr>
              </a:gs>
            </a:gsLst>
            <a:lin ang="5400000" scaled="1"/>
          </a:gradFill>
          <a:ln w="9525">
            <a:noFill/>
            <a:miter lim="800000"/>
            <a:headEnd/>
            <a:tailEnd/>
          </a:ln>
        </p:spPr>
        <p:txBody>
          <a:bodyPr>
            <a:spAutoFit/>
          </a:bodyPr>
          <a:lstStyle/>
          <a:p>
            <a:pPr algn="just">
              <a:defRPr/>
            </a:pPr>
            <a:endParaRPr lang="es-ES" sz="2000" dirty="0">
              <a:latin typeface="Arial" charset="0"/>
            </a:endParaRPr>
          </a:p>
          <a:p>
            <a:pPr algn="ctr">
              <a:defRPr/>
            </a:pPr>
            <a:r>
              <a:rPr lang="es-ES" sz="2000" b="1" dirty="0">
                <a:latin typeface="Arial" charset="0"/>
              </a:rPr>
              <a:t>Es un tipo particular de distribución de frecuencias.</a:t>
            </a:r>
          </a:p>
          <a:p>
            <a:pPr algn="just">
              <a:defRPr/>
            </a:pPr>
            <a:endParaRPr lang="es-ES" sz="2000" dirty="0">
              <a:latin typeface="Arial" charset="0"/>
            </a:endParaRPr>
          </a:p>
          <a:p>
            <a:pPr algn="just">
              <a:defRPr/>
            </a:pPr>
            <a:r>
              <a:rPr lang="es-ES" sz="2000" dirty="0">
                <a:latin typeface="Arial" charset="0"/>
              </a:rPr>
              <a:t>En los casos en que los valores que asume una variable depende de múltiples factores sin que ninguno de ellos sesgue la distribución, es de esperar que los valores se distribuyan homogéneamente alrededor de la media la mediana y la moda.</a:t>
            </a:r>
          </a:p>
          <a:p>
            <a:pPr algn="just">
              <a:defRPr/>
            </a:pPr>
            <a:endParaRPr lang="es-ES" sz="2000" dirty="0">
              <a:latin typeface="Arial" charset="0"/>
            </a:endParaRPr>
          </a:p>
          <a:p>
            <a:pPr algn="just">
              <a:defRPr/>
            </a:pPr>
            <a:r>
              <a:rPr lang="es-ES" sz="2000" dirty="0">
                <a:latin typeface="Arial" charset="0"/>
              </a:rPr>
              <a:t>Estas variables aleatorias presentan una distribución que es aproximadamente simétrica y cuya gráfica tiene forma de campana</a:t>
            </a:r>
            <a:r>
              <a:rPr lang="es-MX" sz="2000" dirty="0">
                <a:latin typeface="Arial" charset="0"/>
              </a:rPr>
              <a:t> (</a:t>
            </a:r>
            <a:r>
              <a:rPr lang="es-MX" sz="2000" dirty="0" err="1">
                <a:latin typeface="Arial" charset="0"/>
              </a:rPr>
              <a:t>mesocúrtica</a:t>
            </a:r>
            <a:r>
              <a:rPr lang="es-MX" sz="2000" dirty="0">
                <a:latin typeface="Arial" charset="0"/>
              </a:rPr>
              <a:t>)</a:t>
            </a:r>
            <a:r>
              <a:rPr lang="es-ES" sz="2000" dirty="0">
                <a:latin typeface="Arial" charset="0"/>
              </a:rPr>
              <a:t>. </a:t>
            </a:r>
          </a:p>
          <a:p>
            <a:pPr algn="just">
              <a:defRPr/>
            </a:pPr>
            <a:endParaRPr lang="es-ES" sz="2000" dirty="0">
              <a:latin typeface="Arial" charset="0"/>
            </a:endParaRPr>
          </a:p>
          <a:p>
            <a:pPr algn="just">
              <a:defRPr/>
            </a:pPr>
            <a:r>
              <a:rPr lang="es-ES" sz="2000" b="1" dirty="0">
                <a:latin typeface="Arial" charset="0"/>
              </a:rPr>
              <a:t>Esta distribución es utilizada en aplicaciones estadísticas como modelo o parámetro de comparación dada la frecuencia o normalidad con la que ciertos fenómenos tienden a parecerse a esta distribución.  </a:t>
            </a:r>
            <a:endParaRPr lang="es-ES" sz="1800" b="1" dirty="0">
              <a:latin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685800" y="1143000"/>
            <a:ext cx="7845425" cy="396875"/>
          </a:xfrm>
          <a:prstGeom prst="rect">
            <a:avLst/>
          </a:prstGeom>
          <a:noFill/>
          <a:ln w="9525">
            <a:noFill/>
            <a:miter lim="800000"/>
            <a:headEnd/>
            <a:tailEnd/>
          </a:ln>
        </p:spPr>
        <p:txBody>
          <a:bodyPr>
            <a:spAutoFit/>
          </a:bodyPr>
          <a:lstStyle/>
          <a:p>
            <a:pPr algn="ctr">
              <a:defRPr/>
            </a:pPr>
            <a:r>
              <a:rPr lang="es-ES_tradnl" sz="2000" b="1">
                <a:solidFill>
                  <a:schemeClr val="tx2"/>
                </a:solidFill>
                <a:effectLst>
                  <a:outerShdw blurRad="38100" dist="38100" dir="2700000" algn="tl">
                    <a:srgbClr val="C0C0C0"/>
                  </a:outerShdw>
                </a:effectLst>
                <a:latin typeface="Calibri" pitchFamily="34" charset="0"/>
              </a:rPr>
              <a:t>ESTADÍSTICA DESCRIPTIVA – LA DISTRIBUCIÓN NORMAL</a:t>
            </a:r>
            <a:endParaRPr lang="es-ES" sz="2000" b="1">
              <a:solidFill>
                <a:schemeClr val="tx2"/>
              </a:solidFill>
              <a:effectLst>
                <a:outerShdw blurRad="38100" dist="38100" dir="2700000" algn="tl">
                  <a:srgbClr val="C0C0C0"/>
                </a:outerShdw>
              </a:effectLst>
              <a:latin typeface="Calibri" pitchFamily="34" charset="0"/>
            </a:endParaRPr>
          </a:p>
        </p:txBody>
      </p:sp>
      <p:pic>
        <p:nvPicPr>
          <p:cNvPr id="58374" name="Picture 6"/>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1150899" y="1772816"/>
            <a:ext cx="6445437" cy="2878581"/>
          </a:xfrm>
          <a:prstGeom prst="rect">
            <a:avLst/>
          </a:prstGeom>
          <a:noFill/>
          <a:ln w="9525">
            <a:noFill/>
            <a:miter lim="800000"/>
            <a:headEnd/>
            <a:tailEnd/>
          </a:ln>
          <a:effectLst/>
        </p:spPr>
      </p:pic>
      <p:sp>
        <p:nvSpPr>
          <p:cNvPr id="58375" name="Rectangle 7"/>
          <p:cNvSpPr>
            <a:spLocks noChangeArrowheads="1"/>
          </p:cNvSpPr>
          <p:nvPr/>
        </p:nvSpPr>
        <p:spPr bwMode="auto">
          <a:xfrm>
            <a:off x="533400" y="5334000"/>
            <a:ext cx="7715250" cy="1016000"/>
          </a:xfrm>
          <a:prstGeom prst="rect">
            <a:avLst/>
          </a:prstGeom>
          <a:noFill/>
          <a:ln w="9525">
            <a:solidFill>
              <a:schemeClr val="accent2">
                <a:lumMod val="75000"/>
              </a:schemeClr>
            </a:solidFill>
            <a:miter lim="800000"/>
            <a:headEnd/>
            <a:tailEnd/>
          </a:ln>
          <a:effectLst/>
        </p:spPr>
        <p:txBody>
          <a:bodyPr anchor="ctr">
            <a:spAutoFit/>
          </a:bodyPr>
          <a:lstStyle/>
          <a:p>
            <a:pPr algn="ctr">
              <a:defRPr/>
            </a:pPr>
            <a:r>
              <a:rPr lang="es-ES" sz="2000" b="1" dirty="0">
                <a:latin typeface="Arial" charset="0"/>
              </a:rPr>
              <a:t>La distribución normal queda definida por dos parámetros:</a:t>
            </a:r>
          </a:p>
          <a:p>
            <a:pPr algn="ctr">
              <a:defRPr/>
            </a:pPr>
            <a:endParaRPr lang="es-ES" sz="2000" b="1" dirty="0">
              <a:latin typeface="Arial" charset="0"/>
            </a:endParaRPr>
          </a:p>
          <a:p>
            <a:pPr algn="ctr">
              <a:defRPr/>
            </a:pPr>
            <a:r>
              <a:rPr lang="es-ES" sz="2000" b="1" dirty="0">
                <a:latin typeface="Arial" charset="0"/>
              </a:rPr>
              <a:t>LA MEDIA Y </a:t>
            </a:r>
            <a:r>
              <a:rPr lang="es-ES" sz="2000" b="1" dirty="0" smtClean="0">
                <a:latin typeface="Arial" charset="0"/>
              </a:rPr>
              <a:t>LA DESVIACIÓN </a:t>
            </a:r>
            <a:r>
              <a:rPr lang="es-ES" sz="2000" b="1" dirty="0">
                <a:latin typeface="Arial" charset="0"/>
              </a:rPr>
              <a:t>ESTÁNDAR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042988" y="908050"/>
            <a:ext cx="7561262"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ES" altLang="es-AR" sz="2400" b="1">
                <a:solidFill>
                  <a:srgbClr val="000000"/>
                </a:solidFill>
              </a:rPr>
              <a:t>Distribución normal</a:t>
            </a:r>
          </a:p>
          <a:p>
            <a:pPr eaLnBrk="1" hangingPunct="1">
              <a:spcBef>
                <a:spcPct val="50000"/>
              </a:spcBef>
              <a:buFontTx/>
              <a:buNone/>
            </a:pPr>
            <a:endParaRPr lang="es-ES" altLang="es-AR" sz="2400" b="1">
              <a:solidFill>
                <a:srgbClr val="000000"/>
              </a:solidFill>
            </a:endParaRPr>
          </a:p>
          <a:p>
            <a:pPr eaLnBrk="1" hangingPunct="1">
              <a:spcBef>
                <a:spcPct val="50000"/>
              </a:spcBef>
              <a:buFontTx/>
              <a:buNone/>
            </a:pPr>
            <a:r>
              <a:rPr lang="es-ES" altLang="es-AR" sz="2400">
                <a:solidFill>
                  <a:srgbClr val="000000"/>
                </a:solidFill>
              </a:rPr>
              <a:t>-Es simétrica y unimodal</a:t>
            </a:r>
          </a:p>
          <a:p>
            <a:pPr algn="just" eaLnBrk="1" hangingPunct="1">
              <a:spcBef>
                <a:spcPct val="50000"/>
              </a:spcBef>
              <a:buFontTx/>
              <a:buNone/>
            </a:pPr>
            <a:r>
              <a:rPr lang="es-ES" altLang="es-AR" sz="2400">
                <a:solidFill>
                  <a:srgbClr val="000000"/>
                </a:solidFill>
              </a:rPr>
              <a:t>-Como cualquier otra distribución, el área bajo la curva es 1 (recordar que la curva es asintótica respecto al eje de abscisas).</a:t>
            </a:r>
          </a:p>
          <a:p>
            <a:pPr eaLnBrk="1" hangingPunct="1">
              <a:spcBef>
                <a:spcPct val="50000"/>
              </a:spcBef>
              <a:buFontTx/>
              <a:buNone/>
            </a:pPr>
            <a:endParaRPr lang="es-ES" altLang="es-AR" sz="1800">
              <a:solidFill>
                <a:srgbClr val="000000"/>
              </a:solidFill>
            </a:endParaRPr>
          </a:p>
          <a:p>
            <a:pPr eaLnBrk="1" hangingPunct="1">
              <a:spcBef>
                <a:spcPct val="50000"/>
              </a:spcBef>
              <a:buFontTx/>
              <a:buNone/>
            </a:pPr>
            <a:endParaRPr lang="es-ES" altLang="es-AR" sz="1800">
              <a:solidFill>
                <a:srgbClr val="000000"/>
              </a:solidFill>
            </a:endParaRPr>
          </a:p>
        </p:txBody>
      </p:sp>
      <p:sp>
        <p:nvSpPr>
          <p:cNvPr id="50179" name="Text Box 6"/>
          <p:cNvSpPr txBox="1">
            <a:spLocks noChangeArrowheads="1"/>
          </p:cNvSpPr>
          <p:nvPr/>
        </p:nvSpPr>
        <p:spPr bwMode="auto">
          <a:xfrm>
            <a:off x="611188" y="4608513"/>
            <a:ext cx="7777162"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es-ES" altLang="es-AR" sz="1800" b="1" i="1">
                <a:solidFill>
                  <a:srgbClr val="000000"/>
                </a:solidFill>
              </a:rPr>
              <a:t>Distribución normal estandarizada</a:t>
            </a:r>
          </a:p>
          <a:p>
            <a:pPr algn="just" eaLnBrk="1" hangingPunct="1">
              <a:spcBef>
                <a:spcPct val="50000"/>
              </a:spcBef>
              <a:buFontTx/>
              <a:buNone/>
            </a:pPr>
            <a:r>
              <a:rPr lang="es-ES" altLang="es-AR" sz="1800">
                <a:solidFill>
                  <a:srgbClr val="000000"/>
                </a:solidFill>
              </a:rPr>
              <a:t>Es aquella que tiene media 0 y desvío típico 1. Se puede expresar como N(0,1)</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0" y="1928802"/>
            <a:ext cx="5399544" cy="2812077"/>
          </a:xfrm>
          <a:prstGeom prst="rect">
            <a:avLst/>
          </a:prstGeom>
          <a:noFill/>
          <a:ln w="9525">
            <a:noFill/>
            <a:miter lim="800000"/>
            <a:headEnd/>
            <a:tailEnd/>
          </a:ln>
          <a:effectLst/>
        </p:spPr>
      </p:pic>
      <p:pic>
        <p:nvPicPr>
          <p:cNvPr id="51203" name="Picture 2" descr="http://www.fisterra.com/mbe/investiga/distr_normal/images/Image1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063" y="3929063"/>
            <a:ext cx="285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ChangeArrowheads="1"/>
          </p:cNvSpPr>
          <p:nvPr/>
        </p:nvSpPr>
        <p:spPr bwMode="auto">
          <a:xfrm>
            <a:off x="533400" y="1295400"/>
            <a:ext cx="7845425" cy="396875"/>
          </a:xfrm>
          <a:prstGeom prst="rect">
            <a:avLst/>
          </a:prstGeom>
          <a:noFill/>
          <a:ln w="9525">
            <a:noFill/>
            <a:miter lim="800000"/>
            <a:headEnd/>
            <a:tailEnd/>
          </a:ln>
        </p:spPr>
        <p:txBody>
          <a:bodyPr>
            <a:spAutoFit/>
          </a:bodyPr>
          <a:lstStyle/>
          <a:p>
            <a:pPr algn="ctr">
              <a:defRPr/>
            </a:pPr>
            <a:r>
              <a:rPr lang="es-ES_tradnl" sz="2000" b="1" dirty="0">
                <a:solidFill>
                  <a:schemeClr val="tx2"/>
                </a:solidFill>
                <a:effectLst>
                  <a:outerShdw blurRad="38100" dist="38100" dir="2700000" algn="tl">
                    <a:srgbClr val="C0C0C0"/>
                  </a:outerShdw>
                </a:effectLst>
                <a:latin typeface="Calibri" pitchFamily="34" charset="0"/>
              </a:rPr>
              <a:t>ESTADÍSTICA DESCRIPTIVA – LA DISTRIBUCIÓN NORMAL</a:t>
            </a:r>
            <a:endParaRPr lang="es-ES" sz="2000" b="1" dirty="0">
              <a:solidFill>
                <a:schemeClr val="tx2"/>
              </a:solidFill>
              <a:effectLst>
                <a:outerShdw blurRad="38100" dist="38100" dir="2700000" algn="tl">
                  <a:srgbClr val="C0C0C0"/>
                </a:outerShdw>
              </a:effectLst>
              <a:latin typeface="Calibri" pitchFamily="34" charset="0"/>
            </a:endParaRPr>
          </a:p>
        </p:txBody>
      </p:sp>
      <p:sp>
        <p:nvSpPr>
          <p:cNvPr id="51205" name="Text Box 16"/>
          <p:cNvSpPr txBox="1">
            <a:spLocks noChangeArrowheads="1"/>
          </p:cNvSpPr>
          <p:nvPr/>
        </p:nvSpPr>
        <p:spPr bwMode="auto">
          <a:xfrm>
            <a:off x="3214688" y="2071688"/>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=1</a:t>
            </a:r>
            <a:endParaRPr lang="es-ES" altLang="es-AR" sz="1800">
              <a:solidFill>
                <a:schemeClr val="accent2"/>
              </a:solidFill>
              <a:latin typeface="Calibri" pitchFamily="34" charset="0"/>
            </a:endParaRPr>
          </a:p>
        </p:txBody>
      </p:sp>
      <p:sp>
        <p:nvSpPr>
          <p:cNvPr id="51206" name="Text Box 17"/>
          <p:cNvSpPr txBox="1">
            <a:spLocks noChangeArrowheads="1"/>
          </p:cNvSpPr>
          <p:nvPr/>
        </p:nvSpPr>
        <p:spPr bwMode="auto">
          <a:xfrm>
            <a:off x="1857375" y="2071688"/>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a:t>
            </a:r>
            <a:r>
              <a:rPr lang="es-MX" altLang="es-AR" sz="1800">
                <a:solidFill>
                  <a:schemeClr val="accent2"/>
                </a:solidFill>
                <a:latin typeface="Calibri" pitchFamily="34" charset="0"/>
              </a:rPr>
              <a:t>= -1</a:t>
            </a:r>
            <a:endParaRPr lang="es-ES" altLang="es-AR" sz="1800">
              <a:solidFill>
                <a:schemeClr val="accent2"/>
              </a:solidFill>
              <a:latin typeface="Calibri" pitchFamily="34" charset="0"/>
            </a:endParaRPr>
          </a:p>
        </p:txBody>
      </p:sp>
      <p:sp>
        <p:nvSpPr>
          <p:cNvPr id="51207" name="Text Box 18"/>
          <p:cNvSpPr txBox="1">
            <a:spLocks noChangeArrowheads="1"/>
          </p:cNvSpPr>
          <p:nvPr/>
        </p:nvSpPr>
        <p:spPr bwMode="auto">
          <a:xfrm>
            <a:off x="357188" y="3643313"/>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 -3</a:t>
            </a:r>
            <a:endParaRPr lang="es-ES" altLang="es-AR" sz="1800">
              <a:solidFill>
                <a:schemeClr val="accent2"/>
              </a:solidFill>
              <a:latin typeface="Calibri" pitchFamily="34" charset="0"/>
            </a:endParaRPr>
          </a:p>
        </p:txBody>
      </p:sp>
      <p:sp>
        <p:nvSpPr>
          <p:cNvPr id="51208" name="Text Box 19"/>
          <p:cNvSpPr txBox="1">
            <a:spLocks noChangeArrowheads="1"/>
          </p:cNvSpPr>
          <p:nvPr/>
        </p:nvSpPr>
        <p:spPr bwMode="auto">
          <a:xfrm>
            <a:off x="1285875" y="3000375"/>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=-2</a:t>
            </a:r>
            <a:endParaRPr lang="es-ES" altLang="es-AR" sz="1800">
              <a:solidFill>
                <a:schemeClr val="accent2"/>
              </a:solidFill>
              <a:latin typeface="Calibri" pitchFamily="34" charset="0"/>
            </a:endParaRPr>
          </a:p>
        </p:txBody>
      </p:sp>
      <p:sp>
        <p:nvSpPr>
          <p:cNvPr id="51209" name="Text Box 21"/>
          <p:cNvSpPr txBox="1">
            <a:spLocks noChangeArrowheads="1"/>
          </p:cNvSpPr>
          <p:nvPr/>
        </p:nvSpPr>
        <p:spPr bwMode="auto">
          <a:xfrm>
            <a:off x="7620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chemeClr val="bg1"/>
                </a:solidFill>
              </a:rPr>
              <a:t>2,14</a:t>
            </a:r>
            <a:endParaRPr lang="es-ES" altLang="es-AR" sz="1400">
              <a:solidFill>
                <a:schemeClr val="bg1"/>
              </a:solidFill>
            </a:endParaRPr>
          </a:p>
        </p:txBody>
      </p:sp>
      <p:sp>
        <p:nvSpPr>
          <p:cNvPr id="51210" name="Text Box 22"/>
          <p:cNvSpPr txBox="1">
            <a:spLocks noChangeArrowheads="1"/>
          </p:cNvSpPr>
          <p:nvPr/>
        </p:nvSpPr>
        <p:spPr bwMode="auto">
          <a:xfrm>
            <a:off x="3857625" y="28575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=2</a:t>
            </a:r>
            <a:endParaRPr lang="es-ES" altLang="es-AR" sz="1800">
              <a:solidFill>
                <a:schemeClr val="accent2"/>
              </a:solidFill>
              <a:latin typeface="Calibri" pitchFamily="34" charset="0"/>
            </a:endParaRPr>
          </a:p>
        </p:txBody>
      </p:sp>
      <p:sp>
        <p:nvSpPr>
          <p:cNvPr id="51211" name="Text Box 23"/>
          <p:cNvSpPr txBox="1">
            <a:spLocks noChangeArrowheads="1"/>
          </p:cNvSpPr>
          <p:nvPr/>
        </p:nvSpPr>
        <p:spPr bwMode="auto">
          <a:xfrm>
            <a:off x="4357688" y="3786188"/>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=3</a:t>
            </a:r>
            <a:endParaRPr lang="es-ES" altLang="es-AR" sz="1800">
              <a:solidFill>
                <a:schemeClr val="accent2"/>
              </a:solidFill>
              <a:latin typeface="Calibri" pitchFamily="34" charset="0"/>
            </a:endParaRPr>
          </a:p>
        </p:txBody>
      </p:sp>
      <p:sp>
        <p:nvSpPr>
          <p:cNvPr id="52237" name="32 Rectángulo"/>
          <p:cNvSpPr>
            <a:spLocks noChangeArrowheads="1"/>
          </p:cNvSpPr>
          <p:nvPr/>
        </p:nvSpPr>
        <p:spPr bwMode="auto">
          <a:xfrm>
            <a:off x="5572125" y="1928813"/>
            <a:ext cx="33575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AR" altLang="es-AR" sz="1800"/>
              <a:t>Se puede determinar el área entre dos ordenadas cuales quiera a través del calculo de las unidades de desviación en que se encuentra una porción de la población y su correspondencia en la tabla de áreas bajo la curva normal</a:t>
            </a:r>
          </a:p>
        </p:txBody>
      </p:sp>
      <p:sp>
        <p:nvSpPr>
          <p:cNvPr id="21" name="Text Box 13"/>
          <p:cNvSpPr txBox="1">
            <a:spLocks noChangeArrowheads="1"/>
          </p:cNvSpPr>
          <p:nvPr/>
        </p:nvSpPr>
        <p:spPr bwMode="auto">
          <a:xfrm>
            <a:off x="5214938" y="5143500"/>
            <a:ext cx="3352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MX" altLang="es-AR" sz="2400"/>
              <a:t>Z = X – X</a:t>
            </a:r>
          </a:p>
          <a:p>
            <a:pPr algn="ctr" eaLnBrk="1" hangingPunct="1">
              <a:spcBef>
                <a:spcPct val="50000"/>
              </a:spcBef>
              <a:buClrTx/>
              <a:buSzTx/>
              <a:buFontTx/>
              <a:buNone/>
            </a:pPr>
            <a:r>
              <a:rPr lang="es-MX" altLang="es-AR" sz="2400"/>
              <a:t>     S</a:t>
            </a:r>
            <a:endParaRPr lang="es-ES" altLang="es-AR" sz="2400"/>
          </a:p>
        </p:txBody>
      </p:sp>
      <p:sp>
        <p:nvSpPr>
          <p:cNvPr id="22" name="Line 15"/>
          <p:cNvSpPr>
            <a:spLocks noChangeShapeType="1"/>
          </p:cNvSpPr>
          <p:nvPr/>
        </p:nvSpPr>
        <p:spPr bwMode="auto">
          <a:xfrm>
            <a:off x="6715125" y="5643563"/>
            <a:ext cx="91440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23" name="Line 14"/>
          <p:cNvSpPr>
            <a:spLocks noChangeShapeType="1"/>
          </p:cNvSpPr>
          <p:nvPr/>
        </p:nvSpPr>
        <p:spPr bwMode="auto">
          <a:xfrm>
            <a:off x="7358063" y="5214938"/>
            <a:ext cx="22860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grpSp>
        <p:nvGrpSpPr>
          <p:cNvPr id="51216" name="23 Grupo"/>
          <p:cNvGrpSpPr>
            <a:grpSpLocks/>
          </p:cNvGrpSpPr>
          <p:nvPr/>
        </p:nvGrpSpPr>
        <p:grpSpPr bwMode="auto">
          <a:xfrm>
            <a:off x="142875" y="4857750"/>
            <a:ext cx="5256213" cy="1352550"/>
            <a:chOff x="214313" y="3786188"/>
            <a:chExt cx="4572000" cy="1352550"/>
          </a:xfrm>
        </p:grpSpPr>
        <p:sp>
          <p:nvSpPr>
            <p:cNvPr id="51217" name="4 Rectángulo"/>
            <p:cNvSpPr>
              <a:spLocks noChangeArrowheads="1"/>
            </p:cNvSpPr>
            <p:nvPr/>
          </p:nvSpPr>
          <p:spPr bwMode="auto">
            <a:xfrm>
              <a:off x="214313" y="4214813"/>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1800">
                  <a:latin typeface="Calibri" pitchFamily="34" charset="0"/>
                </a:rPr>
                <a:t>Refiere al número de unidades de desviación típica que un individuo o caso queda por encima o por debajo de la media de su grupo</a:t>
              </a:r>
              <a:endParaRPr lang="es-ES" altLang="es-AR" sz="1800">
                <a:latin typeface="Calibri" pitchFamily="34" charset="0"/>
              </a:endParaRPr>
            </a:p>
          </p:txBody>
        </p:sp>
        <p:sp>
          <p:nvSpPr>
            <p:cNvPr id="26" name="Text Box 10"/>
            <p:cNvSpPr txBox="1">
              <a:spLocks noChangeArrowheads="1"/>
            </p:cNvSpPr>
            <p:nvPr/>
          </p:nvSpPr>
          <p:spPr bwMode="auto">
            <a:xfrm>
              <a:off x="642377" y="3786188"/>
              <a:ext cx="3352708" cy="366713"/>
            </a:xfrm>
            <a:prstGeom prst="rect">
              <a:avLst/>
            </a:prstGeom>
            <a:noFill/>
            <a:ln w="9525">
              <a:noFill/>
              <a:miter lim="800000"/>
              <a:headEnd/>
              <a:tailEnd/>
            </a:ln>
            <a:effectLst/>
          </p:spPr>
          <p:txBody>
            <a:bodyPr>
              <a:spAutoFit/>
            </a:bodyPr>
            <a:lstStyle/>
            <a:p>
              <a:pPr algn="ctr">
                <a:spcBef>
                  <a:spcPct val="50000"/>
                </a:spcBef>
                <a:defRPr/>
              </a:pPr>
              <a:r>
                <a:rPr lang="es-MX" sz="1800" b="1" dirty="0">
                  <a:solidFill>
                    <a:schemeClr val="tx2"/>
                  </a:solidFill>
                  <a:effectLst>
                    <a:outerShdw blurRad="38100" dist="38100" dir="2700000" algn="tl">
                      <a:srgbClr val="C0C0C0"/>
                    </a:outerShdw>
                  </a:effectLst>
                  <a:latin typeface="Calibri" pitchFamily="34" charset="0"/>
                </a:rPr>
                <a:t>Puntuaciones Z</a:t>
              </a:r>
              <a:endParaRPr lang="es-ES" sz="1800" b="1" dirty="0">
                <a:solidFill>
                  <a:schemeClr val="tx2"/>
                </a:solidFill>
                <a:effectLst>
                  <a:outerShdw blurRad="38100" dist="38100" dir="2700000" algn="tl">
                    <a:srgbClr val="C0C0C0"/>
                  </a:outerShdw>
                </a:effectLst>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0-#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0-#ppt_w/2"/>
                                          </p:val>
                                        </p:tav>
                                        <p:tav tm="100000">
                                          <p:val>
                                            <p:strVal val="#ppt_x"/>
                                          </p:val>
                                        </p:tav>
                                      </p:tavLst>
                                    </p:anim>
                                    <p:anim calcmode="lin" valueType="num">
                                      <p:cBhvr additive="base">
                                        <p:cTn id="13" dur="500" fill="hold"/>
                                        <p:tgtEl>
                                          <p:spTgt spid="22"/>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0-#ppt_w/2"/>
                                          </p:val>
                                        </p:tav>
                                        <p:tav tm="100000">
                                          <p:val>
                                            <p:strVal val="#ppt_x"/>
                                          </p:val>
                                        </p:tav>
                                      </p:tavLst>
                                    </p:anim>
                                    <p:anim calcmode="lin" valueType="num">
                                      <p:cBhvr additive="base">
                                        <p:cTn id="1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2237"/>
                                        </p:tgtEl>
                                        <p:attrNameLst>
                                          <p:attrName>style.visibility</p:attrName>
                                        </p:attrNameLst>
                                      </p:cBhvr>
                                      <p:to>
                                        <p:strVal val="visible"/>
                                      </p:to>
                                    </p:set>
                                    <p:animEffect transition="in" filter="blinds(horizontal)">
                                      <p:cBhvr>
                                        <p:cTn id="23" dur="500"/>
                                        <p:tgtEl>
                                          <p:spTgt spid="52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7" grpId="0"/>
      <p:bldP spid="21" grpId="0" autoUpdateAnimBg="0"/>
      <p:bldP spid="22" grpId="0" animBg="1"/>
      <p:bldP spid="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395288" y="1412875"/>
            <a:ext cx="8462962" cy="2246313"/>
          </a:xfrm>
          <a:prstGeom prst="rect">
            <a:avLst/>
          </a:prstGeom>
          <a:gradFill rotWithShape="0">
            <a:gsLst>
              <a:gs pos="0">
                <a:schemeClr val="accent2"/>
              </a:gs>
              <a:gs pos="100000">
                <a:schemeClr val="accent2">
                  <a:gamma/>
                  <a:tint val="0"/>
                  <a:invGamma/>
                </a:schemeClr>
              </a:gs>
            </a:gsLst>
            <a:lin ang="5400000" scaled="1"/>
          </a:gradFill>
          <a:ln w="9525">
            <a:noFill/>
            <a:miter lim="800000"/>
            <a:headEnd/>
            <a:tailEnd/>
          </a:ln>
        </p:spPr>
        <p:txBody>
          <a:bodyPr>
            <a:spAutoFit/>
          </a:bodyPr>
          <a:lstStyle/>
          <a:p>
            <a:pPr algn="just">
              <a:defRPr/>
            </a:pPr>
            <a:r>
              <a:rPr lang="es-ES" sz="2000" dirty="0">
                <a:latin typeface="Calibri" pitchFamily="34" charset="0"/>
              </a:rPr>
              <a:t>El área total bajo la curva es igual a 100 % o 1. </a:t>
            </a:r>
          </a:p>
          <a:p>
            <a:pPr algn="just">
              <a:defRPr/>
            </a:pPr>
            <a:r>
              <a:rPr lang="es-ES" sz="2000" dirty="0">
                <a:latin typeface="Calibri" pitchFamily="34" charset="0"/>
              </a:rPr>
              <a:t> </a:t>
            </a:r>
          </a:p>
          <a:p>
            <a:pPr algn="just">
              <a:defRPr/>
            </a:pPr>
            <a:r>
              <a:rPr lang="es-ES" sz="2000" dirty="0">
                <a:latin typeface="Calibri" pitchFamily="34" charset="0"/>
              </a:rPr>
              <a:t>El área bajo la curva comprendido entre los valores situados a </a:t>
            </a:r>
            <a:r>
              <a:rPr lang="es-ES" sz="2000" dirty="0" smtClean="0">
                <a:latin typeface="Calibri" pitchFamily="34" charset="0"/>
              </a:rPr>
              <a:t>1 desvío estándar </a:t>
            </a:r>
            <a:r>
              <a:rPr lang="es-ES" sz="2000" dirty="0">
                <a:latin typeface="Calibri" pitchFamily="34" charset="0"/>
              </a:rPr>
              <a:t>de la media es aproximadamente igual al 68,2%. </a:t>
            </a:r>
          </a:p>
          <a:p>
            <a:pPr algn="just">
              <a:defRPr/>
            </a:pPr>
            <a:endParaRPr lang="es-ES" sz="2000" dirty="0">
              <a:latin typeface="Calibri" pitchFamily="34" charset="0"/>
            </a:endParaRPr>
          </a:p>
          <a:p>
            <a:pPr algn="just">
              <a:defRPr/>
            </a:pPr>
            <a:r>
              <a:rPr lang="es-ES" sz="2000" dirty="0">
                <a:latin typeface="Calibri" pitchFamily="34" charset="0"/>
              </a:rPr>
              <a:t>El área bajo la curva comprendido entre los valores situados a </a:t>
            </a:r>
            <a:r>
              <a:rPr lang="es-ES" sz="2000" dirty="0" smtClean="0">
                <a:latin typeface="Calibri" pitchFamily="34" charset="0"/>
              </a:rPr>
              <a:t>2 desvíos estándar </a:t>
            </a:r>
            <a:r>
              <a:rPr lang="es-ES" sz="2000" dirty="0">
                <a:latin typeface="Calibri" pitchFamily="34" charset="0"/>
              </a:rPr>
              <a:t>de la media es aproximadamente igual al 95,4%.</a:t>
            </a:r>
          </a:p>
        </p:txBody>
      </p:sp>
      <p:pic>
        <p:nvPicPr>
          <p:cNvPr id="62466" name="Picture 2"/>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1796028" y="3786189"/>
            <a:ext cx="5674318" cy="2955179"/>
          </a:xfrm>
          <a:prstGeom prst="rect">
            <a:avLst/>
          </a:prstGeom>
          <a:noFill/>
          <a:ln w="9525">
            <a:noFill/>
            <a:miter lim="800000"/>
            <a:headEnd/>
            <a:tailEnd/>
          </a:ln>
          <a:effectLst/>
        </p:spPr>
      </p:pic>
      <p:pic>
        <p:nvPicPr>
          <p:cNvPr id="52228" name="Picture 2" descr="http://www.fisterra.com/mbe/investiga/distr_normal/images/Image1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6000750"/>
            <a:ext cx="285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ChangeArrowheads="1"/>
          </p:cNvSpPr>
          <p:nvPr/>
        </p:nvSpPr>
        <p:spPr bwMode="auto">
          <a:xfrm>
            <a:off x="620713" y="620713"/>
            <a:ext cx="7845425" cy="396875"/>
          </a:xfrm>
          <a:prstGeom prst="rect">
            <a:avLst/>
          </a:prstGeom>
          <a:noFill/>
          <a:ln w="9525">
            <a:noFill/>
            <a:miter lim="800000"/>
            <a:headEnd/>
            <a:tailEnd/>
          </a:ln>
        </p:spPr>
        <p:txBody>
          <a:bodyPr>
            <a:spAutoFit/>
          </a:bodyPr>
          <a:lstStyle/>
          <a:p>
            <a:pPr algn="ctr">
              <a:defRPr/>
            </a:pPr>
            <a:r>
              <a:rPr lang="es-ES_tradnl" sz="2000" b="1" dirty="0">
                <a:solidFill>
                  <a:schemeClr val="tx2"/>
                </a:solidFill>
                <a:effectLst>
                  <a:outerShdw blurRad="38100" dist="38100" dir="2700000" algn="tl">
                    <a:srgbClr val="C0C0C0"/>
                  </a:outerShdw>
                </a:effectLst>
                <a:latin typeface="Calibri" pitchFamily="34" charset="0"/>
              </a:rPr>
              <a:t>ESTADÍSTICA DESCRIPTIVA – LA DISTRIBUCIÓN NORMAL</a:t>
            </a:r>
            <a:endParaRPr lang="es-ES" sz="2000" b="1" dirty="0">
              <a:solidFill>
                <a:schemeClr val="tx2"/>
              </a:solidFill>
              <a:effectLst>
                <a:outerShdw blurRad="38100" dist="38100" dir="2700000" algn="tl">
                  <a:srgbClr val="C0C0C0"/>
                </a:outerShdw>
              </a:effectLst>
              <a:latin typeface="Calibri" pitchFamily="34" charset="0"/>
            </a:endParaRPr>
          </a:p>
        </p:txBody>
      </p:sp>
      <p:sp>
        <p:nvSpPr>
          <p:cNvPr id="34832" name="Text Box 16"/>
          <p:cNvSpPr txBox="1">
            <a:spLocks noChangeArrowheads="1"/>
          </p:cNvSpPr>
          <p:nvPr/>
        </p:nvSpPr>
        <p:spPr bwMode="auto">
          <a:xfrm>
            <a:off x="3286125" y="4214813"/>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=1</a:t>
            </a:r>
            <a:endParaRPr lang="es-ES" altLang="es-AR" sz="1800">
              <a:solidFill>
                <a:schemeClr val="accent2"/>
              </a:solidFill>
              <a:latin typeface="Calibri" pitchFamily="34" charset="0"/>
            </a:endParaRPr>
          </a:p>
        </p:txBody>
      </p:sp>
      <p:sp>
        <p:nvSpPr>
          <p:cNvPr id="34833" name="Text Box 17"/>
          <p:cNvSpPr txBox="1">
            <a:spLocks noChangeArrowheads="1"/>
          </p:cNvSpPr>
          <p:nvPr/>
        </p:nvSpPr>
        <p:spPr bwMode="auto">
          <a:xfrm>
            <a:off x="1981200" y="42672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a:t>
            </a:r>
            <a:r>
              <a:rPr lang="es-MX" altLang="es-AR" sz="1800">
                <a:solidFill>
                  <a:schemeClr val="accent2"/>
                </a:solidFill>
                <a:latin typeface="Calibri" pitchFamily="34" charset="0"/>
              </a:rPr>
              <a:t>= -1</a:t>
            </a:r>
            <a:endParaRPr lang="es-ES" altLang="es-AR" sz="1800">
              <a:solidFill>
                <a:schemeClr val="accent2"/>
              </a:solidFill>
              <a:latin typeface="Calibri" pitchFamily="34" charset="0"/>
            </a:endParaRPr>
          </a:p>
        </p:txBody>
      </p:sp>
      <p:sp>
        <p:nvSpPr>
          <p:cNvPr id="34834" name="Text Box 18"/>
          <p:cNvSpPr txBox="1">
            <a:spLocks noChangeArrowheads="1"/>
          </p:cNvSpPr>
          <p:nvPr/>
        </p:nvSpPr>
        <p:spPr bwMode="auto">
          <a:xfrm>
            <a:off x="214313" y="5643563"/>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 -3</a:t>
            </a:r>
            <a:endParaRPr lang="es-ES" altLang="es-AR" sz="1800">
              <a:solidFill>
                <a:schemeClr val="accent2"/>
              </a:solidFill>
              <a:latin typeface="Calibri" pitchFamily="34" charset="0"/>
            </a:endParaRPr>
          </a:p>
        </p:txBody>
      </p:sp>
      <p:sp>
        <p:nvSpPr>
          <p:cNvPr id="34835" name="Text Box 19"/>
          <p:cNvSpPr txBox="1">
            <a:spLocks noChangeArrowheads="1"/>
          </p:cNvSpPr>
          <p:nvPr/>
        </p:nvSpPr>
        <p:spPr bwMode="auto">
          <a:xfrm>
            <a:off x="1447800" y="51054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=-2</a:t>
            </a:r>
            <a:endParaRPr lang="es-ES" altLang="es-AR" sz="1800">
              <a:solidFill>
                <a:schemeClr val="accent2"/>
              </a:solidFill>
              <a:latin typeface="Calibri" pitchFamily="34" charset="0"/>
            </a:endParaRPr>
          </a:p>
        </p:txBody>
      </p:sp>
      <p:sp>
        <p:nvSpPr>
          <p:cNvPr id="52234" name="Text Box 20"/>
          <p:cNvSpPr txBox="1">
            <a:spLocks noChangeArrowheads="1"/>
          </p:cNvSpPr>
          <p:nvPr/>
        </p:nvSpPr>
        <p:spPr bwMode="auto">
          <a:xfrm>
            <a:off x="43434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chemeClr val="bg1"/>
                </a:solidFill>
              </a:rPr>
              <a:t>2,14</a:t>
            </a:r>
            <a:endParaRPr lang="es-ES" altLang="es-AR" sz="1400">
              <a:solidFill>
                <a:schemeClr val="bg1"/>
              </a:solidFill>
            </a:endParaRPr>
          </a:p>
        </p:txBody>
      </p:sp>
      <p:sp>
        <p:nvSpPr>
          <p:cNvPr id="52235" name="Text Box 21"/>
          <p:cNvSpPr txBox="1">
            <a:spLocks noChangeArrowheads="1"/>
          </p:cNvSpPr>
          <p:nvPr/>
        </p:nvSpPr>
        <p:spPr bwMode="auto">
          <a:xfrm>
            <a:off x="7620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chemeClr val="bg1"/>
                </a:solidFill>
              </a:rPr>
              <a:t>2,14</a:t>
            </a:r>
            <a:endParaRPr lang="es-ES" altLang="es-AR" sz="1400">
              <a:solidFill>
                <a:schemeClr val="bg1"/>
              </a:solidFill>
            </a:endParaRPr>
          </a:p>
        </p:txBody>
      </p:sp>
      <p:sp>
        <p:nvSpPr>
          <p:cNvPr id="34838" name="Text Box 22"/>
          <p:cNvSpPr txBox="1">
            <a:spLocks noChangeArrowheads="1"/>
          </p:cNvSpPr>
          <p:nvPr/>
        </p:nvSpPr>
        <p:spPr bwMode="auto">
          <a:xfrm>
            <a:off x="3733800" y="50292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=2</a:t>
            </a:r>
            <a:endParaRPr lang="es-ES" altLang="es-AR" sz="1800">
              <a:solidFill>
                <a:schemeClr val="accent2"/>
              </a:solidFill>
              <a:latin typeface="Calibri" pitchFamily="34" charset="0"/>
            </a:endParaRPr>
          </a:p>
        </p:txBody>
      </p:sp>
      <p:sp>
        <p:nvSpPr>
          <p:cNvPr id="34839" name="Text Box 23"/>
          <p:cNvSpPr txBox="1">
            <a:spLocks noChangeArrowheads="1"/>
          </p:cNvSpPr>
          <p:nvPr/>
        </p:nvSpPr>
        <p:spPr bwMode="auto">
          <a:xfrm>
            <a:off x="4724400" y="60960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chemeClr val="accent2"/>
                </a:solidFill>
                <a:latin typeface="Calibri" pitchFamily="34" charset="0"/>
              </a:rPr>
              <a:t>σ </a:t>
            </a:r>
            <a:r>
              <a:rPr lang="es-MX" altLang="es-AR" sz="1800">
                <a:solidFill>
                  <a:schemeClr val="accent2"/>
                </a:solidFill>
                <a:latin typeface="Calibri" pitchFamily="34" charset="0"/>
              </a:rPr>
              <a:t>=3</a:t>
            </a:r>
            <a:endParaRPr lang="es-ES" altLang="es-AR" sz="1800">
              <a:solidFill>
                <a:schemeClr val="accent2"/>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32"/>
                                        </p:tgtEl>
                                        <p:attrNameLst>
                                          <p:attrName>style.visibility</p:attrName>
                                        </p:attrNameLst>
                                      </p:cBhvr>
                                      <p:to>
                                        <p:strVal val="visible"/>
                                      </p:to>
                                    </p:set>
                                    <p:anim calcmode="lin" valueType="num">
                                      <p:cBhvr additive="base">
                                        <p:cTn id="7" dur="500" fill="hold"/>
                                        <p:tgtEl>
                                          <p:spTgt spid="34832"/>
                                        </p:tgtEl>
                                        <p:attrNameLst>
                                          <p:attrName>ppt_x</p:attrName>
                                        </p:attrNameLst>
                                      </p:cBhvr>
                                      <p:tavLst>
                                        <p:tav tm="0">
                                          <p:val>
                                            <p:strVal val="0-#ppt_w/2"/>
                                          </p:val>
                                        </p:tav>
                                        <p:tav tm="100000">
                                          <p:val>
                                            <p:strVal val="#ppt_x"/>
                                          </p:val>
                                        </p:tav>
                                      </p:tavLst>
                                    </p:anim>
                                    <p:anim calcmode="lin" valueType="num">
                                      <p:cBhvr additive="base">
                                        <p:cTn id="8" dur="500" fill="hold"/>
                                        <p:tgtEl>
                                          <p:spTgt spid="3483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4833"/>
                                        </p:tgtEl>
                                        <p:attrNameLst>
                                          <p:attrName>style.visibility</p:attrName>
                                        </p:attrNameLst>
                                      </p:cBhvr>
                                      <p:to>
                                        <p:strVal val="visible"/>
                                      </p:to>
                                    </p:set>
                                    <p:anim calcmode="lin" valueType="num">
                                      <p:cBhvr additive="base">
                                        <p:cTn id="12" dur="500" fill="hold"/>
                                        <p:tgtEl>
                                          <p:spTgt spid="34833"/>
                                        </p:tgtEl>
                                        <p:attrNameLst>
                                          <p:attrName>ppt_x</p:attrName>
                                        </p:attrNameLst>
                                      </p:cBhvr>
                                      <p:tavLst>
                                        <p:tav tm="0">
                                          <p:val>
                                            <p:strVal val="0-#ppt_w/2"/>
                                          </p:val>
                                        </p:tav>
                                        <p:tav tm="100000">
                                          <p:val>
                                            <p:strVal val="#ppt_x"/>
                                          </p:val>
                                        </p:tav>
                                      </p:tavLst>
                                    </p:anim>
                                    <p:anim calcmode="lin" valueType="num">
                                      <p:cBhvr additive="base">
                                        <p:cTn id="13" dur="500" fill="hold"/>
                                        <p:tgtEl>
                                          <p:spTgt spid="34833"/>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4838"/>
                                        </p:tgtEl>
                                        <p:attrNameLst>
                                          <p:attrName>style.visibility</p:attrName>
                                        </p:attrNameLst>
                                      </p:cBhvr>
                                      <p:to>
                                        <p:strVal val="visible"/>
                                      </p:to>
                                    </p:set>
                                    <p:anim calcmode="lin" valueType="num">
                                      <p:cBhvr additive="base">
                                        <p:cTn id="18" dur="500" fill="hold"/>
                                        <p:tgtEl>
                                          <p:spTgt spid="34838"/>
                                        </p:tgtEl>
                                        <p:attrNameLst>
                                          <p:attrName>ppt_x</p:attrName>
                                        </p:attrNameLst>
                                      </p:cBhvr>
                                      <p:tavLst>
                                        <p:tav tm="0">
                                          <p:val>
                                            <p:strVal val="0-#ppt_w/2"/>
                                          </p:val>
                                        </p:tav>
                                        <p:tav tm="100000">
                                          <p:val>
                                            <p:strVal val="#ppt_x"/>
                                          </p:val>
                                        </p:tav>
                                      </p:tavLst>
                                    </p:anim>
                                    <p:anim calcmode="lin" valueType="num">
                                      <p:cBhvr additive="base">
                                        <p:cTn id="19" dur="500" fill="hold"/>
                                        <p:tgtEl>
                                          <p:spTgt spid="34838"/>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34835"/>
                                        </p:tgtEl>
                                        <p:attrNameLst>
                                          <p:attrName>style.visibility</p:attrName>
                                        </p:attrNameLst>
                                      </p:cBhvr>
                                      <p:to>
                                        <p:strVal val="visible"/>
                                      </p:to>
                                    </p:set>
                                    <p:anim calcmode="lin" valueType="num">
                                      <p:cBhvr additive="base">
                                        <p:cTn id="23" dur="500" fill="hold"/>
                                        <p:tgtEl>
                                          <p:spTgt spid="34835"/>
                                        </p:tgtEl>
                                        <p:attrNameLst>
                                          <p:attrName>ppt_x</p:attrName>
                                        </p:attrNameLst>
                                      </p:cBhvr>
                                      <p:tavLst>
                                        <p:tav tm="0">
                                          <p:val>
                                            <p:strVal val="0-#ppt_w/2"/>
                                          </p:val>
                                        </p:tav>
                                        <p:tav tm="100000">
                                          <p:val>
                                            <p:strVal val="#ppt_x"/>
                                          </p:val>
                                        </p:tav>
                                      </p:tavLst>
                                    </p:anim>
                                    <p:anim calcmode="lin" valueType="num">
                                      <p:cBhvr additive="base">
                                        <p:cTn id="24" dur="500" fill="hold"/>
                                        <p:tgtEl>
                                          <p:spTgt spid="34835"/>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4839"/>
                                        </p:tgtEl>
                                        <p:attrNameLst>
                                          <p:attrName>style.visibility</p:attrName>
                                        </p:attrNameLst>
                                      </p:cBhvr>
                                      <p:to>
                                        <p:strVal val="visible"/>
                                      </p:to>
                                    </p:set>
                                    <p:anim calcmode="lin" valueType="num">
                                      <p:cBhvr additive="base">
                                        <p:cTn id="29" dur="500" fill="hold"/>
                                        <p:tgtEl>
                                          <p:spTgt spid="34839"/>
                                        </p:tgtEl>
                                        <p:attrNameLst>
                                          <p:attrName>ppt_x</p:attrName>
                                        </p:attrNameLst>
                                      </p:cBhvr>
                                      <p:tavLst>
                                        <p:tav tm="0">
                                          <p:val>
                                            <p:strVal val="0-#ppt_w/2"/>
                                          </p:val>
                                        </p:tav>
                                        <p:tav tm="100000">
                                          <p:val>
                                            <p:strVal val="#ppt_x"/>
                                          </p:val>
                                        </p:tav>
                                      </p:tavLst>
                                    </p:anim>
                                    <p:anim calcmode="lin" valueType="num">
                                      <p:cBhvr additive="base">
                                        <p:cTn id="30" dur="500" fill="hold"/>
                                        <p:tgtEl>
                                          <p:spTgt spid="34839"/>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
                            </p:stCondLst>
                            <p:childTnLst>
                              <p:par>
                                <p:cTn id="32" presetID="2" presetClass="entr" presetSubtype="8" fill="hold" grpId="0" nodeType="afterEffect">
                                  <p:stCondLst>
                                    <p:cond delay="0"/>
                                  </p:stCondLst>
                                  <p:childTnLst>
                                    <p:set>
                                      <p:cBhvr>
                                        <p:cTn id="33" dur="1" fill="hold">
                                          <p:stCondLst>
                                            <p:cond delay="0"/>
                                          </p:stCondLst>
                                        </p:cTn>
                                        <p:tgtEl>
                                          <p:spTgt spid="34834"/>
                                        </p:tgtEl>
                                        <p:attrNameLst>
                                          <p:attrName>style.visibility</p:attrName>
                                        </p:attrNameLst>
                                      </p:cBhvr>
                                      <p:to>
                                        <p:strVal val="visible"/>
                                      </p:to>
                                    </p:set>
                                    <p:anim calcmode="lin" valueType="num">
                                      <p:cBhvr additive="base">
                                        <p:cTn id="34" dur="500" fill="hold"/>
                                        <p:tgtEl>
                                          <p:spTgt spid="34834"/>
                                        </p:tgtEl>
                                        <p:attrNameLst>
                                          <p:attrName>ppt_x</p:attrName>
                                        </p:attrNameLst>
                                      </p:cBhvr>
                                      <p:tavLst>
                                        <p:tav tm="0">
                                          <p:val>
                                            <p:strVal val="0-#ppt_w/2"/>
                                          </p:val>
                                        </p:tav>
                                        <p:tav tm="100000">
                                          <p:val>
                                            <p:strVal val="#ppt_x"/>
                                          </p:val>
                                        </p:tav>
                                      </p:tavLst>
                                    </p:anim>
                                    <p:anim calcmode="lin" valueType="num">
                                      <p:cBhvr additive="base">
                                        <p:cTn id="35" dur="500" fill="hold"/>
                                        <p:tgtEl>
                                          <p:spTgt spid="348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2" grpId="0" autoUpdateAnimBg="0"/>
      <p:bldP spid="34833" grpId="0" autoUpdateAnimBg="0"/>
      <p:bldP spid="34834" grpId="0" autoUpdateAnimBg="0"/>
      <p:bldP spid="34835" grpId="0" autoUpdateAnimBg="0"/>
      <p:bldP spid="34838" grpId="0" autoUpdateAnimBg="0"/>
      <p:bldP spid="34839"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0" y="2000240"/>
            <a:ext cx="5399544" cy="2812077"/>
          </a:xfrm>
          <a:prstGeom prst="rect">
            <a:avLst/>
          </a:prstGeom>
          <a:noFill/>
          <a:ln w="9525">
            <a:noFill/>
            <a:miter lim="800000"/>
            <a:headEnd/>
            <a:tailEnd/>
          </a:ln>
          <a:effectLst/>
        </p:spPr>
      </p:pic>
      <p:sp>
        <p:nvSpPr>
          <p:cNvPr id="3075" name="Rectangle 3"/>
          <p:cNvSpPr>
            <a:spLocks noChangeArrowheads="1"/>
          </p:cNvSpPr>
          <p:nvPr/>
        </p:nvSpPr>
        <p:spPr bwMode="auto">
          <a:xfrm>
            <a:off x="577850" y="765175"/>
            <a:ext cx="7845425" cy="396875"/>
          </a:xfrm>
          <a:prstGeom prst="rect">
            <a:avLst/>
          </a:prstGeom>
          <a:noFill/>
          <a:ln w="9525">
            <a:noFill/>
            <a:miter lim="800000"/>
            <a:headEnd/>
            <a:tailEnd/>
          </a:ln>
        </p:spPr>
        <p:txBody>
          <a:bodyPr>
            <a:spAutoFit/>
          </a:bodyPr>
          <a:lstStyle/>
          <a:p>
            <a:pPr algn="ctr">
              <a:defRPr/>
            </a:pPr>
            <a:r>
              <a:rPr lang="es-ES_tradnl" sz="2000" b="1" dirty="0">
                <a:solidFill>
                  <a:schemeClr val="tx2"/>
                </a:solidFill>
                <a:effectLst>
                  <a:outerShdw blurRad="38100" dist="38100" dir="2700000" algn="tl">
                    <a:srgbClr val="C0C0C0"/>
                  </a:outerShdw>
                </a:effectLst>
                <a:latin typeface="Calibri" pitchFamily="34" charset="0"/>
              </a:rPr>
              <a:t>ESTADÍSTICA DESCRIPTIVA – LA DISTRIBUCIÓN NORMAL</a:t>
            </a:r>
            <a:endParaRPr lang="es-ES" sz="2000" b="1" dirty="0">
              <a:solidFill>
                <a:schemeClr val="tx2"/>
              </a:solidFill>
              <a:effectLst>
                <a:outerShdw blurRad="38100" dist="38100" dir="2700000" algn="tl">
                  <a:srgbClr val="C0C0C0"/>
                </a:outerShdw>
              </a:effectLst>
              <a:latin typeface="Calibri" pitchFamily="34" charset="0"/>
            </a:endParaRPr>
          </a:p>
        </p:txBody>
      </p:sp>
      <p:sp>
        <p:nvSpPr>
          <p:cNvPr id="34834" name="Text Box 18"/>
          <p:cNvSpPr txBox="1">
            <a:spLocks noChangeArrowheads="1"/>
          </p:cNvSpPr>
          <p:nvPr/>
        </p:nvSpPr>
        <p:spPr bwMode="auto">
          <a:xfrm>
            <a:off x="1643063" y="4286250"/>
            <a:ext cx="857250" cy="3698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AR" altLang="es-AR" sz="1800" b="1">
                <a:solidFill>
                  <a:schemeClr val="accent2"/>
                </a:solidFill>
                <a:latin typeface="Calibri" pitchFamily="34" charset="0"/>
              </a:rPr>
              <a:t>X= 143</a:t>
            </a:r>
            <a:endParaRPr lang="es-ES" altLang="es-AR" sz="1800" b="1">
              <a:solidFill>
                <a:schemeClr val="accent2"/>
              </a:solidFill>
              <a:latin typeface="Calibri" pitchFamily="34" charset="0"/>
            </a:endParaRPr>
          </a:p>
        </p:txBody>
      </p:sp>
      <p:sp>
        <p:nvSpPr>
          <p:cNvPr id="53253" name="Text Box 21"/>
          <p:cNvSpPr txBox="1">
            <a:spLocks noChangeArrowheads="1"/>
          </p:cNvSpPr>
          <p:nvPr/>
        </p:nvSpPr>
        <p:spPr bwMode="auto">
          <a:xfrm>
            <a:off x="7620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chemeClr val="bg1"/>
                </a:solidFill>
              </a:rPr>
              <a:t>2,14</a:t>
            </a:r>
            <a:endParaRPr lang="es-ES" altLang="es-AR" sz="1400">
              <a:solidFill>
                <a:schemeClr val="bg1"/>
              </a:solidFill>
            </a:endParaRPr>
          </a:p>
        </p:txBody>
      </p:sp>
      <p:grpSp>
        <p:nvGrpSpPr>
          <p:cNvPr id="2" name="23 Grupo"/>
          <p:cNvGrpSpPr>
            <a:grpSpLocks/>
          </p:cNvGrpSpPr>
          <p:nvPr/>
        </p:nvGrpSpPr>
        <p:grpSpPr bwMode="auto">
          <a:xfrm>
            <a:off x="6286500" y="2571750"/>
            <a:ext cx="1922463" cy="1104900"/>
            <a:chOff x="4343400" y="5143512"/>
            <a:chExt cx="3773371" cy="1104888"/>
          </a:xfrm>
        </p:grpSpPr>
        <p:sp>
          <p:nvSpPr>
            <p:cNvPr id="53265" name="Text Box 20"/>
            <p:cNvSpPr txBox="1">
              <a:spLocks noChangeArrowheads="1"/>
            </p:cNvSpPr>
            <p:nvPr/>
          </p:nvSpPr>
          <p:spPr bwMode="auto">
            <a:xfrm>
              <a:off x="43434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chemeClr val="bg1"/>
                  </a:solidFill>
                </a:rPr>
                <a:t>2,14</a:t>
              </a:r>
              <a:endParaRPr lang="es-ES" altLang="es-AR" sz="1400">
                <a:solidFill>
                  <a:schemeClr val="bg1"/>
                </a:solidFill>
              </a:endParaRPr>
            </a:p>
          </p:txBody>
        </p:sp>
        <p:sp>
          <p:nvSpPr>
            <p:cNvPr id="53266" name="Text Box 13"/>
            <p:cNvSpPr txBox="1">
              <a:spLocks noChangeArrowheads="1"/>
            </p:cNvSpPr>
            <p:nvPr/>
          </p:nvSpPr>
          <p:spPr bwMode="auto">
            <a:xfrm>
              <a:off x="4763970" y="5143512"/>
              <a:ext cx="3352801"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MX" altLang="es-AR" sz="2400" dirty="0"/>
                <a:t>Z = X – X</a:t>
              </a:r>
            </a:p>
            <a:p>
              <a:pPr algn="ctr" eaLnBrk="1" hangingPunct="1">
                <a:spcBef>
                  <a:spcPct val="50000"/>
                </a:spcBef>
                <a:buClrTx/>
                <a:buSzTx/>
                <a:buFontTx/>
                <a:buNone/>
              </a:pPr>
              <a:r>
                <a:rPr lang="es-MX" altLang="es-AR" sz="2400" dirty="0"/>
                <a:t>     </a:t>
              </a:r>
              <a:r>
                <a:rPr lang="es-MX" altLang="es-AR" sz="2400" dirty="0" smtClean="0"/>
                <a:t>DS</a:t>
              </a:r>
              <a:endParaRPr lang="es-ES" altLang="es-AR" sz="2400" dirty="0"/>
            </a:p>
          </p:txBody>
        </p:sp>
        <p:grpSp>
          <p:nvGrpSpPr>
            <p:cNvPr id="53267" name="19 Grupo"/>
            <p:cNvGrpSpPr>
              <a:grpSpLocks/>
            </p:cNvGrpSpPr>
            <p:nvPr/>
          </p:nvGrpSpPr>
          <p:grpSpPr bwMode="auto">
            <a:xfrm>
              <a:off x="6165870" y="5214950"/>
              <a:ext cx="1463670" cy="428628"/>
              <a:chOff x="6165870" y="5214950"/>
              <a:chExt cx="1463670" cy="428628"/>
            </a:xfrm>
          </p:grpSpPr>
          <p:sp>
            <p:nvSpPr>
              <p:cNvPr id="53268" name="Line 15"/>
              <p:cNvSpPr>
                <a:spLocks noChangeShapeType="1"/>
              </p:cNvSpPr>
              <p:nvPr/>
            </p:nvSpPr>
            <p:spPr bwMode="auto">
              <a:xfrm>
                <a:off x="6165870" y="5643578"/>
                <a:ext cx="146367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53269" name="Line 14"/>
              <p:cNvSpPr>
                <a:spLocks noChangeShapeType="1"/>
              </p:cNvSpPr>
              <p:nvPr/>
            </p:nvSpPr>
            <p:spPr bwMode="auto">
              <a:xfrm>
                <a:off x="7358082" y="5214950"/>
                <a:ext cx="228600"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grpSp>
      </p:grpSp>
      <p:sp>
        <p:nvSpPr>
          <p:cNvPr id="28" name="27 CuadroTexto"/>
          <p:cNvSpPr txBox="1"/>
          <p:nvPr/>
        </p:nvSpPr>
        <p:spPr>
          <a:xfrm>
            <a:off x="2643188" y="4286250"/>
            <a:ext cx="571500" cy="369888"/>
          </a:xfrm>
          <a:prstGeom prst="rect">
            <a:avLst/>
          </a:prstGeom>
          <a:solidFill>
            <a:schemeClr val="bg1"/>
          </a:solidFill>
          <a:ln>
            <a:solidFill>
              <a:schemeClr val="accent1">
                <a:lumMod val="75000"/>
              </a:schemeClr>
            </a:solidFill>
          </a:ln>
        </p:spPr>
        <p:txBody>
          <a:bodyPr>
            <a:spAutoFit/>
          </a:bodyPr>
          <a:lstStyle/>
          <a:p>
            <a:pPr>
              <a:defRPr/>
            </a:pPr>
            <a:r>
              <a:rPr lang="es-AR" sz="1800" dirty="0"/>
              <a:t>168</a:t>
            </a:r>
          </a:p>
        </p:txBody>
      </p:sp>
      <p:sp>
        <p:nvSpPr>
          <p:cNvPr id="29" name="Text Box 18"/>
          <p:cNvSpPr txBox="1">
            <a:spLocks noChangeArrowheads="1"/>
          </p:cNvSpPr>
          <p:nvPr/>
        </p:nvSpPr>
        <p:spPr bwMode="auto">
          <a:xfrm>
            <a:off x="571500" y="2286000"/>
            <a:ext cx="857250" cy="3698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AR" altLang="es-AR" sz="1800" b="1">
                <a:solidFill>
                  <a:schemeClr val="accent2"/>
                </a:solidFill>
                <a:latin typeface="Calibri" pitchFamily="34" charset="0"/>
              </a:rPr>
              <a:t>S= 12</a:t>
            </a:r>
            <a:endParaRPr lang="es-ES" altLang="es-AR" sz="1800" b="1">
              <a:solidFill>
                <a:schemeClr val="accent2"/>
              </a:solidFill>
              <a:latin typeface="Calibri" pitchFamily="34" charset="0"/>
            </a:endParaRPr>
          </a:p>
        </p:txBody>
      </p:sp>
      <p:sp>
        <p:nvSpPr>
          <p:cNvPr id="53257" name="29 CuadroTexto"/>
          <p:cNvSpPr txBox="1">
            <a:spLocks noChangeArrowheads="1"/>
          </p:cNvSpPr>
          <p:nvPr/>
        </p:nvSpPr>
        <p:spPr bwMode="auto">
          <a:xfrm>
            <a:off x="5786438" y="1538277"/>
            <a:ext cx="33575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AR" altLang="es-AR" sz="1800" dirty="0"/>
              <a:t>Se requiere conocer la porción de población que gana hasta  $</a:t>
            </a:r>
            <a:r>
              <a:rPr lang="es-AR" altLang="es-AR" sz="1800" dirty="0" smtClean="0"/>
              <a:t>143 si el DS es $12</a:t>
            </a:r>
            <a:endParaRPr lang="es-AR" altLang="es-AR" sz="1800" dirty="0"/>
          </a:p>
        </p:txBody>
      </p:sp>
      <p:sp>
        <p:nvSpPr>
          <p:cNvPr id="53258" name="30 CuadroTexto"/>
          <p:cNvSpPr txBox="1">
            <a:spLocks noChangeArrowheads="1"/>
          </p:cNvSpPr>
          <p:nvPr/>
        </p:nvSpPr>
        <p:spPr bwMode="auto">
          <a:xfrm>
            <a:off x="5442417" y="3761582"/>
            <a:ext cx="3357563"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AutoNum type="alphaLcParenR"/>
            </a:pPr>
            <a:r>
              <a:rPr lang="es-AR" altLang="es-AR" sz="1800" dirty="0"/>
              <a:t>Cálculo de Z </a:t>
            </a:r>
          </a:p>
          <a:p>
            <a:pPr eaLnBrk="1" hangingPunct="1">
              <a:spcBef>
                <a:spcPct val="0"/>
              </a:spcBef>
              <a:buClrTx/>
              <a:buSzTx/>
              <a:buFontTx/>
              <a:buNone/>
            </a:pPr>
            <a:r>
              <a:rPr lang="es-AR" altLang="es-AR" sz="1800" dirty="0"/>
              <a:t> Z= (143 – 168) / 12</a:t>
            </a:r>
          </a:p>
          <a:p>
            <a:pPr eaLnBrk="1" hangingPunct="1">
              <a:spcBef>
                <a:spcPct val="0"/>
              </a:spcBef>
              <a:buClrTx/>
              <a:buSzTx/>
              <a:buFontTx/>
              <a:buNone/>
            </a:pPr>
            <a:r>
              <a:rPr lang="es-AR" altLang="es-AR" sz="1800" dirty="0"/>
              <a:t> Z= -2,08</a:t>
            </a:r>
          </a:p>
          <a:p>
            <a:pPr eaLnBrk="1" hangingPunct="1">
              <a:spcBef>
                <a:spcPct val="0"/>
              </a:spcBef>
              <a:buClrTx/>
              <a:buSzTx/>
              <a:buFontTx/>
              <a:buNone/>
            </a:pPr>
            <a:endParaRPr lang="es-AR" altLang="es-AR" sz="1800" dirty="0"/>
          </a:p>
          <a:p>
            <a:pPr eaLnBrk="1" hangingPunct="1">
              <a:spcBef>
                <a:spcPct val="0"/>
              </a:spcBef>
              <a:buClrTx/>
              <a:buSzTx/>
              <a:buFontTx/>
              <a:buNone/>
            </a:pPr>
            <a:endParaRPr lang="es-AR" altLang="es-AR" sz="1800" dirty="0"/>
          </a:p>
        </p:txBody>
      </p:sp>
      <p:sp>
        <p:nvSpPr>
          <p:cNvPr id="53261" name="35 CuadroTexto"/>
          <p:cNvSpPr txBox="1">
            <a:spLocks noChangeArrowheads="1"/>
          </p:cNvSpPr>
          <p:nvPr/>
        </p:nvSpPr>
        <p:spPr bwMode="auto">
          <a:xfrm>
            <a:off x="357188" y="6215063"/>
            <a:ext cx="8572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AR" altLang="es-AR" sz="2400"/>
              <a:t>c) 0,5 – 0,4812 = 0,0188                          aprox 1,9%</a:t>
            </a:r>
          </a:p>
        </p:txBody>
      </p:sp>
      <p:sp>
        <p:nvSpPr>
          <p:cNvPr id="53262" name="36 CuadroTexto"/>
          <p:cNvSpPr txBox="1">
            <a:spLocks noChangeArrowheads="1"/>
          </p:cNvSpPr>
          <p:nvPr/>
        </p:nvSpPr>
        <p:spPr bwMode="auto">
          <a:xfrm>
            <a:off x="214313" y="4929188"/>
            <a:ext cx="85725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AR" altLang="es-AR" sz="1800"/>
              <a:t>b) Correspondencia en la tabla</a:t>
            </a:r>
          </a:p>
          <a:p>
            <a:pPr eaLnBrk="1" hangingPunct="1">
              <a:spcBef>
                <a:spcPct val="0"/>
              </a:spcBef>
              <a:buClrTx/>
              <a:buSzTx/>
              <a:buFontTx/>
              <a:buNone/>
            </a:pPr>
            <a:r>
              <a:rPr lang="es-AR" altLang="es-AR" sz="1800"/>
              <a:t>De áreas bajo la curva normal</a:t>
            </a:r>
          </a:p>
          <a:p>
            <a:pPr algn="ctr" eaLnBrk="1" hangingPunct="1">
              <a:spcBef>
                <a:spcPct val="0"/>
              </a:spcBef>
              <a:buClrTx/>
              <a:buSzTx/>
              <a:buFontTx/>
              <a:buNone/>
            </a:pPr>
            <a:r>
              <a:rPr lang="es-AR" altLang="es-AR" sz="1800"/>
              <a:t>0,4812         48</a:t>
            </a:r>
            <a:r>
              <a:rPr lang="es-AR" altLang="es-AR" sz="2400"/>
              <a:t>%</a:t>
            </a:r>
          </a:p>
        </p:txBody>
      </p:sp>
      <p:sp>
        <p:nvSpPr>
          <p:cNvPr id="20" name="19 Rectángulo"/>
          <p:cNvSpPr/>
          <p:nvPr/>
        </p:nvSpPr>
        <p:spPr bwMode="auto">
          <a:xfrm>
            <a:off x="6143625" y="6286500"/>
            <a:ext cx="1928813" cy="428625"/>
          </a:xfrm>
          <a:prstGeom prst="rect">
            <a:avLst/>
          </a:prstGeom>
          <a:solidFill>
            <a:schemeClr val="accent3"/>
          </a:solidFill>
          <a:ln w="9525" cap="flat" cmpd="sng" algn="ctr">
            <a:noFill/>
            <a:prstDash val="solid"/>
            <a:miter lim="800000"/>
            <a:headEnd type="none" w="med" len="med"/>
            <a:tailEnd type="none" w="med" len="med"/>
          </a:ln>
          <a:effectLst/>
        </p:spPr>
        <p:txBody>
          <a:bodyPr wrap="none"/>
          <a:lstStyle/>
          <a:p>
            <a:pPr>
              <a:defRPr/>
            </a:pPr>
            <a:endParaRPr lang="es-AR"/>
          </a:p>
        </p:txBody>
      </p:sp>
      <p:sp>
        <p:nvSpPr>
          <p:cNvPr id="21" name="Oval 18"/>
          <p:cNvSpPr>
            <a:spLocks noChangeArrowheads="1"/>
          </p:cNvSpPr>
          <p:nvPr/>
        </p:nvSpPr>
        <p:spPr bwMode="auto">
          <a:xfrm>
            <a:off x="4500563" y="5357813"/>
            <a:ext cx="1304925" cy="619125"/>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22" name="Oval 18"/>
          <p:cNvSpPr>
            <a:spLocks noChangeArrowheads="1"/>
          </p:cNvSpPr>
          <p:nvPr/>
        </p:nvSpPr>
        <p:spPr bwMode="auto">
          <a:xfrm>
            <a:off x="1714500" y="2071688"/>
            <a:ext cx="1143000" cy="2428875"/>
          </a:xfrm>
          <a:prstGeom prst="ellipse">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cxnSp>
        <p:nvCxnSpPr>
          <p:cNvPr id="23" name="AutoShape 20"/>
          <p:cNvCxnSpPr>
            <a:cxnSpLocks noChangeShapeType="1"/>
            <a:stCxn id="21" idx="0"/>
            <a:endCxn id="22" idx="6"/>
          </p:cNvCxnSpPr>
          <p:nvPr/>
        </p:nvCxnSpPr>
        <p:spPr bwMode="auto">
          <a:xfrm rot="16200000" flipV="1">
            <a:off x="2969419" y="3174206"/>
            <a:ext cx="2071688" cy="2295525"/>
          </a:xfrm>
          <a:prstGeom prst="curvedConnector2">
            <a:avLst/>
          </a:prstGeom>
          <a:noFill/>
          <a:ln w="25400">
            <a:solidFill>
              <a:schemeClr val="hlink"/>
            </a:solidFill>
            <a:miter lim="800000"/>
            <a:headEnd/>
            <a:tailEnd type="triangle"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checkerboard(across)">
                                      <p:cBhvr>
                                        <p:cTn id="7" dur="500"/>
                                        <p:tgtEl>
                                          <p:spTgt spid="28"/>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4834"/>
                                        </p:tgtEl>
                                        <p:attrNameLst>
                                          <p:attrName>style.visibility</p:attrName>
                                        </p:attrNameLst>
                                      </p:cBhvr>
                                      <p:to>
                                        <p:strVal val="visible"/>
                                      </p:to>
                                    </p:set>
                                    <p:anim calcmode="lin" valueType="num">
                                      <p:cBhvr additive="base">
                                        <p:cTn id="16" dur="500" fill="hold"/>
                                        <p:tgtEl>
                                          <p:spTgt spid="34834"/>
                                        </p:tgtEl>
                                        <p:attrNameLst>
                                          <p:attrName>ppt_x</p:attrName>
                                        </p:attrNameLst>
                                      </p:cBhvr>
                                      <p:tavLst>
                                        <p:tav tm="0">
                                          <p:val>
                                            <p:strVal val="0-#ppt_w/2"/>
                                          </p:val>
                                        </p:tav>
                                        <p:tav tm="100000">
                                          <p:val>
                                            <p:strVal val="#ppt_x"/>
                                          </p:val>
                                        </p:tav>
                                      </p:tavLst>
                                    </p:anim>
                                    <p:anim calcmode="lin" valueType="num">
                                      <p:cBhvr additive="base">
                                        <p:cTn id="17" dur="500" fill="hold"/>
                                        <p:tgtEl>
                                          <p:spTgt spid="34834"/>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3258"/>
                                        </p:tgtEl>
                                        <p:attrNameLst>
                                          <p:attrName>style.visibility</p:attrName>
                                        </p:attrNameLst>
                                      </p:cBhvr>
                                      <p:to>
                                        <p:strVal val="visible"/>
                                      </p:to>
                                    </p:set>
                                    <p:animEffect transition="in" filter="blinds(horizontal)">
                                      <p:cBhvr>
                                        <p:cTn id="27" dur="500"/>
                                        <p:tgtEl>
                                          <p:spTgt spid="5325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3262"/>
                                        </p:tgtEl>
                                        <p:attrNameLst>
                                          <p:attrName>style.visibility</p:attrName>
                                        </p:attrNameLst>
                                      </p:cBhvr>
                                      <p:to>
                                        <p:strVal val="visible"/>
                                      </p:to>
                                    </p:set>
                                    <p:animEffect transition="in" filter="blinds(horizontal)">
                                      <p:cBhvr>
                                        <p:cTn id="32" dur="500"/>
                                        <p:tgtEl>
                                          <p:spTgt spid="53262"/>
                                        </p:tgtEl>
                                      </p:cBhvr>
                                    </p:animEffect>
                                  </p:childTnLst>
                                </p:cTn>
                              </p:par>
                            </p:childTnLst>
                          </p:cTn>
                        </p:par>
                        <p:par>
                          <p:cTn id="33" fill="hold" nodeType="afterGroup">
                            <p:stCondLst>
                              <p:cond delay="500"/>
                            </p:stCondLst>
                            <p:childTnLst>
                              <p:par>
                                <p:cTn id="34" presetID="17" presetClass="entr" presetSubtype="10" fill="hold" grpId="0" nodeType="after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500" fill="hold"/>
                                        <p:tgtEl>
                                          <p:spTgt spid="22"/>
                                        </p:tgtEl>
                                        <p:attrNameLst>
                                          <p:attrName>ppt_w</p:attrName>
                                        </p:attrNameLst>
                                      </p:cBhvr>
                                      <p:tavLst>
                                        <p:tav tm="0">
                                          <p:val>
                                            <p:fltVal val="0"/>
                                          </p:val>
                                        </p:tav>
                                        <p:tav tm="100000">
                                          <p:val>
                                            <p:strVal val="#ppt_w"/>
                                          </p:val>
                                        </p:tav>
                                      </p:tavLst>
                                    </p:anim>
                                    <p:anim calcmode="lin" valueType="num">
                                      <p:cBhvr>
                                        <p:cTn id="37" dur="500" fill="hold"/>
                                        <p:tgtEl>
                                          <p:spTgt spid="22"/>
                                        </p:tgtEl>
                                        <p:attrNameLst>
                                          <p:attrName>ppt_h</p:attrName>
                                        </p:attrNameLst>
                                      </p:cBhvr>
                                      <p:tavLst>
                                        <p:tav tm="0">
                                          <p:val>
                                            <p:strVal val="#ppt_h"/>
                                          </p:val>
                                        </p:tav>
                                        <p:tav tm="100000">
                                          <p:val>
                                            <p:strVal val="#ppt_h"/>
                                          </p:val>
                                        </p:tav>
                                      </p:tavLst>
                                    </p:anim>
                                  </p:childTnLst>
                                </p:cTn>
                              </p:par>
                            </p:childTnLst>
                          </p:cTn>
                        </p:par>
                        <p:par>
                          <p:cTn id="38" fill="hold" nodeType="afterGroup">
                            <p:stCondLst>
                              <p:cond delay="1000"/>
                            </p:stCondLst>
                            <p:childTnLst>
                              <p:par>
                                <p:cTn id="39" presetID="2" presetClass="entr" presetSubtype="8"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0-#ppt_w/2"/>
                                          </p:val>
                                        </p:tav>
                                        <p:tav tm="100000">
                                          <p:val>
                                            <p:strVal val="#ppt_x"/>
                                          </p:val>
                                        </p:tav>
                                      </p:tavLst>
                                    </p:anim>
                                    <p:anim calcmode="lin" valueType="num">
                                      <p:cBhvr additive="base">
                                        <p:cTn id="42" dur="500" fill="hold"/>
                                        <p:tgtEl>
                                          <p:spTgt spid="21"/>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1500"/>
                            </p:stCondLst>
                            <p:childTnLst>
                              <p:par>
                                <p:cTn id="44" presetID="2" presetClass="entr" presetSubtype="8" fill="hold"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additive="base">
                                        <p:cTn id="46" dur="500" fill="hold"/>
                                        <p:tgtEl>
                                          <p:spTgt spid="23"/>
                                        </p:tgtEl>
                                        <p:attrNameLst>
                                          <p:attrName>ppt_x</p:attrName>
                                        </p:attrNameLst>
                                      </p:cBhvr>
                                      <p:tavLst>
                                        <p:tav tm="0">
                                          <p:val>
                                            <p:strVal val="0-#ppt_w/2"/>
                                          </p:val>
                                        </p:tav>
                                        <p:tav tm="100000">
                                          <p:val>
                                            <p:strVal val="#ppt_x"/>
                                          </p:val>
                                        </p:tav>
                                      </p:tavLst>
                                    </p:anim>
                                    <p:anim calcmode="lin" valueType="num">
                                      <p:cBhvr additive="base">
                                        <p:cTn id="47"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53261"/>
                                        </p:tgtEl>
                                        <p:attrNameLst>
                                          <p:attrName>style.visibility</p:attrName>
                                        </p:attrNameLst>
                                      </p:cBhvr>
                                      <p:to>
                                        <p:strVal val="visible"/>
                                      </p:to>
                                    </p:set>
                                    <p:animEffect transition="in" filter="diamond(in)">
                                      <p:cBhvr>
                                        <p:cTn id="52" dur="2000"/>
                                        <p:tgtEl>
                                          <p:spTgt spid="5326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8" presetClass="exit" presetSubtype="16" fill="hold" grpId="0" nodeType="clickEffect">
                                  <p:stCondLst>
                                    <p:cond delay="0"/>
                                  </p:stCondLst>
                                  <p:childTnLst>
                                    <p:animEffect transition="out" filter="diamond(in)">
                                      <p:cBhvr>
                                        <p:cTn id="56" dur="2000"/>
                                        <p:tgtEl>
                                          <p:spTgt spid="20"/>
                                        </p:tgtEl>
                                      </p:cBhvr>
                                    </p:animEffect>
                                    <p:set>
                                      <p:cBhvr>
                                        <p:cTn id="57" dur="1" fill="hold">
                                          <p:stCondLst>
                                            <p:cond delay="1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4" grpId="0" animBg="1" autoUpdateAnimBg="0"/>
      <p:bldP spid="28" grpId="0" animBg="1"/>
      <p:bldP spid="29" grpId="0" animBg="1" autoUpdateAnimBg="0"/>
      <p:bldP spid="53258" grpId="0"/>
      <p:bldP spid="53261" grpId="0"/>
      <p:bldP spid="53262" grpId="0"/>
      <p:bldP spid="20" grpId="0" animBg="1"/>
      <p:bldP spid="21" grpId="0" animBg="1"/>
      <p:bldP spid="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323850" y="908050"/>
            <a:ext cx="82804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ES" altLang="es-AR" sz="2400" b="1">
                <a:solidFill>
                  <a:srgbClr val="000000"/>
                </a:solidFill>
              </a:rPr>
              <a:t>DISTRIBUCIÓN T DE STUDENT</a:t>
            </a:r>
          </a:p>
          <a:p>
            <a:pPr eaLnBrk="1" hangingPunct="1">
              <a:spcBef>
                <a:spcPct val="50000"/>
              </a:spcBef>
              <a:buFontTx/>
              <a:buNone/>
            </a:pPr>
            <a:endParaRPr lang="es-ES" altLang="es-AR" sz="2400">
              <a:solidFill>
                <a:srgbClr val="000000"/>
              </a:solidFill>
            </a:endParaRPr>
          </a:p>
          <a:p>
            <a:pPr eaLnBrk="1" hangingPunct="1">
              <a:spcBef>
                <a:spcPct val="50000"/>
              </a:spcBef>
              <a:buFontTx/>
              <a:buNone/>
            </a:pPr>
            <a:r>
              <a:rPr lang="es-ES" altLang="es-AR" sz="2400">
                <a:solidFill>
                  <a:srgbClr val="000000"/>
                </a:solidFill>
              </a:rPr>
              <a:t>-Es simétrica y unimodal, con media en 0</a:t>
            </a:r>
          </a:p>
          <a:p>
            <a:pPr eaLnBrk="1" hangingPunct="1">
              <a:spcBef>
                <a:spcPct val="50000"/>
              </a:spcBef>
              <a:buFontTx/>
              <a:buNone/>
            </a:pPr>
            <a:r>
              <a:rPr lang="es-ES" altLang="es-AR" sz="2400">
                <a:solidFill>
                  <a:srgbClr val="000000"/>
                </a:solidFill>
              </a:rPr>
              <a:t>-Es una familia de curvas, en función de los llamados “grados de libertad”. Es decir, hay una distribución t de Student con 1 gl, una distribución t de Student con 2 gl, etc.</a:t>
            </a:r>
          </a:p>
          <a:p>
            <a:pPr eaLnBrk="1" hangingPunct="1">
              <a:spcBef>
                <a:spcPct val="50000"/>
              </a:spcBef>
              <a:buFontTx/>
              <a:buNone/>
            </a:pPr>
            <a:r>
              <a:rPr lang="es-ES" altLang="es-AR" sz="2400">
                <a:solidFill>
                  <a:srgbClr val="000000"/>
                </a:solidFill>
              </a:rPr>
              <a:t>-A medida que aumentan los grados de libertad, la distribución tiende más y más a una distribución normal estandarizada.</a:t>
            </a:r>
          </a:p>
          <a:p>
            <a:pPr eaLnBrk="1" hangingPunct="1">
              <a:spcBef>
                <a:spcPct val="50000"/>
              </a:spcBef>
              <a:buFontTx/>
              <a:buNone/>
            </a:pPr>
            <a:endParaRPr lang="es-ES" altLang="es-AR" sz="2400">
              <a:solidFill>
                <a:srgbClr val="000000"/>
              </a:solidFill>
            </a:endParaRPr>
          </a:p>
          <a:p>
            <a:pPr eaLnBrk="1" hangingPunct="1">
              <a:spcBef>
                <a:spcPct val="50000"/>
              </a:spcBef>
              <a:buFontTx/>
              <a:buNone/>
            </a:pPr>
            <a:r>
              <a:rPr lang="es-ES" altLang="es-AR" sz="2400">
                <a:solidFill>
                  <a:srgbClr val="000000"/>
                </a:solidFill>
              </a:rPr>
              <a:t>(Empleo: pruebas de contraste de 2 medias, entre otros)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827088" y="476250"/>
            <a:ext cx="7561262" cy="615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ES" altLang="es-AR" sz="2400" b="1">
                <a:solidFill>
                  <a:srgbClr val="000000"/>
                </a:solidFill>
              </a:rPr>
              <a:t>DISTRIBUCIÓN CHI-CUADRADO</a:t>
            </a:r>
          </a:p>
          <a:p>
            <a:pPr eaLnBrk="1" hangingPunct="1">
              <a:spcBef>
                <a:spcPct val="50000"/>
              </a:spcBef>
              <a:buFontTx/>
              <a:buNone/>
            </a:pPr>
            <a:endParaRPr lang="es-ES" altLang="es-AR" sz="2400" b="1">
              <a:solidFill>
                <a:srgbClr val="000000"/>
              </a:solidFill>
            </a:endParaRPr>
          </a:p>
          <a:p>
            <a:pPr eaLnBrk="1" hangingPunct="1">
              <a:spcBef>
                <a:spcPct val="50000"/>
              </a:spcBef>
              <a:buFontTx/>
              <a:buNone/>
            </a:pPr>
            <a:r>
              <a:rPr lang="es-ES" altLang="es-AR" sz="2400">
                <a:solidFill>
                  <a:srgbClr val="000000"/>
                </a:solidFill>
              </a:rPr>
              <a:t>-Nunca adopta valores menores de 0</a:t>
            </a:r>
          </a:p>
          <a:p>
            <a:pPr eaLnBrk="1" hangingPunct="1">
              <a:spcBef>
                <a:spcPct val="50000"/>
              </a:spcBef>
              <a:buFontTx/>
              <a:buNone/>
            </a:pPr>
            <a:r>
              <a:rPr lang="es-ES" altLang="es-AR" sz="2400">
                <a:solidFill>
                  <a:srgbClr val="000000"/>
                </a:solidFill>
              </a:rPr>
              <a:t>-Es asimétrica positiva</a:t>
            </a:r>
          </a:p>
          <a:p>
            <a:pPr algn="just" eaLnBrk="1" hangingPunct="1">
              <a:spcBef>
                <a:spcPct val="50000"/>
              </a:spcBef>
              <a:buFontTx/>
              <a:buNone/>
            </a:pPr>
            <a:r>
              <a:rPr lang="es-ES" altLang="es-AR" sz="2400">
                <a:solidFill>
                  <a:srgbClr val="000000"/>
                </a:solidFill>
              </a:rPr>
              <a:t>-Es en realidad una familia de curvas, en función de los llamados “grados de libertad”. Es decir, hay una distribución chi-cuadrado con 1 gl, una distribución chi-cuadrado con 2 gl, etc. (Nota: Los grados de libertad son siempre números positivos.)</a:t>
            </a:r>
          </a:p>
          <a:p>
            <a:pPr algn="just" eaLnBrk="1" hangingPunct="1">
              <a:spcBef>
                <a:spcPct val="50000"/>
              </a:spcBef>
              <a:buFontTx/>
              <a:buNone/>
            </a:pPr>
            <a:r>
              <a:rPr lang="es-ES" altLang="es-AR" sz="2000">
                <a:solidFill>
                  <a:srgbClr val="000000"/>
                </a:solidFill>
              </a:rPr>
              <a:t>-A medida que aumentan los grados de libertad, la distribución se hace más y más simétrica.</a:t>
            </a:r>
          </a:p>
          <a:p>
            <a:pPr eaLnBrk="1" hangingPunct="1">
              <a:spcBef>
                <a:spcPct val="50000"/>
              </a:spcBef>
              <a:buFontTx/>
              <a:buNone/>
            </a:pPr>
            <a:endParaRPr lang="es-ES" altLang="es-AR" sz="2000">
              <a:solidFill>
                <a:srgbClr val="000000"/>
              </a:solidFill>
            </a:endParaRPr>
          </a:p>
          <a:p>
            <a:pPr algn="just" eaLnBrk="1" hangingPunct="1">
              <a:spcBef>
                <a:spcPct val="50000"/>
              </a:spcBef>
              <a:buFontTx/>
              <a:buNone/>
            </a:pPr>
            <a:r>
              <a:rPr lang="es-ES" altLang="es-AR" sz="2000">
                <a:solidFill>
                  <a:srgbClr val="000000"/>
                </a:solidFill>
              </a:rPr>
              <a:t>Se usa para pruebas de bondad de ajuste (para comparar las puntuaciones predichas con las observadas), entre otras.</a:t>
            </a:r>
          </a:p>
        </p:txBody>
      </p:sp>
      <p:graphicFrame>
        <p:nvGraphicFramePr>
          <p:cNvPr id="55299" name="Object 5"/>
          <p:cNvGraphicFramePr>
            <a:graphicFrameLocks noChangeAspect="1"/>
          </p:cNvGraphicFramePr>
          <p:nvPr/>
        </p:nvGraphicFramePr>
        <p:xfrm>
          <a:off x="6875463" y="981075"/>
          <a:ext cx="641350" cy="720725"/>
        </p:xfrm>
        <a:graphic>
          <a:graphicData uri="http://schemas.openxmlformats.org/presentationml/2006/ole">
            <mc:AlternateContent xmlns:mc="http://schemas.openxmlformats.org/markup-compatibility/2006">
              <mc:Choice xmlns:v="urn:schemas-microsoft-com:vml" Requires="v">
                <p:oleObj spid="_x0000_s55304" name="Equation" r:id="rId3" imgW="203112" imgH="228501" progId="Equation.DSMT4">
                  <p:embed/>
                </p:oleObj>
              </mc:Choice>
              <mc:Fallback>
                <p:oleObj name="Equation" r:id="rId3" imgW="203112" imgH="228501"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5463" y="981075"/>
                        <a:ext cx="6413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323850" y="908050"/>
            <a:ext cx="8280400"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ES" altLang="es-AR" sz="2400" b="1">
                <a:solidFill>
                  <a:srgbClr val="000000"/>
                </a:solidFill>
              </a:rPr>
              <a:t>DISTRIBUCIÓN F DE FISHER </a:t>
            </a:r>
          </a:p>
          <a:p>
            <a:pPr algn="ctr" eaLnBrk="1" hangingPunct="1">
              <a:spcBef>
                <a:spcPct val="50000"/>
              </a:spcBef>
              <a:buFontTx/>
              <a:buNone/>
            </a:pPr>
            <a:r>
              <a:rPr lang="es-ES" altLang="es-AR" sz="1800" b="1">
                <a:solidFill>
                  <a:srgbClr val="000000"/>
                </a:solidFill>
              </a:rPr>
              <a:t>(“F de Snedecor”)</a:t>
            </a:r>
          </a:p>
          <a:p>
            <a:pPr eaLnBrk="1" hangingPunct="1">
              <a:spcBef>
                <a:spcPct val="50000"/>
              </a:spcBef>
              <a:buFontTx/>
              <a:buNone/>
            </a:pPr>
            <a:endParaRPr lang="es-ES" altLang="es-AR" sz="1800" b="1">
              <a:solidFill>
                <a:srgbClr val="000000"/>
              </a:solidFill>
            </a:endParaRPr>
          </a:p>
          <a:p>
            <a:pPr eaLnBrk="1" hangingPunct="1">
              <a:spcBef>
                <a:spcPct val="0"/>
              </a:spcBef>
              <a:buFontTx/>
              <a:buNone/>
            </a:pPr>
            <a:r>
              <a:rPr lang="es-ES" altLang="es-AR" sz="2400">
                <a:solidFill>
                  <a:srgbClr val="000000"/>
                </a:solidFill>
              </a:rPr>
              <a:t>-Nunca adopta valores menores de 0</a:t>
            </a:r>
          </a:p>
          <a:p>
            <a:pPr eaLnBrk="1" hangingPunct="1">
              <a:spcBef>
                <a:spcPct val="0"/>
              </a:spcBef>
              <a:buFontTx/>
              <a:buNone/>
            </a:pPr>
            <a:r>
              <a:rPr lang="es-ES" altLang="es-AR" sz="2400">
                <a:solidFill>
                  <a:srgbClr val="000000"/>
                </a:solidFill>
              </a:rPr>
              <a:t>-Es asimétrica positiva</a:t>
            </a:r>
          </a:p>
          <a:p>
            <a:pPr algn="just" eaLnBrk="1" hangingPunct="1">
              <a:spcBef>
                <a:spcPct val="0"/>
              </a:spcBef>
              <a:buFontTx/>
              <a:buNone/>
            </a:pPr>
            <a:r>
              <a:rPr lang="es-ES" altLang="es-AR" sz="2400">
                <a:solidFill>
                  <a:srgbClr val="000000"/>
                </a:solidFill>
              </a:rPr>
              <a:t>-Es en realidad una familia de curvas, en función de los llamados “grados de libertad” del numerador y del denominador. Es decir, hay una F de Fisher con1 gl en el numerador y 10 gl en el denominador, etc.</a:t>
            </a:r>
          </a:p>
          <a:p>
            <a:pPr algn="just" eaLnBrk="1" hangingPunct="1">
              <a:spcBef>
                <a:spcPct val="50000"/>
              </a:spcBef>
              <a:buFontTx/>
              <a:buNone/>
            </a:pPr>
            <a:r>
              <a:rPr lang="es-ES" altLang="es-AR" sz="2400">
                <a:solidFill>
                  <a:srgbClr val="000000"/>
                </a:solidFill>
              </a:rPr>
              <a:t>-(Se puede demostrar que la distribución F equivale a una razón entre dos chi-cuadrados; de ahí que hablemos en el caso de F de grados de libertad en el numerador y en el denominador.)</a:t>
            </a:r>
          </a:p>
          <a:p>
            <a:pPr eaLnBrk="1" hangingPunct="1">
              <a:spcBef>
                <a:spcPct val="50000"/>
              </a:spcBef>
              <a:buFontTx/>
              <a:buNone/>
            </a:pPr>
            <a:r>
              <a:rPr lang="es-ES" altLang="es-AR" sz="2400">
                <a:solidFill>
                  <a:srgbClr val="000000"/>
                </a:solidFill>
              </a:rPr>
              <a:t>(Empleo: Análisis de Varianza –ANOVA- entre otros)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410" name="AutoShape 8"/>
          <p:cNvCxnSpPr>
            <a:cxnSpLocks noChangeShapeType="1"/>
          </p:cNvCxnSpPr>
          <p:nvPr/>
        </p:nvCxnSpPr>
        <p:spPr bwMode="auto">
          <a:xfrm>
            <a:off x="4038600" y="3810000"/>
            <a:ext cx="1381125" cy="685800"/>
          </a:xfrm>
          <a:prstGeom prst="bentConnector2">
            <a:avLst/>
          </a:prstGeom>
          <a:noFill/>
          <a:ln w="22225">
            <a:solidFill>
              <a:schemeClr val="hlink"/>
            </a:solidFill>
            <a:miter lim="800000"/>
            <a:headEnd/>
            <a:tailEnd type="triangle" w="med" len="med"/>
          </a:ln>
          <a:extLst>
            <a:ext uri="{909E8E84-426E-40DD-AFC4-6F175D3DCCD1}">
              <a14:hiddenFill xmlns:a14="http://schemas.microsoft.com/office/drawing/2010/main">
                <a:noFill/>
              </a14:hiddenFill>
            </a:ext>
          </a:extLst>
        </p:spPr>
      </p:cxnSp>
      <p:sp>
        <p:nvSpPr>
          <p:cNvPr id="21507" name="Text Box 9"/>
          <p:cNvSpPr txBox="1">
            <a:spLocks noChangeArrowheads="1"/>
          </p:cNvSpPr>
          <p:nvPr/>
        </p:nvSpPr>
        <p:spPr bwMode="auto">
          <a:xfrm>
            <a:off x="4343400" y="46482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1508" name="Rectangle 10"/>
          <p:cNvSpPr>
            <a:spLocks noChangeArrowheads="1"/>
          </p:cNvSpPr>
          <p:nvPr/>
        </p:nvSpPr>
        <p:spPr bwMode="auto">
          <a:xfrm>
            <a:off x="3276600" y="4419600"/>
            <a:ext cx="428625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700">
              <a:latin typeface="Arial" charset="0"/>
            </a:endParaRPr>
          </a:p>
        </p:txBody>
      </p:sp>
      <p:sp>
        <p:nvSpPr>
          <p:cNvPr id="17413" name="Rectangle 14"/>
          <p:cNvSpPr>
            <a:spLocks noChangeArrowheads="1"/>
          </p:cNvSpPr>
          <p:nvPr/>
        </p:nvSpPr>
        <p:spPr bwMode="auto">
          <a:xfrm>
            <a:off x="3286125" y="4429125"/>
            <a:ext cx="4624388" cy="2200275"/>
          </a:xfrm>
          <a:prstGeom prst="rect">
            <a:avLst/>
          </a:prstGeom>
          <a:noFill/>
          <a:ln w="9525">
            <a:noFill/>
            <a:miter lim="800000"/>
            <a:headEnd/>
            <a:tailEnd/>
          </a:ln>
        </p:spPr>
        <p:txBody>
          <a:bodyPr>
            <a:spAutoFit/>
          </a:bodyPr>
          <a:lstStyle/>
          <a:p>
            <a:pPr algn="ctr">
              <a:defRPr/>
            </a:pPr>
            <a:r>
              <a:rPr lang="es-ES" sz="2000" b="1" i="1" u="sng" dirty="0">
                <a:solidFill>
                  <a:srgbClr val="008000"/>
                </a:solidFill>
                <a:effectLst>
                  <a:outerShdw blurRad="38100" dist="38100" dir="2700000" algn="tl">
                    <a:srgbClr val="000000">
                      <a:alpha val="43137"/>
                    </a:srgbClr>
                  </a:outerShdw>
                </a:effectLst>
                <a:latin typeface="Arial" charset="0"/>
              </a:rPr>
              <a:t>frecuencias relativas</a:t>
            </a:r>
            <a:r>
              <a:rPr lang="es-ES" sz="2000" dirty="0">
                <a:solidFill>
                  <a:srgbClr val="008000"/>
                </a:solidFill>
                <a:latin typeface="Arial" charset="0"/>
              </a:rPr>
              <a:t>: (</a:t>
            </a:r>
            <a:r>
              <a:rPr lang="es-ES" sz="2000" dirty="0" err="1">
                <a:solidFill>
                  <a:srgbClr val="008000"/>
                </a:solidFill>
                <a:latin typeface="Arial" charset="0"/>
              </a:rPr>
              <a:t>f</a:t>
            </a:r>
            <a:r>
              <a:rPr lang="es-ES" sz="2000" i="1" dirty="0" err="1">
                <a:solidFill>
                  <a:srgbClr val="008000"/>
                </a:solidFill>
                <a:latin typeface="Arial" charset="0"/>
              </a:rPr>
              <a:t>r</a:t>
            </a:r>
            <a:r>
              <a:rPr lang="es-ES" sz="2000" i="1" dirty="0">
                <a:solidFill>
                  <a:srgbClr val="008000"/>
                </a:solidFill>
                <a:latin typeface="Arial" charset="0"/>
              </a:rPr>
              <a:t>)</a:t>
            </a:r>
            <a:r>
              <a:rPr lang="es-MX" sz="2000" i="1" baseline="-25000" dirty="0">
                <a:solidFill>
                  <a:srgbClr val="008000"/>
                </a:solidFill>
                <a:latin typeface="Arial" charset="0"/>
              </a:rPr>
              <a:t> </a:t>
            </a:r>
          </a:p>
          <a:p>
            <a:pPr algn="ctr">
              <a:defRPr/>
            </a:pPr>
            <a:r>
              <a:rPr lang="es-ES" sz="2000" dirty="0">
                <a:solidFill>
                  <a:schemeClr val="folHlink"/>
                </a:solidFill>
                <a:latin typeface="Arial" charset="0"/>
              </a:rPr>
              <a:t>Representan  </a:t>
            </a:r>
            <a:r>
              <a:rPr lang="es-MX" sz="2000" dirty="0">
                <a:solidFill>
                  <a:schemeClr val="folHlink"/>
                </a:solidFill>
                <a:latin typeface="Arial" charset="0"/>
              </a:rPr>
              <a:t>la relación </a:t>
            </a:r>
            <a:r>
              <a:rPr lang="es-ES" sz="2000" dirty="0">
                <a:solidFill>
                  <a:schemeClr val="folHlink"/>
                </a:solidFill>
                <a:latin typeface="Arial" charset="0"/>
              </a:rPr>
              <a:t>entre la frecuencia absoluta y el tamaño de la muestra </a:t>
            </a:r>
            <a:r>
              <a:rPr lang="es-MX" sz="2000" dirty="0">
                <a:solidFill>
                  <a:schemeClr val="folHlink"/>
                </a:solidFill>
                <a:latin typeface="Arial" charset="0"/>
              </a:rPr>
              <a:t>(porcentajes y proporciones)</a:t>
            </a:r>
          </a:p>
          <a:p>
            <a:pPr algn="ctr">
              <a:defRPr/>
            </a:pPr>
            <a:endParaRPr lang="es-MX" sz="2000" dirty="0">
              <a:solidFill>
                <a:schemeClr val="folHlink"/>
              </a:solidFill>
              <a:latin typeface="Arial" charset="0"/>
            </a:endParaRPr>
          </a:p>
          <a:p>
            <a:pPr algn="ctr">
              <a:defRPr/>
            </a:pPr>
            <a:endParaRPr lang="es-MX" sz="2000" dirty="0">
              <a:solidFill>
                <a:schemeClr val="folHlink"/>
              </a:solidFill>
              <a:latin typeface="Arial" charset="0"/>
            </a:endParaRPr>
          </a:p>
          <a:p>
            <a:pPr algn="ctr">
              <a:defRPr/>
            </a:pPr>
            <a:endParaRPr lang="es-ES" sz="1700" dirty="0">
              <a:latin typeface="Arial" charset="0"/>
            </a:endParaRPr>
          </a:p>
        </p:txBody>
      </p:sp>
      <p:sp>
        <p:nvSpPr>
          <p:cNvPr id="44048" name="Rectangle 16"/>
          <p:cNvSpPr>
            <a:spLocks noGrp="1" noChangeArrowheads="1"/>
          </p:cNvSpPr>
          <p:nvPr>
            <p:ph type="title"/>
          </p:nvPr>
        </p:nvSpPr>
        <p:spPr>
          <a:xfrm>
            <a:off x="1162050" y="620713"/>
            <a:ext cx="6726238" cy="576262"/>
          </a:xfrm>
        </p:spPr>
        <p:txBody>
          <a:bodyPr/>
          <a:lstStyle/>
          <a:p>
            <a:pPr algn="ctr" eaLnBrk="1" hangingPunct="1">
              <a:defRPr/>
            </a:pPr>
            <a:r>
              <a:rPr lang="es-ES" sz="2400" b="1" kern="1200" dirty="0">
                <a:ea typeface="+mn-ea"/>
                <a:cs typeface="+mn-cs"/>
              </a:rPr>
              <a:t>Tabla de distribución de </a:t>
            </a:r>
            <a:r>
              <a:rPr lang="es-ES" sz="2400" b="1" kern="1200" dirty="0" smtClean="0">
                <a:ea typeface="+mn-ea"/>
                <a:cs typeface="+mn-cs"/>
              </a:rPr>
              <a:t>frecuencias</a:t>
            </a:r>
            <a:endParaRPr lang="es-ES" sz="2400" b="1" kern="1200" dirty="0">
              <a:ea typeface="+mn-ea"/>
              <a:cs typeface="+mn-cs"/>
            </a:endParaRPr>
          </a:p>
        </p:txBody>
      </p:sp>
      <p:pic>
        <p:nvPicPr>
          <p:cNvPr id="21511" name="Picture 17"/>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09600" y="2209800"/>
            <a:ext cx="7772400" cy="1776413"/>
          </a:xfrm>
          <a:noFill/>
        </p:spPr>
      </p:pic>
      <p:sp>
        <p:nvSpPr>
          <p:cNvPr id="17416" name="Oval 18"/>
          <p:cNvSpPr>
            <a:spLocks noChangeArrowheads="1"/>
          </p:cNvSpPr>
          <p:nvPr/>
        </p:nvSpPr>
        <p:spPr bwMode="auto">
          <a:xfrm>
            <a:off x="3048000" y="2590800"/>
            <a:ext cx="1524000" cy="1219200"/>
          </a:xfrm>
          <a:prstGeom prst="ellipse">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diamond(in)">
                                      <p:cBhvr>
                                        <p:cTn id="7" dur="1000"/>
                                        <p:tgtEl>
                                          <p:spTgt spid="17416"/>
                                        </p:tgtEl>
                                      </p:cBhvr>
                                    </p:animEffect>
                                  </p:childTnLst>
                                </p:cTn>
                              </p:par>
                              <p:par>
                                <p:cTn id="8" presetID="8" presetClass="entr" presetSubtype="16" fill="hold" nodeType="withEffect">
                                  <p:stCondLst>
                                    <p:cond delay="0"/>
                                  </p:stCondLst>
                                  <p:childTnLst>
                                    <p:set>
                                      <p:cBhvr>
                                        <p:cTn id="9" dur="1" fill="hold">
                                          <p:stCondLst>
                                            <p:cond delay="0"/>
                                          </p:stCondLst>
                                        </p:cTn>
                                        <p:tgtEl>
                                          <p:spTgt spid="17410"/>
                                        </p:tgtEl>
                                        <p:attrNameLst>
                                          <p:attrName>style.visibility</p:attrName>
                                        </p:attrNameLst>
                                      </p:cBhvr>
                                      <p:to>
                                        <p:strVal val="visible"/>
                                      </p:to>
                                    </p:set>
                                    <p:animEffect transition="in" filter="diamond(in)">
                                      <p:cBhvr>
                                        <p:cTn id="10" dur="500"/>
                                        <p:tgtEl>
                                          <p:spTgt spid="17410"/>
                                        </p:tgtEl>
                                      </p:cBhvr>
                                    </p:animEffect>
                                  </p:childTnLst>
                                </p:cTn>
                              </p:par>
                            </p:childTnLst>
                          </p:cTn>
                        </p:par>
                        <p:par>
                          <p:cTn id="11" fill="hold" nodeType="afterGroup">
                            <p:stCondLst>
                              <p:cond delay="1000"/>
                            </p:stCondLst>
                            <p:childTnLst>
                              <p:par>
                                <p:cTn id="12" presetID="8" presetClass="entr" presetSubtype="16" fill="hold" grpId="0" nodeType="afterEffect">
                                  <p:stCondLst>
                                    <p:cond delay="0"/>
                                  </p:stCondLst>
                                  <p:childTnLst>
                                    <p:set>
                                      <p:cBhvr>
                                        <p:cTn id="13" dur="1" fill="hold">
                                          <p:stCondLst>
                                            <p:cond delay="0"/>
                                          </p:stCondLst>
                                        </p:cTn>
                                        <p:tgtEl>
                                          <p:spTgt spid="17413"/>
                                        </p:tgtEl>
                                        <p:attrNameLst>
                                          <p:attrName>style.visibility</p:attrName>
                                        </p:attrNameLst>
                                      </p:cBhvr>
                                      <p:to>
                                        <p:strVal val="visible"/>
                                      </p:to>
                                    </p:set>
                                    <p:animEffect transition="in" filter="diamond(in)">
                                      <p:cBhvr>
                                        <p:cTn id="14"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41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defRPr/>
            </a:pPr>
            <a:r>
              <a:rPr lang="es-MX" altLang="es-AR" sz="3200" b="1">
                <a:effectLst>
                  <a:outerShdw blurRad="38100" dist="38100" dir="2700000" algn="tl">
                    <a:srgbClr val="C0C0C0"/>
                  </a:outerShdw>
                </a:effectLst>
              </a:rPr>
              <a:t>Pruebas de decisión estadística</a:t>
            </a:r>
            <a:br>
              <a:rPr lang="es-MX" altLang="es-AR" sz="3200" b="1">
                <a:effectLst>
                  <a:outerShdw blurRad="38100" dist="38100" dir="2700000" algn="tl">
                    <a:srgbClr val="C0C0C0"/>
                  </a:outerShdw>
                </a:effectLst>
              </a:rPr>
            </a:br>
            <a:r>
              <a:rPr lang="es-MX" altLang="es-AR" sz="2400" b="1">
                <a:effectLst>
                  <a:outerShdw blurRad="38100" dist="38100" dir="2700000" algn="tl">
                    <a:srgbClr val="C0C0C0"/>
                  </a:outerShdw>
                </a:effectLst>
              </a:rPr>
              <a:t>Prueba T Student</a:t>
            </a:r>
            <a:r>
              <a:rPr lang="es-ES" altLang="es-AR" sz="2400" b="1">
                <a:effectLst>
                  <a:outerShdw blurRad="38100" dist="38100" dir="2700000" algn="tl">
                    <a:srgbClr val="C0C0C0"/>
                  </a:outerShdw>
                </a:effectLst>
              </a:rPr>
              <a:t/>
            </a:r>
            <a:br>
              <a:rPr lang="es-ES" altLang="es-AR" sz="2400" b="1">
                <a:effectLst>
                  <a:outerShdw blurRad="38100" dist="38100" dir="2700000" algn="tl">
                    <a:srgbClr val="C0C0C0"/>
                  </a:outerShdw>
                </a:effectLst>
              </a:rPr>
            </a:br>
            <a:endParaRPr lang="es-ES" altLang="es-AR" sz="2400" b="1">
              <a:effectLst>
                <a:outerShdw blurRad="38100" dist="38100" dir="2700000" algn="tl">
                  <a:srgbClr val="C0C0C0"/>
                </a:outerShdw>
              </a:effectLst>
            </a:endParaRPr>
          </a:p>
        </p:txBody>
      </p:sp>
      <p:sp>
        <p:nvSpPr>
          <p:cNvPr id="5123" name="Text Box 3"/>
          <p:cNvSpPr txBox="1">
            <a:spLocks noChangeArrowheads="1"/>
          </p:cNvSpPr>
          <p:nvPr/>
        </p:nvSpPr>
        <p:spPr bwMode="auto">
          <a:xfrm>
            <a:off x="2349500" y="1435100"/>
            <a:ext cx="4743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effectLst>
                  <a:outerShdw blurRad="38100" dist="38100" dir="2700000" algn="tl">
                    <a:srgbClr val="C0C0C0"/>
                  </a:outerShdw>
                </a:effectLst>
                <a:latin typeface="Calibri" pitchFamily="34" charset="0"/>
              </a:rPr>
              <a:t>Decisión estadística de rechazo o no  de </a:t>
            </a:r>
            <a:r>
              <a:rPr lang="es-MX" altLang="es-AR" b="1" u="sng" dirty="0">
                <a:effectLst>
                  <a:outerShdw blurRad="38100" dist="38100" dir="2700000" algn="tl">
                    <a:srgbClr val="C0C0C0"/>
                  </a:outerShdw>
                </a:effectLst>
              </a:rPr>
              <a:t>H</a:t>
            </a:r>
            <a:r>
              <a:rPr lang="es-MX" altLang="es-AR" b="1" u="sng" baseline="-25000" dirty="0">
                <a:effectLst>
                  <a:outerShdw blurRad="38100" dist="38100" dir="2700000" algn="tl">
                    <a:srgbClr val="C0C0C0"/>
                  </a:outerShdw>
                </a:effectLst>
              </a:rPr>
              <a:t>0 </a:t>
            </a:r>
            <a:endParaRPr lang="es-ES" altLang="es-AR" b="1" u="sng" baseline="-25000" dirty="0">
              <a:effectLst>
                <a:outerShdw blurRad="38100" dist="38100" dir="2700000" algn="tl">
                  <a:srgbClr val="C0C0C0"/>
                </a:outerShdw>
              </a:effectLst>
            </a:endParaRPr>
          </a:p>
        </p:txBody>
      </p:sp>
      <p:sp>
        <p:nvSpPr>
          <p:cNvPr id="57348" name="Text Box 4"/>
          <p:cNvSpPr txBox="1">
            <a:spLocks noChangeArrowheads="1"/>
          </p:cNvSpPr>
          <p:nvPr/>
        </p:nvSpPr>
        <p:spPr bwMode="auto">
          <a:xfrm>
            <a:off x="4191000" y="27432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5125" name="Text Box 5"/>
          <p:cNvSpPr txBox="1">
            <a:spLocks noChangeArrowheads="1"/>
          </p:cNvSpPr>
          <p:nvPr/>
        </p:nvSpPr>
        <p:spPr bwMode="auto">
          <a:xfrm>
            <a:off x="4191000" y="27432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b="1">
                <a:solidFill>
                  <a:schemeClr val="tx2"/>
                </a:solidFill>
                <a:effectLst>
                  <a:outerShdw blurRad="38100" dist="38100" dir="2700000" algn="tl">
                    <a:srgbClr val="C0C0C0"/>
                  </a:outerShdw>
                </a:effectLst>
                <a:latin typeface="Calibri" pitchFamily="34" charset="0"/>
              </a:rPr>
              <a:t>Nivel de significatividad      </a:t>
            </a:r>
            <a:r>
              <a:rPr lang="es-MX" altLang="es-AR" b="1">
                <a:solidFill>
                  <a:schemeClr val="tx2"/>
                </a:solidFill>
                <a:effectLst>
                  <a:outerShdw blurRad="38100" dist="38100" dir="2700000" algn="tl">
                    <a:srgbClr val="C0C0C0"/>
                  </a:outerShdw>
                </a:effectLst>
                <a:latin typeface="Symbol" pitchFamily="18" charset="2"/>
              </a:rPr>
              <a:t>a  </a:t>
            </a:r>
            <a:r>
              <a:rPr lang="es-MX" altLang="es-AR" sz="1800" b="1">
                <a:solidFill>
                  <a:schemeClr val="tx2"/>
                </a:solidFill>
                <a:effectLst>
                  <a:outerShdw blurRad="38100" dist="38100" dir="2700000" algn="tl">
                    <a:srgbClr val="C0C0C0"/>
                  </a:outerShdw>
                </a:effectLst>
                <a:latin typeface="Calibri" pitchFamily="34" charset="0"/>
              </a:rPr>
              <a:t>0,05</a:t>
            </a:r>
            <a:endParaRPr lang="es-ES" altLang="es-AR" sz="1800" b="1">
              <a:solidFill>
                <a:schemeClr val="tx2"/>
              </a:solidFill>
              <a:effectLst>
                <a:outerShdw blurRad="38100" dist="38100" dir="2700000" algn="tl">
                  <a:srgbClr val="C0C0C0"/>
                </a:outerShdw>
              </a:effectLst>
              <a:latin typeface="Calibri" pitchFamily="34" charset="0"/>
            </a:endParaRPr>
          </a:p>
        </p:txBody>
      </p:sp>
      <p:sp>
        <p:nvSpPr>
          <p:cNvPr id="57350" name="Text Box 6"/>
          <p:cNvSpPr txBox="1">
            <a:spLocks noChangeArrowheads="1"/>
          </p:cNvSpPr>
          <p:nvPr/>
        </p:nvSpPr>
        <p:spPr bwMode="auto">
          <a:xfrm>
            <a:off x="1219200" y="55626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5127" name="Text Box 7"/>
          <p:cNvSpPr txBox="1">
            <a:spLocks noChangeArrowheads="1"/>
          </p:cNvSpPr>
          <p:nvPr/>
        </p:nvSpPr>
        <p:spPr bwMode="auto">
          <a:xfrm>
            <a:off x="2192338" y="1985963"/>
            <a:ext cx="5400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Prueba T </a:t>
            </a:r>
            <a:r>
              <a:rPr lang="es-MX" altLang="es-AR" sz="1800" b="1" dirty="0" err="1">
                <a:solidFill>
                  <a:schemeClr val="tx2"/>
                </a:solidFill>
                <a:effectLst>
                  <a:outerShdw blurRad="38100" dist="38100" dir="2700000" algn="tl">
                    <a:srgbClr val="C0C0C0"/>
                  </a:outerShdw>
                </a:effectLst>
                <a:latin typeface="Calibri" pitchFamily="34" charset="0"/>
              </a:rPr>
              <a:t>Student</a:t>
            </a:r>
            <a:r>
              <a:rPr lang="es-MX" altLang="es-AR" sz="1800" b="1" dirty="0">
                <a:solidFill>
                  <a:schemeClr val="tx2"/>
                </a:solidFill>
                <a:effectLst>
                  <a:outerShdw blurRad="38100" dist="38100" dir="2700000" algn="tl">
                    <a:srgbClr val="C0C0C0"/>
                  </a:outerShdw>
                </a:effectLst>
                <a:latin typeface="Calibri" pitchFamily="34" charset="0"/>
              </a:rPr>
              <a:t> para dos muestras independientes</a:t>
            </a:r>
            <a:endParaRPr lang="es-ES" altLang="es-AR" sz="1800" b="1" dirty="0">
              <a:solidFill>
                <a:schemeClr val="tx2"/>
              </a:solidFill>
              <a:effectLst>
                <a:outerShdw blurRad="38100" dist="38100" dir="2700000" algn="tl">
                  <a:srgbClr val="C0C0C0"/>
                </a:outerShdw>
              </a:effectLst>
              <a:latin typeface="Calibri" pitchFamily="34" charset="0"/>
            </a:endParaRPr>
          </a:p>
        </p:txBody>
      </p:sp>
      <p:cxnSp>
        <p:nvCxnSpPr>
          <p:cNvPr id="57352" name="AutoShape 8"/>
          <p:cNvCxnSpPr>
            <a:cxnSpLocks noChangeShapeType="1"/>
          </p:cNvCxnSpPr>
          <p:nvPr/>
        </p:nvCxnSpPr>
        <p:spPr bwMode="auto">
          <a:xfrm rot="-5400000" flipH="1" flipV="1">
            <a:off x="5021263" y="1573212"/>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53" name="AutoShape 9"/>
          <p:cNvCxnSpPr>
            <a:cxnSpLocks noChangeShapeType="1"/>
          </p:cNvCxnSpPr>
          <p:nvPr/>
        </p:nvCxnSpPr>
        <p:spPr bwMode="auto">
          <a:xfrm rot="10800000" flipH="1">
            <a:off x="228600" y="2001838"/>
            <a:ext cx="4987925" cy="3159125"/>
          </a:xfrm>
          <a:prstGeom prst="curvedConnector4">
            <a:avLst>
              <a:gd name="adj1" fmla="val -4583"/>
              <a:gd name="adj2" fmla="val 63269"/>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54" name="AutoShape 10"/>
          <p:cNvCxnSpPr>
            <a:cxnSpLocks noChangeShapeType="1"/>
          </p:cNvCxnSpPr>
          <p:nvPr/>
        </p:nvCxnSpPr>
        <p:spPr bwMode="auto">
          <a:xfrm rot="-5400000" flipH="1" flipV="1">
            <a:off x="5033963" y="1595437"/>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735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56118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2" name="Oval 12"/>
          <p:cNvSpPr>
            <a:spLocks noChangeArrowheads="1"/>
          </p:cNvSpPr>
          <p:nvPr/>
        </p:nvSpPr>
        <p:spPr bwMode="auto">
          <a:xfrm flipH="1">
            <a:off x="17526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133" name="Oval 13"/>
          <p:cNvSpPr>
            <a:spLocks noChangeArrowheads="1"/>
          </p:cNvSpPr>
          <p:nvPr/>
        </p:nvSpPr>
        <p:spPr bwMode="auto">
          <a:xfrm flipH="1">
            <a:off x="10668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pic>
        <p:nvPicPr>
          <p:cNvPr id="5735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95800"/>
            <a:ext cx="64008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5" name="Oval 15"/>
          <p:cNvSpPr>
            <a:spLocks noChangeArrowheads="1"/>
          </p:cNvSpPr>
          <p:nvPr/>
        </p:nvSpPr>
        <p:spPr bwMode="auto">
          <a:xfrm flipH="1">
            <a:off x="0" y="4572000"/>
            <a:ext cx="3124200" cy="2286000"/>
          </a:xfrm>
          <a:prstGeom prst="ellipse">
            <a:avLst/>
          </a:prstGeom>
          <a:noFill/>
          <a:ln w="25400">
            <a:solidFill>
              <a:schemeClr val="folHlink"/>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136" name="Oval 16"/>
          <p:cNvSpPr>
            <a:spLocks noChangeArrowheads="1"/>
          </p:cNvSpPr>
          <p:nvPr/>
        </p:nvSpPr>
        <p:spPr bwMode="auto">
          <a:xfrm flipH="1">
            <a:off x="1752600" y="5486400"/>
            <a:ext cx="9144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137" name="Oval 17"/>
          <p:cNvSpPr>
            <a:spLocks noChangeArrowheads="1"/>
          </p:cNvSpPr>
          <p:nvPr/>
        </p:nvSpPr>
        <p:spPr bwMode="auto">
          <a:xfrm flipH="1">
            <a:off x="457200" y="5562600"/>
            <a:ext cx="7620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cxnSp>
        <p:nvCxnSpPr>
          <p:cNvPr id="5140" name="AutoShape 20"/>
          <p:cNvCxnSpPr>
            <a:cxnSpLocks noChangeShapeType="1"/>
            <a:stCxn id="5136" idx="6"/>
          </p:cNvCxnSpPr>
          <p:nvPr/>
        </p:nvCxnSpPr>
        <p:spPr bwMode="auto">
          <a:xfrm rot="10800000">
            <a:off x="1066800" y="5608638"/>
            <a:ext cx="673100" cy="104775"/>
          </a:xfrm>
          <a:prstGeom prst="curvedConnector3">
            <a:avLst>
              <a:gd name="adj1" fmla="val 49056"/>
            </a:avLst>
          </a:prstGeom>
          <a:noFill/>
          <a:ln w="25400">
            <a:solidFill>
              <a:srgbClr val="339966"/>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44" name="Text Box 24"/>
          <p:cNvSpPr txBox="1">
            <a:spLocks noChangeArrowheads="1"/>
          </p:cNvSpPr>
          <p:nvPr/>
        </p:nvSpPr>
        <p:spPr bwMode="auto">
          <a:xfrm>
            <a:off x="228600" y="5105400"/>
            <a:ext cx="3505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1400" i="1">
                <a:solidFill>
                  <a:srgbClr val="009900"/>
                </a:solidFill>
                <a:latin typeface="Calibri" pitchFamily="34" charset="0"/>
              </a:rPr>
              <a:t>valor asociado al estadístico mayor a</a:t>
            </a:r>
            <a:r>
              <a:rPr lang="es-MX" altLang="es-AR" sz="1400" i="1">
                <a:solidFill>
                  <a:srgbClr val="009900"/>
                </a:solidFill>
                <a:latin typeface="Symbol" pitchFamily="18" charset="2"/>
              </a:rPr>
              <a:t> a</a:t>
            </a:r>
            <a:endParaRPr lang="es-ES" altLang="es-AR" sz="1400" i="1">
              <a:solidFill>
                <a:srgbClr val="009900"/>
              </a:solidFill>
              <a:latin typeface="Symbol" pitchFamily="18" charset="2"/>
            </a:endParaRPr>
          </a:p>
        </p:txBody>
      </p:sp>
      <p:pic>
        <p:nvPicPr>
          <p:cNvPr id="5146" name="Picture 26" descr="img16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2533650"/>
            <a:ext cx="4800600" cy="4567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7365" name="Oval 27"/>
          <p:cNvSpPr>
            <a:spLocks noChangeArrowheads="1"/>
          </p:cNvSpPr>
          <p:nvPr/>
        </p:nvSpPr>
        <p:spPr bwMode="auto">
          <a:xfrm>
            <a:off x="6553200" y="6324600"/>
            <a:ext cx="1066800" cy="533400"/>
          </a:xfrm>
          <a:prstGeom prst="ellipse">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148" name="Text Box 28"/>
          <p:cNvSpPr txBox="1">
            <a:spLocks noChangeArrowheads="1"/>
          </p:cNvSpPr>
          <p:nvPr/>
        </p:nvSpPr>
        <p:spPr bwMode="auto">
          <a:xfrm>
            <a:off x="6096000" y="2895600"/>
            <a:ext cx="2667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b="1">
                <a:solidFill>
                  <a:schemeClr val="tx2"/>
                </a:solidFill>
                <a:effectLst>
                  <a:outerShdw blurRad="38100" dist="38100" dir="2700000" algn="tl">
                    <a:srgbClr val="C0C0C0"/>
                  </a:outerShdw>
                </a:effectLst>
                <a:latin typeface="Calibri" pitchFamily="34" charset="0"/>
              </a:rPr>
              <a:t>Nivel de sig </a:t>
            </a:r>
            <a:r>
              <a:rPr lang="es-MX" altLang="es-AR" b="1">
                <a:solidFill>
                  <a:schemeClr val="tx2"/>
                </a:solidFill>
                <a:effectLst>
                  <a:outerShdw blurRad="38100" dist="38100" dir="2700000" algn="tl">
                    <a:srgbClr val="C0C0C0"/>
                  </a:outerShdw>
                </a:effectLst>
                <a:latin typeface="Symbol" pitchFamily="18" charset="2"/>
              </a:rPr>
              <a:t>a: </a:t>
            </a:r>
          </a:p>
          <a:p>
            <a:pPr algn="ctr">
              <a:spcBef>
                <a:spcPct val="50000"/>
              </a:spcBef>
              <a:defRPr/>
            </a:pPr>
            <a:r>
              <a:rPr lang="es-MX" altLang="es-AR" b="1">
                <a:solidFill>
                  <a:schemeClr val="tx2"/>
                </a:solidFill>
                <a:effectLst>
                  <a:outerShdw blurRad="38100" dist="38100" dir="2700000" algn="tl">
                    <a:srgbClr val="C0C0C0"/>
                  </a:outerShdw>
                </a:effectLst>
                <a:latin typeface="Symbol" pitchFamily="18" charset="2"/>
              </a:rPr>
              <a:t> </a:t>
            </a:r>
            <a:r>
              <a:rPr lang="es-MX" altLang="es-AR" sz="1800" b="1">
                <a:solidFill>
                  <a:schemeClr val="tx2"/>
                </a:solidFill>
                <a:effectLst>
                  <a:outerShdw blurRad="38100" dist="38100" dir="2700000" algn="tl">
                    <a:srgbClr val="C0C0C0"/>
                  </a:outerShdw>
                </a:effectLst>
                <a:latin typeface="Calibri" pitchFamily="34" charset="0"/>
              </a:rPr>
              <a:t>0,05</a:t>
            </a:r>
            <a:endParaRPr lang="es-ES" altLang="es-AR" sz="1800" b="1">
              <a:solidFill>
                <a:schemeClr val="tx2"/>
              </a:solidFill>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 calcmode="lin" valueType="num">
                                      <p:cBhvr additive="base">
                                        <p:cTn id="7" dur="500" fill="hold"/>
                                        <p:tgtEl>
                                          <p:spTgt spid="5127"/>
                                        </p:tgtEl>
                                        <p:attrNameLst>
                                          <p:attrName>ppt_x</p:attrName>
                                        </p:attrNameLst>
                                      </p:cBhvr>
                                      <p:tavLst>
                                        <p:tav tm="0">
                                          <p:val>
                                            <p:strVal val="0-#ppt_w/2"/>
                                          </p:val>
                                        </p:tav>
                                        <p:tav tm="100000">
                                          <p:val>
                                            <p:strVal val="#ppt_x"/>
                                          </p:val>
                                        </p:tav>
                                      </p:tavLst>
                                    </p:anim>
                                    <p:anim calcmode="lin" valueType="num">
                                      <p:cBhvr additive="base">
                                        <p:cTn id="8"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5"/>
                                        </p:tgtEl>
                                        <p:attrNameLst>
                                          <p:attrName>style.visibility</p:attrName>
                                        </p:attrNameLst>
                                      </p:cBhvr>
                                      <p:to>
                                        <p:strVal val="visible"/>
                                      </p:to>
                                    </p:set>
                                    <p:anim calcmode="lin" valueType="num">
                                      <p:cBhvr additive="base">
                                        <p:cTn id="13" dur="500" fill="hold"/>
                                        <p:tgtEl>
                                          <p:spTgt spid="5125"/>
                                        </p:tgtEl>
                                        <p:attrNameLst>
                                          <p:attrName>ppt_x</p:attrName>
                                        </p:attrNameLst>
                                      </p:cBhvr>
                                      <p:tavLst>
                                        <p:tav tm="0">
                                          <p:val>
                                            <p:strVal val="0-#ppt_w/2"/>
                                          </p:val>
                                        </p:tav>
                                        <p:tav tm="100000">
                                          <p:val>
                                            <p:strVal val="#ppt_x"/>
                                          </p:val>
                                        </p:tav>
                                      </p:tavLst>
                                    </p:anim>
                                    <p:anim calcmode="lin" valueType="num">
                                      <p:cBhvr additive="base">
                                        <p:cTn id="14" dur="5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32"/>
                                        </p:tgtEl>
                                        <p:attrNameLst>
                                          <p:attrName>style.visibility</p:attrName>
                                        </p:attrNameLst>
                                      </p:cBhvr>
                                      <p:to>
                                        <p:strVal val="visible"/>
                                      </p:to>
                                    </p:set>
                                    <p:anim calcmode="lin" valueType="num">
                                      <p:cBhvr additive="base">
                                        <p:cTn id="19" dur="500" fill="hold"/>
                                        <p:tgtEl>
                                          <p:spTgt spid="5132"/>
                                        </p:tgtEl>
                                        <p:attrNameLst>
                                          <p:attrName>ppt_x</p:attrName>
                                        </p:attrNameLst>
                                      </p:cBhvr>
                                      <p:tavLst>
                                        <p:tav tm="0">
                                          <p:val>
                                            <p:strVal val="0-#ppt_w/2"/>
                                          </p:val>
                                        </p:tav>
                                        <p:tav tm="100000">
                                          <p:val>
                                            <p:strVal val="#ppt_x"/>
                                          </p:val>
                                        </p:tav>
                                      </p:tavLst>
                                    </p:anim>
                                    <p:anim calcmode="lin" valueType="num">
                                      <p:cBhvr additive="base">
                                        <p:cTn id="20" dur="500" fill="hold"/>
                                        <p:tgtEl>
                                          <p:spTgt spid="513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33"/>
                                        </p:tgtEl>
                                        <p:attrNameLst>
                                          <p:attrName>style.visibility</p:attrName>
                                        </p:attrNameLst>
                                      </p:cBhvr>
                                      <p:to>
                                        <p:strVal val="visible"/>
                                      </p:to>
                                    </p:set>
                                    <p:anim calcmode="lin" valueType="num">
                                      <p:cBhvr additive="base">
                                        <p:cTn id="25" dur="500" fill="hold"/>
                                        <p:tgtEl>
                                          <p:spTgt spid="5133"/>
                                        </p:tgtEl>
                                        <p:attrNameLst>
                                          <p:attrName>ppt_x</p:attrName>
                                        </p:attrNameLst>
                                      </p:cBhvr>
                                      <p:tavLst>
                                        <p:tav tm="0">
                                          <p:val>
                                            <p:strVal val="0-#ppt_w/2"/>
                                          </p:val>
                                        </p:tav>
                                        <p:tav tm="100000">
                                          <p:val>
                                            <p:strVal val="#ppt_x"/>
                                          </p:val>
                                        </p:tav>
                                      </p:tavLst>
                                    </p:anim>
                                    <p:anim calcmode="lin" valueType="num">
                                      <p:cBhvr additive="base">
                                        <p:cTn id="26" dur="500" fill="hold"/>
                                        <p:tgtEl>
                                          <p:spTgt spid="513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35"/>
                                        </p:tgtEl>
                                        <p:attrNameLst>
                                          <p:attrName>style.visibility</p:attrName>
                                        </p:attrNameLst>
                                      </p:cBhvr>
                                      <p:to>
                                        <p:strVal val="visible"/>
                                      </p:to>
                                    </p:set>
                                    <p:anim calcmode="lin" valueType="num">
                                      <p:cBhvr additive="base">
                                        <p:cTn id="31" dur="500" fill="hold"/>
                                        <p:tgtEl>
                                          <p:spTgt spid="5135"/>
                                        </p:tgtEl>
                                        <p:attrNameLst>
                                          <p:attrName>ppt_x</p:attrName>
                                        </p:attrNameLst>
                                      </p:cBhvr>
                                      <p:tavLst>
                                        <p:tav tm="0">
                                          <p:val>
                                            <p:strVal val="0-#ppt_w/2"/>
                                          </p:val>
                                        </p:tav>
                                        <p:tav tm="100000">
                                          <p:val>
                                            <p:strVal val="#ppt_x"/>
                                          </p:val>
                                        </p:tav>
                                      </p:tavLst>
                                    </p:anim>
                                    <p:anim calcmode="lin" valueType="num">
                                      <p:cBhvr additive="base">
                                        <p:cTn id="32" dur="500" fill="hold"/>
                                        <p:tgtEl>
                                          <p:spTgt spid="5135"/>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5135"/>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5146"/>
                                        </p:tgtEl>
                                        <p:attrNameLst>
                                          <p:attrName>style.visibility</p:attrName>
                                        </p:attrNameLst>
                                      </p:cBhvr>
                                      <p:to>
                                        <p:strVal val="visible"/>
                                      </p:to>
                                    </p:set>
                                    <p:animEffect transition="in" filter="box(in)">
                                      <p:cBhvr>
                                        <p:cTn id="37" dur="500"/>
                                        <p:tgtEl>
                                          <p:spTgt spid="5146"/>
                                        </p:tgtEl>
                                      </p:cBhvr>
                                    </p:animEffect>
                                  </p:childTnLst>
                                </p:cTn>
                              </p:par>
                            </p:childTnLst>
                          </p:cTn>
                        </p:par>
                        <p:par>
                          <p:cTn id="38" fill="hold" nodeType="afterGroup">
                            <p:stCondLst>
                              <p:cond delay="500"/>
                            </p:stCondLst>
                            <p:childTnLst>
                              <p:par>
                                <p:cTn id="39" presetID="2" presetClass="entr" presetSubtype="8" fill="hold" grpId="0" nodeType="afterEffect">
                                  <p:stCondLst>
                                    <p:cond delay="0"/>
                                  </p:stCondLst>
                                  <p:childTnLst>
                                    <p:set>
                                      <p:cBhvr>
                                        <p:cTn id="40" dur="1" fill="hold">
                                          <p:stCondLst>
                                            <p:cond delay="0"/>
                                          </p:stCondLst>
                                        </p:cTn>
                                        <p:tgtEl>
                                          <p:spTgt spid="5148"/>
                                        </p:tgtEl>
                                        <p:attrNameLst>
                                          <p:attrName>style.visibility</p:attrName>
                                        </p:attrNameLst>
                                      </p:cBhvr>
                                      <p:to>
                                        <p:strVal val="visible"/>
                                      </p:to>
                                    </p:set>
                                    <p:anim calcmode="lin" valueType="num">
                                      <p:cBhvr additive="base">
                                        <p:cTn id="41" dur="500" fill="hold"/>
                                        <p:tgtEl>
                                          <p:spTgt spid="5148"/>
                                        </p:tgtEl>
                                        <p:attrNameLst>
                                          <p:attrName>ppt_x</p:attrName>
                                        </p:attrNameLst>
                                      </p:cBhvr>
                                      <p:tavLst>
                                        <p:tav tm="0">
                                          <p:val>
                                            <p:strVal val="0-#ppt_w/2"/>
                                          </p:val>
                                        </p:tav>
                                        <p:tav tm="100000">
                                          <p:val>
                                            <p:strVal val="#ppt_x"/>
                                          </p:val>
                                        </p:tav>
                                      </p:tavLst>
                                    </p:anim>
                                    <p:anim calcmode="lin" valueType="num">
                                      <p:cBhvr additive="base">
                                        <p:cTn id="42" dur="500" fill="hold"/>
                                        <p:tgtEl>
                                          <p:spTgt spid="5148"/>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5136"/>
                                        </p:tgtEl>
                                        <p:attrNameLst>
                                          <p:attrName>style.visibility</p:attrName>
                                        </p:attrNameLst>
                                      </p:cBhvr>
                                      <p:to>
                                        <p:strVal val="visible"/>
                                      </p:to>
                                    </p:set>
                                    <p:anim calcmode="lin" valueType="num">
                                      <p:cBhvr additive="base">
                                        <p:cTn id="47" dur="500" fill="hold"/>
                                        <p:tgtEl>
                                          <p:spTgt spid="5136"/>
                                        </p:tgtEl>
                                        <p:attrNameLst>
                                          <p:attrName>ppt_x</p:attrName>
                                        </p:attrNameLst>
                                      </p:cBhvr>
                                      <p:tavLst>
                                        <p:tav tm="0">
                                          <p:val>
                                            <p:strVal val="0-#ppt_w/2"/>
                                          </p:val>
                                        </p:tav>
                                        <p:tav tm="100000">
                                          <p:val>
                                            <p:strVal val="#ppt_x"/>
                                          </p:val>
                                        </p:tav>
                                      </p:tavLst>
                                    </p:anim>
                                    <p:anim calcmode="lin" valueType="num">
                                      <p:cBhvr additive="base">
                                        <p:cTn id="48" dur="500" fill="hold"/>
                                        <p:tgtEl>
                                          <p:spTgt spid="5136"/>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500"/>
                            </p:stCondLst>
                            <p:childTnLst>
                              <p:par>
                                <p:cTn id="50" presetID="9" presetClass="entr" presetSubtype="0" fill="hold" grpId="0" nodeType="afterEffect">
                                  <p:stCondLst>
                                    <p:cond delay="0"/>
                                  </p:stCondLst>
                                  <p:childTnLst>
                                    <p:set>
                                      <p:cBhvr>
                                        <p:cTn id="51" dur="1" fill="hold">
                                          <p:stCondLst>
                                            <p:cond delay="0"/>
                                          </p:stCondLst>
                                        </p:cTn>
                                        <p:tgtEl>
                                          <p:spTgt spid="5144"/>
                                        </p:tgtEl>
                                        <p:attrNameLst>
                                          <p:attrName>style.visibility</p:attrName>
                                        </p:attrNameLst>
                                      </p:cBhvr>
                                      <p:to>
                                        <p:strVal val="visible"/>
                                      </p:to>
                                    </p:set>
                                    <p:animEffect transition="in" filter="dissolve">
                                      <p:cBhvr>
                                        <p:cTn id="52" dur="500"/>
                                        <p:tgtEl>
                                          <p:spTgt spid="514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5137"/>
                                        </p:tgtEl>
                                        <p:attrNameLst>
                                          <p:attrName>style.visibility</p:attrName>
                                        </p:attrNameLst>
                                      </p:cBhvr>
                                      <p:to>
                                        <p:strVal val="visible"/>
                                      </p:to>
                                    </p:set>
                                    <p:anim calcmode="lin" valueType="num">
                                      <p:cBhvr additive="base">
                                        <p:cTn id="57" dur="500" fill="hold"/>
                                        <p:tgtEl>
                                          <p:spTgt spid="5137"/>
                                        </p:tgtEl>
                                        <p:attrNameLst>
                                          <p:attrName>ppt_x</p:attrName>
                                        </p:attrNameLst>
                                      </p:cBhvr>
                                      <p:tavLst>
                                        <p:tav tm="0">
                                          <p:val>
                                            <p:strVal val="0-#ppt_w/2"/>
                                          </p:val>
                                        </p:tav>
                                        <p:tav tm="100000">
                                          <p:val>
                                            <p:strVal val="#ppt_x"/>
                                          </p:val>
                                        </p:tav>
                                      </p:tavLst>
                                    </p:anim>
                                    <p:anim calcmode="lin" valueType="num">
                                      <p:cBhvr additive="base">
                                        <p:cTn id="58" dur="500" fill="hold"/>
                                        <p:tgtEl>
                                          <p:spTgt spid="5137"/>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00"/>
                            </p:stCondLst>
                            <p:childTnLst>
                              <p:par>
                                <p:cTn id="60" presetID="2" presetClass="entr" presetSubtype="8" fill="hold" nodeType="afterEffect">
                                  <p:stCondLst>
                                    <p:cond delay="0"/>
                                  </p:stCondLst>
                                  <p:childTnLst>
                                    <p:set>
                                      <p:cBhvr>
                                        <p:cTn id="61" dur="1" fill="hold">
                                          <p:stCondLst>
                                            <p:cond delay="0"/>
                                          </p:stCondLst>
                                        </p:cTn>
                                        <p:tgtEl>
                                          <p:spTgt spid="5140"/>
                                        </p:tgtEl>
                                        <p:attrNameLst>
                                          <p:attrName>style.visibility</p:attrName>
                                        </p:attrNameLst>
                                      </p:cBhvr>
                                      <p:to>
                                        <p:strVal val="visible"/>
                                      </p:to>
                                    </p:set>
                                    <p:anim calcmode="lin" valueType="num">
                                      <p:cBhvr additive="base">
                                        <p:cTn id="62" dur="500" fill="hold"/>
                                        <p:tgtEl>
                                          <p:spTgt spid="5140"/>
                                        </p:tgtEl>
                                        <p:attrNameLst>
                                          <p:attrName>ppt_x</p:attrName>
                                        </p:attrNameLst>
                                      </p:cBhvr>
                                      <p:tavLst>
                                        <p:tav tm="0">
                                          <p:val>
                                            <p:strVal val="0-#ppt_w/2"/>
                                          </p:val>
                                        </p:tav>
                                        <p:tav tm="100000">
                                          <p:val>
                                            <p:strVal val="#ppt_x"/>
                                          </p:val>
                                        </p:tav>
                                      </p:tavLst>
                                    </p:anim>
                                    <p:anim calcmode="lin" valueType="num">
                                      <p:cBhvr additive="base">
                                        <p:cTn id="63" dur="500" fill="hold"/>
                                        <p:tgtEl>
                                          <p:spTgt spid="5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utoUpdateAnimBg="0"/>
      <p:bldP spid="5127" grpId="0" autoUpdateAnimBg="0"/>
      <p:bldP spid="5132" grpId="0" animBg="1"/>
      <p:bldP spid="5133" grpId="0" animBg="1"/>
      <p:bldP spid="5135" grpId="0" animBg="1"/>
      <p:bldP spid="5136" grpId="0" animBg="1"/>
      <p:bldP spid="5137" grpId="0" animBg="1"/>
      <p:bldP spid="5144" grpId="0" animBg="1" autoUpdateAnimBg="0"/>
      <p:bldP spid="5148"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defRPr/>
            </a:pPr>
            <a:r>
              <a:rPr lang="es-MX" altLang="es-AR" sz="3200" b="1">
                <a:effectLst>
                  <a:outerShdw blurRad="38100" dist="38100" dir="2700000" algn="tl">
                    <a:srgbClr val="C0C0C0"/>
                  </a:outerShdw>
                </a:effectLst>
              </a:rPr>
              <a:t>Pruebas de decisión estadística</a:t>
            </a:r>
            <a:br>
              <a:rPr lang="es-MX" altLang="es-AR" sz="3200" b="1">
                <a:effectLst>
                  <a:outerShdw blurRad="38100" dist="38100" dir="2700000" algn="tl">
                    <a:srgbClr val="C0C0C0"/>
                  </a:outerShdw>
                </a:effectLst>
              </a:rPr>
            </a:br>
            <a:r>
              <a:rPr lang="es-MX" altLang="es-AR" sz="2400" b="1">
                <a:effectLst>
                  <a:outerShdw blurRad="38100" dist="38100" dir="2700000" algn="tl">
                    <a:srgbClr val="C0C0C0"/>
                  </a:outerShdw>
                </a:effectLst>
              </a:rPr>
              <a:t>Prueba T Student</a:t>
            </a:r>
            <a:r>
              <a:rPr lang="es-ES" altLang="es-AR" sz="2400" b="1">
                <a:effectLst>
                  <a:outerShdw blurRad="38100" dist="38100" dir="2700000" algn="tl">
                    <a:srgbClr val="C0C0C0"/>
                  </a:outerShdw>
                </a:effectLst>
              </a:rPr>
              <a:t/>
            </a:r>
            <a:br>
              <a:rPr lang="es-ES" altLang="es-AR" sz="2400" b="1">
                <a:effectLst>
                  <a:outerShdw blurRad="38100" dist="38100" dir="2700000" algn="tl">
                    <a:srgbClr val="C0C0C0"/>
                  </a:outerShdw>
                </a:effectLst>
              </a:rPr>
            </a:br>
            <a:endParaRPr lang="es-ES" altLang="es-AR" sz="2400" b="1">
              <a:effectLst>
                <a:outerShdw blurRad="38100" dist="38100" dir="2700000" algn="tl">
                  <a:srgbClr val="C0C0C0"/>
                </a:outerShdw>
              </a:effectLst>
            </a:endParaRPr>
          </a:p>
        </p:txBody>
      </p:sp>
      <p:sp>
        <p:nvSpPr>
          <p:cNvPr id="9219" name="Text Box 3"/>
          <p:cNvSpPr txBox="1">
            <a:spLocks noChangeArrowheads="1"/>
          </p:cNvSpPr>
          <p:nvPr/>
        </p:nvSpPr>
        <p:spPr bwMode="auto">
          <a:xfrm>
            <a:off x="2100263" y="12954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effectLst>
                  <a:outerShdw blurRad="38100" dist="38100" dir="2700000" algn="tl">
                    <a:srgbClr val="C0C0C0"/>
                  </a:outerShdw>
                </a:effectLst>
                <a:latin typeface="Calibri" pitchFamily="34" charset="0"/>
              </a:rPr>
              <a:t>4 –Decisión estadística de rechazo o no  de </a:t>
            </a:r>
            <a:r>
              <a:rPr lang="es-MX" altLang="es-AR" b="1" u="sng" dirty="0">
                <a:effectLst>
                  <a:outerShdw blurRad="38100" dist="38100" dir="2700000" algn="tl">
                    <a:srgbClr val="C0C0C0"/>
                  </a:outerShdw>
                </a:effectLst>
              </a:rPr>
              <a:t>H</a:t>
            </a:r>
            <a:r>
              <a:rPr lang="es-MX" altLang="es-AR" b="1" u="sng" baseline="-25000" dirty="0">
                <a:effectLst>
                  <a:outerShdw blurRad="38100" dist="38100" dir="2700000" algn="tl">
                    <a:srgbClr val="C0C0C0"/>
                  </a:outerShdw>
                </a:effectLst>
              </a:rPr>
              <a:t>0 </a:t>
            </a:r>
            <a:endParaRPr lang="es-ES" altLang="es-AR" b="1" u="sng" baseline="-25000" dirty="0">
              <a:effectLst>
                <a:outerShdw blurRad="38100" dist="38100" dir="2700000" algn="tl">
                  <a:srgbClr val="C0C0C0"/>
                </a:outerShdw>
              </a:effectLst>
            </a:endParaRPr>
          </a:p>
        </p:txBody>
      </p:sp>
      <p:sp>
        <p:nvSpPr>
          <p:cNvPr id="58372" name="Text Box 4"/>
          <p:cNvSpPr txBox="1">
            <a:spLocks noChangeArrowheads="1"/>
          </p:cNvSpPr>
          <p:nvPr/>
        </p:nvSpPr>
        <p:spPr bwMode="auto">
          <a:xfrm>
            <a:off x="4191000" y="27432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58373" name="Text Box 6"/>
          <p:cNvSpPr txBox="1">
            <a:spLocks noChangeArrowheads="1"/>
          </p:cNvSpPr>
          <p:nvPr/>
        </p:nvSpPr>
        <p:spPr bwMode="auto">
          <a:xfrm>
            <a:off x="1219200" y="55626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9223" name="Text Box 7"/>
          <p:cNvSpPr txBox="1">
            <a:spLocks noChangeArrowheads="1"/>
          </p:cNvSpPr>
          <p:nvPr/>
        </p:nvSpPr>
        <p:spPr bwMode="auto">
          <a:xfrm>
            <a:off x="1841500" y="1849438"/>
            <a:ext cx="5311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Prueba T </a:t>
            </a:r>
            <a:r>
              <a:rPr lang="es-MX" altLang="es-AR" sz="1800" b="1" dirty="0" err="1">
                <a:solidFill>
                  <a:schemeClr val="tx2"/>
                </a:solidFill>
                <a:effectLst>
                  <a:outerShdw blurRad="38100" dist="38100" dir="2700000" algn="tl">
                    <a:srgbClr val="C0C0C0"/>
                  </a:outerShdw>
                </a:effectLst>
                <a:latin typeface="Calibri" pitchFamily="34" charset="0"/>
              </a:rPr>
              <a:t>Student</a:t>
            </a:r>
            <a:r>
              <a:rPr lang="es-MX" altLang="es-AR" sz="1800" b="1" dirty="0">
                <a:solidFill>
                  <a:schemeClr val="tx2"/>
                </a:solidFill>
                <a:effectLst>
                  <a:outerShdw blurRad="38100" dist="38100" dir="2700000" algn="tl">
                    <a:srgbClr val="C0C0C0"/>
                  </a:outerShdw>
                </a:effectLst>
                <a:latin typeface="Calibri" pitchFamily="34" charset="0"/>
              </a:rPr>
              <a:t> para dos muestras independientes</a:t>
            </a:r>
            <a:endParaRPr lang="es-ES" altLang="es-AR" sz="1800" b="1" dirty="0">
              <a:solidFill>
                <a:schemeClr val="tx2"/>
              </a:solidFill>
              <a:effectLst>
                <a:outerShdw blurRad="38100" dist="38100" dir="2700000" algn="tl">
                  <a:srgbClr val="C0C0C0"/>
                </a:outerShdw>
              </a:effectLst>
              <a:latin typeface="Calibri" pitchFamily="34" charset="0"/>
            </a:endParaRPr>
          </a:p>
        </p:txBody>
      </p:sp>
      <p:cxnSp>
        <p:nvCxnSpPr>
          <p:cNvPr id="58375" name="AutoShape 8"/>
          <p:cNvCxnSpPr>
            <a:cxnSpLocks noChangeShapeType="1"/>
          </p:cNvCxnSpPr>
          <p:nvPr/>
        </p:nvCxnSpPr>
        <p:spPr bwMode="auto">
          <a:xfrm rot="-5400000" flipH="1" flipV="1">
            <a:off x="5021263" y="1573212"/>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6" name="AutoShape 9"/>
          <p:cNvCxnSpPr>
            <a:cxnSpLocks noChangeShapeType="1"/>
          </p:cNvCxnSpPr>
          <p:nvPr/>
        </p:nvCxnSpPr>
        <p:spPr bwMode="auto">
          <a:xfrm rot="10800000" flipH="1">
            <a:off x="228600" y="2001838"/>
            <a:ext cx="4987925" cy="3159125"/>
          </a:xfrm>
          <a:prstGeom prst="curvedConnector4">
            <a:avLst>
              <a:gd name="adj1" fmla="val -4583"/>
              <a:gd name="adj2" fmla="val 63269"/>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7" name="AutoShape 10"/>
          <p:cNvCxnSpPr>
            <a:cxnSpLocks noChangeShapeType="1"/>
          </p:cNvCxnSpPr>
          <p:nvPr/>
        </p:nvCxnSpPr>
        <p:spPr bwMode="auto">
          <a:xfrm rot="-5400000" flipH="1" flipV="1">
            <a:off x="5033963" y="1595437"/>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37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56118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9" name="Oval 12"/>
          <p:cNvSpPr>
            <a:spLocks noChangeArrowheads="1"/>
          </p:cNvSpPr>
          <p:nvPr/>
        </p:nvSpPr>
        <p:spPr bwMode="auto">
          <a:xfrm flipH="1">
            <a:off x="17526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8380" name="Oval 13"/>
          <p:cNvSpPr>
            <a:spLocks noChangeArrowheads="1"/>
          </p:cNvSpPr>
          <p:nvPr/>
        </p:nvSpPr>
        <p:spPr bwMode="auto">
          <a:xfrm flipH="1">
            <a:off x="10668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pic>
        <p:nvPicPr>
          <p:cNvPr id="58381"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95800"/>
            <a:ext cx="64008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82" name="Oval 15"/>
          <p:cNvSpPr>
            <a:spLocks noChangeArrowheads="1"/>
          </p:cNvSpPr>
          <p:nvPr/>
        </p:nvSpPr>
        <p:spPr bwMode="auto">
          <a:xfrm flipH="1">
            <a:off x="990600" y="4572000"/>
            <a:ext cx="1676400" cy="685800"/>
          </a:xfrm>
          <a:prstGeom prst="ellipse">
            <a:avLst/>
          </a:prstGeom>
          <a:noFill/>
          <a:ln w="25400">
            <a:solidFill>
              <a:schemeClr val="folHlink"/>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8383" name="Oval 16"/>
          <p:cNvSpPr>
            <a:spLocks noChangeArrowheads="1"/>
          </p:cNvSpPr>
          <p:nvPr/>
        </p:nvSpPr>
        <p:spPr bwMode="auto">
          <a:xfrm flipH="1">
            <a:off x="1752600" y="5486400"/>
            <a:ext cx="9144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8384" name="Oval 17"/>
          <p:cNvSpPr>
            <a:spLocks noChangeArrowheads="1"/>
          </p:cNvSpPr>
          <p:nvPr/>
        </p:nvSpPr>
        <p:spPr bwMode="auto">
          <a:xfrm flipH="1">
            <a:off x="457200" y="5562600"/>
            <a:ext cx="7620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9234" name="Oval 18"/>
          <p:cNvSpPr>
            <a:spLocks noChangeArrowheads="1"/>
          </p:cNvSpPr>
          <p:nvPr/>
        </p:nvSpPr>
        <p:spPr bwMode="auto">
          <a:xfrm>
            <a:off x="3657600" y="5562600"/>
            <a:ext cx="533400" cy="457200"/>
          </a:xfrm>
          <a:prstGeom prst="ellipse">
            <a:avLst/>
          </a:prstGeom>
          <a:noFill/>
          <a:ln w="25400">
            <a:solidFill>
              <a:srgbClr val="008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cxnSp>
        <p:nvCxnSpPr>
          <p:cNvPr id="9235" name="AutoShape 19"/>
          <p:cNvCxnSpPr>
            <a:cxnSpLocks noChangeShapeType="1"/>
            <a:stCxn id="58384" idx="3"/>
            <a:endCxn id="9234" idx="3"/>
          </p:cNvCxnSpPr>
          <p:nvPr/>
        </p:nvCxnSpPr>
        <p:spPr bwMode="auto">
          <a:xfrm rot="16200000" flipH="1">
            <a:off x="2420144" y="4650582"/>
            <a:ext cx="1587" cy="2628900"/>
          </a:xfrm>
          <a:prstGeom prst="curvedConnector3">
            <a:avLst>
              <a:gd name="adj1" fmla="val 17900000"/>
            </a:avLst>
          </a:prstGeom>
          <a:noFill/>
          <a:ln w="25400">
            <a:solidFill>
              <a:srgbClr val="00808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87" name="AutoShape 20"/>
          <p:cNvCxnSpPr>
            <a:cxnSpLocks noChangeShapeType="1"/>
            <a:stCxn id="58383" idx="6"/>
          </p:cNvCxnSpPr>
          <p:nvPr/>
        </p:nvCxnSpPr>
        <p:spPr bwMode="auto">
          <a:xfrm rot="10800000">
            <a:off x="1066800" y="5608638"/>
            <a:ext cx="673100" cy="104775"/>
          </a:xfrm>
          <a:prstGeom prst="curvedConnector3">
            <a:avLst>
              <a:gd name="adj1" fmla="val 49056"/>
            </a:avLst>
          </a:prstGeom>
          <a:noFill/>
          <a:ln w="25400">
            <a:solidFill>
              <a:srgbClr val="339966"/>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8" name="Text Box 24"/>
          <p:cNvSpPr txBox="1">
            <a:spLocks noChangeArrowheads="1"/>
          </p:cNvSpPr>
          <p:nvPr/>
        </p:nvSpPr>
        <p:spPr bwMode="auto">
          <a:xfrm>
            <a:off x="228600" y="5105400"/>
            <a:ext cx="3505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1400" i="1">
                <a:solidFill>
                  <a:srgbClr val="009900"/>
                </a:solidFill>
                <a:latin typeface="Calibri" pitchFamily="34" charset="0"/>
              </a:rPr>
              <a:t>valor asociado al estadístico mayor a</a:t>
            </a:r>
            <a:r>
              <a:rPr lang="es-MX" altLang="es-AR" sz="1400" i="1">
                <a:solidFill>
                  <a:srgbClr val="009900"/>
                </a:solidFill>
                <a:latin typeface="Symbol" pitchFamily="18" charset="2"/>
              </a:rPr>
              <a:t> a</a:t>
            </a:r>
            <a:endParaRPr lang="es-ES" altLang="es-AR" sz="1400" i="1">
              <a:solidFill>
                <a:srgbClr val="009900"/>
              </a:solidFill>
              <a:latin typeface="Symbol" pitchFamily="18" charset="2"/>
            </a:endParaRPr>
          </a:p>
        </p:txBody>
      </p:sp>
      <p:pic>
        <p:nvPicPr>
          <p:cNvPr id="9244" name="Picture 28" descr="img16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2290763"/>
            <a:ext cx="4800600" cy="4567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243" name="Text Box 27"/>
          <p:cNvSpPr txBox="1">
            <a:spLocks noChangeArrowheads="1"/>
          </p:cNvSpPr>
          <p:nvPr/>
        </p:nvSpPr>
        <p:spPr bwMode="auto">
          <a:xfrm>
            <a:off x="6477000" y="2590800"/>
            <a:ext cx="2667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b="1">
                <a:solidFill>
                  <a:schemeClr val="tx2"/>
                </a:solidFill>
                <a:effectLst>
                  <a:outerShdw blurRad="38100" dist="38100" dir="2700000" algn="tl">
                    <a:srgbClr val="C0C0C0"/>
                  </a:outerShdw>
                </a:effectLst>
                <a:latin typeface="Calibri" pitchFamily="34" charset="0"/>
              </a:rPr>
              <a:t>Nivel de sig </a:t>
            </a:r>
            <a:r>
              <a:rPr lang="es-MX" altLang="es-AR" b="1">
                <a:solidFill>
                  <a:schemeClr val="tx2"/>
                </a:solidFill>
                <a:effectLst>
                  <a:outerShdw blurRad="38100" dist="38100" dir="2700000" algn="tl">
                    <a:srgbClr val="C0C0C0"/>
                  </a:outerShdw>
                </a:effectLst>
                <a:latin typeface="Symbol" pitchFamily="18" charset="2"/>
              </a:rPr>
              <a:t>a: </a:t>
            </a:r>
          </a:p>
          <a:p>
            <a:pPr algn="ctr">
              <a:spcBef>
                <a:spcPct val="50000"/>
              </a:spcBef>
              <a:defRPr/>
            </a:pPr>
            <a:r>
              <a:rPr lang="es-MX" altLang="es-AR" b="1">
                <a:solidFill>
                  <a:schemeClr val="tx2"/>
                </a:solidFill>
                <a:effectLst>
                  <a:outerShdw blurRad="38100" dist="38100" dir="2700000" algn="tl">
                    <a:srgbClr val="C0C0C0"/>
                  </a:outerShdw>
                </a:effectLst>
                <a:latin typeface="Symbol" pitchFamily="18" charset="2"/>
              </a:rPr>
              <a:t> </a:t>
            </a:r>
            <a:r>
              <a:rPr lang="es-MX" altLang="es-AR" sz="1800" b="1">
                <a:solidFill>
                  <a:schemeClr val="tx2"/>
                </a:solidFill>
                <a:effectLst>
                  <a:outerShdw blurRad="38100" dist="38100" dir="2700000" algn="tl">
                    <a:srgbClr val="C0C0C0"/>
                  </a:outerShdw>
                </a:effectLst>
                <a:latin typeface="Calibri" pitchFamily="34" charset="0"/>
              </a:rPr>
              <a:t>0,05</a:t>
            </a:r>
            <a:endParaRPr lang="es-ES" altLang="es-AR" sz="1800" b="1">
              <a:solidFill>
                <a:schemeClr val="tx2"/>
              </a:solidFill>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35"/>
                                        </p:tgtEl>
                                        <p:attrNameLst>
                                          <p:attrName>style.visibility</p:attrName>
                                        </p:attrNameLst>
                                      </p:cBhvr>
                                      <p:to>
                                        <p:strVal val="visible"/>
                                      </p:to>
                                    </p:set>
                                    <p:anim calcmode="lin" valueType="num">
                                      <p:cBhvr additive="base">
                                        <p:cTn id="7" dur="500" fill="hold"/>
                                        <p:tgtEl>
                                          <p:spTgt spid="9235"/>
                                        </p:tgtEl>
                                        <p:attrNameLst>
                                          <p:attrName>ppt_x</p:attrName>
                                        </p:attrNameLst>
                                      </p:cBhvr>
                                      <p:tavLst>
                                        <p:tav tm="0">
                                          <p:val>
                                            <p:strVal val="0-#ppt_w/2"/>
                                          </p:val>
                                        </p:tav>
                                        <p:tav tm="100000">
                                          <p:val>
                                            <p:strVal val="#ppt_x"/>
                                          </p:val>
                                        </p:tav>
                                      </p:tavLst>
                                    </p:anim>
                                    <p:anim calcmode="lin" valueType="num">
                                      <p:cBhvr additive="base">
                                        <p:cTn id="8" dur="500" fill="hold"/>
                                        <p:tgtEl>
                                          <p:spTgt spid="923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234"/>
                                        </p:tgtEl>
                                        <p:attrNameLst>
                                          <p:attrName>style.visibility</p:attrName>
                                        </p:attrNameLst>
                                      </p:cBhvr>
                                      <p:to>
                                        <p:strVal val="visible"/>
                                      </p:to>
                                    </p:set>
                                    <p:anim calcmode="lin" valueType="num">
                                      <p:cBhvr additive="base">
                                        <p:cTn id="12" dur="500" fill="hold"/>
                                        <p:tgtEl>
                                          <p:spTgt spid="9234"/>
                                        </p:tgtEl>
                                        <p:attrNameLst>
                                          <p:attrName>ppt_x</p:attrName>
                                        </p:attrNameLst>
                                      </p:cBhvr>
                                      <p:tavLst>
                                        <p:tav tm="0">
                                          <p:val>
                                            <p:strVal val="0-#ppt_w/2"/>
                                          </p:val>
                                        </p:tav>
                                        <p:tav tm="100000">
                                          <p:val>
                                            <p:strVal val="#ppt_x"/>
                                          </p:val>
                                        </p:tav>
                                      </p:tavLst>
                                    </p:anim>
                                    <p:anim calcmode="lin" valueType="num">
                                      <p:cBhvr additive="base">
                                        <p:cTn id="13" dur="500" fill="hold"/>
                                        <p:tgtEl>
                                          <p:spTgt spid="9234"/>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9244"/>
                                        </p:tgtEl>
                                        <p:attrNameLst>
                                          <p:attrName>style.visibility</p:attrName>
                                        </p:attrNameLst>
                                      </p:cBhvr>
                                      <p:to>
                                        <p:strVal val="visible"/>
                                      </p:to>
                                    </p:set>
                                    <p:animEffect transition="in" filter="box(in)">
                                      <p:cBhvr>
                                        <p:cTn id="18" dur="500"/>
                                        <p:tgtEl>
                                          <p:spTgt spid="9244"/>
                                        </p:tgtEl>
                                      </p:cBhvr>
                                    </p:animEffect>
                                  </p:childTnLst>
                                </p:cTn>
                              </p:par>
                            </p:childTnLst>
                          </p:cTn>
                        </p:par>
                        <p:par>
                          <p:cTn id="19" fill="hold" nodeType="afterGroup">
                            <p:stCondLst>
                              <p:cond delay="500"/>
                            </p:stCondLst>
                            <p:childTnLst>
                              <p:par>
                                <p:cTn id="20" presetID="2" presetClass="entr" presetSubtype="8" fill="hold" grpId="0" nodeType="afterEffect">
                                  <p:stCondLst>
                                    <p:cond delay="0"/>
                                  </p:stCondLst>
                                  <p:childTnLst>
                                    <p:set>
                                      <p:cBhvr>
                                        <p:cTn id="21" dur="1" fill="hold">
                                          <p:stCondLst>
                                            <p:cond delay="0"/>
                                          </p:stCondLst>
                                        </p:cTn>
                                        <p:tgtEl>
                                          <p:spTgt spid="9243"/>
                                        </p:tgtEl>
                                        <p:attrNameLst>
                                          <p:attrName>style.visibility</p:attrName>
                                        </p:attrNameLst>
                                      </p:cBhvr>
                                      <p:to>
                                        <p:strVal val="visible"/>
                                      </p:to>
                                    </p:set>
                                    <p:anim calcmode="lin" valueType="num">
                                      <p:cBhvr additive="base">
                                        <p:cTn id="22" dur="500" fill="hold"/>
                                        <p:tgtEl>
                                          <p:spTgt spid="9243"/>
                                        </p:tgtEl>
                                        <p:attrNameLst>
                                          <p:attrName>ppt_x</p:attrName>
                                        </p:attrNameLst>
                                      </p:cBhvr>
                                      <p:tavLst>
                                        <p:tav tm="0">
                                          <p:val>
                                            <p:strVal val="0-#ppt_w/2"/>
                                          </p:val>
                                        </p:tav>
                                        <p:tav tm="100000">
                                          <p:val>
                                            <p:strVal val="#ppt_x"/>
                                          </p:val>
                                        </p:tav>
                                      </p:tavLst>
                                    </p:anim>
                                    <p:anim calcmode="lin" valueType="num">
                                      <p:cBhvr additive="base">
                                        <p:cTn id="23" dur="500" fill="hold"/>
                                        <p:tgtEl>
                                          <p:spTgt spid="92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4" grpId="0" animBg="1"/>
      <p:bldP spid="9243"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a:defRPr/>
            </a:pPr>
            <a:r>
              <a:rPr lang="es-MX" altLang="es-AR" sz="3200" b="1">
                <a:effectLst>
                  <a:outerShdw blurRad="38100" dist="38100" dir="2700000" algn="tl">
                    <a:srgbClr val="C0C0C0"/>
                  </a:outerShdw>
                </a:effectLst>
              </a:rPr>
              <a:t>Pruebas de decisión estadística</a:t>
            </a:r>
            <a:br>
              <a:rPr lang="es-MX" altLang="es-AR" sz="3200" b="1">
                <a:effectLst>
                  <a:outerShdw blurRad="38100" dist="38100" dir="2700000" algn="tl">
                    <a:srgbClr val="C0C0C0"/>
                  </a:outerShdw>
                </a:effectLst>
              </a:rPr>
            </a:br>
            <a:r>
              <a:rPr lang="es-MX" altLang="es-AR" sz="2400" b="1">
                <a:effectLst>
                  <a:outerShdw blurRad="38100" dist="38100" dir="2700000" algn="tl">
                    <a:srgbClr val="C0C0C0"/>
                  </a:outerShdw>
                </a:effectLst>
              </a:rPr>
              <a:t>Prueba T Student</a:t>
            </a:r>
            <a:r>
              <a:rPr lang="es-ES" altLang="es-AR" sz="2400" b="1">
                <a:effectLst>
                  <a:outerShdw blurRad="38100" dist="38100" dir="2700000" algn="tl">
                    <a:srgbClr val="C0C0C0"/>
                  </a:outerShdw>
                </a:effectLst>
              </a:rPr>
              <a:t/>
            </a:r>
            <a:br>
              <a:rPr lang="es-ES" altLang="es-AR" sz="2400" b="1">
                <a:effectLst>
                  <a:outerShdw blurRad="38100" dist="38100" dir="2700000" algn="tl">
                    <a:srgbClr val="C0C0C0"/>
                  </a:outerShdw>
                </a:effectLst>
              </a:rPr>
            </a:br>
            <a:endParaRPr lang="es-ES" altLang="es-AR" sz="2400" b="1">
              <a:effectLst>
                <a:outerShdw blurRad="38100" dist="38100" dir="2700000" algn="tl">
                  <a:srgbClr val="C0C0C0"/>
                </a:outerShdw>
              </a:effectLst>
            </a:endParaRPr>
          </a:p>
        </p:txBody>
      </p:sp>
      <p:sp>
        <p:nvSpPr>
          <p:cNvPr id="1027" name="Text Box 3"/>
          <p:cNvSpPr txBox="1">
            <a:spLocks noChangeArrowheads="1"/>
          </p:cNvSpPr>
          <p:nvPr/>
        </p:nvSpPr>
        <p:spPr bwMode="auto">
          <a:xfrm>
            <a:off x="2722563" y="1230313"/>
            <a:ext cx="4649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effectLst>
                  <a:outerShdw blurRad="38100" dist="38100" dir="2700000" algn="tl">
                    <a:srgbClr val="C0C0C0"/>
                  </a:outerShdw>
                </a:effectLst>
                <a:latin typeface="Calibri" pitchFamily="34" charset="0"/>
              </a:rPr>
              <a:t>Decisión estadística de rechazo o no  de </a:t>
            </a:r>
            <a:r>
              <a:rPr lang="es-MX" altLang="es-AR" b="1" u="sng" dirty="0">
                <a:effectLst>
                  <a:outerShdw blurRad="38100" dist="38100" dir="2700000" algn="tl">
                    <a:srgbClr val="C0C0C0"/>
                  </a:outerShdw>
                </a:effectLst>
              </a:rPr>
              <a:t>H</a:t>
            </a:r>
            <a:r>
              <a:rPr lang="es-MX" altLang="es-AR" b="1" u="sng" baseline="-25000" dirty="0">
                <a:effectLst>
                  <a:outerShdw blurRad="38100" dist="38100" dir="2700000" algn="tl">
                    <a:srgbClr val="C0C0C0"/>
                  </a:outerShdw>
                </a:effectLst>
              </a:rPr>
              <a:t>0 </a:t>
            </a:r>
            <a:endParaRPr lang="es-ES" altLang="es-AR" b="1" u="sng" baseline="-25000" dirty="0">
              <a:effectLst>
                <a:outerShdw blurRad="38100" dist="38100" dir="2700000" algn="tl">
                  <a:srgbClr val="C0C0C0"/>
                </a:outerShdw>
              </a:effectLst>
            </a:endParaRPr>
          </a:p>
        </p:txBody>
      </p:sp>
      <p:sp>
        <p:nvSpPr>
          <p:cNvPr id="59396" name="Text Box 4"/>
          <p:cNvSpPr txBox="1">
            <a:spLocks noChangeArrowheads="1"/>
          </p:cNvSpPr>
          <p:nvPr/>
        </p:nvSpPr>
        <p:spPr bwMode="auto">
          <a:xfrm>
            <a:off x="4191000" y="27432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1029" name="Text Box 5"/>
          <p:cNvSpPr txBox="1">
            <a:spLocks noChangeArrowheads="1"/>
          </p:cNvSpPr>
          <p:nvPr/>
        </p:nvSpPr>
        <p:spPr bwMode="auto">
          <a:xfrm>
            <a:off x="4191000" y="27432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b="1">
                <a:solidFill>
                  <a:schemeClr val="tx2"/>
                </a:solidFill>
                <a:effectLst>
                  <a:outerShdw blurRad="38100" dist="38100" dir="2700000" algn="tl">
                    <a:srgbClr val="C0C0C0"/>
                  </a:outerShdw>
                </a:effectLst>
                <a:latin typeface="Calibri" pitchFamily="34" charset="0"/>
              </a:rPr>
              <a:t>Nivel de significatividad      </a:t>
            </a:r>
            <a:r>
              <a:rPr lang="es-MX" altLang="es-AR" b="1">
                <a:solidFill>
                  <a:schemeClr val="tx2"/>
                </a:solidFill>
                <a:effectLst>
                  <a:outerShdw blurRad="38100" dist="38100" dir="2700000" algn="tl">
                    <a:srgbClr val="C0C0C0"/>
                  </a:outerShdw>
                </a:effectLst>
                <a:latin typeface="Symbol" pitchFamily="18" charset="2"/>
              </a:rPr>
              <a:t>a  </a:t>
            </a:r>
            <a:r>
              <a:rPr lang="es-MX" altLang="es-AR" sz="1800" b="1">
                <a:solidFill>
                  <a:schemeClr val="tx2"/>
                </a:solidFill>
                <a:effectLst>
                  <a:outerShdw blurRad="38100" dist="38100" dir="2700000" algn="tl">
                    <a:srgbClr val="C0C0C0"/>
                  </a:outerShdw>
                </a:effectLst>
                <a:latin typeface="Calibri" pitchFamily="34" charset="0"/>
              </a:rPr>
              <a:t>0,05</a:t>
            </a:r>
            <a:endParaRPr lang="es-ES" altLang="es-AR" sz="1800" b="1">
              <a:solidFill>
                <a:schemeClr val="tx2"/>
              </a:solidFill>
              <a:effectLst>
                <a:outerShdw blurRad="38100" dist="38100" dir="2700000" algn="tl">
                  <a:srgbClr val="C0C0C0"/>
                </a:outerShdw>
              </a:effectLst>
              <a:latin typeface="Calibri" pitchFamily="34" charset="0"/>
            </a:endParaRPr>
          </a:p>
        </p:txBody>
      </p:sp>
      <p:sp>
        <p:nvSpPr>
          <p:cNvPr id="59398" name="Text Box 6"/>
          <p:cNvSpPr txBox="1">
            <a:spLocks noChangeArrowheads="1"/>
          </p:cNvSpPr>
          <p:nvPr/>
        </p:nvSpPr>
        <p:spPr bwMode="auto">
          <a:xfrm>
            <a:off x="1219200" y="55626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1031" name="Text Box 7"/>
          <p:cNvSpPr txBox="1">
            <a:spLocks noChangeArrowheads="1"/>
          </p:cNvSpPr>
          <p:nvPr/>
        </p:nvSpPr>
        <p:spPr bwMode="auto">
          <a:xfrm>
            <a:off x="2332038" y="1884363"/>
            <a:ext cx="5267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Prueba T </a:t>
            </a:r>
            <a:r>
              <a:rPr lang="es-MX" altLang="es-AR" sz="1800" b="1" dirty="0" err="1">
                <a:solidFill>
                  <a:schemeClr val="tx2"/>
                </a:solidFill>
                <a:effectLst>
                  <a:outerShdw blurRad="38100" dist="38100" dir="2700000" algn="tl">
                    <a:srgbClr val="C0C0C0"/>
                  </a:outerShdw>
                </a:effectLst>
                <a:latin typeface="Calibri" pitchFamily="34" charset="0"/>
              </a:rPr>
              <a:t>Student</a:t>
            </a:r>
            <a:r>
              <a:rPr lang="es-MX" altLang="es-AR" sz="1800" b="1" dirty="0">
                <a:solidFill>
                  <a:schemeClr val="tx2"/>
                </a:solidFill>
                <a:effectLst>
                  <a:outerShdw blurRad="38100" dist="38100" dir="2700000" algn="tl">
                    <a:srgbClr val="C0C0C0"/>
                  </a:outerShdw>
                </a:effectLst>
                <a:latin typeface="Calibri" pitchFamily="34" charset="0"/>
              </a:rPr>
              <a:t> para dos muestras independientes</a:t>
            </a:r>
            <a:endParaRPr lang="es-ES" altLang="es-AR" sz="1800" b="1" dirty="0">
              <a:solidFill>
                <a:schemeClr val="tx2"/>
              </a:solidFill>
              <a:effectLst>
                <a:outerShdw blurRad="38100" dist="38100" dir="2700000" algn="tl">
                  <a:srgbClr val="C0C0C0"/>
                </a:outerShdw>
              </a:effectLst>
              <a:latin typeface="Calibri" pitchFamily="34" charset="0"/>
            </a:endParaRPr>
          </a:p>
        </p:txBody>
      </p:sp>
      <p:cxnSp>
        <p:nvCxnSpPr>
          <p:cNvPr id="59400" name="AutoShape 8"/>
          <p:cNvCxnSpPr>
            <a:cxnSpLocks noChangeShapeType="1"/>
          </p:cNvCxnSpPr>
          <p:nvPr/>
        </p:nvCxnSpPr>
        <p:spPr bwMode="auto">
          <a:xfrm rot="-5400000" flipH="1" flipV="1">
            <a:off x="5337969" y="1639094"/>
            <a:ext cx="327025"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01" name="AutoShape 9"/>
          <p:cNvCxnSpPr>
            <a:cxnSpLocks noChangeShapeType="1"/>
          </p:cNvCxnSpPr>
          <p:nvPr/>
        </p:nvCxnSpPr>
        <p:spPr bwMode="auto">
          <a:xfrm rot="10800000" flipH="1">
            <a:off x="228600" y="2001838"/>
            <a:ext cx="4987925" cy="3159125"/>
          </a:xfrm>
          <a:prstGeom prst="curvedConnector4">
            <a:avLst>
              <a:gd name="adj1" fmla="val -4583"/>
              <a:gd name="adj2" fmla="val 63269"/>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02" name="AutoShape 10"/>
          <p:cNvCxnSpPr>
            <a:cxnSpLocks noChangeShapeType="1"/>
          </p:cNvCxnSpPr>
          <p:nvPr/>
        </p:nvCxnSpPr>
        <p:spPr bwMode="auto">
          <a:xfrm rot="-5400000" flipH="1" flipV="1">
            <a:off x="5033963" y="1595437"/>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940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56118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4" name="Oval 12"/>
          <p:cNvSpPr>
            <a:spLocks noChangeArrowheads="1"/>
          </p:cNvSpPr>
          <p:nvPr/>
        </p:nvSpPr>
        <p:spPr bwMode="auto">
          <a:xfrm flipH="1">
            <a:off x="17526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05" name="Oval 13"/>
          <p:cNvSpPr>
            <a:spLocks noChangeArrowheads="1"/>
          </p:cNvSpPr>
          <p:nvPr/>
        </p:nvSpPr>
        <p:spPr bwMode="auto">
          <a:xfrm flipH="1">
            <a:off x="10668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pic>
        <p:nvPicPr>
          <p:cNvPr id="5940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95800"/>
            <a:ext cx="64008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7" name="Oval 15"/>
          <p:cNvSpPr>
            <a:spLocks noChangeArrowheads="1"/>
          </p:cNvSpPr>
          <p:nvPr/>
        </p:nvSpPr>
        <p:spPr bwMode="auto">
          <a:xfrm flipH="1">
            <a:off x="990600" y="4572000"/>
            <a:ext cx="1676400" cy="685800"/>
          </a:xfrm>
          <a:prstGeom prst="ellipse">
            <a:avLst/>
          </a:prstGeom>
          <a:noFill/>
          <a:ln w="25400">
            <a:solidFill>
              <a:schemeClr val="folHlink"/>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08" name="Oval 16"/>
          <p:cNvSpPr>
            <a:spLocks noChangeArrowheads="1"/>
          </p:cNvSpPr>
          <p:nvPr/>
        </p:nvSpPr>
        <p:spPr bwMode="auto">
          <a:xfrm flipH="1">
            <a:off x="1752600" y="5486400"/>
            <a:ext cx="9144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09" name="Oval 17"/>
          <p:cNvSpPr>
            <a:spLocks noChangeArrowheads="1"/>
          </p:cNvSpPr>
          <p:nvPr/>
        </p:nvSpPr>
        <p:spPr bwMode="auto">
          <a:xfrm flipH="1">
            <a:off x="457200" y="5562600"/>
            <a:ext cx="7620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1042" name="Oval 18"/>
          <p:cNvSpPr>
            <a:spLocks noChangeArrowheads="1"/>
          </p:cNvSpPr>
          <p:nvPr/>
        </p:nvSpPr>
        <p:spPr bwMode="auto">
          <a:xfrm>
            <a:off x="3657600" y="5562600"/>
            <a:ext cx="533400" cy="457200"/>
          </a:xfrm>
          <a:prstGeom prst="ellipse">
            <a:avLst/>
          </a:prstGeom>
          <a:noFill/>
          <a:ln w="25400">
            <a:solidFill>
              <a:srgbClr val="008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cxnSp>
        <p:nvCxnSpPr>
          <p:cNvPr id="1043" name="AutoShape 19"/>
          <p:cNvCxnSpPr>
            <a:cxnSpLocks noChangeShapeType="1"/>
            <a:stCxn id="59409" idx="3"/>
            <a:endCxn id="1042" idx="3"/>
          </p:cNvCxnSpPr>
          <p:nvPr/>
        </p:nvCxnSpPr>
        <p:spPr bwMode="auto">
          <a:xfrm rot="16200000" flipH="1">
            <a:off x="2420144" y="4650582"/>
            <a:ext cx="1587" cy="2628900"/>
          </a:xfrm>
          <a:prstGeom prst="curvedConnector3">
            <a:avLst>
              <a:gd name="adj1" fmla="val 17900000"/>
            </a:avLst>
          </a:prstGeom>
          <a:noFill/>
          <a:ln w="25400">
            <a:solidFill>
              <a:srgbClr val="00808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12" name="AutoShape 20"/>
          <p:cNvCxnSpPr>
            <a:cxnSpLocks noChangeShapeType="1"/>
            <a:stCxn id="59408" idx="6"/>
          </p:cNvCxnSpPr>
          <p:nvPr/>
        </p:nvCxnSpPr>
        <p:spPr bwMode="auto">
          <a:xfrm rot="10800000">
            <a:off x="1066800" y="5608638"/>
            <a:ext cx="673100" cy="104775"/>
          </a:xfrm>
          <a:prstGeom prst="curvedConnector3">
            <a:avLst>
              <a:gd name="adj1" fmla="val 49056"/>
            </a:avLst>
          </a:prstGeom>
          <a:noFill/>
          <a:ln w="25400">
            <a:solidFill>
              <a:srgbClr val="339966"/>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5" name="AutoShape 21"/>
          <p:cNvCxnSpPr>
            <a:cxnSpLocks noChangeShapeType="1"/>
            <a:stCxn id="1042" idx="6"/>
          </p:cNvCxnSpPr>
          <p:nvPr/>
        </p:nvCxnSpPr>
        <p:spPr bwMode="auto">
          <a:xfrm flipV="1">
            <a:off x="4203700" y="4178300"/>
            <a:ext cx="1524000" cy="1612900"/>
          </a:xfrm>
          <a:prstGeom prst="curvedConnector4">
            <a:avLst>
              <a:gd name="adj1" fmla="val 31667"/>
              <a:gd name="adj2" fmla="val 141731"/>
            </a:avLst>
          </a:prstGeom>
          <a:noFill/>
          <a:ln w="25400">
            <a:solidFill>
              <a:srgbClr val="00808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6" name="Text Box 22"/>
          <p:cNvSpPr txBox="1">
            <a:spLocks noChangeArrowheads="1"/>
          </p:cNvSpPr>
          <p:nvPr/>
        </p:nvSpPr>
        <p:spPr bwMode="auto">
          <a:xfrm>
            <a:off x="5334000" y="4191000"/>
            <a:ext cx="3810000" cy="22431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a:solidFill>
                  <a:schemeClr val="tx2"/>
                </a:solidFill>
                <a:latin typeface="Calibri" pitchFamily="34" charset="0"/>
              </a:rPr>
              <a:t>Puedo rechazar la</a:t>
            </a:r>
            <a:r>
              <a:rPr lang="es-MX" altLang="es-AR"/>
              <a:t> </a:t>
            </a:r>
            <a:r>
              <a:rPr lang="es-MX" altLang="es-AR" u="sng"/>
              <a:t>H</a:t>
            </a:r>
            <a:r>
              <a:rPr lang="es-MX" altLang="es-AR" u="sng" baseline="-25000"/>
              <a:t>0 </a:t>
            </a:r>
            <a:r>
              <a:rPr lang="es-MX" altLang="es-AR" sz="1800">
                <a:solidFill>
                  <a:schemeClr val="tx2"/>
                </a:solidFill>
                <a:latin typeface="Calibri" pitchFamily="34" charset="0"/>
              </a:rPr>
              <a:t>ya que las diferencias entre la subpoblación de mujeres y la subpoblación de varones son estadísticamente significativas a nivel de significatividad 0,05</a:t>
            </a:r>
            <a:endParaRPr lang="es-ES" altLang="es-AR" sz="1800">
              <a:solidFill>
                <a:schemeClr val="tx2"/>
              </a:solidFill>
              <a:latin typeface="Calibri" pitchFamily="34" charset="0"/>
            </a:endParaRPr>
          </a:p>
          <a:p>
            <a:pPr>
              <a:spcBef>
                <a:spcPct val="50000"/>
              </a:spcBef>
              <a:defRPr/>
            </a:pPr>
            <a:r>
              <a:rPr lang="es-MX" altLang="es-AR" sz="1800" b="1">
                <a:solidFill>
                  <a:schemeClr val="tx2"/>
                </a:solidFill>
                <a:effectLst>
                  <a:outerShdw blurRad="38100" dist="38100" dir="2700000" algn="tl">
                    <a:srgbClr val="C0C0C0"/>
                  </a:outerShdw>
                </a:effectLst>
                <a:latin typeface="Calibri" pitchFamily="34" charset="0"/>
              </a:rPr>
              <a:t> </a:t>
            </a:r>
            <a:endParaRPr lang="es-ES" altLang="es-AR" sz="1800" b="1">
              <a:solidFill>
                <a:schemeClr val="tx2"/>
              </a:solidFill>
              <a:effectLst>
                <a:outerShdw blurRad="38100" dist="38100" dir="2700000" algn="tl">
                  <a:srgbClr val="C0C0C0"/>
                </a:outerShdw>
              </a:effectLst>
              <a:latin typeface="Calibri" pitchFamily="34" charset="0"/>
            </a:endParaRPr>
          </a:p>
        </p:txBody>
      </p:sp>
      <p:sp>
        <p:nvSpPr>
          <p:cNvPr id="1047" name="Oval 23"/>
          <p:cNvSpPr>
            <a:spLocks noChangeArrowheads="1"/>
          </p:cNvSpPr>
          <p:nvPr/>
        </p:nvSpPr>
        <p:spPr bwMode="auto">
          <a:xfrm flipH="1">
            <a:off x="5410200" y="3733800"/>
            <a:ext cx="3733800" cy="3124200"/>
          </a:xfrm>
          <a:prstGeom prst="ellipse">
            <a:avLst/>
          </a:prstGeom>
          <a:noFill/>
          <a:ln w="25400">
            <a:solidFill>
              <a:srgbClr val="00808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16" name="Text Box 24"/>
          <p:cNvSpPr txBox="1">
            <a:spLocks noChangeArrowheads="1"/>
          </p:cNvSpPr>
          <p:nvPr/>
        </p:nvSpPr>
        <p:spPr bwMode="auto">
          <a:xfrm>
            <a:off x="228600" y="5105400"/>
            <a:ext cx="3505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1400" i="1">
                <a:solidFill>
                  <a:srgbClr val="009900"/>
                </a:solidFill>
                <a:latin typeface="Calibri" pitchFamily="34" charset="0"/>
              </a:rPr>
              <a:t>valor asociado al estadístico mayor a</a:t>
            </a:r>
            <a:r>
              <a:rPr lang="es-MX" altLang="es-AR" sz="1400" i="1">
                <a:solidFill>
                  <a:srgbClr val="009900"/>
                </a:solidFill>
                <a:latin typeface="Symbol" pitchFamily="18" charset="2"/>
              </a:rPr>
              <a:t> a</a:t>
            </a:r>
            <a:endParaRPr lang="es-ES" altLang="es-AR" sz="1400" i="1">
              <a:solidFill>
                <a:srgbClr val="009900"/>
              </a:solidFill>
              <a:latin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3"/>
                                        </p:tgtEl>
                                        <p:attrNameLst>
                                          <p:attrName>style.visibility</p:attrName>
                                        </p:attrNameLst>
                                      </p:cBhvr>
                                      <p:to>
                                        <p:strVal val="visible"/>
                                      </p:to>
                                    </p:set>
                                    <p:anim calcmode="lin" valueType="num">
                                      <p:cBhvr additive="base">
                                        <p:cTn id="7" dur="500" fill="hold"/>
                                        <p:tgtEl>
                                          <p:spTgt spid="1043"/>
                                        </p:tgtEl>
                                        <p:attrNameLst>
                                          <p:attrName>ppt_x</p:attrName>
                                        </p:attrNameLst>
                                      </p:cBhvr>
                                      <p:tavLst>
                                        <p:tav tm="0">
                                          <p:val>
                                            <p:strVal val="0-#ppt_w/2"/>
                                          </p:val>
                                        </p:tav>
                                        <p:tav tm="100000">
                                          <p:val>
                                            <p:strVal val="#ppt_x"/>
                                          </p:val>
                                        </p:tav>
                                      </p:tavLst>
                                    </p:anim>
                                    <p:anim calcmode="lin" valueType="num">
                                      <p:cBhvr additive="base">
                                        <p:cTn id="8" dur="500" fill="hold"/>
                                        <p:tgtEl>
                                          <p:spTgt spid="104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42"/>
                                        </p:tgtEl>
                                        <p:attrNameLst>
                                          <p:attrName>style.visibility</p:attrName>
                                        </p:attrNameLst>
                                      </p:cBhvr>
                                      <p:to>
                                        <p:strVal val="visible"/>
                                      </p:to>
                                    </p:set>
                                    <p:anim calcmode="lin" valueType="num">
                                      <p:cBhvr additive="base">
                                        <p:cTn id="12" dur="500" fill="hold"/>
                                        <p:tgtEl>
                                          <p:spTgt spid="1042"/>
                                        </p:tgtEl>
                                        <p:attrNameLst>
                                          <p:attrName>ppt_x</p:attrName>
                                        </p:attrNameLst>
                                      </p:cBhvr>
                                      <p:tavLst>
                                        <p:tav tm="0">
                                          <p:val>
                                            <p:strVal val="0-#ppt_w/2"/>
                                          </p:val>
                                        </p:tav>
                                        <p:tav tm="100000">
                                          <p:val>
                                            <p:strVal val="#ppt_x"/>
                                          </p:val>
                                        </p:tav>
                                      </p:tavLst>
                                    </p:anim>
                                    <p:anim calcmode="lin" valueType="num">
                                      <p:cBhvr additive="base">
                                        <p:cTn id="13" dur="500" fill="hold"/>
                                        <p:tgtEl>
                                          <p:spTgt spid="104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46"/>
                                        </p:tgtEl>
                                        <p:attrNameLst>
                                          <p:attrName>style.visibility</p:attrName>
                                        </p:attrNameLst>
                                      </p:cBhvr>
                                      <p:to>
                                        <p:strVal val="visible"/>
                                      </p:to>
                                    </p:set>
                                    <p:anim calcmode="lin" valueType="num">
                                      <p:cBhvr additive="base">
                                        <p:cTn id="18" dur="500" fill="hold"/>
                                        <p:tgtEl>
                                          <p:spTgt spid="1046"/>
                                        </p:tgtEl>
                                        <p:attrNameLst>
                                          <p:attrName>ppt_x</p:attrName>
                                        </p:attrNameLst>
                                      </p:cBhvr>
                                      <p:tavLst>
                                        <p:tav tm="0">
                                          <p:val>
                                            <p:strVal val="0-#ppt_w/2"/>
                                          </p:val>
                                        </p:tav>
                                        <p:tav tm="100000">
                                          <p:val>
                                            <p:strVal val="#ppt_x"/>
                                          </p:val>
                                        </p:tav>
                                      </p:tavLst>
                                    </p:anim>
                                    <p:anim calcmode="lin" valueType="num">
                                      <p:cBhvr additive="base">
                                        <p:cTn id="19" dur="500" fill="hold"/>
                                        <p:tgtEl>
                                          <p:spTgt spid="1046"/>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1047"/>
                                        </p:tgtEl>
                                        <p:attrNameLst>
                                          <p:attrName>style.visibility</p:attrName>
                                        </p:attrNameLst>
                                      </p:cBhvr>
                                      <p:to>
                                        <p:strVal val="visible"/>
                                      </p:to>
                                    </p:set>
                                    <p:anim calcmode="lin" valueType="num">
                                      <p:cBhvr additive="base">
                                        <p:cTn id="23" dur="500" fill="hold"/>
                                        <p:tgtEl>
                                          <p:spTgt spid="1047"/>
                                        </p:tgtEl>
                                        <p:attrNameLst>
                                          <p:attrName>ppt_x</p:attrName>
                                        </p:attrNameLst>
                                      </p:cBhvr>
                                      <p:tavLst>
                                        <p:tav tm="0">
                                          <p:val>
                                            <p:strVal val="0-#ppt_w/2"/>
                                          </p:val>
                                        </p:tav>
                                        <p:tav tm="100000">
                                          <p:val>
                                            <p:strVal val="#ppt_x"/>
                                          </p:val>
                                        </p:tav>
                                      </p:tavLst>
                                    </p:anim>
                                    <p:anim calcmode="lin" valueType="num">
                                      <p:cBhvr additive="base">
                                        <p:cTn id="24" dur="500" fill="hold"/>
                                        <p:tgtEl>
                                          <p:spTgt spid="1047"/>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000"/>
                            </p:stCondLst>
                            <p:childTnLst>
                              <p:par>
                                <p:cTn id="26" presetID="2" presetClass="entr" presetSubtype="8" fill="hold" nodeType="afterEffect">
                                  <p:stCondLst>
                                    <p:cond delay="0"/>
                                  </p:stCondLst>
                                  <p:childTnLst>
                                    <p:set>
                                      <p:cBhvr>
                                        <p:cTn id="27" dur="1" fill="hold">
                                          <p:stCondLst>
                                            <p:cond delay="0"/>
                                          </p:stCondLst>
                                        </p:cTn>
                                        <p:tgtEl>
                                          <p:spTgt spid="1045"/>
                                        </p:tgtEl>
                                        <p:attrNameLst>
                                          <p:attrName>style.visibility</p:attrName>
                                        </p:attrNameLst>
                                      </p:cBhvr>
                                      <p:to>
                                        <p:strVal val="visible"/>
                                      </p:to>
                                    </p:set>
                                    <p:anim calcmode="lin" valueType="num">
                                      <p:cBhvr additive="base">
                                        <p:cTn id="28" dur="500" fill="hold"/>
                                        <p:tgtEl>
                                          <p:spTgt spid="1045"/>
                                        </p:tgtEl>
                                        <p:attrNameLst>
                                          <p:attrName>ppt_x</p:attrName>
                                        </p:attrNameLst>
                                      </p:cBhvr>
                                      <p:tavLst>
                                        <p:tav tm="0">
                                          <p:val>
                                            <p:strVal val="0-#ppt_w/2"/>
                                          </p:val>
                                        </p:tav>
                                        <p:tav tm="100000">
                                          <p:val>
                                            <p:strVal val="#ppt_x"/>
                                          </p:val>
                                        </p:tav>
                                      </p:tavLst>
                                    </p:anim>
                                    <p:anim calcmode="lin" valueType="num">
                                      <p:cBhvr additive="base">
                                        <p:cTn id="29" dur="500" fill="hold"/>
                                        <p:tgtEl>
                                          <p:spTgt spid="10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2" grpId="0" animBg="1"/>
      <p:bldP spid="1046" grpId="0" animBg="1" autoUpdateAnimBg="0"/>
      <p:bldP spid="104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434" name="AutoShape 3"/>
          <p:cNvCxnSpPr>
            <a:cxnSpLocks noChangeShapeType="1"/>
            <a:endCxn id="22532" idx="0"/>
          </p:cNvCxnSpPr>
          <p:nvPr/>
        </p:nvCxnSpPr>
        <p:spPr bwMode="auto">
          <a:xfrm rot="5400000">
            <a:off x="5300663" y="3700462"/>
            <a:ext cx="838200" cy="600075"/>
          </a:xfrm>
          <a:prstGeom prst="bentConnector3">
            <a:avLst>
              <a:gd name="adj1" fmla="val 50000"/>
            </a:avLst>
          </a:prstGeom>
          <a:noFill/>
          <a:ln w="22225">
            <a:solidFill>
              <a:schemeClr val="hlink"/>
            </a:solidFill>
            <a:miter lim="800000"/>
            <a:headEnd/>
            <a:tailEnd type="triangle" w="med" len="med"/>
          </a:ln>
          <a:extLst>
            <a:ext uri="{909E8E84-426E-40DD-AFC4-6F175D3DCCD1}">
              <a14:hiddenFill xmlns:a14="http://schemas.microsoft.com/office/drawing/2010/main">
                <a:noFill/>
              </a14:hiddenFill>
            </a:ext>
          </a:extLst>
        </p:spPr>
      </p:cxnSp>
      <p:sp>
        <p:nvSpPr>
          <p:cNvPr id="22531" name="Text Box 4"/>
          <p:cNvSpPr txBox="1">
            <a:spLocks noChangeArrowheads="1"/>
          </p:cNvSpPr>
          <p:nvPr/>
        </p:nvSpPr>
        <p:spPr bwMode="auto">
          <a:xfrm>
            <a:off x="4343400" y="46482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2532" name="Rectangle 5"/>
          <p:cNvSpPr>
            <a:spLocks noChangeArrowheads="1"/>
          </p:cNvSpPr>
          <p:nvPr/>
        </p:nvSpPr>
        <p:spPr bwMode="auto">
          <a:xfrm>
            <a:off x="3276600" y="4419600"/>
            <a:ext cx="428625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1700">
              <a:latin typeface="Arial" charset="0"/>
            </a:endParaRPr>
          </a:p>
        </p:txBody>
      </p:sp>
      <p:sp>
        <p:nvSpPr>
          <p:cNvPr id="18437" name="Rectangle 11"/>
          <p:cNvSpPr>
            <a:spLocks noChangeArrowheads="1"/>
          </p:cNvSpPr>
          <p:nvPr/>
        </p:nvSpPr>
        <p:spPr bwMode="auto">
          <a:xfrm>
            <a:off x="2209800" y="4572000"/>
            <a:ext cx="5562600" cy="1323975"/>
          </a:xfrm>
          <a:prstGeom prst="rect">
            <a:avLst/>
          </a:prstGeom>
          <a:noFill/>
          <a:ln w="9525">
            <a:noFill/>
            <a:miter lim="800000"/>
            <a:headEnd/>
            <a:tailEnd/>
          </a:ln>
        </p:spPr>
        <p:txBody>
          <a:bodyPr>
            <a:spAutoFit/>
          </a:bodyPr>
          <a:lstStyle/>
          <a:p>
            <a:pPr algn="ctr">
              <a:defRPr/>
            </a:pPr>
            <a:r>
              <a:rPr lang="es-ES" sz="2000" b="1" i="1" u="sng" dirty="0">
                <a:solidFill>
                  <a:srgbClr val="008000"/>
                </a:solidFill>
                <a:effectLst>
                  <a:outerShdw blurRad="38100" dist="38100" dir="2700000" algn="tl">
                    <a:srgbClr val="000000">
                      <a:alpha val="43137"/>
                    </a:srgbClr>
                  </a:outerShdw>
                </a:effectLst>
                <a:latin typeface="Arial" charset="0"/>
              </a:rPr>
              <a:t>frecuencia relativa acumulada</a:t>
            </a:r>
            <a:r>
              <a:rPr lang="es-ES" sz="2000" b="1" i="1" dirty="0">
                <a:solidFill>
                  <a:schemeClr val="folHlink"/>
                </a:solidFill>
                <a:latin typeface="Arial" charset="0"/>
              </a:rPr>
              <a:t>: </a:t>
            </a:r>
          </a:p>
          <a:p>
            <a:pPr algn="ctr">
              <a:defRPr/>
            </a:pPr>
            <a:r>
              <a:rPr lang="es-MX" sz="2000" i="1" dirty="0">
                <a:solidFill>
                  <a:schemeClr val="folHlink"/>
                </a:solidFill>
                <a:latin typeface="Arial" charset="0"/>
              </a:rPr>
              <a:t>relación </a:t>
            </a:r>
            <a:r>
              <a:rPr lang="es-ES" sz="2000" dirty="0">
                <a:solidFill>
                  <a:schemeClr val="folHlink"/>
                </a:solidFill>
                <a:latin typeface="Arial" charset="0"/>
              </a:rPr>
              <a:t>entre la frecuencia </a:t>
            </a:r>
            <a:r>
              <a:rPr lang="es-ES" sz="2000" i="1" u="sng" dirty="0">
                <a:solidFill>
                  <a:schemeClr val="folHlink"/>
                </a:solidFill>
                <a:latin typeface="Arial" charset="0"/>
              </a:rPr>
              <a:t>absoluta acumulada</a:t>
            </a:r>
            <a:r>
              <a:rPr lang="es-ES" sz="2000" dirty="0">
                <a:solidFill>
                  <a:schemeClr val="folHlink"/>
                </a:solidFill>
                <a:latin typeface="Arial" charset="0"/>
              </a:rPr>
              <a:t> dividido por el tamaño de la muestra (N)</a:t>
            </a:r>
            <a:endParaRPr lang="es-ES" sz="2000" b="1" i="1" dirty="0">
              <a:solidFill>
                <a:schemeClr val="folHlink"/>
              </a:solidFill>
              <a:latin typeface="Arial" charset="0"/>
            </a:endParaRPr>
          </a:p>
        </p:txBody>
      </p:sp>
      <p:sp>
        <p:nvSpPr>
          <p:cNvPr id="46093" name="Rectangle 13"/>
          <p:cNvSpPr>
            <a:spLocks noGrp="1" noChangeArrowheads="1"/>
          </p:cNvSpPr>
          <p:nvPr>
            <p:ph type="title"/>
          </p:nvPr>
        </p:nvSpPr>
        <p:spPr>
          <a:xfrm>
            <a:off x="1143000" y="765175"/>
            <a:ext cx="6726238" cy="576263"/>
          </a:xfrm>
        </p:spPr>
        <p:txBody>
          <a:bodyPr/>
          <a:lstStyle/>
          <a:p>
            <a:pPr algn="ctr" eaLnBrk="1" hangingPunct="1">
              <a:defRPr/>
            </a:pPr>
            <a:r>
              <a:rPr lang="es-ES" sz="2400" b="1" kern="1200" dirty="0">
                <a:ea typeface="+mn-ea"/>
                <a:cs typeface="+mn-cs"/>
              </a:rPr>
              <a:t>Tabla de distribución de </a:t>
            </a:r>
            <a:r>
              <a:rPr lang="es-ES" sz="2400" b="1" kern="1200" dirty="0" smtClean="0">
                <a:ea typeface="+mn-ea"/>
                <a:cs typeface="+mn-cs"/>
              </a:rPr>
              <a:t>frecuencias</a:t>
            </a:r>
            <a:endParaRPr lang="es-ES" sz="2400" b="1" kern="1200" dirty="0">
              <a:ea typeface="+mn-ea"/>
              <a:cs typeface="+mn-cs"/>
            </a:endParaRPr>
          </a:p>
        </p:txBody>
      </p:sp>
      <p:pic>
        <p:nvPicPr>
          <p:cNvPr id="22535" name="Picture 1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838200" y="1905000"/>
            <a:ext cx="7772400" cy="1776413"/>
          </a:xfrm>
          <a:noFill/>
        </p:spPr>
      </p:pic>
      <p:sp>
        <p:nvSpPr>
          <p:cNvPr id="18440" name="Oval 15"/>
          <p:cNvSpPr>
            <a:spLocks noChangeArrowheads="1"/>
          </p:cNvSpPr>
          <p:nvPr/>
        </p:nvSpPr>
        <p:spPr bwMode="auto">
          <a:xfrm>
            <a:off x="5410200" y="2133600"/>
            <a:ext cx="1524000" cy="1295400"/>
          </a:xfrm>
          <a:prstGeom prst="ellipse">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8440"/>
                                        </p:tgtEl>
                                        <p:attrNameLst>
                                          <p:attrName>style.visibility</p:attrName>
                                        </p:attrNameLst>
                                      </p:cBhvr>
                                      <p:to>
                                        <p:strVal val="visible"/>
                                      </p:to>
                                    </p:set>
                                    <p:animEffect transition="in" filter="checkerboard(across)">
                                      <p:cBhvr>
                                        <p:cTn id="7" dur="500"/>
                                        <p:tgtEl>
                                          <p:spTgt spid="18440"/>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18434"/>
                                        </p:tgtEl>
                                        <p:attrNameLst>
                                          <p:attrName>style.visibility</p:attrName>
                                        </p:attrNameLst>
                                      </p:cBhvr>
                                      <p:to>
                                        <p:strVal val="visible"/>
                                      </p:to>
                                    </p:set>
                                    <p:animEffect transition="in" filter="box(in)">
                                      <p:cBhvr>
                                        <p:cTn id="11" dur="500"/>
                                        <p:tgtEl>
                                          <p:spTgt spid="18434"/>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18437"/>
                                        </p:tgtEl>
                                        <p:attrNameLst>
                                          <p:attrName>style.visibility</p:attrName>
                                        </p:attrNameLst>
                                      </p:cBhvr>
                                      <p:to>
                                        <p:strVal val="visible"/>
                                      </p:to>
                                    </p:set>
                                    <p:animEffect transition="in" filter="box(in)">
                                      <p:cBhvr>
                                        <p:cTn id="14"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P spid="184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150938" y="765175"/>
            <a:ext cx="6300787" cy="576263"/>
          </a:xfrm>
        </p:spPr>
        <p:txBody>
          <a:bodyPr/>
          <a:lstStyle/>
          <a:p>
            <a:pPr algn="ctr" eaLnBrk="1" hangingPunct="1">
              <a:defRPr/>
            </a:pPr>
            <a:r>
              <a:rPr lang="es-MX" sz="2400" b="1" kern="1200" dirty="0">
                <a:ea typeface="+mn-ea"/>
                <a:cs typeface="+mn-cs"/>
              </a:rPr>
              <a:t>Otras medidas resumen</a:t>
            </a:r>
            <a:endParaRPr lang="es-ES" sz="2400" b="1" kern="1200" dirty="0">
              <a:ea typeface="+mn-ea"/>
              <a:cs typeface="+mn-cs"/>
            </a:endParaRPr>
          </a:p>
        </p:txBody>
      </p:sp>
      <p:pic>
        <p:nvPicPr>
          <p:cNvPr id="23555" name="Picture 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143000" y="1804988"/>
            <a:ext cx="7772400" cy="1776412"/>
          </a:xfrm>
          <a:noFill/>
        </p:spPr>
      </p:pic>
      <p:sp>
        <p:nvSpPr>
          <p:cNvPr id="58373" name="Text Box 5"/>
          <p:cNvSpPr txBox="1">
            <a:spLocks noChangeArrowheads="1"/>
          </p:cNvSpPr>
          <p:nvPr/>
        </p:nvSpPr>
        <p:spPr bwMode="auto">
          <a:xfrm>
            <a:off x="685800" y="3730625"/>
            <a:ext cx="2949575" cy="2446338"/>
          </a:xfrm>
          <a:prstGeom prst="rect">
            <a:avLst/>
          </a:prstGeom>
          <a:noFill/>
          <a:ln w="9525">
            <a:noFill/>
            <a:miter lim="800000"/>
            <a:headEnd/>
            <a:tailEnd/>
          </a:ln>
          <a:effectLst/>
        </p:spPr>
        <p:txBody>
          <a:bodyPr>
            <a:spAutoFit/>
          </a:bodyPr>
          <a:lstStyle/>
          <a:p>
            <a:pPr algn="ctr">
              <a:spcBef>
                <a:spcPct val="50000"/>
              </a:spcBef>
              <a:defRPr/>
            </a:pPr>
            <a:r>
              <a:rPr lang="es-MX" sz="1800" b="1" dirty="0">
                <a:effectLst>
                  <a:outerShdw blurRad="38100" dist="38100" dir="2700000" algn="tl">
                    <a:srgbClr val="C0C0C0"/>
                  </a:outerShdw>
                </a:effectLst>
                <a:latin typeface="Calibri" pitchFamily="34" charset="0"/>
              </a:rPr>
              <a:t>Proporciones:</a:t>
            </a:r>
            <a:r>
              <a:rPr lang="es-MX" sz="1800" dirty="0">
                <a:latin typeface="Calibri" pitchFamily="34" charset="0"/>
              </a:rPr>
              <a:t> es el cociente entre la frecuencia absoluta del valor y el N </a:t>
            </a:r>
          </a:p>
          <a:p>
            <a:pPr algn="ctr">
              <a:spcBef>
                <a:spcPct val="50000"/>
              </a:spcBef>
              <a:defRPr/>
            </a:pPr>
            <a:r>
              <a:rPr lang="es-MX" sz="1800" i="1" dirty="0">
                <a:solidFill>
                  <a:srgbClr val="000000"/>
                </a:solidFill>
                <a:latin typeface="Monotype Corsiva" pitchFamily="66" charset="0"/>
                <a:cs typeface="Arial" pitchFamily="34" charset="0"/>
              </a:rPr>
              <a:t>f</a:t>
            </a:r>
            <a:r>
              <a:rPr lang="es-MX" sz="1800" baseline="-25000" dirty="0">
                <a:solidFill>
                  <a:srgbClr val="000000"/>
                </a:solidFill>
                <a:latin typeface="Arial" pitchFamily="34" charset="0"/>
                <a:cs typeface="Arial" pitchFamily="34" charset="0"/>
              </a:rPr>
              <a:t>i</a:t>
            </a:r>
            <a:r>
              <a:rPr lang="es-MX" sz="1800" dirty="0">
                <a:solidFill>
                  <a:srgbClr val="000000"/>
                </a:solidFill>
                <a:latin typeface="Arial" pitchFamily="34" charset="0"/>
                <a:cs typeface="Arial" pitchFamily="34" charset="0"/>
              </a:rPr>
              <a:t> Valor (1)     7389959</a:t>
            </a:r>
            <a:r>
              <a:rPr lang="es-ES" sz="1800" dirty="0">
                <a:latin typeface="Calibri" pitchFamily="34" charset="0"/>
              </a:rPr>
              <a:t> </a:t>
            </a:r>
            <a:endParaRPr lang="es-MX" sz="1800" dirty="0">
              <a:latin typeface="Calibri" pitchFamily="34" charset="0"/>
            </a:endParaRPr>
          </a:p>
          <a:p>
            <a:pPr algn="ctr">
              <a:spcBef>
                <a:spcPct val="50000"/>
              </a:spcBef>
              <a:defRPr/>
            </a:pPr>
            <a:r>
              <a:rPr lang="es-MX" sz="1800" dirty="0">
                <a:solidFill>
                  <a:srgbClr val="000000"/>
                </a:solidFill>
                <a:latin typeface="Arial" pitchFamily="34" charset="0"/>
                <a:cs typeface="Arial" pitchFamily="34" charset="0"/>
              </a:rPr>
              <a:t>      N           23523661</a:t>
            </a:r>
            <a:r>
              <a:rPr lang="es-ES" sz="1800" dirty="0">
                <a:latin typeface="Calibri" pitchFamily="34" charset="0"/>
              </a:rPr>
              <a:t> </a:t>
            </a:r>
            <a:endParaRPr lang="es-MX" sz="1800" dirty="0">
              <a:latin typeface="Calibri" pitchFamily="34" charset="0"/>
            </a:endParaRPr>
          </a:p>
          <a:p>
            <a:pPr algn="ctr">
              <a:spcBef>
                <a:spcPct val="50000"/>
              </a:spcBef>
              <a:defRPr/>
            </a:pPr>
            <a:r>
              <a:rPr lang="es-MX" sz="1800" dirty="0">
                <a:latin typeface="Calibri" pitchFamily="34" charset="0"/>
              </a:rPr>
              <a:t>La proporción de trabajadores pobres es </a:t>
            </a:r>
            <a:r>
              <a:rPr lang="es-MX" sz="1800" b="1" dirty="0">
                <a:latin typeface="Calibri" pitchFamily="34" charset="0"/>
              </a:rPr>
              <a:t>0,31</a:t>
            </a:r>
            <a:endParaRPr lang="es-ES" sz="1800" b="1" dirty="0">
              <a:latin typeface="Calibri" pitchFamily="34" charset="0"/>
            </a:endParaRPr>
          </a:p>
        </p:txBody>
      </p:sp>
      <p:sp>
        <p:nvSpPr>
          <p:cNvPr id="58374" name="Text Box 6"/>
          <p:cNvSpPr txBox="1">
            <a:spLocks noChangeArrowheads="1"/>
          </p:cNvSpPr>
          <p:nvPr/>
        </p:nvSpPr>
        <p:spPr bwMode="auto">
          <a:xfrm>
            <a:off x="4419600" y="3429000"/>
            <a:ext cx="2743200" cy="2290763"/>
          </a:xfrm>
          <a:prstGeom prst="rect">
            <a:avLst/>
          </a:prstGeom>
          <a:noFill/>
          <a:ln w="9525">
            <a:noFill/>
            <a:miter lim="800000"/>
            <a:headEnd/>
            <a:tailEnd/>
          </a:ln>
          <a:effectLst/>
        </p:spPr>
        <p:txBody>
          <a:bodyPr>
            <a:spAutoFit/>
          </a:bodyPr>
          <a:lstStyle/>
          <a:p>
            <a:pPr algn="ctr">
              <a:spcBef>
                <a:spcPct val="50000"/>
              </a:spcBef>
              <a:defRPr/>
            </a:pPr>
            <a:r>
              <a:rPr lang="es-MX" sz="1800" b="1">
                <a:effectLst>
                  <a:outerShdw blurRad="38100" dist="38100" dir="2700000" algn="tl">
                    <a:srgbClr val="C0C0C0"/>
                  </a:outerShdw>
                </a:effectLst>
                <a:latin typeface="Calibri" pitchFamily="34" charset="0"/>
              </a:rPr>
              <a:t>Razones:</a:t>
            </a:r>
            <a:r>
              <a:rPr lang="es-MX" sz="1800">
                <a:latin typeface="Calibri" pitchFamily="34" charset="0"/>
              </a:rPr>
              <a:t> es el cociente entre la frecuencia absoluta de un valor y la frecuencia absoluta del otro</a:t>
            </a:r>
          </a:p>
          <a:p>
            <a:pPr algn="ctr">
              <a:spcBef>
                <a:spcPct val="50000"/>
              </a:spcBef>
              <a:defRPr/>
            </a:pPr>
            <a:r>
              <a:rPr lang="es-MX" sz="1800" i="1">
                <a:solidFill>
                  <a:srgbClr val="000000"/>
                </a:solidFill>
                <a:latin typeface="Monotype Corsiva" pitchFamily="66" charset="0"/>
                <a:cs typeface="Arial" pitchFamily="34" charset="0"/>
              </a:rPr>
              <a:t>f</a:t>
            </a:r>
            <a:r>
              <a:rPr lang="es-MX" sz="1800" baseline="-25000">
                <a:solidFill>
                  <a:srgbClr val="000000"/>
                </a:solidFill>
                <a:latin typeface="Arial" pitchFamily="34" charset="0"/>
                <a:cs typeface="Arial" pitchFamily="34" charset="0"/>
              </a:rPr>
              <a:t>i</a:t>
            </a:r>
            <a:r>
              <a:rPr lang="es-MX" sz="1800">
                <a:solidFill>
                  <a:srgbClr val="000000"/>
                </a:solidFill>
                <a:latin typeface="Arial" pitchFamily="34" charset="0"/>
                <a:cs typeface="Arial" pitchFamily="34" charset="0"/>
              </a:rPr>
              <a:t> Valor 2       16133702</a:t>
            </a:r>
            <a:r>
              <a:rPr lang="es-ES" sz="1800">
                <a:latin typeface="Calibri" pitchFamily="34" charset="0"/>
              </a:rPr>
              <a:t> </a:t>
            </a:r>
            <a:endParaRPr lang="es-MX" sz="1800">
              <a:latin typeface="Calibri" pitchFamily="34" charset="0"/>
            </a:endParaRPr>
          </a:p>
          <a:p>
            <a:pPr algn="ctr">
              <a:spcBef>
                <a:spcPct val="50000"/>
              </a:spcBef>
              <a:defRPr/>
            </a:pPr>
            <a:r>
              <a:rPr lang="es-MX" sz="1800" i="1">
                <a:solidFill>
                  <a:srgbClr val="000000"/>
                </a:solidFill>
                <a:latin typeface="Monotype Corsiva" pitchFamily="66" charset="0"/>
                <a:cs typeface="Arial" pitchFamily="34" charset="0"/>
              </a:rPr>
              <a:t>f</a:t>
            </a:r>
            <a:r>
              <a:rPr lang="es-MX" sz="1800" baseline="-25000">
                <a:solidFill>
                  <a:srgbClr val="000000"/>
                </a:solidFill>
                <a:latin typeface="Arial" pitchFamily="34" charset="0"/>
                <a:cs typeface="Arial" pitchFamily="34" charset="0"/>
              </a:rPr>
              <a:t>i</a:t>
            </a:r>
            <a:r>
              <a:rPr lang="es-MX" sz="1800">
                <a:solidFill>
                  <a:srgbClr val="000000"/>
                </a:solidFill>
                <a:latin typeface="Arial" pitchFamily="34" charset="0"/>
                <a:cs typeface="Arial" pitchFamily="34" charset="0"/>
              </a:rPr>
              <a:t> Valor 1       7389959</a:t>
            </a:r>
            <a:r>
              <a:rPr lang="es-ES" sz="1800">
                <a:latin typeface="Calibri" pitchFamily="34" charset="0"/>
              </a:rPr>
              <a:t> </a:t>
            </a:r>
            <a:endParaRPr lang="es-MX" sz="1800">
              <a:latin typeface="Calibri" pitchFamily="34" charset="0"/>
            </a:endParaRPr>
          </a:p>
        </p:txBody>
      </p:sp>
      <p:sp>
        <p:nvSpPr>
          <p:cNvPr id="58375" name="Line 7"/>
          <p:cNvSpPr>
            <a:spLocks noChangeShapeType="1"/>
          </p:cNvSpPr>
          <p:nvPr/>
        </p:nvSpPr>
        <p:spPr bwMode="auto">
          <a:xfrm>
            <a:off x="1143000" y="5092700"/>
            <a:ext cx="2286000"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58376" name="Line 8"/>
          <p:cNvSpPr>
            <a:spLocks noChangeShapeType="1"/>
          </p:cNvSpPr>
          <p:nvPr/>
        </p:nvSpPr>
        <p:spPr bwMode="auto">
          <a:xfrm>
            <a:off x="4495800" y="5334000"/>
            <a:ext cx="2514600" cy="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s-AR"/>
          </a:p>
        </p:txBody>
      </p:sp>
      <p:sp>
        <p:nvSpPr>
          <p:cNvPr id="58377" name="Text Box 9"/>
          <p:cNvSpPr txBox="1">
            <a:spLocks noChangeArrowheads="1"/>
          </p:cNvSpPr>
          <p:nvPr/>
        </p:nvSpPr>
        <p:spPr bwMode="auto">
          <a:xfrm>
            <a:off x="7620000" y="5181600"/>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800">
                <a:latin typeface="Calibri" pitchFamily="34" charset="0"/>
              </a:rPr>
              <a:t>2,18</a:t>
            </a:r>
            <a:endParaRPr lang="es-ES" altLang="es-AR" sz="1800">
              <a:latin typeface="Calibri" pitchFamily="34" charset="0"/>
            </a:endParaRPr>
          </a:p>
        </p:txBody>
      </p:sp>
      <p:sp>
        <p:nvSpPr>
          <p:cNvPr id="58378" name="Text Box 10"/>
          <p:cNvSpPr txBox="1">
            <a:spLocks noChangeArrowheads="1"/>
          </p:cNvSpPr>
          <p:nvPr/>
        </p:nvSpPr>
        <p:spPr bwMode="auto">
          <a:xfrm>
            <a:off x="4343400" y="58674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MX" altLang="es-AR" sz="1800">
                <a:latin typeface="Calibri" pitchFamily="34" charset="0"/>
              </a:rPr>
              <a:t>Hay  1 trabajador pobre por cada 2 no pobres</a:t>
            </a:r>
          </a:p>
          <a:p>
            <a:pPr eaLnBrk="1" hangingPunct="1">
              <a:spcBef>
                <a:spcPct val="50000"/>
              </a:spcBef>
              <a:buClrTx/>
              <a:buSzTx/>
              <a:buFontTx/>
              <a:buNone/>
            </a:pPr>
            <a:endParaRPr lang="es-ES" altLang="es-AR"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8373"/>
                                        </p:tgtEl>
                                        <p:attrNameLst>
                                          <p:attrName>style.visibility</p:attrName>
                                        </p:attrNameLst>
                                      </p:cBhvr>
                                      <p:to>
                                        <p:strVal val="visible"/>
                                      </p:to>
                                    </p:set>
                                    <p:anim calcmode="lin" valueType="num">
                                      <p:cBhvr additive="base">
                                        <p:cTn id="7" dur="500" fill="hold"/>
                                        <p:tgtEl>
                                          <p:spTgt spid="58373"/>
                                        </p:tgtEl>
                                        <p:attrNameLst>
                                          <p:attrName>ppt_x</p:attrName>
                                        </p:attrNameLst>
                                      </p:cBhvr>
                                      <p:tavLst>
                                        <p:tav tm="0">
                                          <p:val>
                                            <p:strVal val="0-#ppt_w/2"/>
                                          </p:val>
                                        </p:tav>
                                        <p:tav tm="100000">
                                          <p:val>
                                            <p:strVal val="#ppt_x"/>
                                          </p:val>
                                        </p:tav>
                                      </p:tavLst>
                                    </p:anim>
                                    <p:anim calcmode="lin" valueType="num">
                                      <p:cBhvr additive="base">
                                        <p:cTn id="8" dur="500" fill="hold"/>
                                        <p:tgtEl>
                                          <p:spTgt spid="5837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8375"/>
                                        </p:tgtEl>
                                        <p:attrNameLst>
                                          <p:attrName>style.visibility</p:attrName>
                                        </p:attrNameLst>
                                      </p:cBhvr>
                                      <p:to>
                                        <p:strVal val="visible"/>
                                      </p:to>
                                    </p:set>
                                    <p:anim calcmode="lin" valueType="num">
                                      <p:cBhvr additive="base">
                                        <p:cTn id="12" dur="500" fill="hold"/>
                                        <p:tgtEl>
                                          <p:spTgt spid="58375"/>
                                        </p:tgtEl>
                                        <p:attrNameLst>
                                          <p:attrName>ppt_x</p:attrName>
                                        </p:attrNameLst>
                                      </p:cBhvr>
                                      <p:tavLst>
                                        <p:tav tm="0">
                                          <p:val>
                                            <p:strVal val="0-#ppt_w/2"/>
                                          </p:val>
                                        </p:tav>
                                        <p:tav tm="100000">
                                          <p:val>
                                            <p:strVal val="#ppt_x"/>
                                          </p:val>
                                        </p:tav>
                                      </p:tavLst>
                                    </p:anim>
                                    <p:anim calcmode="lin" valueType="num">
                                      <p:cBhvr additive="base">
                                        <p:cTn id="13" dur="500" fill="hold"/>
                                        <p:tgtEl>
                                          <p:spTgt spid="5837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8374"/>
                                        </p:tgtEl>
                                        <p:attrNameLst>
                                          <p:attrName>style.visibility</p:attrName>
                                        </p:attrNameLst>
                                      </p:cBhvr>
                                      <p:to>
                                        <p:strVal val="visible"/>
                                      </p:to>
                                    </p:set>
                                    <p:anim calcmode="lin" valueType="num">
                                      <p:cBhvr additive="base">
                                        <p:cTn id="18" dur="500" fill="hold"/>
                                        <p:tgtEl>
                                          <p:spTgt spid="58374"/>
                                        </p:tgtEl>
                                        <p:attrNameLst>
                                          <p:attrName>ppt_x</p:attrName>
                                        </p:attrNameLst>
                                      </p:cBhvr>
                                      <p:tavLst>
                                        <p:tav tm="0">
                                          <p:val>
                                            <p:strVal val="0-#ppt_w/2"/>
                                          </p:val>
                                        </p:tav>
                                        <p:tav tm="100000">
                                          <p:val>
                                            <p:strVal val="#ppt_x"/>
                                          </p:val>
                                        </p:tav>
                                      </p:tavLst>
                                    </p:anim>
                                    <p:anim calcmode="lin" valueType="num">
                                      <p:cBhvr additive="base">
                                        <p:cTn id="19" dur="500" fill="hold"/>
                                        <p:tgtEl>
                                          <p:spTgt spid="58374"/>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58376"/>
                                        </p:tgtEl>
                                        <p:attrNameLst>
                                          <p:attrName>style.visibility</p:attrName>
                                        </p:attrNameLst>
                                      </p:cBhvr>
                                      <p:to>
                                        <p:strVal val="visible"/>
                                      </p:to>
                                    </p:set>
                                    <p:anim calcmode="lin" valueType="num">
                                      <p:cBhvr additive="base">
                                        <p:cTn id="23" dur="500" fill="hold"/>
                                        <p:tgtEl>
                                          <p:spTgt spid="58376"/>
                                        </p:tgtEl>
                                        <p:attrNameLst>
                                          <p:attrName>ppt_x</p:attrName>
                                        </p:attrNameLst>
                                      </p:cBhvr>
                                      <p:tavLst>
                                        <p:tav tm="0">
                                          <p:val>
                                            <p:strVal val="0-#ppt_w/2"/>
                                          </p:val>
                                        </p:tav>
                                        <p:tav tm="100000">
                                          <p:val>
                                            <p:strVal val="#ppt_x"/>
                                          </p:val>
                                        </p:tav>
                                      </p:tavLst>
                                    </p:anim>
                                    <p:anim calcmode="lin" valueType="num">
                                      <p:cBhvr additive="base">
                                        <p:cTn id="24" dur="500" fill="hold"/>
                                        <p:tgtEl>
                                          <p:spTgt spid="58376"/>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000"/>
                            </p:stCondLst>
                            <p:childTnLst>
                              <p:par>
                                <p:cTn id="26" presetID="2" presetClass="entr" presetSubtype="8" fill="hold" grpId="0" nodeType="afterEffect">
                                  <p:stCondLst>
                                    <p:cond delay="0"/>
                                  </p:stCondLst>
                                  <p:childTnLst>
                                    <p:set>
                                      <p:cBhvr>
                                        <p:cTn id="27" dur="1" fill="hold">
                                          <p:stCondLst>
                                            <p:cond delay="0"/>
                                          </p:stCondLst>
                                        </p:cTn>
                                        <p:tgtEl>
                                          <p:spTgt spid="58377"/>
                                        </p:tgtEl>
                                        <p:attrNameLst>
                                          <p:attrName>style.visibility</p:attrName>
                                        </p:attrNameLst>
                                      </p:cBhvr>
                                      <p:to>
                                        <p:strVal val="visible"/>
                                      </p:to>
                                    </p:set>
                                    <p:anim calcmode="lin" valueType="num">
                                      <p:cBhvr additive="base">
                                        <p:cTn id="28" dur="500" fill="hold"/>
                                        <p:tgtEl>
                                          <p:spTgt spid="58377"/>
                                        </p:tgtEl>
                                        <p:attrNameLst>
                                          <p:attrName>ppt_x</p:attrName>
                                        </p:attrNameLst>
                                      </p:cBhvr>
                                      <p:tavLst>
                                        <p:tav tm="0">
                                          <p:val>
                                            <p:strVal val="0-#ppt_w/2"/>
                                          </p:val>
                                        </p:tav>
                                        <p:tav tm="100000">
                                          <p:val>
                                            <p:strVal val="#ppt_x"/>
                                          </p:val>
                                        </p:tav>
                                      </p:tavLst>
                                    </p:anim>
                                    <p:anim calcmode="lin" valueType="num">
                                      <p:cBhvr additive="base">
                                        <p:cTn id="29" dur="500" fill="hold"/>
                                        <p:tgtEl>
                                          <p:spTgt spid="58377"/>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1500"/>
                            </p:stCondLst>
                            <p:childTnLst>
                              <p:par>
                                <p:cTn id="31" presetID="2" presetClass="entr" presetSubtype="8" fill="hold" grpId="0" nodeType="afterEffect">
                                  <p:stCondLst>
                                    <p:cond delay="0"/>
                                  </p:stCondLst>
                                  <p:childTnLst>
                                    <p:set>
                                      <p:cBhvr>
                                        <p:cTn id="32" dur="1" fill="hold">
                                          <p:stCondLst>
                                            <p:cond delay="0"/>
                                          </p:stCondLst>
                                        </p:cTn>
                                        <p:tgtEl>
                                          <p:spTgt spid="58378"/>
                                        </p:tgtEl>
                                        <p:attrNameLst>
                                          <p:attrName>style.visibility</p:attrName>
                                        </p:attrNameLst>
                                      </p:cBhvr>
                                      <p:to>
                                        <p:strVal val="visible"/>
                                      </p:to>
                                    </p:set>
                                    <p:anim calcmode="lin" valueType="num">
                                      <p:cBhvr additive="base">
                                        <p:cTn id="33" dur="500" fill="hold"/>
                                        <p:tgtEl>
                                          <p:spTgt spid="58378"/>
                                        </p:tgtEl>
                                        <p:attrNameLst>
                                          <p:attrName>ppt_x</p:attrName>
                                        </p:attrNameLst>
                                      </p:cBhvr>
                                      <p:tavLst>
                                        <p:tav tm="0">
                                          <p:val>
                                            <p:strVal val="0-#ppt_w/2"/>
                                          </p:val>
                                        </p:tav>
                                        <p:tav tm="100000">
                                          <p:val>
                                            <p:strVal val="#ppt_x"/>
                                          </p:val>
                                        </p:tav>
                                      </p:tavLst>
                                    </p:anim>
                                    <p:anim calcmode="lin" valueType="num">
                                      <p:cBhvr additive="base">
                                        <p:cTn id="34" dur="500" fill="hold"/>
                                        <p:tgtEl>
                                          <p:spTgt spid="583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autoUpdateAnimBg="0"/>
      <p:bldP spid="58374" grpId="0" autoUpdateAnimBg="0"/>
      <p:bldP spid="58375" grpId="0" animBg="1"/>
      <p:bldP spid="58376" grpId="0" animBg="1"/>
      <p:bldP spid="58377" grpId="0" autoUpdateAnimBg="0"/>
      <p:bldP spid="5837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1026"/>
          <p:cNvSpPr txBox="1">
            <a:spLocks noChangeArrowheads="1"/>
          </p:cNvSpPr>
          <p:nvPr/>
        </p:nvSpPr>
        <p:spPr bwMode="auto">
          <a:xfrm>
            <a:off x="5467350" y="463550"/>
            <a:ext cx="3373438" cy="457200"/>
          </a:xfrm>
          <a:prstGeom prst="rect">
            <a:avLst/>
          </a:prstGeom>
          <a:noFill/>
          <a:ln w="9525">
            <a:noFill/>
            <a:miter lim="800000"/>
            <a:headEnd/>
            <a:tailEnd/>
          </a:ln>
        </p:spPr>
        <p:txBody>
          <a:bodyPr>
            <a:spAutoFit/>
          </a:bodyPr>
          <a:lstStyle/>
          <a:p>
            <a:pPr>
              <a:spcBef>
                <a:spcPct val="50000"/>
              </a:spcBef>
              <a:defRPr/>
            </a:pPr>
            <a:r>
              <a:rPr lang="es-AR" b="1" dirty="0">
                <a:solidFill>
                  <a:schemeClr val="tx2"/>
                </a:solidFill>
                <a:effectLst>
                  <a:outerShdw blurRad="38100" dist="38100" dir="2700000" algn="tl">
                    <a:srgbClr val="C0C0C0"/>
                  </a:outerShdw>
                </a:effectLst>
                <a:latin typeface="Calibri" pitchFamily="34" charset="0"/>
              </a:rPr>
              <a:t>GRÁFICOS ESTADÍSTICOS</a:t>
            </a:r>
            <a:endParaRPr lang="es-ES" b="1" dirty="0">
              <a:solidFill>
                <a:schemeClr val="tx2"/>
              </a:solidFill>
              <a:effectLst>
                <a:outerShdw blurRad="38100" dist="38100" dir="2700000" algn="tl">
                  <a:srgbClr val="C0C0C0"/>
                </a:outerShdw>
              </a:effectLst>
              <a:latin typeface="Calibri" pitchFamily="34" charset="0"/>
            </a:endParaRPr>
          </a:p>
        </p:txBody>
      </p:sp>
      <p:pic>
        <p:nvPicPr>
          <p:cNvPr id="2457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885950"/>
            <a:ext cx="3582988" cy="359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133350"/>
            <a:ext cx="3494088"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429000"/>
            <a:ext cx="365760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16013" y="620713"/>
            <a:ext cx="7793037" cy="863600"/>
          </a:xfrm>
        </p:spPr>
        <p:txBody>
          <a:bodyPr/>
          <a:lstStyle/>
          <a:p>
            <a:pPr eaLnBrk="1" hangingPunct="1">
              <a:defRPr/>
            </a:pPr>
            <a:r>
              <a:rPr lang="es-ES_tradnl" sz="2400" b="1" dirty="0" smtClean="0">
                <a:effectLst>
                  <a:outerShdw blurRad="38100" dist="38100" dir="2700000" algn="tl">
                    <a:srgbClr val="C0C0C0"/>
                  </a:outerShdw>
                </a:effectLst>
                <a:latin typeface="Calibri" pitchFamily="34" charset="0"/>
              </a:rPr>
              <a:t>HERRAMIENTAS BÁSICAS EN LA ESTADÍSTICA DESCRIPTIVA</a:t>
            </a:r>
            <a:r>
              <a:rPr lang="es-ES" sz="2400" b="1" dirty="0" smtClean="0">
                <a:effectLst>
                  <a:outerShdw blurRad="38100" dist="38100" dir="2700000" algn="tl">
                    <a:srgbClr val="C0C0C0"/>
                  </a:outerShdw>
                </a:effectLst>
                <a:latin typeface="Calibri" pitchFamily="34" charset="0"/>
              </a:rPr>
              <a:t/>
            </a:r>
            <a:br>
              <a:rPr lang="es-ES" sz="2400" b="1" dirty="0" smtClean="0">
                <a:effectLst>
                  <a:outerShdw blurRad="38100" dist="38100" dir="2700000" algn="tl">
                    <a:srgbClr val="C0C0C0"/>
                  </a:outerShdw>
                </a:effectLst>
                <a:latin typeface="Calibri" pitchFamily="34" charset="0"/>
              </a:rPr>
            </a:br>
            <a:endParaRPr lang="es-ES" sz="2400" b="1" dirty="0" smtClean="0">
              <a:effectLst>
                <a:outerShdw blurRad="38100" dist="38100" dir="2700000" algn="tl">
                  <a:srgbClr val="C0C0C0"/>
                </a:outerShdw>
              </a:effectLst>
              <a:latin typeface="Calibri" pitchFamily="34" charset="0"/>
            </a:endParaRPr>
          </a:p>
        </p:txBody>
      </p:sp>
      <p:sp>
        <p:nvSpPr>
          <p:cNvPr id="25603" name="Text Box 2"/>
          <p:cNvSpPr>
            <a:spLocks noChangeArrowheads="1"/>
          </p:cNvSpPr>
          <p:nvPr>
            <p:ph type="body" idx="1"/>
          </p:nvPr>
        </p:nvSpPr>
        <p:spPr>
          <a:xfrm>
            <a:off x="395288" y="1412875"/>
            <a:ext cx="8348662" cy="3600450"/>
          </a:xfrm>
          <a:solidFill>
            <a:srgbClr val="CCFFCC"/>
          </a:solidFill>
        </p:spPr>
        <p:txBody>
          <a:bodyPr/>
          <a:lstStyle/>
          <a:p>
            <a:pPr algn="ctr" eaLnBrk="1" hangingPunct="1">
              <a:spcBef>
                <a:spcPct val="50000"/>
              </a:spcBef>
              <a:buClrTx/>
              <a:buSzTx/>
              <a:buFontTx/>
              <a:buNone/>
            </a:pPr>
            <a:r>
              <a:rPr lang="es-ES" altLang="es-AR" sz="2400" b="1" smtClean="0">
                <a:latin typeface="Arial" charset="0"/>
                <a:cs typeface="Arial" charset="0"/>
              </a:rPr>
              <a:t>INFORMACIÓN RESUMEN DE VARIABLES ALEATORIAS</a:t>
            </a:r>
            <a:endParaRPr lang="es-MX" altLang="es-AR" sz="2400" b="1" smtClean="0">
              <a:latin typeface="Arial" charset="0"/>
              <a:cs typeface="Arial" charset="0"/>
            </a:endParaRPr>
          </a:p>
          <a:p>
            <a:pPr algn="ctr" eaLnBrk="1" hangingPunct="1">
              <a:spcBef>
                <a:spcPct val="50000"/>
              </a:spcBef>
              <a:buClrTx/>
              <a:buSzTx/>
              <a:buFontTx/>
              <a:buNone/>
            </a:pPr>
            <a:r>
              <a:rPr lang="es-MX" altLang="es-AR" sz="2800" i="1" smtClean="0">
                <a:latin typeface="Arial" charset="0"/>
                <a:cs typeface="Arial" charset="0"/>
              </a:rPr>
              <a:t>Herramientas que permiten caracterizar distribuciones estadísticas</a:t>
            </a:r>
            <a:endParaRPr lang="es-ES" altLang="es-AR" sz="2800" i="1" smtClean="0">
              <a:latin typeface="Arial" charset="0"/>
              <a:cs typeface="Arial" charset="0"/>
            </a:endParaRPr>
          </a:p>
          <a:p>
            <a:pPr algn="ctr" eaLnBrk="1" hangingPunct="1">
              <a:spcBef>
                <a:spcPct val="50000"/>
              </a:spcBef>
              <a:buSzTx/>
              <a:buFont typeface="Wingdings" pitchFamily="2" charset="2"/>
              <a:buChar char="Ø"/>
            </a:pPr>
            <a:r>
              <a:rPr lang="es-ES" altLang="es-AR" sz="2400" b="1" smtClean="0">
                <a:latin typeface="Calibri" pitchFamily="34" charset="0"/>
              </a:rPr>
              <a:t>TENDENCIA CENTRAL</a:t>
            </a:r>
          </a:p>
          <a:p>
            <a:pPr algn="ctr" eaLnBrk="1" hangingPunct="1">
              <a:spcBef>
                <a:spcPct val="50000"/>
              </a:spcBef>
              <a:buSzTx/>
              <a:buFont typeface="Wingdings" pitchFamily="2" charset="2"/>
              <a:buChar char="Ø"/>
            </a:pPr>
            <a:r>
              <a:rPr lang="es-ES" altLang="es-AR" sz="2400" b="1" smtClean="0">
                <a:latin typeface="Calibri" pitchFamily="34" charset="0"/>
              </a:rPr>
              <a:t>HETEROGENEIDAD O DESVÍO</a:t>
            </a:r>
          </a:p>
          <a:p>
            <a:pPr algn="ctr" eaLnBrk="1" hangingPunct="1">
              <a:spcBef>
                <a:spcPct val="50000"/>
              </a:spcBef>
              <a:buSzTx/>
              <a:buFont typeface="Wingdings" pitchFamily="2" charset="2"/>
              <a:buChar char="Ø"/>
            </a:pPr>
            <a:r>
              <a:rPr lang="es-ES" altLang="es-AR" sz="2400" b="1" smtClean="0">
                <a:latin typeface="Calibri" pitchFamily="34" charset="0"/>
              </a:rPr>
              <a:t>FORMA DE LA DISTRIBUCIÓN</a:t>
            </a:r>
          </a:p>
          <a:p>
            <a:pPr eaLnBrk="1" hangingPunct="1">
              <a:spcBef>
                <a:spcPct val="50000"/>
              </a:spcBef>
              <a:buSzTx/>
              <a:buFont typeface="Wingdings" pitchFamily="2" charset="2"/>
              <a:buChar char="Ø"/>
            </a:pPr>
            <a:endParaRPr lang="es-ES" altLang="es-AR" sz="1800" b="1" smtClean="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533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	Unimodal 				Bimodal</a:t>
            </a:r>
            <a:endParaRPr lang="es-ES_tradnl" altLang="es-AR" sz="2400"/>
          </a:p>
        </p:txBody>
      </p:sp>
      <p:grpSp>
        <p:nvGrpSpPr>
          <p:cNvPr id="26627" name="Group 3"/>
          <p:cNvGrpSpPr>
            <a:grpSpLocks/>
          </p:cNvGrpSpPr>
          <p:nvPr/>
        </p:nvGrpSpPr>
        <p:grpSpPr bwMode="auto">
          <a:xfrm>
            <a:off x="990600" y="1524000"/>
            <a:ext cx="7924800" cy="2767013"/>
            <a:chOff x="840" y="2482"/>
            <a:chExt cx="10041" cy="4002"/>
          </a:xfrm>
        </p:grpSpPr>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 y="2482"/>
              <a:ext cx="5001" cy="4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1" y="2482"/>
              <a:ext cx="4860" cy="3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2774</TotalTime>
  <Words>2229</Words>
  <Application>Microsoft Office PowerPoint</Application>
  <PresentationFormat>Presentación en pantalla (4:3)</PresentationFormat>
  <Paragraphs>309</Paragraphs>
  <Slides>42</Slides>
  <Notes>0</Notes>
  <HiddenSlides>0</HiddenSlides>
  <MMClips>0</MMClips>
  <ScaleCrop>false</ScaleCrop>
  <HeadingPairs>
    <vt:vector size="8" baseType="variant">
      <vt:variant>
        <vt:lpstr>Fuentes usadas</vt:lpstr>
      </vt:variant>
      <vt:variant>
        <vt:i4>9</vt:i4>
      </vt:variant>
      <vt:variant>
        <vt:lpstr>Tema</vt:lpstr>
      </vt:variant>
      <vt:variant>
        <vt:i4>2</vt:i4>
      </vt:variant>
      <vt:variant>
        <vt:lpstr>Servidores OLE incrustados</vt:lpstr>
      </vt:variant>
      <vt:variant>
        <vt:i4>1</vt:i4>
      </vt:variant>
      <vt:variant>
        <vt:lpstr>Títulos de diapositiva</vt:lpstr>
      </vt:variant>
      <vt:variant>
        <vt:i4>42</vt:i4>
      </vt:variant>
    </vt:vector>
  </HeadingPairs>
  <TitlesOfParts>
    <vt:vector size="54" baseType="lpstr">
      <vt:lpstr>Tahoma</vt:lpstr>
      <vt:lpstr>Arial</vt:lpstr>
      <vt:lpstr>Wingdings</vt:lpstr>
      <vt:lpstr>Times New Roman</vt:lpstr>
      <vt:lpstr>Comic Sans MS</vt:lpstr>
      <vt:lpstr>Calibri</vt:lpstr>
      <vt:lpstr>Monotype Corsiva</vt:lpstr>
      <vt:lpstr>Arial Narrow</vt:lpstr>
      <vt:lpstr>Symbol</vt:lpstr>
      <vt:lpstr>Mezclas</vt:lpstr>
      <vt:lpstr>Diseño predeterminado</vt:lpstr>
      <vt:lpstr>MathType 5.0 Equation</vt:lpstr>
      <vt:lpstr>Presentación de PowerPoint</vt:lpstr>
      <vt:lpstr>LA DESCRIPCIÓN DE LOS DATOS </vt:lpstr>
      <vt:lpstr>TABLA DE DISTRIBUCIÓN DE FRECUENCIAS</vt:lpstr>
      <vt:lpstr>Tabla de distribución de frecuencias</vt:lpstr>
      <vt:lpstr>Tabla de distribución de frecuencias</vt:lpstr>
      <vt:lpstr>Otras medidas resumen</vt:lpstr>
      <vt:lpstr>Presentación de PowerPoint</vt:lpstr>
      <vt:lpstr>HERRAMIENTAS BÁSICAS EN LA ESTADÍSTICA DESCRIPTIVA </vt:lpstr>
      <vt:lpstr>Presentación de PowerPoint</vt:lpstr>
      <vt:lpstr>MEDIDAS DE TENDENCIA CENTRAL</vt:lpstr>
      <vt:lpstr>Presentación de PowerPoint</vt:lpstr>
      <vt:lpstr>Presentación de PowerPoint</vt:lpstr>
      <vt:lpstr>Medidas de tendencia central</vt:lpstr>
      <vt:lpstr>Presentación de PowerPoint</vt:lpstr>
      <vt:lpstr>Medidas de posición no centrales</vt:lpstr>
      <vt:lpstr>MEDIDAS DE DISPERSIÓN</vt:lpstr>
      <vt:lpstr>Medidas de dispersión / desviación respecto a la media</vt:lpstr>
      <vt:lpstr>Medidas de dispersión / desviación respecto a la media</vt:lpstr>
      <vt:lpstr>Medidas de dispersión / desviación respecto a la media</vt:lpstr>
      <vt:lpstr>Medidas de dispersión / desviación respecto a la media</vt:lpstr>
      <vt:lpstr>Medidas de dispersión / desviación respecto a la media</vt:lpstr>
      <vt:lpstr>Medidas de dispersión / desviación respecto a la media</vt:lpstr>
      <vt:lpstr>Medidas de dispersión / desviación respecto a la media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Pruebas de decisión estadística Prueba T Student </vt:lpstr>
      <vt:lpstr>Pruebas de decisión estadística Prueba T Student </vt:lpstr>
      <vt:lpstr>Pruebas de decisión estadística Prueba T Student </vt:lpstr>
    </vt:vector>
  </TitlesOfParts>
  <Company>UCA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Agustín</cp:lastModifiedBy>
  <cp:revision>225</cp:revision>
  <dcterms:created xsi:type="dcterms:W3CDTF">2006-07-27T19:02:59Z</dcterms:created>
  <dcterms:modified xsi:type="dcterms:W3CDTF">2019-04-07T21:16:00Z</dcterms:modified>
</cp:coreProperties>
</file>