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67" r:id="rId4"/>
    <p:sldId id="268" r:id="rId5"/>
    <p:sldId id="269" r:id="rId6"/>
    <p:sldId id="270" r:id="rId7"/>
    <p:sldId id="271" r:id="rId8"/>
    <p:sldId id="272" r:id="rId9"/>
    <p:sldId id="273" r:id="rId10"/>
    <p:sldId id="274" r:id="rId11"/>
    <p:sldId id="275" r:id="rId12"/>
    <p:sldId id="258" r:id="rId13"/>
    <p:sldId id="259" r:id="rId14"/>
    <p:sldId id="260" r:id="rId15"/>
    <p:sldId id="261" r:id="rId16"/>
    <p:sldId id="262" r:id="rId17"/>
    <p:sldId id="264" r:id="rId18"/>
    <p:sldId id="265" r:id="rId19"/>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sp>
        <p:nvSpPr>
          <p:cNvPr id="6156" name="Rectangle 12"/>
          <p:cNvSpPr>
            <a:spLocks noGrp="1" noChangeArrowheads="1"/>
          </p:cNvSpPr>
          <p:nvPr>
            <p:ph type="ctrTitle"/>
          </p:nvPr>
        </p:nvSpPr>
        <p:spPr>
          <a:xfrm>
            <a:off x="990600" y="1828800"/>
            <a:ext cx="7772400" cy="1143000"/>
          </a:xfrm>
        </p:spPr>
        <p:txBody>
          <a:bodyPr/>
          <a:lstStyle>
            <a:lvl1pPr>
              <a:defRPr/>
            </a:lvl1pPr>
          </a:lstStyle>
          <a:p>
            <a:pPr lvl="0"/>
            <a:r>
              <a:rPr lang="es-ES" altLang="es-AR" noProof="0" smtClean="0"/>
              <a:t>Haga clic para modificar el estilo de título del patrón</a:t>
            </a:r>
          </a:p>
        </p:txBody>
      </p:sp>
      <p:sp>
        <p:nvSpPr>
          <p:cNvPr id="61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s-ES" altLang="es-AR" noProof="0" smtClean="0"/>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fontAlgn="auto">
              <a:spcAft>
                <a:spcPts val="0"/>
              </a:spcAft>
              <a:defRPr smtClean="0">
                <a:solidFill>
                  <a:srgbClr val="1C1C1C"/>
                </a:solidFill>
              </a:defRPr>
            </a:lvl1pPr>
          </a:lstStyle>
          <a:p>
            <a:pPr>
              <a:defRPr/>
            </a:pPr>
            <a:endParaRPr lang="es-ES" altLang="es-AR"/>
          </a:p>
        </p:txBody>
      </p:sp>
      <p:sp>
        <p:nvSpPr>
          <p:cNvPr id="15" name="Rectangle 15"/>
          <p:cNvSpPr>
            <a:spLocks noGrp="1" noChangeArrowheads="1"/>
          </p:cNvSpPr>
          <p:nvPr>
            <p:ph type="ftr" sz="quarter" idx="11"/>
          </p:nvPr>
        </p:nvSpPr>
        <p:spPr>
          <a:xfrm>
            <a:off x="3429000" y="6248400"/>
            <a:ext cx="2895600" cy="457200"/>
          </a:xfrm>
        </p:spPr>
        <p:txBody>
          <a:bodyPr/>
          <a:lstStyle>
            <a:lvl1pPr fontAlgn="auto">
              <a:spcAft>
                <a:spcPts val="0"/>
              </a:spcAft>
              <a:defRPr smtClean="0">
                <a:solidFill>
                  <a:srgbClr val="1C1C1C"/>
                </a:solidFill>
              </a:defRPr>
            </a:lvl1pPr>
          </a:lstStyle>
          <a:p>
            <a:pPr>
              <a:defRPr/>
            </a:pPr>
            <a:endParaRPr lang="es-ES" altLang="es-AR"/>
          </a:p>
        </p:txBody>
      </p:sp>
      <p:sp>
        <p:nvSpPr>
          <p:cNvPr id="16" name="Rectangle 16"/>
          <p:cNvSpPr>
            <a:spLocks noGrp="1" noChangeArrowheads="1"/>
          </p:cNvSpPr>
          <p:nvPr>
            <p:ph type="sldNum" sz="quarter" idx="12"/>
          </p:nvPr>
        </p:nvSpPr>
        <p:spPr>
          <a:xfrm>
            <a:off x="6858000" y="6248400"/>
            <a:ext cx="1905000" cy="457200"/>
          </a:xfrm>
        </p:spPr>
        <p:txBody>
          <a:bodyPr/>
          <a:lstStyle>
            <a:lvl1pPr fontAlgn="auto">
              <a:spcAft>
                <a:spcPts val="0"/>
              </a:spcAft>
              <a:defRPr smtClean="0">
                <a:solidFill>
                  <a:srgbClr val="1C1C1C"/>
                </a:solidFill>
              </a:defRPr>
            </a:lvl1pPr>
          </a:lstStyle>
          <a:p>
            <a:pPr>
              <a:defRPr/>
            </a:pPr>
            <a:fld id="{EF320D9F-8628-41B3-BCB8-E22C51032534}" type="slidenum">
              <a:rPr lang="es-ES" altLang="es-AR"/>
              <a:pPr>
                <a:defRPr/>
              </a:pPr>
              <a:t>‹Nº›</a:t>
            </a:fld>
            <a:endParaRPr lang="es-ES" altLang="es-AR"/>
          </a:p>
        </p:txBody>
      </p:sp>
    </p:spTree>
    <p:extLst>
      <p:ext uri="{BB962C8B-B14F-4D97-AF65-F5344CB8AC3E}">
        <p14:creationId xmlns:p14="http://schemas.microsoft.com/office/powerpoint/2010/main" val="67547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491C7634-57A5-4E43-8D5B-8E1B21615F71}" type="slidenum">
              <a:rPr lang="es-ES" altLang="es-AR"/>
              <a:pPr>
                <a:defRPr/>
              </a:pPr>
              <a:t>‹Nº›</a:t>
            </a:fld>
            <a:endParaRPr lang="es-ES" altLang="es-AR"/>
          </a:p>
        </p:txBody>
      </p:sp>
    </p:spTree>
    <p:extLst>
      <p:ext uri="{BB962C8B-B14F-4D97-AF65-F5344CB8AC3E}">
        <p14:creationId xmlns:p14="http://schemas.microsoft.com/office/powerpoint/2010/main" val="356385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D502F0F4-B70F-4C52-8C0A-5D3496D3F191}" type="slidenum">
              <a:rPr lang="es-ES" altLang="es-AR"/>
              <a:pPr>
                <a:defRPr/>
              </a:pPr>
              <a:t>‹Nº›</a:t>
            </a:fld>
            <a:endParaRPr lang="es-ES" altLang="es-AR"/>
          </a:p>
        </p:txBody>
      </p:sp>
    </p:spTree>
    <p:extLst>
      <p:ext uri="{BB962C8B-B14F-4D97-AF65-F5344CB8AC3E}">
        <p14:creationId xmlns:p14="http://schemas.microsoft.com/office/powerpoint/2010/main" val="2627284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lang="es-MX" altLang="es-AR" sz="1400">
                <a:solidFill>
                  <a:srgbClr val="000000"/>
                </a:solidFill>
              </a:endParaRPr>
            </a:p>
          </p:txBody>
        </p:sp>
      </p:grpSp>
      <p:sp>
        <p:nvSpPr>
          <p:cNvPr id="4108" name="Rectangle 12"/>
          <p:cNvSpPr>
            <a:spLocks noGrp="1" noChangeArrowheads="1"/>
          </p:cNvSpPr>
          <p:nvPr>
            <p:ph type="ctrTitle"/>
          </p:nvPr>
        </p:nvSpPr>
        <p:spPr>
          <a:xfrm>
            <a:off x="990600" y="1828800"/>
            <a:ext cx="7772400" cy="1143000"/>
          </a:xfrm>
        </p:spPr>
        <p:txBody>
          <a:bodyPr/>
          <a:lstStyle>
            <a:lvl1pPr>
              <a:defRPr sz="4400"/>
            </a:lvl1pPr>
          </a:lstStyle>
          <a:p>
            <a:r>
              <a:rPr lang="es-ES"/>
              <a:t>Haga clic para modificar el estilo de título del patrón</a:t>
            </a:r>
          </a:p>
        </p:txBody>
      </p:sp>
      <p:sp>
        <p:nvSpPr>
          <p:cNvPr id="41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solidFill>
                  <a:schemeClr val="bg1"/>
                </a:solidFill>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fontAlgn="auto">
              <a:spcBef>
                <a:spcPts val="0"/>
              </a:spcBef>
              <a:spcAft>
                <a:spcPts val="0"/>
              </a:spcAft>
              <a:defRPr sz="1800">
                <a:solidFill>
                  <a:srgbClr val="1C1C1C"/>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lgn="l" fontAlgn="auto">
              <a:spcBef>
                <a:spcPts val="0"/>
              </a:spcBef>
              <a:spcAft>
                <a:spcPts val="0"/>
              </a:spcAft>
              <a:defRPr sz="1800">
                <a:solidFill>
                  <a:srgbClr val="1C1C1C"/>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fontAlgn="auto">
              <a:spcBef>
                <a:spcPts val="0"/>
              </a:spcBef>
              <a:spcAft>
                <a:spcPts val="0"/>
              </a:spcAft>
              <a:defRPr/>
            </a:lvl1pPr>
          </a:lstStyle>
          <a:p>
            <a:pPr>
              <a:defRPr/>
            </a:pPr>
            <a:fld id="{72986A17-8268-47F4-9396-886BD7D12955}" type="slidenum">
              <a:rPr lang="es-ES"/>
              <a:pPr>
                <a:defRPr/>
              </a:pPr>
              <a:t>‹Nº›</a:t>
            </a:fld>
            <a:endParaRPr lang="es-ES"/>
          </a:p>
        </p:txBody>
      </p:sp>
    </p:spTree>
    <p:extLst>
      <p:ext uri="{BB962C8B-B14F-4D97-AF65-F5344CB8AC3E}">
        <p14:creationId xmlns:p14="http://schemas.microsoft.com/office/powerpoint/2010/main" val="2727748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5"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6"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D8BFF4CE-D55C-4245-920F-EC558E3BABD1}" type="slidenum">
              <a:rPr lang="es-ES"/>
              <a:pPr>
                <a:defRPr/>
              </a:pPr>
              <a:t>‹Nº›</a:t>
            </a:fld>
            <a:endParaRPr lang="es-ES"/>
          </a:p>
        </p:txBody>
      </p:sp>
    </p:spTree>
    <p:extLst>
      <p:ext uri="{BB962C8B-B14F-4D97-AF65-F5344CB8AC3E}">
        <p14:creationId xmlns:p14="http://schemas.microsoft.com/office/powerpoint/2010/main" val="1108765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5"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6"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914E7281-5639-402C-976F-231F30A3C819}" type="slidenum">
              <a:rPr lang="es-ES"/>
              <a:pPr>
                <a:defRPr/>
              </a:pPr>
              <a:t>‹Nº›</a:t>
            </a:fld>
            <a:endParaRPr lang="es-ES"/>
          </a:p>
        </p:txBody>
      </p:sp>
    </p:spTree>
    <p:extLst>
      <p:ext uri="{BB962C8B-B14F-4D97-AF65-F5344CB8AC3E}">
        <p14:creationId xmlns:p14="http://schemas.microsoft.com/office/powerpoint/2010/main" val="2336015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9767589E-E193-4288-85B6-FA9088B456AF}" type="slidenum">
              <a:rPr lang="es-ES"/>
              <a:pPr>
                <a:defRPr/>
              </a:pPr>
              <a:t>‹Nº›</a:t>
            </a:fld>
            <a:endParaRPr lang="es-ES"/>
          </a:p>
        </p:txBody>
      </p:sp>
    </p:spTree>
    <p:extLst>
      <p:ext uri="{BB962C8B-B14F-4D97-AF65-F5344CB8AC3E}">
        <p14:creationId xmlns:p14="http://schemas.microsoft.com/office/powerpoint/2010/main" val="2991330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s-MX"/>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8"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9"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3716B9EF-3EA5-4BC1-9EEC-DB14BEED7AFA}" type="slidenum">
              <a:rPr lang="es-ES"/>
              <a:pPr>
                <a:defRPr/>
              </a:pPr>
              <a:t>‹Nº›</a:t>
            </a:fld>
            <a:endParaRPr lang="es-ES"/>
          </a:p>
        </p:txBody>
      </p:sp>
    </p:spTree>
    <p:extLst>
      <p:ext uri="{BB962C8B-B14F-4D97-AF65-F5344CB8AC3E}">
        <p14:creationId xmlns:p14="http://schemas.microsoft.com/office/powerpoint/2010/main" val="2004420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4"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5"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FE5DC59A-824F-4C04-AE31-F14CFD9D6F84}" type="slidenum">
              <a:rPr lang="es-ES"/>
              <a:pPr>
                <a:defRPr/>
              </a:pPr>
              <a:t>‹Nº›</a:t>
            </a:fld>
            <a:endParaRPr lang="es-ES"/>
          </a:p>
        </p:txBody>
      </p:sp>
    </p:spTree>
    <p:extLst>
      <p:ext uri="{BB962C8B-B14F-4D97-AF65-F5344CB8AC3E}">
        <p14:creationId xmlns:p14="http://schemas.microsoft.com/office/powerpoint/2010/main" val="37879937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3"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4"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EA1BD214-CC0A-4879-804E-9E0237BA4F8F}" type="slidenum">
              <a:rPr lang="es-ES"/>
              <a:pPr>
                <a:defRPr/>
              </a:pPr>
              <a:t>‹Nº›</a:t>
            </a:fld>
            <a:endParaRPr lang="es-ES"/>
          </a:p>
        </p:txBody>
      </p:sp>
    </p:spTree>
    <p:extLst>
      <p:ext uri="{BB962C8B-B14F-4D97-AF65-F5344CB8AC3E}">
        <p14:creationId xmlns:p14="http://schemas.microsoft.com/office/powerpoint/2010/main" val="1899473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1BABB107-8AC0-434B-B4CC-4FB81DAECF64}" type="slidenum">
              <a:rPr lang="es-ES"/>
              <a:pPr>
                <a:defRPr/>
              </a:pPr>
              <a:t>‹Nº›</a:t>
            </a:fld>
            <a:endParaRPr lang="es-ES"/>
          </a:p>
        </p:txBody>
      </p:sp>
    </p:spTree>
    <p:extLst>
      <p:ext uri="{BB962C8B-B14F-4D97-AF65-F5344CB8AC3E}">
        <p14:creationId xmlns:p14="http://schemas.microsoft.com/office/powerpoint/2010/main" val="15830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24D26E98-CC57-4B38-9082-6629BECA1566}" type="slidenum">
              <a:rPr lang="es-ES" altLang="es-AR"/>
              <a:pPr>
                <a:defRPr/>
              </a:pPr>
              <a:t>‹Nº›</a:t>
            </a:fld>
            <a:endParaRPr lang="es-ES" altLang="es-AR"/>
          </a:p>
        </p:txBody>
      </p:sp>
    </p:spTree>
    <p:extLst>
      <p:ext uri="{BB962C8B-B14F-4D97-AF65-F5344CB8AC3E}">
        <p14:creationId xmlns:p14="http://schemas.microsoft.com/office/powerpoint/2010/main" val="50789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C14BE42F-9354-44B0-BFFE-B3E88F6BDB4C}" type="slidenum">
              <a:rPr lang="es-ES"/>
              <a:pPr>
                <a:defRPr/>
              </a:pPr>
              <a:t>‹Nº›</a:t>
            </a:fld>
            <a:endParaRPr lang="es-ES"/>
          </a:p>
        </p:txBody>
      </p:sp>
    </p:spTree>
    <p:extLst>
      <p:ext uri="{BB962C8B-B14F-4D97-AF65-F5344CB8AC3E}">
        <p14:creationId xmlns:p14="http://schemas.microsoft.com/office/powerpoint/2010/main" val="1856679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5"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6"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13BA8131-100B-4970-9846-139EACB66221}" type="slidenum">
              <a:rPr lang="es-ES"/>
              <a:pPr>
                <a:defRPr/>
              </a:pPr>
              <a:t>‹Nº›</a:t>
            </a:fld>
            <a:endParaRPr lang="es-ES"/>
          </a:p>
        </p:txBody>
      </p:sp>
    </p:spTree>
    <p:extLst>
      <p:ext uri="{BB962C8B-B14F-4D97-AF65-F5344CB8AC3E}">
        <p14:creationId xmlns:p14="http://schemas.microsoft.com/office/powerpoint/2010/main" val="19008645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5"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6"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F308204C-7522-426D-B194-5DB06F864825}" type="slidenum">
              <a:rPr lang="es-ES"/>
              <a:pPr>
                <a:defRPr/>
              </a:pPr>
              <a:t>‹Nº›</a:t>
            </a:fld>
            <a:endParaRPr lang="es-ES"/>
          </a:p>
        </p:txBody>
      </p:sp>
    </p:spTree>
    <p:extLst>
      <p:ext uri="{BB962C8B-B14F-4D97-AF65-F5344CB8AC3E}">
        <p14:creationId xmlns:p14="http://schemas.microsoft.com/office/powerpoint/2010/main" val="18663901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ClipArt Placeholder 2"/>
          <p:cNvSpPr>
            <a:spLocks noGrp="1"/>
          </p:cNvSpPr>
          <p:nvPr>
            <p:ph type="clipArt" sz="half" idx="1"/>
          </p:nvPr>
        </p:nvSpPr>
        <p:spPr>
          <a:xfrm>
            <a:off x="1182688" y="2017713"/>
            <a:ext cx="3810000" cy="4114800"/>
          </a:xfrm>
        </p:spPr>
        <p:txBody>
          <a:bodyPr/>
          <a:lstStyle/>
          <a:p>
            <a:pPr lvl="0"/>
            <a:endParaRPr lang="es-MX"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33465622-2565-40D5-A4B7-F012A5CFCC57}" type="slidenum">
              <a:rPr lang="es-ES"/>
              <a:pPr>
                <a:defRPr/>
              </a:pPr>
              <a:t>‹Nº›</a:t>
            </a:fld>
            <a:endParaRPr lang="es-ES"/>
          </a:p>
        </p:txBody>
      </p:sp>
    </p:spTree>
    <p:extLst>
      <p:ext uri="{BB962C8B-B14F-4D97-AF65-F5344CB8AC3E}">
        <p14:creationId xmlns:p14="http://schemas.microsoft.com/office/powerpoint/2010/main" val="32464140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hart Placeholder 3"/>
          <p:cNvSpPr>
            <a:spLocks noGrp="1"/>
          </p:cNvSpPr>
          <p:nvPr>
            <p:ph type="chart" sz="half" idx="2"/>
          </p:nvPr>
        </p:nvSpPr>
        <p:spPr>
          <a:xfrm>
            <a:off x="5145088" y="2017713"/>
            <a:ext cx="3810000" cy="4114800"/>
          </a:xfrm>
        </p:spPr>
        <p:txBody>
          <a:bodyPr/>
          <a:lstStyle/>
          <a:p>
            <a:pPr lvl="0"/>
            <a:endParaRPr lang="es-MX" noProof="0" smtClean="0"/>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40B059D4-A5E3-4933-BE7E-89464B402020}" type="slidenum">
              <a:rPr lang="es-ES"/>
              <a:pPr>
                <a:defRPr/>
              </a:pPr>
              <a:t>‹Nº›</a:t>
            </a:fld>
            <a:endParaRPr lang="es-ES"/>
          </a:p>
        </p:txBody>
      </p:sp>
    </p:spTree>
    <p:extLst>
      <p:ext uri="{BB962C8B-B14F-4D97-AF65-F5344CB8AC3E}">
        <p14:creationId xmlns:p14="http://schemas.microsoft.com/office/powerpoint/2010/main" val="42880598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lipArt Placeholder 3"/>
          <p:cNvSpPr>
            <a:spLocks noGrp="1"/>
          </p:cNvSpPr>
          <p:nvPr>
            <p:ph type="clipArt" sz="half" idx="2"/>
          </p:nvPr>
        </p:nvSpPr>
        <p:spPr>
          <a:xfrm>
            <a:off x="5145088" y="2017713"/>
            <a:ext cx="3810000" cy="4114800"/>
          </a:xfrm>
        </p:spPr>
        <p:txBody>
          <a:bodyPr/>
          <a:lstStyle/>
          <a:p>
            <a:pPr lvl="0"/>
            <a:endParaRPr lang="es-MX" noProof="0" smtClean="0"/>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A2E7C9D1-2898-4B34-8A52-4EB7D1B6E0AE}" type="slidenum">
              <a:rPr lang="es-ES"/>
              <a:pPr>
                <a:defRPr/>
              </a:pPr>
              <a:t>‹Nº›</a:t>
            </a:fld>
            <a:endParaRPr lang="es-ES"/>
          </a:p>
        </p:txBody>
      </p:sp>
    </p:spTree>
    <p:extLst>
      <p:ext uri="{BB962C8B-B14F-4D97-AF65-F5344CB8AC3E}">
        <p14:creationId xmlns:p14="http://schemas.microsoft.com/office/powerpoint/2010/main" val="507171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Table Placeholder 2"/>
          <p:cNvSpPr>
            <a:spLocks noGrp="1"/>
          </p:cNvSpPr>
          <p:nvPr>
            <p:ph type="tbl" idx="1"/>
          </p:nvPr>
        </p:nvSpPr>
        <p:spPr>
          <a:xfrm>
            <a:off x="1182688" y="2017713"/>
            <a:ext cx="7772400" cy="4114800"/>
          </a:xfrm>
        </p:spPr>
        <p:txBody>
          <a:bodyPr/>
          <a:lstStyle/>
          <a:p>
            <a:pPr lvl="0"/>
            <a:endParaRPr lang="es-MX" noProof="0" smtClean="0"/>
          </a:p>
        </p:txBody>
      </p:sp>
      <p:sp>
        <p:nvSpPr>
          <p:cNvPr id="4"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5"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6"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27FF700F-5E16-423D-9F98-97D2869E6766}" type="slidenum">
              <a:rPr lang="es-ES"/>
              <a:pPr>
                <a:defRPr/>
              </a:pPr>
              <a:t>‹Nº›</a:t>
            </a:fld>
            <a:endParaRPr lang="es-ES"/>
          </a:p>
        </p:txBody>
      </p:sp>
    </p:spTree>
    <p:extLst>
      <p:ext uri="{BB962C8B-B14F-4D97-AF65-F5344CB8AC3E}">
        <p14:creationId xmlns:p14="http://schemas.microsoft.com/office/powerpoint/2010/main" val="3036412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SmartArt Placeholder 2"/>
          <p:cNvSpPr>
            <a:spLocks noGrp="1"/>
          </p:cNvSpPr>
          <p:nvPr>
            <p:ph type="dgm" idx="1"/>
          </p:nvPr>
        </p:nvSpPr>
        <p:spPr>
          <a:xfrm>
            <a:off x="1182688" y="2017713"/>
            <a:ext cx="7772400" cy="4114800"/>
          </a:xfrm>
        </p:spPr>
        <p:txBody>
          <a:bodyPr/>
          <a:lstStyle/>
          <a:p>
            <a:pPr lvl="0"/>
            <a:endParaRPr lang="es-MX" noProof="0" smtClean="0"/>
          </a:p>
        </p:txBody>
      </p:sp>
      <p:sp>
        <p:nvSpPr>
          <p:cNvPr id="4"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5"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6"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494E5A8F-CFED-4159-80DC-2DFECD112CA9}" type="slidenum">
              <a:rPr lang="es-ES"/>
              <a:pPr>
                <a:defRPr/>
              </a:pPr>
              <a:t>‹Nº›</a:t>
            </a:fld>
            <a:endParaRPr lang="es-ES"/>
          </a:p>
        </p:txBody>
      </p:sp>
    </p:spTree>
    <p:extLst>
      <p:ext uri="{BB962C8B-B14F-4D97-AF65-F5344CB8AC3E}">
        <p14:creationId xmlns:p14="http://schemas.microsoft.com/office/powerpoint/2010/main" val="19177441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617538"/>
            <a:ext cx="7804150" cy="5514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3"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4"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5"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533535A3-87E0-475C-8FC1-754A038FB6F2}" type="slidenum">
              <a:rPr lang="es-ES"/>
              <a:pPr>
                <a:defRPr/>
              </a:pPr>
              <a:t>‹Nº›</a:t>
            </a:fld>
            <a:endParaRPr lang="es-ES"/>
          </a:p>
        </p:txBody>
      </p:sp>
    </p:spTree>
    <p:extLst>
      <p:ext uri="{BB962C8B-B14F-4D97-AF65-F5344CB8AC3E}">
        <p14:creationId xmlns:p14="http://schemas.microsoft.com/office/powerpoint/2010/main" val="4160083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385D38A0-C4F8-48DC-833F-9D40E863B872}" type="slidenum">
              <a:rPr lang="es-ES"/>
              <a:pPr>
                <a:defRPr/>
              </a:pPr>
              <a:t>‹Nº›</a:t>
            </a:fld>
            <a:endParaRPr lang="es-ES"/>
          </a:p>
        </p:txBody>
      </p:sp>
    </p:spTree>
    <p:extLst>
      <p:ext uri="{BB962C8B-B14F-4D97-AF65-F5344CB8AC3E}">
        <p14:creationId xmlns:p14="http://schemas.microsoft.com/office/powerpoint/2010/main" val="133065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B226AE9A-4DAF-4980-B786-058022D2AC69}" type="slidenum">
              <a:rPr lang="es-ES" altLang="es-AR"/>
              <a:pPr>
                <a:defRPr/>
              </a:pPr>
              <a:t>‹Nº›</a:t>
            </a:fld>
            <a:endParaRPr lang="es-ES" altLang="es-AR"/>
          </a:p>
        </p:txBody>
      </p:sp>
    </p:spTree>
    <p:extLst>
      <p:ext uri="{BB962C8B-B14F-4D97-AF65-F5344CB8AC3E}">
        <p14:creationId xmlns:p14="http://schemas.microsoft.com/office/powerpoint/2010/main" val="3269539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50938" y="617538"/>
            <a:ext cx="7793037" cy="1143000"/>
          </a:xfrm>
        </p:spPr>
        <p:txBody>
          <a:bodyPr/>
          <a:lstStyle/>
          <a:p>
            <a:r>
              <a:rPr lang="en-US" smtClean="0"/>
              <a:t>Click to edit Master title style</a:t>
            </a:r>
            <a:endParaRPr lang="es-MX"/>
          </a:p>
        </p:txBody>
      </p:sp>
      <p:sp>
        <p:nvSpPr>
          <p:cNvPr id="3" name="Content Placeholder 2"/>
          <p:cNvSpPr>
            <a:spLocks noGrp="1"/>
          </p:cNvSpPr>
          <p:nvPr>
            <p:ph sz="quarter" idx="1"/>
          </p:nvPr>
        </p:nvSpPr>
        <p:spPr>
          <a:xfrm>
            <a:off x="11826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quarter" idx="2"/>
          </p:nvPr>
        </p:nvSpPr>
        <p:spPr>
          <a:xfrm>
            <a:off x="51450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Content Placeholder 4"/>
          <p:cNvSpPr>
            <a:spLocks noGrp="1"/>
          </p:cNvSpPr>
          <p:nvPr>
            <p:ph sz="quarter" idx="3"/>
          </p:nvPr>
        </p:nvSpPr>
        <p:spPr>
          <a:xfrm>
            <a:off x="11826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Content Placeholder 5"/>
          <p:cNvSpPr>
            <a:spLocks noGrp="1"/>
          </p:cNvSpPr>
          <p:nvPr>
            <p:ph sz="quarter" idx="4"/>
          </p:nvPr>
        </p:nvSpPr>
        <p:spPr>
          <a:xfrm>
            <a:off x="51450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8"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9"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E59E8B1E-0FFA-4835-BFC1-190FEB6E0D66}" type="slidenum">
              <a:rPr lang="es-ES"/>
              <a:pPr>
                <a:defRPr/>
              </a:pPr>
              <a:t>‹Nº›</a:t>
            </a:fld>
            <a:endParaRPr lang="es-ES"/>
          </a:p>
        </p:txBody>
      </p:sp>
    </p:spTree>
    <p:extLst>
      <p:ext uri="{BB962C8B-B14F-4D97-AF65-F5344CB8AC3E}">
        <p14:creationId xmlns:p14="http://schemas.microsoft.com/office/powerpoint/2010/main" val="642407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s-MX"/>
          </a:p>
        </p:txBody>
      </p:sp>
      <p:sp>
        <p:nvSpPr>
          <p:cNvPr id="3" name="Text Placeholder 2"/>
          <p:cNvSpPr>
            <a:spLocks noGrp="1"/>
          </p:cNvSpPr>
          <p:nvPr>
            <p:ph type="body" sz="half" idx="1"/>
          </p:nvPr>
        </p:nvSpPr>
        <p:spPr>
          <a:xfrm>
            <a:off x="1182688" y="20177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1182688" y="41513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Rectangle 11"/>
          <p:cNvSpPr>
            <a:spLocks noGrp="1" noChangeArrowheads="1"/>
          </p:cNvSpPr>
          <p:nvPr>
            <p:ph type="dt" sz="half" idx="10"/>
          </p:nvPr>
        </p:nvSpPr>
        <p:spPr/>
        <p:txBody>
          <a:bodyPr/>
          <a:lstStyle>
            <a:lvl1pPr fontAlgn="auto">
              <a:spcBef>
                <a:spcPts val="0"/>
              </a:spcBef>
              <a:spcAft>
                <a:spcPts val="0"/>
              </a:spcAft>
              <a:defRPr sz="1800"/>
            </a:lvl1pPr>
          </a:lstStyle>
          <a:p>
            <a:pPr>
              <a:defRPr/>
            </a:pPr>
            <a:endParaRPr lang="es-ES"/>
          </a:p>
        </p:txBody>
      </p:sp>
      <p:sp>
        <p:nvSpPr>
          <p:cNvPr id="6" name="Rectangle 12"/>
          <p:cNvSpPr>
            <a:spLocks noGrp="1" noChangeArrowheads="1"/>
          </p:cNvSpPr>
          <p:nvPr>
            <p:ph type="ftr" sz="quarter" idx="11"/>
          </p:nvPr>
        </p:nvSpPr>
        <p:spPr/>
        <p:txBody>
          <a:bodyPr/>
          <a:lstStyle>
            <a:lvl1pPr algn="l" fontAlgn="auto">
              <a:spcBef>
                <a:spcPts val="0"/>
              </a:spcBef>
              <a:spcAft>
                <a:spcPts val="0"/>
              </a:spcAft>
              <a:defRPr sz="1800"/>
            </a:lvl1pPr>
          </a:lstStyle>
          <a:p>
            <a:pPr>
              <a:defRPr/>
            </a:pPr>
            <a:endParaRPr lang="es-ES"/>
          </a:p>
        </p:txBody>
      </p:sp>
      <p:sp>
        <p:nvSpPr>
          <p:cNvPr id="7" name="Rectangle 13"/>
          <p:cNvSpPr>
            <a:spLocks noGrp="1" noChangeArrowheads="1"/>
          </p:cNvSpPr>
          <p:nvPr>
            <p:ph type="sldNum" sz="quarter" idx="12"/>
          </p:nvPr>
        </p:nvSpPr>
        <p:spPr/>
        <p:txBody>
          <a:bodyPr/>
          <a:lstStyle>
            <a:lvl1pPr fontAlgn="auto">
              <a:spcBef>
                <a:spcPts val="0"/>
              </a:spcBef>
              <a:spcAft>
                <a:spcPts val="0"/>
              </a:spcAft>
              <a:defRPr/>
            </a:lvl1pPr>
          </a:lstStyle>
          <a:p>
            <a:pPr>
              <a:defRPr/>
            </a:pPr>
            <a:fld id="{0EFC42AE-92A0-4E31-91C1-FEE83F58229F}" type="slidenum">
              <a:rPr lang="es-ES"/>
              <a:pPr>
                <a:defRPr/>
              </a:pPr>
              <a:t>‹Nº›</a:t>
            </a:fld>
            <a:endParaRPr lang="es-ES"/>
          </a:p>
        </p:txBody>
      </p:sp>
    </p:spTree>
    <p:extLst>
      <p:ext uri="{BB962C8B-B14F-4D97-AF65-F5344CB8AC3E}">
        <p14:creationId xmlns:p14="http://schemas.microsoft.com/office/powerpoint/2010/main" val="127385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6" name="5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7" name="6 Marcador de número de diapositiva"/>
          <p:cNvSpPr>
            <a:spLocks noGrp="1"/>
          </p:cNvSpPr>
          <p:nvPr>
            <p:ph type="sldNum" sz="quarter" idx="12"/>
          </p:nvPr>
        </p:nvSpPr>
        <p:spPr/>
        <p:txBody>
          <a:bodyPr/>
          <a:lstStyle>
            <a:lvl1pPr fontAlgn="auto">
              <a:spcAft>
                <a:spcPts val="0"/>
              </a:spcAft>
              <a:defRPr smtClean="0"/>
            </a:lvl1pPr>
          </a:lstStyle>
          <a:p>
            <a:pPr>
              <a:defRPr/>
            </a:pPr>
            <a:fld id="{CDD939BE-EFA7-4FA6-A378-7C474D23688A}" type="slidenum">
              <a:rPr lang="es-ES" altLang="es-AR"/>
              <a:pPr>
                <a:defRPr/>
              </a:pPr>
              <a:t>‹Nº›</a:t>
            </a:fld>
            <a:endParaRPr lang="es-ES" altLang="es-AR"/>
          </a:p>
        </p:txBody>
      </p:sp>
    </p:spTree>
    <p:extLst>
      <p:ext uri="{BB962C8B-B14F-4D97-AF65-F5344CB8AC3E}">
        <p14:creationId xmlns:p14="http://schemas.microsoft.com/office/powerpoint/2010/main" val="132602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8" name="7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9" name="8 Marcador de número de diapositiva"/>
          <p:cNvSpPr>
            <a:spLocks noGrp="1"/>
          </p:cNvSpPr>
          <p:nvPr>
            <p:ph type="sldNum" sz="quarter" idx="12"/>
          </p:nvPr>
        </p:nvSpPr>
        <p:spPr/>
        <p:txBody>
          <a:bodyPr/>
          <a:lstStyle>
            <a:lvl1pPr fontAlgn="auto">
              <a:spcAft>
                <a:spcPts val="0"/>
              </a:spcAft>
              <a:defRPr smtClean="0"/>
            </a:lvl1pPr>
          </a:lstStyle>
          <a:p>
            <a:pPr>
              <a:defRPr/>
            </a:pPr>
            <a:fld id="{274900F5-FC1B-4D36-A57D-77416E835066}" type="slidenum">
              <a:rPr lang="es-ES" altLang="es-AR"/>
              <a:pPr>
                <a:defRPr/>
              </a:pPr>
              <a:t>‹Nº›</a:t>
            </a:fld>
            <a:endParaRPr lang="es-ES" altLang="es-AR"/>
          </a:p>
        </p:txBody>
      </p:sp>
    </p:spTree>
    <p:extLst>
      <p:ext uri="{BB962C8B-B14F-4D97-AF65-F5344CB8AC3E}">
        <p14:creationId xmlns:p14="http://schemas.microsoft.com/office/powerpoint/2010/main" val="2322225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4" name="3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5" name="4 Marcador de número de diapositiva"/>
          <p:cNvSpPr>
            <a:spLocks noGrp="1"/>
          </p:cNvSpPr>
          <p:nvPr>
            <p:ph type="sldNum" sz="quarter" idx="12"/>
          </p:nvPr>
        </p:nvSpPr>
        <p:spPr/>
        <p:txBody>
          <a:bodyPr/>
          <a:lstStyle>
            <a:lvl1pPr fontAlgn="auto">
              <a:spcAft>
                <a:spcPts val="0"/>
              </a:spcAft>
              <a:defRPr smtClean="0"/>
            </a:lvl1pPr>
          </a:lstStyle>
          <a:p>
            <a:pPr>
              <a:defRPr/>
            </a:pPr>
            <a:fld id="{78615EDC-AAB2-477F-B1D6-8F91D796C570}" type="slidenum">
              <a:rPr lang="es-ES" altLang="es-AR"/>
              <a:pPr>
                <a:defRPr/>
              </a:pPr>
              <a:t>‹Nº›</a:t>
            </a:fld>
            <a:endParaRPr lang="es-ES" altLang="es-AR"/>
          </a:p>
        </p:txBody>
      </p:sp>
    </p:spTree>
    <p:extLst>
      <p:ext uri="{BB962C8B-B14F-4D97-AF65-F5344CB8AC3E}">
        <p14:creationId xmlns:p14="http://schemas.microsoft.com/office/powerpoint/2010/main" val="3832733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3" name="2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4" name="3 Marcador de número de diapositiva"/>
          <p:cNvSpPr>
            <a:spLocks noGrp="1"/>
          </p:cNvSpPr>
          <p:nvPr>
            <p:ph type="sldNum" sz="quarter" idx="12"/>
          </p:nvPr>
        </p:nvSpPr>
        <p:spPr/>
        <p:txBody>
          <a:bodyPr/>
          <a:lstStyle>
            <a:lvl1pPr fontAlgn="auto">
              <a:spcAft>
                <a:spcPts val="0"/>
              </a:spcAft>
              <a:defRPr smtClean="0"/>
            </a:lvl1pPr>
          </a:lstStyle>
          <a:p>
            <a:pPr>
              <a:defRPr/>
            </a:pPr>
            <a:fld id="{16AD98BE-1552-4323-A81A-706A37B56931}" type="slidenum">
              <a:rPr lang="es-ES" altLang="es-AR"/>
              <a:pPr>
                <a:defRPr/>
              </a:pPr>
              <a:t>‹Nº›</a:t>
            </a:fld>
            <a:endParaRPr lang="es-ES" altLang="es-AR"/>
          </a:p>
        </p:txBody>
      </p:sp>
    </p:spTree>
    <p:extLst>
      <p:ext uri="{BB962C8B-B14F-4D97-AF65-F5344CB8AC3E}">
        <p14:creationId xmlns:p14="http://schemas.microsoft.com/office/powerpoint/2010/main" val="212855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6" name="5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7" name="6 Marcador de número de diapositiva"/>
          <p:cNvSpPr>
            <a:spLocks noGrp="1"/>
          </p:cNvSpPr>
          <p:nvPr>
            <p:ph type="sldNum" sz="quarter" idx="12"/>
          </p:nvPr>
        </p:nvSpPr>
        <p:spPr/>
        <p:txBody>
          <a:bodyPr/>
          <a:lstStyle>
            <a:lvl1pPr fontAlgn="auto">
              <a:spcAft>
                <a:spcPts val="0"/>
              </a:spcAft>
              <a:defRPr smtClean="0"/>
            </a:lvl1pPr>
          </a:lstStyle>
          <a:p>
            <a:pPr>
              <a:defRPr/>
            </a:pPr>
            <a:fld id="{C0F38BB0-AE63-4787-8EFD-C2D4792EBD98}" type="slidenum">
              <a:rPr lang="es-ES" altLang="es-AR"/>
              <a:pPr>
                <a:defRPr/>
              </a:pPr>
              <a:t>‹Nº›</a:t>
            </a:fld>
            <a:endParaRPr lang="es-ES" altLang="es-AR"/>
          </a:p>
        </p:txBody>
      </p:sp>
    </p:spTree>
    <p:extLst>
      <p:ext uri="{BB962C8B-B14F-4D97-AF65-F5344CB8AC3E}">
        <p14:creationId xmlns:p14="http://schemas.microsoft.com/office/powerpoint/2010/main" val="929403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6" name="5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7" name="6 Marcador de número de diapositiva"/>
          <p:cNvSpPr>
            <a:spLocks noGrp="1"/>
          </p:cNvSpPr>
          <p:nvPr>
            <p:ph type="sldNum" sz="quarter" idx="12"/>
          </p:nvPr>
        </p:nvSpPr>
        <p:spPr/>
        <p:txBody>
          <a:bodyPr/>
          <a:lstStyle>
            <a:lvl1pPr fontAlgn="auto">
              <a:spcAft>
                <a:spcPts val="0"/>
              </a:spcAft>
              <a:defRPr smtClean="0"/>
            </a:lvl1pPr>
          </a:lstStyle>
          <a:p>
            <a:pPr>
              <a:defRPr/>
            </a:pPr>
            <a:fld id="{0719CFD5-81D2-48FF-9C8E-C7EE266B7CE5}" type="slidenum">
              <a:rPr lang="es-ES" altLang="es-AR"/>
              <a:pPr>
                <a:defRPr/>
              </a:pPr>
              <a:t>‹Nº›</a:t>
            </a:fld>
            <a:endParaRPr lang="es-ES" altLang="es-AR"/>
          </a:p>
        </p:txBody>
      </p:sp>
    </p:spTree>
    <p:extLst>
      <p:ext uri="{BB962C8B-B14F-4D97-AF65-F5344CB8AC3E}">
        <p14:creationId xmlns:p14="http://schemas.microsoft.com/office/powerpoint/2010/main" val="126360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heme" Target="../theme/theme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s-ES" altLang="es-AR" smtClean="0"/>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5131"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400" b="0" smtClean="0">
                <a:solidFill>
                  <a:srgbClr val="000000"/>
                </a:solidFill>
                <a:effectLst/>
                <a:latin typeface="+mn-lt"/>
                <a:cs typeface="+mn-cs"/>
              </a:defRPr>
            </a:lvl1pPr>
          </a:lstStyle>
          <a:p>
            <a:pPr>
              <a:defRPr/>
            </a:pPr>
            <a:endParaRPr lang="es-ES" altLang="es-AR"/>
          </a:p>
        </p:txBody>
      </p:sp>
      <p:sp>
        <p:nvSpPr>
          <p:cNvPr id="5132"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spcBef>
                <a:spcPct val="0"/>
              </a:spcBef>
              <a:defRPr sz="1400" b="0" smtClean="0">
                <a:solidFill>
                  <a:srgbClr val="000000"/>
                </a:solidFill>
                <a:effectLst/>
                <a:latin typeface="+mn-lt"/>
                <a:cs typeface="+mn-cs"/>
              </a:defRPr>
            </a:lvl1pPr>
          </a:lstStyle>
          <a:p>
            <a:pPr>
              <a:defRPr/>
            </a:pPr>
            <a:endParaRPr lang="es-ES" altLang="es-AR"/>
          </a:p>
        </p:txBody>
      </p:sp>
      <p:sp>
        <p:nvSpPr>
          <p:cNvPr id="5133"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400" b="0" smtClean="0">
                <a:solidFill>
                  <a:srgbClr val="000000"/>
                </a:solidFill>
                <a:effectLst/>
                <a:latin typeface="+mn-lt"/>
                <a:cs typeface="+mn-cs"/>
              </a:defRPr>
            </a:lvl1pPr>
          </a:lstStyle>
          <a:p>
            <a:pPr>
              <a:defRPr/>
            </a:pPr>
            <a:fld id="{E80077BD-98A1-4E4B-9518-EFD4FF41E4FA}" type="slidenum">
              <a:rPr lang="es-ES" altLang="es-AR"/>
              <a:pPr>
                <a:defRPr/>
              </a:pPr>
              <a:t>‹Nº›</a:t>
            </a:fld>
            <a:endParaRPr lang="es-ES" altLang="es-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tx1"/>
            </a:gs>
            <a:gs pos="100000">
              <a:srgbClr val="000099"/>
            </a:gs>
          </a:gsLst>
          <a:lin ang="5400000" scaled="1"/>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2"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5"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n-US" altLang="es-AR" sz="2400">
              <a:solidFill>
                <a:srgbClr val="FFCF01"/>
              </a:solidFill>
            </a:endParaRP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smtClean="0"/>
              <a:t>Haga clic para modificar el estilo de título del patrón</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308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solidFill>
                  <a:srgbClr val="FFCF01"/>
                </a:solidFill>
                <a:latin typeface="+mn-lt"/>
                <a:cs typeface="+mn-cs"/>
              </a:defRPr>
            </a:lvl1pPr>
          </a:lstStyle>
          <a:p>
            <a:pPr>
              <a:defRPr/>
            </a:pPr>
            <a:endParaRPr lang="es-ES"/>
          </a:p>
        </p:txBody>
      </p:sp>
      <p:sp>
        <p:nvSpPr>
          <p:cNvPr id="308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rgbClr val="FFCF01"/>
                </a:solidFill>
                <a:latin typeface="+mn-lt"/>
                <a:cs typeface="+mn-cs"/>
              </a:defRPr>
            </a:lvl1pPr>
          </a:lstStyle>
          <a:p>
            <a:pPr>
              <a:defRPr/>
            </a:pPr>
            <a:endParaRPr lang="es-ES"/>
          </a:p>
        </p:txBody>
      </p:sp>
      <p:sp>
        <p:nvSpPr>
          <p:cNvPr id="308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2400">
                <a:solidFill>
                  <a:srgbClr val="FFFF00"/>
                </a:solidFill>
                <a:latin typeface="+mn-lt"/>
                <a:cs typeface="+mn-cs"/>
              </a:defRPr>
            </a:lvl1pPr>
          </a:lstStyle>
          <a:p>
            <a:pPr>
              <a:defRPr/>
            </a:pPr>
            <a:fld id="{718A77BF-9610-4B68-A175-E0755BFAD76A}"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 id="2147483752" r:id="rId18"/>
    <p:sldLayoutId id="2147483753" r:id="rId19"/>
    <p:sldLayoutId id="2147483754" r:id="rId20"/>
  </p:sldLayoutIdLst>
  <p:hf hdr="0" ftr="0" dt="0"/>
  <p:txStyles>
    <p:titleStyle>
      <a:lvl1pPr algn="ctr" rtl="0" eaLnBrk="0" fontAlgn="base" hangingPunct="0">
        <a:spcBef>
          <a:spcPct val="0"/>
        </a:spcBef>
        <a:spcAft>
          <a:spcPct val="0"/>
        </a:spcAft>
        <a:defRPr sz="4000">
          <a:solidFill>
            <a:srgbClr val="FFFF00"/>
          </a:solidFill>
          <a:latin typeface="+mj-lt"/>
          <a:ea typeface="+mj-ea"/>
          <a:cs typeface="+mj-cs"/>
        </a:defRPr>
      </a:lvl1pPr>
      <a:lvl2pPr algn="ctr" rtl="0" eaLnBrk="0" fontAlgn="base" hangingPunct="0">
        <a:spcBef>
          <a:spcPct val="0"/>
        </a:spcBef>
        <a:spcAft>
          <a:spcPct val="0"/>
        </a:spcAft>
        <a:defRPr sz="4000">
          <a:solidFill>
            <a:srgbClr val="FFFF00"/>
          </a:solidFill>
          <a:latin typeface="Tahoma" pitchFamily="34" charset="0"/>
        </a:defRPr>
      </a:lvl2pPr>
      <a:lvl3pPr algn="ctr" rtl="0" eaLnBrk="0" fontAlgn="base" hangingPunct="0">
        <a:spcBef>
          <a:spcPct val="0"/>
        </a:spcBef>
        <a:spcAft>
          <a:spcPct val="0"/>
        </a:spcAft>
        <a:defRPr sz="4000">
          <a:solidFill>
            <a:srgbClr val="FFFF00"/>
          </a:solidFill>
          <a:latin typeface="Tahoma" pitchFamily="34" charset="0"/>
        </a:defRPr>
      </a:lvl3pPr>
      <a:lvl4pPr algn="ctr" rtl="0" eaLnBrk="0" fontAlgn="base" hangingPunct="0">
        <a:spcBef>
          <a:spcPct val="0"/>
        </a:spcBef>
        <a:spcAft>
          <a:spcPct val="0"/>
        </a:spcAft>
        <a:defRPr sz="4000">
          <a:solidFill>
            <a:srgbClr val="FFFF00"/>
          </a:solidFill>
          <a:latin typeface="Tahoma" pitchFamily="34" charset="0"/>
        </a:defRPr>
      </a:lvl4pPr>
      <a:lvl5pPr algn="ctr" rtl="0" eaLnBrk="0" fontAlgn="base" hangingPunct="0">
        <a:spcBef>
          <a:spcPct val="0"/>
        </a:spcBef>
        <a:spcAft>
          <a:spcPct val="0"/>
        </a:spcAft>
        <a:defRPr sz="4000">
          <a:solidFill>
            <a:srgbClr val="FFFF00"/>
          </a:solidFill>
          <a:latin typeface="Tahoma" pitchFamily="34" charset="0"/>
        </a:defRPr>
      </a:lvl5pPr>
      <a:lvl6pPr marL="457200" algn="ctr" rtl="0" fontAlgn="base">
        <a:spcBef>
          <a:spcPct val="0"/>
        </a:spcBef>
        <a:spcAft>
          <a:spcPct val="0"/>
        </a:spcAft>
        <a:defRPr sz="4000">
          <a:solidFill>
            <a:srgbClr val="FFFF00"/>
          </a:solidFill>
          <a:latin typeface="Tahoma" pitchFamily="34" charset="0"/>
        </a:defRPr>
      </a:lvl6pPr>
      <a:lvl7pPr marL="914400" algn="ctr" rtl="0" fontAlgn="base">
        <a:spcBef>
          <a:spcPct val="0"/>
        </a:spcBef>
        <a:spcAft>
          <a:spcPct val="0"/>
        </a:spcAft>
        <a:defRPr sz="4000">
          <a:solidFill>
            <a:srgbClr val="FFFF00"/>
          </a:solidFill>
          <a:latin typeface="Tahoma" pitchFamily="34" charset="0"/>
        </a:defRPr>
      </a:lvl7pPr>
      <a:lvl8pPr marL="1371600" algn="ctr" rtl="0" fontAlgn="base">
        <a:spcBef>
          <a:spcPct val="0"/>
        </a:spcBef>
        <a:spcAft>
          <a:spcPct val="0"/>
        </a:spcAft>
        <a:defRPr sz="4000">
          <a:solidFill>
            <a:srgbClr val="FFFF00"/>
          </a:solidFill>
          <a:latin typeface="Tahoma" pitchFamily="34" charset="0"/>
        </a:defRPr>
      </a:lvl8pPr>
      <a:lvl9pPr marL="1828800" algn="ctr" rtl="0" fontAlgn="base">
        <a:spcBef>
          <a:spcPct val="0"/>
        </a:spcBef>
        <a:spcAft>
          <a:spcPct val="0"/>
        </a:spcAft>
        <a:defRPr sz="4000">
          <a:solidFill>
            <a:srgbClr val="FFFF00"/>
          </a:solidFill>
          <a:latin typeface="Tahoma" pitchFamily="34" charset="0"/>
        </a:defRPr>
      </a:lvl9pPr>
    </p:titleStyle>
    <p:bodyStyle>
      <a:lvl1pPr marL="342900" indent="-342900" algn="l" rtl="0" eaLnBrk="0" fontAlgn="base" hangingPunct="0">
        <a:spcBef>
          <a:spcPct val="20000"/>
        </a:spcBef>
        <a:spcAft>
          <a:spcPct val="0"/>
        </a:spcAft>
        <a:buClr>
          <a:srgbClr val="FFFF00"/>
        </a:buClr>
        <a:buSzPct val="60000"/>
        <a:buFont typeface="Wingdings" pitchFamily="2" charset="2"/>
        <a:buChar char="n"/>
        <a:defRPr sz="2400">
          <a:solidFill>
            <a:srgbClr val="FFFF00"/>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200">
          <a:solidFill>
            <a:schemeClr val="bg1"/>
          </a:solidFill>
          <a:latin typeface="+mn-lt"/>
        </a:defRPr>
      </a:lvl2pPr>
      <a:lvl3pPr marL="1143000" indent="-228600" algn="l" rtl="0" eaLnBrk="0" fontAlgn="base" hangingPunct="0">
        <a:spcBef>
          <a:spcPct val="20000"/>
        </a:spcBef>
        <a:spcAft>
          <a:spcPct val="0"/>
        </a:spcAft>
        <a:buClr>
          <a:srgbClr val="33CC33"/>
        </a:buClr>
        <a:buSzPct val="50000"/>
        <a:buFont typeface="Wingdings" pitchFamily="2" charset="2"/>
        <a:buChar char="n"/>
        <a:defRPr sz="2400">
          <a:solidFill>
            <a:schemeClr val="bg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bg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a:solidFill>
            <a:schemeClr val="bg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a:solidFill>
            <a:schemeClr val="bg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a:solidFill>
            <a:schemeClr val="bg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a:solidFill>
            <a:schemeClr val="bg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5"/>
          <p:cNvSpPr txBox="1">
            <a:spLocks noChangeArrowheads="1"/>
          </p:cNvSpPr>
          <p:nvPr/>
        </p:nvSpPr>
        <p:spPr bwMode="auto">
          <a:xfrm>
            <a:off x="762000" y="1916113"/>
            <a:ext cx="8131175" cy="403187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AR" altLang="es-AR" b="1" dirty="0">
                <a:solidFill>
                  <a:srgbClr val="000000"/>
                </a:solidFill>
              </a:rPr>
              <a:t>TÉCNICAS AVANZADAS DE INVESTIGACIÓN SOCIAL</a:t>
            </a:r>
          </a:p>
          <a:p>
            <a:pPr algn="ctr" eaLnBrk="1" hangingPunct="1">
              <a:spcBef>
                <a:spcPct val="100000"/>
              </a:spcBef>
              <a:buClrTx/>
              <a:buSzTx/>
              <a:buFontTx/>
              <a:buNone/>
            </a:pPr>
            <a:r>
              <a:rPr lang="es-AR" altLang="es-AR" b="1" dirty="0">
                <a:solidFill>
                  <a:srgbClr val="000000"/>
                </a:solidFill>
              </a:rPr>
              <a:t>MÓDULO </a:t>
            </a:r>
            <a:r>
              <a:rPr lang="es-AR" altLang="es-AR" b="1" dirty="0" smtClean="0">
                <a:solidFill>
                  <a:srgbClr val="000000"/>
                </a:solidFill>
              </a:rPr>
              <a:t>1B TEÓRICO</a:t>
            </a:r>
            <a:endParaRPr lang="es-AR" altLang="es-AR" b="1" dirty="0">
              <a:solidFill>
                <a:srgbClr val="000000"/>
              </a:solidFill>
            </a:endParaRPr>
          </a:p>
          <a:p>
            <a:pPr algn="ctr" eaLnBrk="1" hangingPunct="1">
              <a:spcBef>
                <a:spcPct val="100000"/>
              </a:spcBef>
              <a:buClrTx/>
              <a:buSzTx/>
              <a:buFontTx/>
              <a:buNone/>
            </a:pPr>
            <a:r>
              <a:rPr lang="es-MX" altLang="es-AR" b="1" dirty="0" smtClean="0">
                <a:solidFill>
                  <a:srgbClr val="000000"/>
                </a:solidFill>
              </a:rPr>
              <a:t>DISEÑO DE INVESTIGACIÓN, SISTEMA DE VARIABLES Y </a:t>
            </a:r>
            <a:r>
              <a:rPr lang="es-MX" altLang="es-AR" b="1" dirty="0" smtClean="0">
                <a:solidFill>
                  <a:srgbClr val="000000"/>
                </a:solidFill>
              </a:rPr>
              <a:t>LEY </a:t>
            </a:r>
            <a:r>
              <a:rPr lang="es-MX" altLang="es-AR" b="1" dirty="0">
                <a:solidFill>
                  <a:srgbClr val="000000"/>
                </a:solidFill>
              </a:rPr>
              <a:t>DE LOS GRANDES </a:t>
            </a:r>
            <a:r>
              <a:rPr lang="es-MX" altLang="es-AR" b="1" dirty="0" smtClean="0">
                <a:solidFill>
                  <a:srgbClr val="000000"/>
                </a:solidFill>
              </a:rPr>
              <a:t>NÚMEROS</a:t>
            </a:r>
            <a:endParaRPr lang="es-MX" altLang="es-AR" b="1" dirty="0">
              <a:solidFill>
                <a:srgbClr val="000000"/>
              </a:solidFill>
            </a:endParaRPr>
          </a:p>
        </p:txBody>
      </p:sp>
      <p:sp>
        <p:nvSpPr>
          <p:cNvPr id="34819" name="Rectangle 7"/>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SEMINARIO DE POSGRADO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94384" y="2348880"/>
            <a:ext cx="8131175" cy="181588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AR" altLang="es-AR" sz="2800" b="1" dirty="0" smtClean="0"/>
              <a:t> </a:t>
            </a:r>
            <a:endParaRPr lang="es-AR" altLang="es-AR" sz="2800" b="1" dirty="0"/>
          </a:p>
          <a:p>
            <a:pPr algn="ctr" eaLnBrk="1" hangingPunct="1">
              <a:spcBef>
                <a:spcPct val="0"/>
              </a:spcBef>
              <a:buClrTx/>
              <a:buSzTx/>
              <a:buFont typeface="Wingdings" pitchFamily="2" charset="2"/>
              <a:buNone/>
            </a:pPr>
            <a:r>
              <a:rPr lang="es-MX" altLang="es-AR" sz="2800" b="1" dirty="0" smtClean="0"/>
              <a:t>LEY DE LOS GRANDES NÚMEROS</a:t>
            </a:r>
          </a:p>
          <a:p>
            <a:pPr algn="ctr" eaLnBrk="1" hangingPunct="1">
              <a:spcBef>
                <a:spcPct val="0"/>
              </a:spcBef>
              <a:buClrTx/>
              <a:buSzTx/>
              <a:buFont typeface="Wingdings" pitchFamily="2" charset="2"/>
              <a:buNone/>
            </a:pPr>
            <a:r>
              <a:rPr lang="es-MX" altLang="es-AR" sz="2800" b="1" dirty="0" smtClean="0"/>
              <a:t>TEOREMA DEL LÍMITE CENTRAL</a:t>
            </a:r>
            <a:endParaRPr lang="es-AR" altLang="es-AR" sz="2800" b="1" dirty="0"/>
          </a:p>
          <a:p>
            <a:pPr algn="ctr" eaLnBrk="1" hangingPunct="1">
              <a:spcBef>
                <a:spcPct val="0"/>
              </a:spcBef>
              <a:buClrTx/>
              <a:buSzTx/>
              <a:buFontTx/>
              <a:buNone/>
            </a:pPr>
            <a:r>
              <a:rPr lang="es-AR" altLang="es-AR" sz="2800" b="1" dirty="0" smtClean="0"/>
              <a:t> </a:t>
            </a:r>
            <a:endParaRPr lang="es-AR" altLang="es-AR" sz="2800" b="1" dirty="0"/>
          </a:p>
        </p:txBody>
      </p:sp>
      <p:sp>
        <p:nvSpPr>
          <p:cNvPr id="14339"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extLst>
      <p:ext uri="{BB962C8B-B14F-4D97-AF65-F5344CB8AC3E}">
        <p14:creationId xmlns:p14="http://schemas.microsoft.com/office/powerpoint/2010/main" val="1385183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ext Box 5"/>
          <p:cNvSpPr txBox="1">
            <a:spLocks noChangeArrowheads="1"/>
          </p:cNvSpPr>
          <p:nvPr/>
        </p:nvSpPr>
        <p:spPr bwMode="auto">
          <a:xfrm>
            <a:off x="395288" y="1052513"/>
            <a:ext cx="8488362" cy="574003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AR" altLang="es-AR" sz="2100" b="1" dirty="0">
                <a:solidFill>
                  <a:srgbClr val="000000"/>
                </a:solidFill>
              </a:rPr>
              <a:t>En la teoría de la probabilidad, bajo el término genérico de LEY DE LOS GRANDES NÚMEROS se describe el comportamiento del promedio de una sucesión de mediciones aleatorias conforme aumenta el número de ensayos. En la medida que aumenten estos, el promedio de las mediciones convergerá a la esperanza de la variable aleatoria involucrada (ejemplo de caras y cecas de una moneda). </a:t>
            </a:r>
          </a:p>
          <a:p>
            <a:pPr algn="just" eaLnBrk="1" hangingPunct="1">
              <a:spcBef>
                <a:spcPct val="0"/>
              </a:spcBef>
              <a:spcAft>
                <a:spcPts val="600"/>
              </a:spcAft>
              <a:buClrTx/>
              <a:buSzTx/>
              <a:buFontTx/>
              <a:buNone/>
            </a:pPr>
            <a:r>
              <a:rPr lang="es-AR" altLang="es-AR" sz="2100" b="1" dirty="0">
                <a:solidFill>
                  <a:srgbClr val="000000"/>
                </a:solidFill>
              </a:rPr>
              <a:t>La frase "ley de los grandes números" es también usada ocasionalmente para referirse al principio de que la probabilidad de que cualquier evento posible (incluso uno improbable) ocurra al menos una </a:t>
            </a:r>
            <a:r>
              <a:rPr lang="es-AR" altLang="es-AR" sz="2100" b="1" dirty="0" smtClean="0">
                <a:solidFill>
                  <a:srgbClr val="000000"/>
                </a:solidFill>
              </a:rPr>
              <a:t>vez en el marco de una serie, </a:t>
            </a:r>
            <a:r>
              <a:rPr lang="es-AR" altLang="es-AR" sz="2100" b="1" dirty="0" smtClean="0">
                <a:solidFill>
                  <a:srgbClr val="000000"/>
                </a:solidFill>
              </a:rPr>
              <a:t>se </a:t>
            </a:r>
            <a:r>
              <a:rPr lang="es-AR" altLang="es-AR" sz="2100" b="1" dirty="0" smtClean="0">
                <a:solidFill>
                  <a:srgbClr val="000000"/>
                </a:solidFill>
              </a:rPr>
              <a:t>incrementa </a:t>
            </a:r>
            <a:r>
              <a:rPr lang="es-AR" altLang="es-AR" sz="2100" b="1" dirty="0">
                <a:solidFill>
                  <a:srgbClr val="000000"/>
                </a:solidFill>
              </a:rPr>
              <a:t>con el número de eventos </a:t>
            </a:r>
            <a:r>
              <a:rPr lang="es-AR" altLang="es-AR" sz="2100" b="1" dirty="0" smtClean="0">
                <a:solidFill>
                  <a:srgbClr val="000000"/>
                </a:solidFill>
              </a:rPr>
              <a:t>que contenga la </a:t>
            </a:r>
            <a:r>
              <a:rPr lang="es-AR" altLang="es-AR" sz="2100" b="1" dirty="0">
                <a:solidFill>
                  <a:srgbClr val="000000"/>
                </a:solidFill>
              </a:rPr>
              <a:t>serie. </a:t>
            </a:r>
          </a:p>
          <a:p>
            <a:pPr algn="just" eaLnBrk="1" hangingPunct="1">
              <a:spcBef>
                <a:spcPct val="0"/>
              </a:spcBef>
              <a:spcAft>
                <a:spcPts val="600"/>
              </a:spcAft>
              <a:buClrTx/>
              <a:buSzTx/>
              <a:buFontTx/>
              <a:buNone/>
            </a:pPr>
            <a:r>
              <a:rPr lang="es-AR" altLang="es-AR" sz="2100" b="1" dirty="0">
                <a:solidFill>
                  <a:srgbClr val="000000"/>
                </a:solidFill>
              </a:rPr>
              <a:t>Por ejemplo, la probabilidad de que un individuo gane la lotería es bastante baja; sin embargo, la probabilidad de que alguien gane la lotería es bastante alta, suponiendo que suficientes personas comprasen boletos de </a:t>
            </a:r>
            <a:r>
              <a:rPr lang="es-AR" altLang="es-AR" sz="2100" b="1" dirty="0" smtClean="0">
                <a:solidFill>
                  <a:srgbClr val="000000"/>
                </a:solidFill>
              </a:rPr>
              <a:t>lotería</a:t>
            </a:r>
            <a:r>
              <a:rPr lang="es-MX" altLang="es-AR" sz="2100" b="1" dirty="0" smtClean="0">
                <a:solidFill>
                  <a:srgbClr val="000000"/>
                </a:solidFill>
              </a:rPr>
              <a:t>.</a:t>
            </a:r>
            <a:endParaRPr lang="es-MX" altLang="es-AR" sz="2100" b="1" dirty="0">
              <a:solidFill>
                <a:srgbClr val="000000"/>
              </a:solidFill>
            </a:endParaRPr>
          </a:p>
        </p:txBody>
      </p:sp>
      <p:sp>
        <p:nvSpPr>
          <p:cNvPr id="35843" name="Rectangle 7"/>
          <p:cNvSpPr>
            <a:spLocks noChangeArrowheads="1"/>
          </p:cNvSpPr>
          <p:nvPr/>
        </p:nvSpPr>
        <p:spPr bwMode="auto">
          <a:xfrm>
            <a:off x="2124075" y="404813"/>
            <a:ext cx="58324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SEMINARIO DE POSGRADO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5"/>
          <p:cNvSpPr txBox="1">
            <a:spLocks noChangeArrowheads="1"/>
          </p:cNvSpPr>
          <p:nvPr/>
        </p:nvSpPr>
        <p:spPr bwMode="auto">
          <a:xfrm>
            <a:off x="395288" y="1052513"/>
            <a:ext cx="8488362" cy="574040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AR" altLang="es-AR" sz="2100" b="1" dirty="0">
                <a:solidFill>
                  <a:srgbClr val="000000"/>
                </a:solidFill>
              </a:rPr>
              <a:t>PARA SABER SI LOS RESULTADOS DE UNA MUESTRA SON REPRESENTATIVOS DE LA REALIDAD ESTUDIADA, ES IMPORTANTE SABER CÓMO SE DISTRIBUYEN LAS DIFERENTES MUESTRAS EN TORNO A LOS VALORES POBLACIONALES VERDADEROS. </a:t>
            </a:r>
          </a:p>
          <a:p>
            <a:pPr algn="just" eaLnBrk="1" hangingPunct="1">
              <a:spcBef>
                <a:spcPct val="0"/>
              </a:spcBef>
              <a:spcAft>
                <a:spcPts val="600"/>
              </a:spcAft>
              <a:buClrTx/>
              <a:buSzTx/>
              <a:buFontTx/>
              <a:buNone/>
            </a:pPr>
            <a:r>
              <a:rPr lang="es-MX" altLang="es-AR" sz="2100" b="1" dirty="0">
                <a:solidFill>
                  <a:srgbClr val="000000"/>
                </a:solidFill>
              </a:rPr>
              <a:t>EL TEOREMA DE LOS GRANDES NÚMEROS INDICA QUE LAS MUESTRAS ALEATORIAS GRANDES ARROJAN RESULTADOS QUE SE DISTRIBUYEN NORMALMENTE ALREDEDOR DE LOS VALORES POBLACIONALES. LOS PARÁMETROS DE LA CURVA NORMAL </a:t>
            </a:r>
            <a:r>
              <a:rPr lang="es-MX" altLang="es-AR" sz="2100" b="1" dirty="0" smtClean="0">
                <a:solidFill>
                  <a:srgbClr val="000000"/>
                </a:solidFill>
              </a:rPr>
              <a:t>SE </a:t>
            </a:r>
            <a:r>
              <a:rPr lang="es-MX" altLang="es-AR" sz="2100" b="1" dirty="0">
                <a:solidFill>
                  <a:srgbClr val="000000"/>
                </a:solidFill>
              </a:rPr>
              <a:t>USAN PARA ATRIBUIR PROBABILIDADES A LOS RESULTADOS MUESTRALES. LAS PRUEBAS ESTADÍSTICAS PARAMÉTRICAS SUPONEN QUE LA DISTRIBUCIÓN DE LA MUESTRA ES NORMAL. </a:t>
            </a:r>
          </a:p>
          <a:p>
            <a:pPr algn="just" eaLnBrk="1" hangingPunct="1">
              <a:spcBef>
                <a:spcPct val="0"/>
              </a:spcBef>
              <a:spcAft>
                <a:spcPts val="600"/>
              </a:spcAft>
              <a:buClrTx/>
              <a:buSzTx/>
              <a:buFontTx/>
              <a:buNone/>
            </a:pPr>
            <a:r>
              <a:rPr lang="es-MX" altLang="es-AR" sz="2100" b="1" dirty="0">
                <a:solidFill>
                  <a:srgbClr val="000000"/>
                </a:solidFill>
              </a:rPr>
              <a:t>LAS PRUEBAS NO-PARAMÉTRICAS, MUCHO MÁS DÉBILES E IMPERFECTAS, SE USAN CUANDO LA DISTRIBUCIÓN DE MUESTREO NO ES CONOCIDA, O SE SABE QUE NO ES NORMAL. </a:t>
            </a:r>
            <a:endParaRPr lang="es-AR" altLang="es-AR" sz="2100" b="1" dirty="0">
              <a:solidFill>
                <a:srgbClr val="000000"/>
              </a:solidFill>
            </a:endParaRPr>
          </a:p>
        </p:txBody>
      </p:sp>
      <p:sp>
        <p:nvSpPr>
          <p:cNvPr id="36867" name="Rectangle 7"/>
          <p:cNvSpPr>
            <a:spLocks noChangeArrowheads="1"/>
          </p:cNvSpPr>
          <p:nvPr/>
        </p:nvSpPr>
        <p:spPr bwMode="auto">
          <a:xfrm>
            <a:off x="1924050" y="260350"/>
            <a:ext cx="6048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LEY DE LOS GRANDES NÚMEROS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2" name="1 Rectángulo"/>
          <p:cNvSpPr/>
          <p:nvPr/>
        </p:nvSpPr>
        <p:spPr>
          <a:xfrm>
            <a:off x="395288" y="1220788"/>
            <a:ext cx="8118475" cy="4524375"/>
          </a:xfrm>
          <a:prstGeom prst="rect">
            <a:avLst/>
          </a:prstGeom>
        </p:spPr>
        <p:txBody>
          <a:bodyPr>
            <a:spAutoFit/>
          </a:bodyPr>
          <a:lstStyle/>
          <a:p>
            <a:pPr algn="just">
              <a:spcBef>
                <a:spcPct val="50000"/>
              </a:spcBef>
              <a:defRPr/>
            </a:pPr>
            <a:r>
              <a:rPr lang="es-AR" sz="3600" b="1" dirty="0">
                <a:solidFill>
                  <a:srgbClr val="333399"/>
                </a:solidFill>
                <a:effectLst>
                  <a:outerShdw blurRad="38100" dist="38100" dir="2700000" algn="tl">
                    <a:srgbClr val="000000">
                      <a:alpha val="43137"/>
                    </a:srgbClr>
                  </a:outerShdw>
                </a:effectLst>
                <a:latin typeface="Calibri" pitchFamily="34" charset="0"/>
                <a:cs typeface="+mn-cs"/>
              </a:rPr>
              <a:t>Si se obtienen de una población repetidas muestras al azar de un tamaño </a:t>
            </a:r>
            <a:r>
              <a:rPr lang="es-AR" sz="3600" b="1" dirty="0" smtClean="0">
                <a:solidFill>
                  <a:srgbClr val="333399"/>
                </a:solidFill>
                <a:effectLst>
                  <a:outerShdw blurRad="38100" dist="38100" dir="2700000" algn="tl">
                    <a:srgbClr val="000000">
                      <a:alpha val="43137"/>
                    </a:srgbClr>
                  </a:outerShdw>
                </a:effectLst>
                <a:latin typeface="Calibri" pitchFamily="34" charset="0"/>
                <a:cs typeface="+mn-cs"/>
              </a:rPr>
              <a:t>n, </a:t>
            </a:r>
            <a:r>
              <a:rPr lang="es-AR" sz="3600" b="1" dirty="0">
                <a:solidFill>
                  <a:srgbClr val="333399"/>
                </a:solidFill>
                <a:effectLst>
                  <a:outerShdw blurRad="38100" dist="38100" dir="2700000" algn="tl">
                    <a:srgbClr val="000000">
                      <a:alpha val="43137"/>
                    </a:srgbClr>
                  </a:outerShdw>
                </a:effectLst>
                <a:latin typeface="Calibri" pitchFamily="34" charset="0"/>
                <a:cs typeface="+mn-cs"/>
              </a:rPr>
              <a:t>las medias de las muestras acabarán por distribuirse normalmente con una media equivalente a la de la población y con un desvío estándar </a:t>
            </a:r>
            <a:r>
              <a:rPr lang="es-AR" sz="3600" b="1" dirty="0" smtClean="0">
                <a:solidFill>
                  <a:srgbClr val="333399"/>
                </a:solidFill>
                <a:effectLst>
                  <a:outerShdw blurRad="38100" dist="38100" dir="2700000" algn="tl">
                    <a:srgbClr val="000000">
                      <a:alpha val="43137"/>
                    </a:srgbClr>
                  </a:outerShdw>
                </a:effectLst>
                <a:latin typeface="Calibri" pitchFamily="34" charset="0"/>
                <a:cs typeface="+mn-cs"/>
              </a:rPr>
              <a:t>menor al poblacional (dividido </a:t>
            </a:r>
            <a:r>
              <a:rPr lang="es-AR" sz="3600" b="1" dirty="0">
                <a:solidFill>
                  <a:srgbClr val="333399"/>
                </a:solidFill>
                <a:effectLst>
                  <a:outerShdw blurRad="38100" dist="38100" dir="2700000" algn="tl">
                    <a:srgbClr val="000000">
                      <a:alpha val="43137"/>
                    </a:srgbClr>
                  </a:outerShdw>
                </a:effectLst>
                <a:latin typeface="Calibri" pitchFamily="34" charset="0"/>
                <a:cs typeface="+mn-cs"/>
              </a:rPr>
              <a:t>por la raíz cuadrada del tamaño </a:t>
            </a:r>
            <a:r>
              <a:rPr lang="es-AR" sz="3600" b="1" dirty="0" smtClean="0">
                <a:solidFill>
                  <a:srgbClr val="333399"/>
                </a:solidFill>
                <a:effectLst>
                  <a:outerShdw blurRad="38100" dist="38100" dir="2700000" algn="tl">
                    <a:srgbClr val="000000">
                      <a:alpha val="43137"/>
                    </a:srgbClr>
                  </a:outerShdw>
                </a:effectLst>
                <a:latin typeface="Calibri" pitchFamily="34" charset="0"/>
                <a:cs typeface="+mn-cs"/>
              </a:rPr>
              <a:t>muestral). </a:t>
            </a:r>
            <a:endParaRPr lang="es-AR" sz="3600" b="1" dirty="0">
              <a:solidFill>
                <a:srgbClr val="333399"/>
              </a:solidFill>
              <a:effectLst>
                <a:outerShdw blurRad="38100" dist="38100" dir="2700000" algn="tl">
                  <a:srgbClr val="000000">
                    <a:alpha val="43137"/>
                  </a:srgbClr>
                </a:outerShdw>
              </a:effectLst>
              <a:latin typeface="Calibri" pitchFamily="34" charset="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8867" name="Rectangle 3"/>
          <p:cNvSpPr>
            <a:spLocks noChangeArrowheads="1"/>
          </p:cNvSpPr>
          <p:nvPr/>
        </p:nvSpPr>
        <p:spPr bwMode="auto">
          <a:xfrm>
            <a:off x="468313" y="1196975"/>
            <a:ext cx="8262937"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just" eaLnBrk="0" hangingPunct="0">
              <a:spcBef>
                <a:spcPct val="50000"/>
              </a:spcBef>
              <a:defRPr/>
            </a:pPr>
            <a:r>
              <a:rPr lang="es-CR" altLang="es-AR" sz="2000" b="1" dirty="0">
                <a:solidFill>
                  <a:srgbClr val="333399"/>
                </a:solidFill>
                <a:effectLst>
                  <a:outerShdw blurRad="38100" dist="38100" dir="2700000" algn="tl">
                    <a:srgbClr val="000000">
                      <a:alpha val="43137"/>
                    </a:srgbClr>
                  </a:outerShdw>
                </a:effectLst>
                <a:latin typeface="+mn-lt"/>
                <a:cs typeface="Times New Roman" pitchFamily="18" charset="0"/>
              </a:rPr>
              <a:t>Si se toman sucesivas muestras (k) de tamaño n de una población que puede o no ser normal, la distribución de probabilidad de esas muestras, conforme n se vuelve grande, se aproxima a una distribución normal con:</a:t>
            </a:r>
            <a:endParaRPr lang="es-CR" altLang="es-AR" sz="2400" b="1" dirty="0">
              <a:solidFill>
                <a:srgbClr val="333399"/>
              </a:solidFill>
              <a:effectLst>
                <a:outerShdw blurRad="38100" dist="38100" dir="2700000" algn="tl">
                  <a:srgbClr val="000000">
                    <a:alpha val="43137"/>
                  </a:srgbClr>
                </a:outerShdw>
              </a:effectLst>
              <a:latin typeface="+mn-lt"/>
              <a:cs typeface="Times New Roman" pitchFamily="18" charset="0"/>
            </a:endParaRPr>
          </a:p>
          <a:p>
            <a:pPr algn="just" eaLnBrk="0" hangingPunct="0">
              <a:spcBef>
                <a:spcPct val="50000"/>
              </a:spcBef>
              <a:buFontTx/>
              <a:buChar char="•"/>
              <a:defRPr/>
            </a:pPr>
            <a:endParaRPr lang="es-CR" altLang="es-AR" sz="2400" b="1" dirty="0">
              <a:solidFill>
                <a:srgbClr val="333399"/>
              </a:solidFill>
              <a:effectLst>
                <a:outerShdw blurRad="38100" dist="38100" dir="2700000" algn="tl">
                  <a:srgbClr val="000000">
                    <a:alpha val="43137"/>
                  </a:srgbClr>
                </a:outerShdw>
              </a:effectLst>
              <a:latin typeface="Calibri" pitchFamily="34" charset="0"/>
              <a:cs typeface="Times New Roman" pitchFamily="18" charset="0"/>
            </a:endParaRPr>
          </a:p>
        </p:txBody>
      </p:sp>
      <p:grpSp>
        <p:nvGrpSpPr>
          <p:cNvPr id="38916" name="Group 19"/>
          <p:cNvGrpSpPr>
            <a:grpSpLocks/>
          </p:cNvGrpSpPr>
          <p:nvPr/>
        </p:nvGrpSpPr>
        <p:grpSpPr bwMode="auto">
          <a:xfrm>
            <a:off x="3203848" y="2858292"/>
            <a:ext cx="3529013" cy="2217738"/>
            <a:chOff x="748" y="2342"/>
            <a:chExt cx="2223" cy="1397"/>
          </a:xfrm>
        </p:grpSpPr>
        <p:sp>
          <p:nvSpPr>
            <p:cNvPr id="548870" name="Line 6"/>
            <p:cNvSpPr>
              <a:spLocks noChangeShapeType="1"/>
            </p:cNvSpPr>
            <p:nvPr/>
          </p:nvSpPr>
          <p:spPr bwMode="auto">
            <a:xfrm>
              <a:off x="748" y="3430"/>
              <a:ext cx="222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71" name="Freeform 7"/>
            <p:cNvSpPr>
              <a:spLocks/>
            </p:cNvSpPr>
            <p:nvPr/>
          </p:nvSpPr>
          <p:spPr bwMode="auto">
            <a:xfrm>
              <a:off x="793" y="2471"/>
              <a:ext cx="2132" cy="823"/>
            </a:xfrm>
            <a:custGeom>
              <a:avLst/>
              <a:gdLst>
                <a:gd name="T0" fmla="*/ 0 w 2087"/>
                <a:gd name="T1" fmla="*/ 823 h 823"/>
                <a:gd name="T2" fmla="*/ 590 w 2087"/>
                <a:gd name="T3" fmla="*/ 506 h 823"/>
                <a:gd name="T4" fmla="*/ 1044 w 2087"/>
                <a:gd name="T5" fmla="*/ 7 h 823"/>
                <a:gd name="T6" fmla="*/ 1543 w 2087"/>
                <a:gd name="T7" fmla="*/ 551 h 823"/>
                <a:gd name="T8" fmla="*/ 2087 w 2087"/>
                <a:gd name="T9" fmla="*/ 823 h 823"/>
              </a:gdLst>
              <a:ahLst/>
              <a:cxnLst>
                <a:cxn ang="0">
                  <a:pos x="T0" y="T1"/>
                </a:cxn>
                <a:cxn ang="0">
                  <a:pos x="T2" y="T3"/>
                </a:cxn>
                <a:cxn ang="0">
                  <a:pos x="T4" y="T5"/>
                </a:cxn>
                <a:cxn ang="0">
                  <a:pos x="T6" y="T7"/>
                </a:cxn>
                <a:cxn ang="0">
                  <a:pos x="T8" y="T9"/>
                </a:cxn>
              </a:cxnLst>
              <a:rect l="0" t="0" r="r" b="b"/>
              <a:pathLst>
                <a:path w="2087" h="823">
                  <a:moveTo>
                    <a:pt x="0" y="823"/>
                  </a:moveTo>
                  <a:cubicBezTo>
                    <a:pt x="208" y="732"/>
                    <a:pt x="416" y="642"/>
                    <a:pt x="590" y="506"/>
                  </a:cubicBezTo>
                  <a:cubicBezTo>
                    <a:pt x="764" y="370"/>
                    <a:pt x="885" y="0"/>
                    <a:pt x="1044" y="7"/>
                  </a:cubicBezTo>
                  <a:cubicBezTo>
                    <a:pt x="1203" y="14"/>
                    <a:pt x="1369" y="415"/>
                    <a:pt x="1543" y="551"/>
                  </a:cubicBezTo>
                  <a:cubicBezTo>
                    <a:pt x="1717" y="687"/>
                    <a:pt x="1996" y="778"/>
                    <a:pt x="2087" y="82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72" name="Freeform 8"/>
            <p:cNvSpPr>
              <a:spLocks/>
            </p:cNvSpPr>
            <p:nvPr/>
          </p:nvSpPr>
          <p:spPr bwMode="auto">
            <a:xfrm>
              <a:off x="1429" y="2478"/>
              <a:ext cx="862" cy="816"/>
            </a:xfrm>
            <a:custGeom>
              <a:avLst/>
              <a:gdLst>
                <a:gd name="T0" fmla="*/ 0 w 2087"/>
                <a:gd name="T1" fmla="*/ 823 h 823"/>
                <a:gd name="T2" fmla="*/ 590 w 2087"/>
                <a:gd name="T3" fmla="*/ 506 h 823"/>
                <a:gd name="T4" fmla="*/ 1044 w 2087"/>
                <a:gd name="T5" fmla="*/ 7 h 823"/>
                <a:gd name="T6" fmla="*/ 1543 w 2087"/>
                <a:gd name="T7" fmla="*/ 551 h 823"/>
                <a:gd name="T8" fmla="*/ 2087 w 2087"/>
                <a:gd name="T9" fmla="*/ 823 h 823"/>
              </a:gdLst>
              <a:ahLst/>
              <a:cxnLst>
                <a:cxn ang="0">
                  <a:pos x="T0" y="T1"/>
                </a:cxn>
                <a:cxn ang="0">
                  <a:pos x="T2" y="T3"/>
                </a:cxn>
                <a:cxn ang="0">
                  <a:pos x="T4" y="T5"/>
                </a:cxn>
                <a:cxn ang="0">
                  <a:pos x="T6" y="T7"/>
                </a:cxn>
                <a:cxn ang="0">
                  <a:pos x="T8" y="T9"/>
                </a:cxn>
              </a:cxnLst>
              <a:rect l="0" t="0" r="r" b="b"/>
              <a:pathLst>
                <a:path w="2087" h="823">
                  <a:moveTo>
                    <a:pt x="0" y="823"/>
                  </a:moveTo>
                  <a:cubicBezTo>
                    <a:pt x="208" y="732"/>
                    <a:pt x="416" y="642"/>
                    <a:pt x="590" y="506"/>
                  </a:cubicBezTo>
                  <a:cubicBezTo>
                    <a:pt x="764" y="370"/>
                    <a:pt x="885" y="0"/>
                    <a:pt x="1044" y="7"/>
                  </a:cubicBezTo>
                  <a:cubicBezTo>
                    <a:pt x="1203" y="14"/>
                    <a:pt x="1369" y="415"/>
                    <a:pt x="1543" y="551"/>
                  </a:cubicBezTo>
                  <a:cubicBezTo>
                    <a:pt x="1717" y="687"/>
                    <a:pt x="1996" y="778"/>
                    <a:pt x="2087" y="82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73" name="Line 9"/>
            <p:cNvSpPr>
              <a:spLocks noChangeShapeType="1"/>
            </p:cNvSpPr>
            <p:nvPr/>
          </p:nvSpPr>
          <p:spPr bwMode="auto">
            <a:xfrm>
              <a:off x="1837" y="2342"/>
              <a:ext cx="0" cy="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aphicFrame>
          <p:nvGraphicFramePr>
            <p:cNvPr id="38923" name="Object 11"/>
            <p:cNvGraphicFramePr>
              <a:graphicFrameLocks noChangeAspect="1"/>
            </p:cNvGraphicFramePr>
            <p:nvPr/>
          </p:nvGraphicFramePr>
          <p:xfrm>
            <a:off x="1610" y="3475"/>
            <a:ext cx="499" cy="264"/>
          </p:xfrm>
          <a:graphic>
            <a:graphicData uri="http://schemas.openxmlformats.org/presentationml/2006/ole">
              <mc:AlternateContent xmlns:mc="http://schemas.openxmlformats.org/markup-compatibility/2006">
                <mc:Choice xmlns:v="urn:schemas-microsoft-com:vml" Requires="v">
                  <p:oleObj spid="_x0000_s38946" name="Equation" r:id="rId3" imgW="457200" imgH="241300" progId="Equation.3">
                    <p:embed/>
                  </p:oleObj>
                </mc:Choice>
                <mc:Fallback>
                  <p:oleObj name="Equation" r:id="rId3" imgW="457200" imgH="241300"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0" y="3475"/>
                          <a:ext cx="499" cy="264"/>
                        </a:xfrm>
                        <a:prstGeom prst="rect">
                          <a:avLst/>
                        </a:prstGeom>
                        <a:solidFill>
                          <a:srgbClr val="FF99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4" name="Object 15"/>
            <p:cNvGraphicFramePr>
              <a:graphicFrameLocks noChangeAspect="1"/>
            </p:cNvGraphicFramePr>
            <p:nvPr/>
          </p:nvGraphicFramePr>
          <p:xfrm>
            <a:off x="2562" y="2886"/>
            <a:ext cx="229" cy="210"/>
          </p:xfrm>
          <a:graphic>
            <a:graphicData uri="http://schemas.openxmlformats.org/presentationml/2006/ole">
              <mc:AlternateContent xmlns:mc="http://schemas.openxmlformats.org/markup-compatibility/2006">
                <mc:Choice xmlns:v="urn:schemas-microsoft-com:vml" Requires="v">
                  <p:oleObj spid="_x0000_s38947" name="Equation" r:id="rId5" imgW="152334" imgH="139639" progId="Equation.3">
                    <p:embed/>
                  </p:oleObj>
                </mc:Choice>
                <mc:Fallback>
                  <p:oleObj name="Equation" r:id="rId5" imgW="152334" imgH="139639"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2" y="2886"/>
                          <a:ext cx="229" cy="210"/>
                        </a:xfrm>
                        <a:prstGeom prst="rect">
                          <a:avLst/>
                        </a:prstGeom>
                        <a:solidFill>
                          <a:srgbClr val="FF99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5" name="Object 16"/>
            <p:cNvGraphicFramePr>
              <a:graphicFrameLocks noChangeAspect="1"/>
            </p:cNvGraphicFramePr>
            <p:nvPr/>
          </p:nvGraphicFramePr>
          <p:xfrm>
            <a:off x="1020" y="2614"/>
            <a:ext cx="275" cy="348"/>
          </p:xfrm>
          <a:graphic>
            <a:graphicData uri="http://schemas.openxmlformats.org/presentationml/2006/ole">
              <mc:AlternateContent xmlns:mc="http://schemas.openxmlformats.org/markup-compatibility/2006">
                <mc:Choice xmlns:v="urn:schemas-microsoft-com:vml" Requires="v">
                  <p:oleObj spid="_x0000_s38948" name="Equation" r:id="rId7" imgW="190417" imgH="241195" progId="Equation.3">
                    <p:embed/>
                  </p:oleObj>
                </mc:Choice>
                <mc:Fallback>
                  <p:oleObj name="Equation" r:id="rId7" imgW="190417" imgH="241195" progId="Equation.3">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0" y="2614"/>
                          <a:ext cx="275" cy="348"/>
                        </a:xfrm>
                        <a:prstGeom prst="rect">
                          <a:avLst/>
                        </a:prstGeom>
                        <a:solidFill>
                          <a:srgbClr val="FF99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48881" name="Line 17"/>
            <p:cNvSpPr>
              <a:spLocks noChangeShapeType="1"/>
            </p:cNvSpPr>
            <p:nvPr/>
          </p:nvSpPr>
          <p:spPr bwMode="auto">
            <a:xfrm>
              <a:off x="1292" y="2750"/>
              <a:ext cx="318" cy="31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82" name="Line 18"/>
            <p:cNvSpPr>
              <a:spLocks noChangeShapeType="1"/>
            </p:cNvSpPr>
            <p:nvPr/>
          </p:nvSpPr>
          <p:spPr bwMode="auto">
            <a:xfrm flipH="1">
              <a:off x="2381" y="2976"/>
              <a:ext cx="136" cy="4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sp>
        <p:nvSpPr>
          <p:cNvPr id="38917"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38918" name="1 Rectángulo"/>
          <p:cNvSpPr>
            <a:spLocks noChangeArrowheads="1"/>
          </p:cNvSpPr>
          <p:nvPr/>
        </p:nvSpPr>
        <p:spPr bwMode="auto">
          <a:xfrm>
            <a:off x="395288" y="5589588"/>
            <a:ext cx="8235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just" eaLnBrk="0" hangingPunct="0">
              <a:spcBef>
                <a:spcPct val="50000"/>
              </a:spcBef>
            </a:pPr>
            <a:r>
              <a:rPr lang="es-AR" altLang="es-AR" sz="2000" b="1">
                <a:solidFill>
                  <a:srgbClr val="333399"/>
                </a:solidFill>
              </a:rPr>
              <a:t>Las diferencias estandarizadas convergen a una variable aleatoria normal estándar sin importar la distribución subyacente de las variables aleatorias.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7" name="Rectangle 3"/>
          <p:cNvSpPr txBox="1">
            <a:spLocks noChangeArrowheads="1"/>
          </p:cNvSpPr>
          <p:nvPr/>
        </p:nvSpPr>
        <p:spPr bwMode="auto">
          <a:xfrm>
            <a:off x="276225" y="1196975"/>
            <a:ext cx="8640763" cy="367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lgn="just" eaLnBrk="0" hangingPunct="0">
              <a:spcBef>
                <a:spcPct val="50000"/>
              </a:spcBef>
              <a:buClr>
                <a:srgbClr val="3333CC"/>
              </a:buClr>
              <a:defRPr/>
            </a:pPr>
            <a:r>
              <a:rPr lang="es-ES_tradnl" sz="2400" b="1" dirty="0" smtClean="0">
                <a:solidFill>
                  <a:srgbClr val="333399"/>
                </a:solidFill>
                <a:effectLst>
                  <a:outerShdw blurRad="38100" dist="38100" dir="2700000" algn="tl">
                    <a:srgbClr val="000000">
                      <a:alpha val="43137"/>
                    </a:srgbClr>
                  </a:outerShdw>
                </a:effectLst>
                <a:cs typeface="Times New Roman" pitchFamily="18" charset="0"/>
              </a:rPr>
              <a:t>La distribución de las medias de las muestras tiende a la normalidad independientemente de la forma de la distribución poblacional de la que sean obtenidas. </a:t>
            </a:r>
          </a:p>
          <a:p>
            <a:pPr algn="just" eaLnBrk="0" hangingPunct="0">
              <a:spcBef>
                <a:spcPct val="50000"/>
              </a:spcBef>
              <a:buClr>
                <a:srgbClr val="3333CC"/>
              </a:buClr>
              <a:defRPr/>
            </a:pPr>
            <a:r>
              <a:rPr lang="es-ES_tradnl" sz="2400" b="1" dirty="0" smtClean="0">
                <a:solidFill>
                  <a:srgbClr val="333399"/>
                </a:solidFill>
                <a:effectLst>
                  <a:outerShdw blurRad="38100" dist="38100" dir="2700000" algn="tl">
                    <a:srgbClr val="000000">
                      <a:alpha val="43137"/>
                    </a:srgbClr>
                  </a:outerShdw>
                </a:effectLst>
                <a:cs typeface="Times New Roman" pitchFamily="18" charset="0"/>
              </a:rPr>
              <a:t>Debido a lo anterior la dispersión de las medias es menor que para los datos individuales.</a:t>
            </a:r>
          </a:p>
          <a:p>
            <a:pPr algn="just" eaLnBrk="0" hangingPunct="0">
              <a:spcBef>
                <a:spcPct val="50000"/>
              </a:spcBef>
              <a:buClr>
                <a:srgbClr val="3333CC"/>
              </a:buClr>
              <a:defRPr/>
            </a:pPr>
            <a:r>
              <a:rPr lang="es-ES_tradnl" sz="2400" b="1" dirty="0" smtClean="0">
                <a:solidFill>
                  <a:srgbClr val="333399"/>
                </a:solidFill>
                <a:effectLst>
                  <a:outerShdw blurRad="38100" dist="38100" dir="2700000" algn="tl">
                    <a:srgbClr val="000000">
                      <a:alpha val="43137"/>
                    </a:srgbClr>
                  </a:outerShdw>
                </a:effectLst>
                <a:cs typeface="Times New Roman" pitchFamily="18" charset="0"/>
              </a:rPr>
              <a:t>Para las medias muestrales, el error estándar de la media se relaciona con la desviación estándar de la población como sigue: </a:t>
            </a:r>
            <a:endParaRPr lang="es-ES_tradnl" kern="0" dirty="0" smtClean="0">
              <a:solidFill>
                <a:srgbClr val="FFFFFF"/>
              </a:solidFill>
            </a:endParaRPr>
          </a:p>
          <a:p>
            <a:pPr>
              <a:buClr>
                <a:srgbClr val="3333CC"/>
              </a:buClr>
              <a:defRPr/>
            </a:pPr>
            <a:endParaRPr lang="es-ES_tradnl" kern="0" dirty="0" smtClean="0">
              <a:solidFill>
                <a:srgbClr val="FFFFFF"/>
              </a:solidFill>
            </a:endParaRPr>
          </a:p>
          <a:p>
            <a:pPr>
              <a:buClr>
                <a:srgbClr val="3333CC"/>
              </a:buClr>
              <a:buFont typeface="Wingdings" pitchFamily="2" charset="2"/>
              <a:buNone/>
              <a:defRPr/>
            </a:pPr>
            <a:endParaRPr lang="es-MX" kern="0" dirty="0" smtClean="0">
              <a:solidFill>
                <a:srgbClr val="FFFFFF"/>
              </a:solidFill>
            </a:endParaRPr>
          </a:p>
        </p:txBody>
      </p:sp>
      <p:graphicFrame>
        <p:nvGraphicFramePr>
          <p:cNvPr id="39940" name="2 Objeto"/>
          <p:cNvGraphicFramePr>
            <a:graphicFrameLocks noGrp="1" noChangeAspect="1"/>
          </p:cNvGraphicFramePr>
          <p:nvPr/>
        </p:nvGraphicFramePr>
        <p:xfrm>
          <a:off x="3059113" y="4786313"/>
          <a:ext cx="2881312" cy="1671637"/>
        </p:xfrm>
        <a:graphic>
          <a:graphicData uri="http://schemas.openxmlformats.org/presentationml/2006/ole">
            <mc:AlternateContent xmlns:mc="http://schemas.openxmlformats.org/markup-compatibility/2006">
              <mc:Choice xmlns:v="urn:schemas-microsoft-com:vml" Requires="v">
                <p:oleObj spid="_x0000_s39945" name="Equation" r:id="rId3" imgW="571252" imgH="418918" progId="">
                  <p:embed/>
                </p:oleObj>
              </mc:Choice>
              <mc:Fallback>
                <p:oleObj name="Equation" r:id="rId3" imgW="571252" imgH="418918" progId="">
                  <p:embed/>
                  <p:pic>
                    <p:nvPicPr>
                      <p:cNvPr id="0" name="2 Objeto"/>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4786313"/>
                        <a:ext cx="2881312" cy="1671637"/>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fontAlgn="base">
              <a:spcBef>
                <a:spcPct val="0"/>
              </a:spcBef>
              <a:spcAft>
                <a:spcPct val="0"/>
              </a:spcAft>
            </a:pPr>
            <a:fld id="{3CDF5780-8441-43C6-B154-B7568C9C3462}" type="slidenum">
              <a:rPr lang="es-ES" altLang="es-AR" smtClean="0">
                <a:solidFill>
                  <a:srgbClr val="FFFF00"/>
                </a:solidFill>
              </a:rPr>
              <a:pPr fontAlgn="base">
                <a:spcBef>
                  <a:spcPct val="0"/>
                </a:spcBef>
                <a:spcAft>
                  <a:spcPct val="0"/>
                </a:spcAft>
              </a:pPr>
              <a:t>16</a:t>
            </a:fld>
            <a:endParaRPr lang="es-ES" altLang="es-AR" smtClean="0">
              <a:solidFill>
                <a:srgbClr val="FFFF00"/>
              </a:solidFill>
            </a:endParaRPr>
          </a:p>
        </p:txBody>
      </p:sp>
      <p:sp>
        <p:nvSpPr>
          <p:cNvPr id="20485" name="Rectangle 3"/>
          <p:cNvSpPr>
            <a:spLocks noGrp="1" noChangeArrowheads="1"/>
          </p:cNvSpPr>
          <p:nvPr>
            <p:ph type="body" idx="1"/>
          </p:nvPr>
        </p:nvSpPr>
        <p:spPr>
          <a:xfrm>
            <a:off x="838200" y="1143000"/>
            <a:ext cx="7797800" cy="3886200"/>
          </a:xfrm>
        </p:spPr>
        <p:txBody>
          <a:bodyPr lIns="90478" tIns="44445" rIns="90478" bIns="44445"/>
          <a:lstStyle/>
          <a:p>
            <a:pPr marL="0" indent="0" algn="just" eaLnBrk="1" hangingPunct="1">
              <a:buFont typeface="Wingdings" pitchFamily="2" charset="2"/>
              <a:buNone/>
              <a:defRPr/>
            </a:pP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La distribución de las medias de las muestras tienden a distribuirse en forma normal. </a:t>
            </a:r>
            <a:endPar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endParaRPr>
          </a:p>
          <a:p>
            <a:pPr marL="0" indent="0" algn="just" eaLnBrk="1" hangingPunct="1">
              <a:buFont typeface="Wingdings" pitchFamily="2" charset="2"/>
              <a:buNone/>
              <a:defRPr/>
            </a:pPr>
            <a:endPar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endParaRPr>
          </a:p>
          <a:p>
            <a:pPr marL="0" indent="0" algn="just" eaLnBrk="1" hangingPunct="1">
              <a:buFont typeface="Wingdings" pitchFamily="2" charset="2"/>
              <a:buNone/>
              <a:defRPr/>
            </a:pPr>
            <a:r>
              <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rPr>
              <a:t>Por </a:t>
            </a: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ejemplo los 300 datos (cuyo valor se encuentra entre </a:t>
            </a:r>
            <a:r>
              <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rPr>
              <a:t>los valores de 1 </a:t>
            </a: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a </a:t>
            </a:r>
            <a:r>
              <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rPr>
              <a:t>9 años de escolaridad) </a:t>
            </a: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pueden estar distribuidos como </a:t>
            </a:r>
            <a:r>
              <a:rPr lang="es-ES_tradnl" sz="1800" dirty="0" smtClean="0">
                <a:solidFill>
                  <a:schemeClr val="bg1"/>
                </a:solidFill>
              </a:rPr>
              <a:t>sigue:</a:t>
            </a:r>
          </a:p>
        </p:txBody>
      </p:sp>
      <p:graphicFrame>
        <p:nvGraphicFramePr>
          <p:cNvPr id="41988" name="Object 4"/>
          <p:cNvGraphicFramePr>
            <a:graphicFrameLocks noChangeAspect="1"/>
          </p:cNvGraphicFramePr>
          <p:nvPr/>
        </p:nvGraphicFramePr>
        <p:xfrm>
          <a:off x="1135063" y="3530600"/>
          <a:ext cx="8008937" cy="3282950"/>
        </p:xfrm>
        <a:graphic>
          <a:graphicData uri="http://schemas.openxmlformats.org/presentationml/2006/ole">
            <mc:AlternateContent xmlns:mc="http://schemas.openxmlformats.org/markup-compatibility/2006">
              <mc:Choice xmlns:v="urn:schemas-microsoft-com:vml" Requires="v">
                <p:oleObj spid="_x0000_s41995" name="Gráfico" r:id="rId3" imgW="4572000" imgH="3047845" progId="MSGraph.Chart.8">
                  <p:embed followColorScheme="full"/>
                </p:oleObj>
              </mc:Choice>
              <mc:Fallback>
                <p:oleObj name="Gráfico" r:id="rId3" imgW="4572000" imgH="3047845"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5063" y="3530600"/>
                        <a:ext cx="8008937" cy="3282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89"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FFFF00"/>
              </a:buClr>
              <a:buSzPct val="60000"/>
              <a:buFont typeface="Wingdings" pitchFamily="2" charset="2"/>
              <a:buChar char="n"/>
              <a:defRPr sz="2400">
                <a:solidFill>
                  <a:srgbClr val="FFFF00"/>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200">
                <a:solidFill>
                  <a:schemeClr val="bg1"/>
                </a:solidFill>
                <a:latin typeface="Tahoma" pitchFamily="34" charset="0"/>
              </a:defRPr>
            </a:lvl2pPr>
            <a:lvl3pPr marL="1143000" indent="-228600" eaLnBrk="0" hangingPunct="0">
              <a:spcBef>
                <a:spcPct val="20000"/>
              </a:spcBef>
              <a:buClr>
                <a:srgbClr val="33CC33"/>
              </a:buClr>
              <a:buSzPct val="50000"/>
              <a:buFont typeface="Wingdings" pitchFamily="2" charset="2"/>
              <a:buChar char="n"/>
              <a:defRPr sz="2400">
                <a:solidFill>
                  <a:schemeClr val="bg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bg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bg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fontAlgn="base">
              <a:spcBef>
                <a:spcPct val="0"/>
              </a:spcBef>
              <a:spcAft>
                <a:spcPct val="0"/>
              </a:spcAft>
            </a:pPr>
            <a:fld id="{54D35458-8545-4FF5-A58B-91D90668F2E0}" type="slidenum">
              <a:rPr lang="es-ES" altLang="es-AR" smtClean="0">
                <a:solidFill>
                  <a:srgbClr val="FFFF00"/>
                </a:solidFill>
              </a:rPr>
              <a:pPr fontAlgn="base">
                <a:spcBef>
                  <a:spcPct val="0"/>
                </a:spcBef>
                <a:spcAft>
                  <a:spcPct val="0"/>
                </a:spcAft>
              </a:pPr>
              <a:t>17</a:t>
            </a:fld>
            <a:endParaRPr lang="es-ES" altLang="es-AR" smtClean="0">
              <a:solidFill>
                <a:srgbClr val="FFFF00"/>
              </a:solidFill>
            </a:endParaRPr>
          </a:p>
        </p:txBody>
      </p:sp>
      <p:sp>
        <p:nvSpPr>
          <p:cNvPr id="21508" name="Rectangle 2"/>
          <p:cNvSpPr>
            <a:spLocks noGrp="1" noChangeArrowheads="1"/>
          </p:cNvSpPr>
          <p:nvPr>
            <p:ph type="body" idx="1"/>
          </p:nvPr>
        </p:nvSpPr>
        <p:spPr>
          <a:xfrm>
            <a:off x="539552" y="715962"/>
            <a:ext cx="8174038" cy="1200869"/>
          </a:xfrm>
          <a:solidFill>
            <a:schemeClr val="bg1"/>
          </a:solidFill>
        </p:spPr>
        <p:txBody>
          <a:bodyPr lIns="90478" tIns="44445" rIns="90478" bIns="44445"/>
          <a:lstStyle/>
          <a:p>
            <a:pPr marL="0" indent="0" algn="just" eaLnBrk="1" hangingPunct="1">
              <a:buFont typeface="Wingdings" pitchFamily="2" charset="2"/>
              <a:buNone/>
              <a:defRPr/>
            </a:pPr>
            <a:r>
              <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rPr>
              <a:t>Tomando muestras </a:t>
            </a: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de 10 </a:t>
            </a:r>
            <a:r>
              <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rPr>
              <a:t>casos, </a:t>
            </a: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calculando su promedio y graficando estos promedios se tiene</a:t>
            </a:r>
            <a:r>
              <a:rPr lang="es-ES_tradnl" b="1" kern="1200" dirty="0" smtClean="0">
                <a:solidFill>
                  <a:schemeClr val="tx2"/>
                </a:solidFill>
                <a:effectLst>
                  <a:outerShdw blurRad="38100" dist="38100" dir="2700000" algn="tl">
                    <a:srgbClr val="000000">
                      <a:alpha val="43137"/>
                    </a:srgbClr>
                  </a:outerShdw>
                </a:effectLst>
                <a:latin typeface="+mj-lt"/>
                <a:cs typeface="Times New Roman" pitchFamily="18" charset="0"/>
              </a:rPr>
              <a:t>:</a:t>
            </a:r>
            <a:endParaRPr lang="es-ES_tradnl" sz="1800" dirty="0" smtClean="0">
              <a:solidFill>
                <a:srgbClr val="FAFD00"/>
              </a:solidFill>
            </a:endParaRPr>
          </a:p>
        </p:txBody>
      </p:sp>
      <p:graphicFrame>
        <p:nvGraphicFramePr>
          <p:cNvPr id="43012" name="Object 3"/>
          <p:cNvGraphicFramePr>
            <a:graphicFrameLocks noChangeAspect="1"/>
          </p:cNvGraphicFramePr>
          <p:nvPr/>
        </p:nvGraphicFramePr>
        <p:xfrm>
          <a:off x="1116013" y="1916113"/>
          <a:ext cx="7675562" cy="2990850"/>
        </p:xfrm>
        <a:graphic>
          <a:graphicData uri="http://schemas.openxmlformats.org/presentationml/2006/ole">
            <mc:AlternateContent xmlns:mc="http://schemas.openxmlformats.org/markup-compatibility/2006">
              <mc:Choice xmlns:v="urn:schemas-microsoft-com:vml" Requires="v">
                <p:oleObj spid="_x0000_s43020" name="Gráfico" r:id="rId3" imgW="4572000" imgH="3047845" progId="MSGraph.Chart.8">
                  <p:embed followColorScheme="full"/>
                </p:oleObj>
              </mc:Choice>
              <mc:Fallback>
                <p:oleObj name="Gráfico" r:id="rId3" imgW="4572000" imgH="3047845"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1916113"/>
                        <a:ext cx="7675562" cy="2990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3" name="Rectangle 7"/>
          <p:cNvSpPr>
            <a:spLocks noChangeArrowheads="1"/>
          </p:cNvSpPr>
          <p:nvPr/>
        </p:nvSpPr>
        <p:spPr bwMode="auto">
          <a:xfrm>
            <a:off x="1779588" y="192088"/>
            <a:ext cx="6048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FFFF00"/>
              </a:buClr>
              <a:buSzPct val="60000"/>
              <a:buFont typeface="Wingdings" pitchFamily="2" charset="2"/>
              <a:buChar char="n"/>
              <a:defRPr sz="2400">
                <a:solidFill>
                  <a:srgbClr val="FFFF00"/>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200">
                <a:solidFill>
                  <a:schemeClr val="bg1"/>
                </a:solidFill>
                <a:latin typeface="Tahoma" pitchFamily="34" charset="0"/>
              </a:defRPr>
            </a:lvl2pPr>
            <a:lvl3pPr marL="1143000" indent="-228600" eaLnBrk="0" hangingPunct="0">
              <a:spcBef>
                <a:spcPct val="20000"/>
              </a:spcBef>
              <a:buClr>
                <a:srgbClr val="33CC33"/>
              </a:buClr>
              <a:buSzPct val="50000"/>
              <a:buFont typeface="Wingdings" pitchFamily="2" charset="2"/>
              <a:buChar char="n"/>
              <a:defRPr sz="2400">
                <a:solidFill>
                  <a:schemeClr val="bg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bg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bg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4" name="3 Rectángulo"/>
          <p:cNvSpPr/>
          <p:nvPr/>
        </p:nvSpPr>
        <p:spPr>
          <a:xfrm>
            <a:off x="736600" y="5084763"/>
            <a:ext cx="8135938" cy="1323975"/>
          </a:xfrm>
          <a:prstGeom prst="rect">
            <a:avLst/>
          </a:prstGeom>
        </p:spPr>
        <p:txBody>
          <a:bodyPr>
            <a:spAutoFit/>
          </a:bodyPr>
          <a:lstStyle/>
          <a:p>
            <a:pPr algn="just">
              <a:spcBef>
                <a:spcPct val="50000"/>
              </a:spcBef>
              <a:defRPr/>
            </a:pP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Conforme el tamaño </a:t>
            </a:r>
            <a:r>
              <a:rPr lang="es-ES_tradnl" sz="2000" b="1" dirty="0" smtClean="0">
                <a:solidFill>
                  <a:srgbClr val="333399"/>
                </a:solidFill>
                <a:effectLst>
                  <a:outerShdw blurRad="38100" dist="38100" dir="2700000" algn="tl">
                    <a:srgbClr val="000000">
                      <a:alpha val="43137"/>
                    </a:srgbClr>
                  </a:outerShdw>
                </a:effectLst>
                <a:latin typeface="+mn-lt"/>
                <a:cs typeface="Times New Roman" pitchFamily="18" charset="0"/>
              </a:rPr>
              <a:t>n de las muestras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se </a:t>
            </a:r>
            <a:r>
              <a:rPr lang="es-ES_tradnl" sz="2000" b="1" dirty="0" smtClean="0">
                <a:solidFill>
                  <a:srgbClr val="333399"/>
                </a:solidFill>
                <a:effectLst>
                  <a:outerShdw blurRad="38100" dist="38100" dir="2700000" algn="tl">
                    <a:srgbClr val="000000">
                      <a:alpha val="43137"/>
                    </a:srgbClr>
                  </a:outerShdw>
                </a:effectLst>
                <a:latin typeface="+mn-lt"/>
                <a:cs typeface="Times New Roman" pitchFamily="18" charset="0"/>
              </a:rPr>
              <a:t>incrementa, las medias muestrales resultantes se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distribuyen normalmente con </a:t>
            </a:r>
            <a:r>
              <a:rPr lang="es-ES_tradnl" sz="2000" b="1" dirty="0" smtClean="0">
                <a:solidFill>
                  <a:srgbClr val="333399"/>
                </a:solidFill>
                <a:effectLst>
                  <a:outerShdw blurRad="38100" dist="38100" dir="2700000" algn="tl">
                    <a:srgbClr val="000000">
                      <a:alpha val="43137"/>
                    </a:srgbClr>
                  </a:outerShdw>
                </a:effectLst>
                <a:latin typeface="+mn-lt"/>
                <a:cs typeface="Times New Roman" pitchFamily="18" charset="0"/>
              </a:rPr>
              <a:t>una media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de medias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sym typeface="Symbol" pitchFamily="18" charset="2"/>
              </a:rPr>
              <a:t>  y</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 </a:t>
            </a:r>
            <a:r>
              <a:rPr lang="es-ES_tradnl" sz="2000" b="1" dirty="0" smtClean="0">
                <a:solidFill>
                  <a:srgbClr val="333399"/>
                </a:solidFill>
                <a:effectLst>
                  <a:outerShdw blurRad="38100" dist="38100" dir="2700000" algn="tl">
                    <a:srgbClr val="000000">
                      <a:alpha val="43137"/>
                    </a:srgbClr>
                  </a:outerShdw>
                </a:effectLst>
                <a:latin typeface="+mn-lt"/>
                <a:cs typeface="Times New Roman" pitchFamily="18" charset="0"/>
              </a:rPr>
              <a:t>una desviación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estándar </a:t>
            </a:r>
            <a:r>
              <a:rPr lang="es-ES_tradnl" sz="2000" b="1" dirty="0" smtClean="0">
                <a:solidFill>
                  <a:srgbClr val="333399"/>
                </a:solidFill>
                <a:effectLst>
                  <a:outerShdw blurRad="38100" dist="38100" dir="2700000" algn="tl">
                    <a:srgbClr val="000000">
                      <a:alpha val="43137"/>
                    </a:srgbClr>
                  </a:outerShdw>
                </a:effectLst>
                <a:latin typeface="+mn-lt"/>
                <a:cs typeface="Times New Roman" pitchFamily="18" charset="0"/>
                <a:sym typeface="Symbol" pitchFamily="18" charset="2"/>
              </a:rPr>
              <a:t></a:t>
            </a:r>
            <a:r>
              <a:rPr lang="es-ES_tradnl" sz="2000" b="1" dirty="0" smtClean="0">
                <a:solidFill>
                  <a:srgbClr val="333399"/>
                </a:solidFill>
                <a:effectLst>
                  <a:outerShdw blurRad="38100" dist="38100" dir="2700000" algn="tl">
                    <a:srgbClr val="000000">
                      <a:alpha val="43137"/>
                    </a:srgbClr>
                  </a:outerShdw>
                </a:effectLst>
                <a:latin typeface="+mn-lt"/>
                <a:cs typeface="Times New Roman" pitchFamily="18" charset="0"/>
              </a:rPr>
              <a:t>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sym typeface="Symbol" pitchFamily="18" charset="2"/>
              </a:rPr>
              <a:t>n (Error Estándar de la media).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94384" y="2348880"/>
            <a:ext cx="8131175" cy="2246769"/>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AR" altLang="es-AR" sz="2800" b="1" dirty="0" smtClean="0"/>
              <a:t> </a:t>
            </a:r>
            <a:endParaRPr lang="es-AR" altLang="es-AR" sz="2800" b="1" dirty="0"/>
          </a:p>
          <a:p>
            <a:pPr algn="ctr" eaLnBrk="1" hangingPunct="1">
              <a:spcBef>
                <a:spcPct val="0"/>
              </a:spcBef>
              <a:buClrTx/>
              <a:buSzTx/>
              <a:buFont typeface="Wingdings" pitchFamily="2" charset="2"/>
              <a:buNone/>
            </a:pPr>
            <a:r>
              <a:rPr lang="es-MX" altLang="es-AR" sz="2800" b="1" dirty="0" smtClean="0"/>
              <a:t>DISEÑO DE INVESTIGACIÓN</a:t>
            </a:r>
          </a:p>
          <a:p>
            <a:pPr algn="ctr" eaLnBrk="1" hangingPunct="1">
              <a:spcBef>
                <a:spcPct val="0"/>
              </a:spcBef>
              <a:buClrTx/>
              <a:buSzTx/>
              <a:buFont typeface="Wingdings" pitchFamily="2" charset="2"/>
              <a:buNone/>
            </a:pPr>
            <a:r>
              <a:rPr lang="es-MX" altLang="es-AR" sz="2800" b="1" dirty="0" smtClean="0"/>
              <a:t>DEFINICIÓN DE VARIABLES</a:t>
            </a:r>
          </a:p>
          <a:p>
            <a:pPr algn="ctr" eaLnBrk="1" hangingPunct="1">
              <a:spcBef>
                <a:spcPct val="0"/>
              </a:spcBef>
              <a:buClrTx/>
              <a:buSzTx/>
              <a:buFont typeface="Wingdings" pitchFamily="2" charset="2"/>
              <a:buNone/>
            </a:pPr>
            <a:r>
              <a:rPr lang="es-MX" altLang="es-AR" sz="2800" b="1" dirty="0" smtClean="0"/>
              <a:t>Y ESCALAS DE MEDIDA</a:t>
            </a:r>
            <a:endParaRPr lang="es-AR" altLang="es-AR" sz="2800" b="1" dirty="0"/>
          </a:p>
          <a:p>
            <a:pPr algn="ctr" eaLnBrk="1" hangingPunct="1">
              <a:spcBef>
                <a:spcPct val="0"/>
              </a:spcBef>
              <a:buClrTx/>
              <a:buSzTx/>
              <a:buFontTx/>
              <a:buNone/>
            </a:pPr>
            <a:r>
              <a:rPr lang="es-AR" altLang="es-AR" sz="2800" b="1" dirty="0" smtClean="0"/>
              <a:t> </a:t>
            </a:r>
            <a:endParaRPr lang="es-AR" altLang="es-AR" sz="2800" b="1" dirty="0"/>
          </a:p>
        </p:txBody>
      </p:sp>
      <p:sp>
        <p:nvSpPr>
          <p:cNvPr id="14339"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extLst>
      <p:ext uri="{BB962C8B-B14F-4D97-AF65-F5344CB8AC3E}">
        <p14:creationId xmlns:p14="http://schemas.microsoft.com/office/powerpoint/2010/main" val="293735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1143000"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 BASE DE DATOS COMO PUNTO DE LLEGADA</a:t>
            </a:r>
            <a:endParaRPr lang="es-ES" altLang="es-AR" sz="2400" b="1">
              <a:solidFill>
                <a:schemeClr val="tx2"/>
              </a:solidFill>
            </a:endParaRPr>
          </a:p>
        </p:txBody>
      </p:sp>
      <p:sp>
        <p:nvSpPr>
          <p:cNvPr id="30723" name="Rectangle 3"/>
          <p:cNvSpPr>
            <a:spLocks noChangeArrowheads="1"/>
          </p:cNvSpPr>
          <p:nvPr/>
        </p:nvSpPr>
        <p:spPr bwMode="auto">
          <a:xfrm>
            <a:off x="357188" y="164306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DADO UN DISEÑO DE INVESTIGACIÓN QUE</a:t>
            </a:r>
            <a:br>
              <a:rPr lang="es-ES_tradnl" altLang="es-AR" sz="2400" b="1"/>
            </a:br>
            <a:r>
              <a:rPr lang="es-ES_tradnl" altLang="es-AR" sz="2400" b="1"/>
              <a:t>NECESITA/UTILIZA DATOS ESTADÍSTICOS</a:t>
            </a:r>
            <a:endParaRPr lang="es-ES_tradnl" altLang="es-AR" sz="4400" b="1">
              <a:solidFill>
                <a:schemeClr val="tx2"/>
              </a:solidFill>
              <a:latin typeface="Comic Sans MS" pitchFamily="66" charset="0"/>
            </a:endParaRPr>
          </a:p>
        </p:txBody>
      </p:sp>
      <p:sp>
        <p:nvSpPr>
          <p:cNvPr id="30724" name="Text Box 5"/>
          <p:cNvSpPr txBox="1">
            <a:spLocks noChangeArrowheads="1"/>
          </p:cNvSpPr>
          <p:nvPr/>
        </p:nvSpPr>
        <p:spPr bwMode="auto">
          <a:xfrm>
            <a:off x="900113" y="3071813"/>
            <a:ext cx="66246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FORMULACIÓN DE HIPÓTESIS, ELABORACIÓN DE LA MUESTRA Y EL INSTRUMENTO</a:t>
            </a:r>
          </a:p>
        </p:txBody>
      </p:sp>
      <p:sp>
        <p:nvSpPr>
          <p:cNvPr id="30725" name="Text Box 7"/>
          <p:cNvSpPr txBox="1">
            <a:spLocks noChangeArrowheads="1"/>
          </p:cNvSpPr>
          <p:nvPr/>
        </p:nvSpPr>
        <p:spPr bwMode="auto">
          <a:xfrm>
            <a:off x="611188" y="4429125"/>
            <a:ext cx="7097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APLICACIÓN CONTROLADA DE MEDICIONES</a:t>
            </a:r>
          </a:p>
        </p:txBody>
      </p:sp>
      <p:sp>
        <p:nvSpPr>
          <p:cNvPr id="30726" name="AutoShape 8"/>
          <p:cNvSpPr>
            <a:spLocks noChangeArrowheads="1"/>
          </p:cNvSpPr>
          <p:nvPr/>
        </p:nvSpPr>
        <p:spPr bwMode="auto">
          <a:xfrm>
            <a:off x="3929063" y="4929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27" name="Text Box 9"/>
          <p:cNvSpPr txBox="1">
            <a:spLocks noChangeArrowheads="1"/>
          </p:cNvSpPr>
          <p:nvPr/>
        </p:nvSpPr>
        <p:spPr bwMode="auto">
          <a:xfrm>
            <a:off x="539750" y="5429250"/>
            <a:ext cx="7315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CODIFICACIÓN, PROCESAMIENTO Y CARGA DE INFORMACIÓN</a:t>
            </a:r>
            <a:r>
              <a:rPr lang="es-ES_tradnl" altLang="es-AR" sz="2400">
                <a:latin typeface="Times New Roman" pitchFamily="18" charset="0"/>
              </a:rPr>
              <a:t> </a:t>
            </a:r>
          </a:p>
        </p:txBody>
      </p:sp>
      <p:sp>
        <p:nvSpPr>
          <p:cNvPr id="30728" name="Text Box 10"/>
          <p:cNvSpPr txBox="1">
            <a:spLocks noChangeArrowheads="1"/>
          </p:cNvSpPr>
          <p:nvPr/>
        </p:nvSpPr>
        <p:spPr bwMode="auto">
          <a:xfrm>
            <a:off x="2286000" y="6267450"/>
            <a:ext cx="4143375"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BASE DE DATOS</a:t>
            </a:r>
          </a:p>
        </p:txBody>
      </p:sp>
      <p:sp>
        <p:nvSpPr>
          <p:cNvPr id="30729" name="AutoShape 8"/>
          <p:cNvSpPr>
            <a:spLocks noChangeArrowheads="1"/>
          </p:cNvSpPr>
          <p:nvPr/>
        </p:nvSpPr>
        <p:spPr bwMode="auto">
          <a:xfrm>
            <a:off x="3929063" y="3929063"/>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30" name="AutoShape 8"/>
          <p:cNvSpPr>
            <a:spLocks noChangeArrowheads="1"/>
          </p:cNvSpPr>
          <p:nvPr/>
        </p:nvSpPr>
        <p:spPr bwMode="auto">
          <a:xfrm>
            <a:off x="3929063" y="2643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extLst>
      <p:ext uri="{BB962C8B-B14F-4D97-AF65-F5344CB8AC3E}">
        <p14:creationId xmlns:p14="http://schemas.microsoft.com/office/powerpoint/2010/main" val="128079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143000"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 BASE DE DATOS COMO PUNTO DE PARTIDA</a:t>
            </a:r>
            <a:endParaRPr lang="es-ES" altLang="es-AR" sz="2400" b="1">
              <a:solidFill>
                <a:schemeClr val="tx2"/>
              </a:solidFill>
            </a:endParaRPr>
          </a:p>
        </p:txBody>
      </p:sp>
      <p:sp>
        <p:nvSpPr>
          <p:cNvPr id="32771" name="Rectangle 3"/>
          <p:cNvSpPr>
            <a:spLocks noChangeArrowheads="1"/>
          </p:cNvSpPr>
          <p:nvPr/>
        </p:nvSpPr>
        <p:spPr bwMode="auto">
          <a:xfrm>
            <a:off x="381000" y="192881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DADA UNA BASE DE DATOS</a:t>
            </a:r>
            <a:endParaRPr lang="es-ES_tradnl" altLang="es-AR" sz="4400" b="1">
              <a:solidFill>
                <a:schemeClr val="tx2"/>
              </a:solidFill>
              <a:latin typeface="Comic Sans MS" pitchFamily="66" charset="0"/>
            </a:endParaRPr>
          </a:p>
        </p:txBody>
      </p:sp>
      <p:sp>
        <p:nvSpPr>
          <p:cNvPr id="32772" name="Text Box 5"/>
          <p:cNvSpPr txBox="1">
            <a:spLocks noChangeArrowheads="1"/>
          </p:cNvSpPr>
          <p:nvPr/>
        </p:nvSpPr>
        <p:spPr bwMode="auto">
          <a:xfrm>
            <a:off x="900113" y="3071813"/>
            <a:ext cx="66246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EXPLORACIÓN DE HIPÓTESIS, REELABORACIÓN DE VARIABLES E ÍNDICES</a:t>
            </a:r>
          </a:p>
        </p:txBody>
      </p:sp>
      <p:sp>
        <p:nvSpPr>
          <p:cNvPr id="32773" name="Text Box 7"/>
          <p:cNvSpPr txBox="1">
            <a:spLocks noChangeArrowheads="1"/>
          </p:cNvSpPr>
          <p:nvPr/>
        </p:nvSpPr>
        <p:spPr bwMode="auto">
          <a:xfrm>
            <a:off x="611188" y="4429125"/>
            <a:ext cx="741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REFORMULACIÓN DE UNIDADES DE OBSERVACIÓN</a:t>
            </a:r>
          </a:p>
        </p:txBody>
      </p:sp>
      <p:sp>
        <p:nvSpPr>
          <p:cNvPr id="32774" name="Text Box 9"/>
          <p:cNvSpPr txBox="1">
            <a:spLocks noChangeArrowheads="1"/>
          </p:cNvSpPr>
          <p:nvPr/>
        </p:nvSpPr>
        <p:spPr bwMode="auto">
          <a:xfrm>
            <a:off x="500063" y="5429250"/>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PROCESAMIENTO DE DATOS ESTADÍSTICOS</a:t>
            </a:r>
            <a:endParaRPr lang="es-ES_tradnl" altLang="es-AR" sz="2400">
              <a:latin typeface="Times New Roman" pitchFamily="18" charset="0"/>
            </a:endParaRPr>
          </a:p>
        </p:txBody>
      </p:sp>
      <p:sp>
        <p:nvSpPr>
          <p:cNvPr id="32775" name="Text Box 10"/>
          <p:cNvSpPr txBox="1">
            <a:spLocks noChangeArrowheads="1"/>
          </p:cNvSpPr>
          <p:nvPr/>
        </p:nvSpPr>
        <p:spPr bwMode="auto">
          <a:xfrm>
            <a:off x="1714500" y="6143625"/>
            <a:ext cx="5143500" cy="5238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INFERENCIAS</a:t>
            </a:r>
          </a:p>
        </p:txBody>
      </p:sp>
      <p:sp>
        <p:nvSpPr>
          <p:cNvPr id="32776" name="AutoShape 8"/>
          <p:cNvSpPr>
            <a:spLocks noChangeArrowheads="1"/>
          </p:cNvSpPr>
          <p:nvPr/>
        </p:nvSpPr>
        <p:spPr bwMode="auto">
          <a:xfrm>
            <a:off x="3786188" y="2571750"/>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7" name="AutoShape 8"/>
          <p:cNvSpPr>
            <a:spLocks noChangeArrowheads="1"/>
          </p:cNvSpPr>
          <p:nvPr/>
        </p:nvSpPr>
        <p:spPr bwMode="auto">
          <a:xfrm>
            <a:off x="3786188" y="4000500"/>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8" name="AutoShape 8"/>
          <p:cNvSpPr>
            <a:spLocks noChangeArrowheads="1"/>
          </p:cNvSpPr>
          <p:nvPr/>
        </p:nvSpPr>
        <p:spPr bwMode="auto">
          <a:xfrm>
            <a:off x="3786188" y="5000625"/>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extLst>
      <p:ext uri="{BB962C8B-B14F-4D97-AF65-F5344CB8AC3E}">
        <p14:creationId xmlns:p14="http://schemas.microsoft.com/office/powerpoint/2010/main" val="32002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539750" y="1981200"/>
            <a:ext cx="8001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UNIDAD DE OBSERVACIÓN DEL ESTUDIO</a:t>
            </a:r>
            <a:r>
              <a:rPr lang="es-ES_tradnl" altLang="es-AR" sz="2400"/>
              <a:t> </a:t>
            </a:r>
          </a:p>
          <a:p>
            <a:pPr algn="ctr">
              <a:spcBef>
                <a:spcPct val="50000"/>
              </a:spcBef>
              <a:buClrTx/>
              <a:buSzTx/>
              <a:buFontTx/>
              <a:buNone/>
            </a:pPr>
            <a:r>
              <a:rPr lang="es-ES_tradnl" altLang="es-AR" sz="2400"/>
              <a:t>(los registros pueden ser de diversa naturaleza, dependiendo de los objetivos del estudio)</a:t>
            </a:r>
          </a:p>
        </p:txBody>
      </p:sp>
      <p:sp>
        <p:nvSpPr>
          <p:cNvPr id="34819" name="Text Box 4"/>
          <p:cNvSpPr txBox="1">
            <a:spLocks noChangeArrowheads="1"/>
          </p:cNvSpPr>
          <p:nvPr/>
        </p:nvSpPr>
        <p:spPr bwMode="auto">
          <a:xfrm>
            <a:off x="1042988" y="3429000"/>
            <a:ext cx="72390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800">
                <a:solidFill>
                  <a:schemeClr val="tx2"/>
                </a:solidFill>
              </a:rPr>
              <a:t>Ej: personas, familias, empresas, huelgas, palabras, avisos, muertes, etc.</a:t>
            </a:r>
          </a:p>
        </p:txBody>
      </p:sp>
      <p:sp>
        <p:nvSpPr>
          <p:cNvPr id="34820" name="Text Box 5"/>
          <p:cNvSpPr txBox="1">
            <a:spLocks noChangeArrowheads="1"/>
          </p:cNvSpPr>
          <p:nvPr/>
        </p:nvSpPr>
        <p:spPr bwMode="auto">
          <a:xfrm>
            <a:off x="539750" y="4508500"/>
            <a:ext cx="82232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El número de registros está dado por el tamaño de la muestra de la población objeto de estudio. Según las leyes de la estadística, cuanto mayor sea el número de casos de una muestra probabilística, más confianza y generalizables podrán ser nuestras estimaciones ¿Por qué…? ¿Y si la muestra no es probabilística?</a:t>
            </a:r>
          </a:p>
        </p:txBody>
      </p:sp>
      <p:sp>
        <p:nvSpPr>
          <p:cNvPr id="34821" name="Rectangle 6"/>
          <p:cNvSpPr>
            <a:spLocks noChangeArrowheads="1"/>
          </p:cNvSpPr>
          <p:nvPr/>
        </p:nvSpPr>
        <p:spPr bwMode="auto">
          <a:xfrm>
            <a:off x="1476375" y="981075"/>
            <a:ext cx="676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REGISTROS: UNIDADES DE OBSERVACIÓN</a:t>
            </a:r>
            <a:endParaRPr lang="es-ES" altLang="es-AR" sz="2400" b="1">
              <a:solidFill>
                <a:schemeClr val="tx2"/>
              </a:solidFill>
            </a:endParaRPr>
          </a:p>
        </p:txBody>
      </p:sp>
    </p:spTree>
    <p:extLst>
      <p:ext uri="{BB962C8B-B14F-4D97-AF65-F5344CB8AC3E}">
        <p14:creationId xmlns:p14="http://schemas.microsoft.com/office/powerpoint/2010/main" val="1415042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473200" y="404813"/>
            <a:ext cx="6869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VARIABLES: ATRIBUTOS DE LA POBLACIÓN</a:t>
            </a:r>
            <a:endParaRPr lang="es-ES" altLang="es-AR" sz="2400" b="1">
              <a:solidFill>
                <a:schemeClr val="tx2"/>
              </a:solidFill>
            </a:endParaRPr>
          </a:p>
        </p:txBody>
      </p:sp>
      <p:sp>
        <p:nvSpPr>
          <p:cNvPr id="15363" name="Text Box 3"/>
          <p:cNvSpPr txBox="1">
            <a:spLocks noChangeArrowheads="1"/>
          </p:cNvSpPr>
          <p:nvPr/>
        </p:nvSpPr>
        <p:spPr bwMode="auto">
          <a:xfrm>
            <a:off x="342900" y="871538"/>
            <a:ext cx="8458200" cy="181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Propiedades o atributos observables de una población o evento objeto de estudio que contenga, al menos, dos atributos en los que pueda clasificarse dicha población o eventos</a:t>
            </a:r>
          </a:p>
        </p:txBody>
      </p:sp>
      <p:sp>
        <p:nvSpPr>
          <p:cNvPr id="15364" name="Text Box 4"/>
          <p:cNvSpPr txBox="1">
            <a:spLocks noChangeArrowheads="1"/>
          </p:cNvSpPr>
          <p:nvPr/>
        </p:nvSpPr>
        <p:spPr bwMode="auto">
          <a:xfrm>
            <a:off x="569913" y="2716213"/>
            <a:ext cx="7924800" cy="18161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_tradnl" altLang="es-AR" sz="2800">
                <a:solidFill>
                  <a:schemeClr val="tx2"/>
                </a:solidFill>
              </a:rPr>
              <a:t>Ej: edad, nivel socio-económico, preferencias, hábitos de consumo, nivel educativo alcanzado, situación ocupacional, condición de pobreza, despidos, ascenso social, etc.</a:t>
            </a:r>
            <a:endParaRPr lang="es-ES_tradnl" altLang="es-AR" sz="2800" b="1">
              <a:solidFill>
                <a:schemeClr val="tx2"/>
              </a:solidFill>
            </a:endParaRPr>
          </a:p>
        </p:txBody>
      </p:sp>
      <p:sp>
        <p:nvSpPr>
          <p:cNvPr id="15365" name="Text Box 5"/>
          <p:cNvSpPr txBox="1">
            <a:spLocks noChangeArrowheads="1"/>
          </p:cNvSpPr>
          <p:nvPr/>
        </p:nvSpPr>
        <p:spPr bwMode="auto">
          <a:xfrm>
            <a:off x="428625" y="4786313"/>
            <a:ext cx="82073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latin typeface="Comic Sans MS" pitchFamily="66" charset="0"/>
              </a:rPr>
              <a:t> </a:t>
            </a:r>
            <a:r>
              <a:rPr lang="es-ES_tradnl" altLang="es-AR" sz="2400"/>
              <a:t>Las variables estadísticas pueden ser: explicativas o independientes, intervinientes o de control y explicadas o dependientes. Las categorías de una variable deben ser mutuamente excluyentes y exhaustivas.</a:t>
            </a:r>
            <a:r>
              <a:rPr lang="es-ES_tradnl" altLang="es-AR" sz="2400">
                <a:latin typeface="Comic Sans MS" pitchFamily="66" charset="0"/>
              </a:rPr>
              <a:t> </a:t>
            </a:r>
          </a:p>
        </p:txBody>
      </p:sp>
    </p:spTree>
    <p:extLst>
      <p:ext uri="{BB962C8B-B14F-4D97-AF65-F5344CB8AC3E}">
        <p14:creationId xmlns:p14="http://schemas.microsoft.com/office/powerpoint/2010/main" val="1306745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843213" y="1016000"/>
            <a:ext cx="4625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VALORES DE LAS VARIABLES</a:t>
            </a:r>
            <a:endParaRPr lang="es-ES" altLang="es-AR" sz="2400" b="1">
              <a:solidFill>
                <a:schemeClr val="tx2"/>
              </a:solidFill>
            </a:endParaRPr>
          </a:p>
        </p:txBody>
      </p:sp>
      <p:sp>
        <p:nvSpPr>
          <p:cNvPr id="36867" name="Text Box 3"/>
          <p:cNvSpPr txBox="1">
            <a:spLocks noChangeArrowheads="1"/>
          </p:cNvSpPr>
          <p:nvPr/>
        </p:nvSpPr>
        <p:spPr bwMode="auto">
          <a:xfrm>
            <a:off x="0" y="1989138"/>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_tradnl" altLang="es-AR" sz="2600" b="1"/>
              <a:t>Representación conceptual cualitativa o cuantitativa de una propiedad o atributo objeto de medición.</a:t>
            </a:r>
            <a:r>
              <a:rPr lang="es-ES_tradnl" altLang="es-AR" sz="2800" b="1"/>
              <a:t> </a:t>
            </a:r>
          </a:p>
        </p:txBody>
      </p:sp>
      <p:sp>
        <p:nvSpPr>
          <p:cNvPr id="36868" name="Text Box 4"/>
          <p:cNvSpPr txBox="1">
            <a:spLocks noChangeArrowheads="1"/>
          </p:cNvSpPr>
          <p:nvPr/>
        </p:nvSpPr>
        <p:spPr bwMode="auto">
          <a:xfrm>
            <a:off x="381000" y="3068638"/>
            <a:ext cx="84582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a:solidFill>
                  <a:schemeClr val="tx2"/>
                </a:solidFill>
              </a:rPr>
              <a:t>Ej: 54 años, joven, varón, ocupado, católico, 150$ per cápita, 12 años de instrucción, feliz, etc.</a:t>
            </a:r>
            <a:endParaRPr lang="es-ES_tradnl" altLang="es-AR" sz="2400">
              <a:solidFill>
                <a:schemeClr val="tx2"/>
              </a:solidFill>
            </a:endParaRPr>
          </a:p>
        </p:txBody>
      </p:sp>
      <p:sp>
        <p:nvSpPr>
          <p:cNvPr id="36869" name="Text Box 5"/>
          <p:cNvSpPr txBox="1">
            <a:spLocks noChangeArrowheads="1"/>
          </p:cNvSpPr>
          <p:nvPr/>
        </p:nvSpPr>
        <p:spPr bwMode="auto">
          <a:xfrm>
            <a:off x="395288" y="4324350"/>
            <a:ext cx="8497887"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a:t>
            </a:r>
            <a:r>
              <a:rPr lang="es-ES_tradnl" altLang="es-AR" sz="2400" b="1"/>
              <a:t>MEDIR </a:t>
            </a:r>
            <a:r>
              <a:rPr lang="es-ES_tradnl" altLang="es-AR" sz="2400"/>
              <a:t>implica poner en correspondencia una teoría o concepto explicativo y los atributos observables de un objeto a través de un lenguaje estándar cuyas reglas de sintaxis permiten realizar operaciones lógico-matemáticas entre sus valores o categorías. Ej. Masa-Peso / Nivel de Vida-Ingreso.</a:t>
            </a:r>
          </a:p>
        </p:txBody>
      </p:sp>
    </p:spTree>
    <p:extLst>
      <p:ext uri="{BB962C8B-B14F-4D97-AF65-F5344CB8AC3E}">
        <p14:creationId xmlns:p14="http://schemas.microsoft.com/office/powerpoint/2010/main" val="108183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111375"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17411" name="Text Box 4"/>
          <p:cNvSpPr txBox="1">
            <a:spLocks noChangeArrowheads="1"/>
          </p:cNvSpPr>
          <p:nvPr/>
        </p:nvSpPr>
        <p:spPr bwMode="auto">
          <a:xfrm>
            <a:off x="946150" y="1989138"/>
            <a:ext cx="7010400" cy="5191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solidFill>
                  <a:schemeClr val="tx2"/>
                </a:solidFill>
              </a:rPr>
              <a:t>Escalas de medida</a:t>
            </a:r>
          </a:p>
        </p:txBody>
      </p:sp>
      <p:sp>
        <p:nvSpPr>
          <p:cNvPr id="17412" name="Text Box 5"/>
          <p:cNvSpPr txBox="1">
            <a:spLocks noChangeArrowheads="1"/>
          </p:cNvSpPr>
          <p:nvPr/>
        </p:nvSpPr>
        <p:spPr bwMode="auto">
          <a:xfrm>
            <a:off x="0" y="2781300"/>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NOMINAL O DE CLASIFICACIÓN</a:t>
            </a:r>
            <a:endParaRPr lang="es-ES_tradnl" altLang="es-AR" sz="2400" b="1"/>
          </a:p>
        </p:txBody>
      </p:sp>
      <p:sp>
        <p:nvSpPr>
          <p:cNvPr id="17413" name="Text Box 6"/>
          <p:cNvSpPr txBox="1">
            <a:spLocks noChangeArrowheads="1"/>
          </p:cNvSpPr>
          <p:nvPr/>
        </p:nvSpPr>
        <p:spPr bwMode="auto">
          <a:xfrm>
            <a:off x="2667000" y="2798763"/>
            <a:ext cx="251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DE ORDEN JERÁRQUICO</a:t>
            </a:r>
            <a:endParaRPr lang="es-ES_tradnl" altLang="es-AR" sz="2400" b="1"/>
          </a:p>
        </p:txBody>
      </p:sp>
      <p:sp>
        <p:nvSpPr>
          <p:cNvPr id="17414" name="Text Box 7"/>
          <p:cNvSpPr txBox="1">
            <a:spLocks noChangeArrowheads="1"/>
          </p:cNvSpPr>
          <p:nvPr/>
        </p:nvSpPr>
        <p:spPr bwMode="auto">
          <a:xfrm>
            <a:off x="5246688" y="2871788"/>
            <a:ext cx="2133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INTERVALOS IGUALES</a:t>
            </a:r>
            <a:endParaRPr lang="es-ES_tradnl" altLang="es-AR" sz="2400"/>
          </a:p>
        </p:txBody>
      </p:sp>
      <p:sp>
        <p:nvSpPr>
          <p:cNvPr id="17415" name="Text Box 8"/>
          <p:cNvSpPr txBox="1">
            <a:spLocks noChangeArrowheads="1"/>
          </p:cNvSpPr>
          <p:nvPr/>
        </p:nvSpPr>
        <p:spPr bwMode="auto">
          <a:xfrm>
            <a:off x="7524750" y="3032125"/>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RAZÓN</a:t>
            </a:r>
            <a:endParaRPr lang="es-ES_tradnl" altLang="es-AR" sz="2400"/>
          </a:p>
        </p:txBody>
      </p:sp>
      <p:sp>
        <p:nvSpPr>
          <p:cNvPr id="17416" name="Text Box 10"/>
          <p:cNvSpPr txBox="1">
            <a:spLocks noChangeArrowheads="1"/>
          </p:cNvSpPr>
          <p:nvPr/>
        </p:nvSpPr>
        <p:spPr bwMode="auto">
          <a:xfrm>
            <a:off x="7235825" y="3651250"/>
            <a:ext cx="19081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Nº de hijos, ingresos, antigüedad, edad, etc. </a:t>
            </a:r>
          </a:p>
        </p:txBody>
      </p:sp>
      <p:sp>
        <p:nvSpPr>
          <p:cNvPr id="17417" name="Text Box 11"/>
          <p:cNvSpPr txBox="1">
            <a:spLocks noChangeArrowheads="1"/>
          </p:cNvSpPr>
          <p:nvPr/>
        </p:nvSpPr>
        <p:spPr bwMode="auto">
          <a:xfrm>
            <a:off x="5410200" y="3733800"/>
            <a:ext cx="1676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Fecha del calendario, factoriales, test, etc.</a:t>
            </a:r>
          </a:p>
        </p:txBody>
      </p:sp>
      <p:sp>
        <p:nvSpPr>
          <p:cNvPr id="17418" name="Text Box 12"/>
          <p:cNvSpPr txBox="1">
            <a:spLocks noChangeArrowheads="1"/>
          </p:cNvSpPr>
          <p:nvPr/>
        </p:nvSpPr>
        <p:spPr bwMode="auto">
          <a:xfrm>
            <a:off x="2916238" y="3657600"/>
            <a:ext cx="237648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Clase social, nivel educativo, escalas de actitud, etc.</a:t>
            </a:r>
          </a:p>
        </p:txBody>
      </p:sp>
      <p:sp>
        <p:nvSpPr>
          <p:cNvPr id="17419" name="Text Box 13"/>
          <p:cNvSpPr txBox="1">
            <a:spLocks noChangeArrowheads="1"/>
          </p:cNvSpPr>
          <p:nvPr/>
        </p:nvSpPr>
        <p:spPr bwMode="auto">
          <a:xfrm>
            <a:off x="381000" y="3810000"/>
            <a:ext cx="24622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Sexo, ciudad, situación laboral, religión, etc</a:t>
            </a:r>
            <a:r>
              <a:rPr lang="es-ES_tradnl" altLang="es-AR" sz="2000"/>
              <a:t>.</a:t>
            </a:r>
            <a:endParaRPr lang="es-ES_tradnl" altLang="es-AR" sz="2400"/>
          </a:p>
        </p:txBody>
      </p:sp>
      <p:sp>
        <p:nvSpPr>
          <p:cNvPr id="17420" name="Rectangle 15"/>
          <p:cNvSpPr>
            <a:spLocks noChangeArrowheads="1"/>
          </p:cNvSpPr>
          <p:nvPr/>
        </p:nvSpPr>
        <p:spPr bwMode="auto">
          <a:xfrm>
            <a:off x="250825" y="3644900"/>
            <a:ext cx="8642350" cy="172878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7421" name="Line 16"/>
          <p:cNvSpPr>
            <a:spLocks noChangeShapeType="1"/>
          </p:cNvSpPr>
          <p:nvPr/>
        </p:nvSpPr>
        <p:spPr bwMode="auto">
          <a:xfrm flipV="1">
            <a:off x="2514600" y="2752725"/>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7422" name="Line 19"/>
          <p:cNvSpPr>
            <a:spLocks noChangeShapeType="1"/>
          </p:cNvSpPr>
          <p:nvPr/>
        </p:nvSpPr>
        <p:spPr bwMode="auto">
          <a:xfrm flipV="1">
            <a:off x="4932363" y="2781300"/>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7423" name="Line 20"/>
          <p:cNvSpPr>
            <a:spLocks noChangeShapeType="1"/>
          </p:cNvSpPr>
          <p:nvPr/>
        </p:nvSpPr>
        <p:spPr bwMode="auto">
          <a:xfrm flipV="1">
            <a:off x="7164388" y="2781300"/>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Tree>
    <p:extLst>
      <p:ext uri="{BB962C8B-B14F-4D97-AF65-F5344CB8AC3E}">
        <p14:creationId xmlns:p14="http://schemas.microsoft.com/office/powerpoint/2010/main" val="76544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038350"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18435" name="Text Box 4"/>
          <p:cNvSpPr txBox="1">
            <a:spLocks noChangeArrowheads="1"/>
          </p:cNvSpPr>
          <p:nvPr/>
        </p:nvSpPr>
        <p:spPr bwMode="auto">
          <a:xfrm>
            <a:off x="990600" y="2133600"/>
            <a:ext cx="7391400"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a:t>NIVEL DE MEDICIÓN DE LAS VARIABLES</a:t>
            </a:r>
            <a:endParaRPr lang="es-ES_tradnl" altLang="es-AR" sz="2400"/>
          </a:p>
        </p:txBody>
      </p:sp>
      <p:sp>
        <p:nvSpPr>
          <p:cNvPr id="18436" name="Text Box 5"/>
          <p:cNvSpPr txBox="1">
            <a:spLocks noChangeArrowheads="1"/>
          </p:cNvSpPr>
          <p:nvPr/>
        </p:nvSpPr>
        <p:spPr bwMode="auto">
          <a:xfrm>
            <a:off x="762000" y="2852738"/>
            <a:ext cx="2895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VARIABLES CATEGÓRICAS</a:t>
            </a:r>
            <a:endParaRPr lang="es-ES_tradnl" altLang="es-AR" sz="2400" b="1">
              <a:solidFill>
                <a:schemeClr val="accent2"/>
              </a:solidFill>
            </a:endParaRPr>
          </a:p>
        </p:txBody>
      </p:sp>
      <p:sp>
        <p:nvSpPr>
          <p:cNvPr id="18437" name="Text Box 6"/>
          <p:cNvSpPr txBox="1">
            <a:spLocks noChangeArrowheads="1"/>
          </p:cNvSpPr>
          <p:nvPr/>
        </p:nvSpPr>
        <p:spPr bwMode="auto">
          <a:xfrm>
            <a:off x="5153025" y="2852738"/>
            <a:ext cx="29479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VARIABLES MÉTRICAS</a:t>
            </a:r>
          </a:p>
        </p:txBody>
      </p:sp>
      <p:sp>
        <p:nvSpPr>
          <p:cNvPr id="18438" name="Text Box 7"/>
          <p:cNvSpPr txBox="1">
            <a:spLocks noChangeArrowheads="1"/>
          </p:cNvSpPr>
          <p:nvPr/>
        </p:nvSpPr>
        <p:spPr bwMode="auto">
          <a:xfrm>
            <a:off x="539750" y="5029200"/>
            <a:ext cx="3455988" cy="11874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Operaciones básicas: moda, porcentajes, tasas, razones.</a:t>
            </a:r>
          </a:p>
        </p:txBody>
      </p:sp>
      <p:sp>
        <p:nvSpPr>
          <p:cNvPr id="18439" name="Text Box 8"/>
          <p:cNvSpPr txBox="1">
            <a:spLocks noChangeArrowheads="1"/>
          </p:cNvSpPr>
          <p:nvPr/>
        </p:nvSpPr>
        <p:spPr bwMode="auto">
          <a:xfrm>
            <a:off x="4343400" y="41148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Discretas </a:t>
            </a:r>
          </a:p>
        </p:txBody>
      </p:sp>
      <p:sp>
        <p:nvSpPr>
          <p:cNvPr id="18440" name="Text Box 9"/>
          <p:cNvSpPr txBox="1">
            <a:spLocks noChangeArrowheads="1"/>
          </p:cNvSpPr>
          <p:nvPr/>
        </p:nvSpPr>
        <p:spPr bwMode="auto">
          <a:xfrm>
            <a:off x="6629400" y="41148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Continuas</a:t>
            </a:r>
          </a:p>
        </p:txBody>
      </p:sp>
      <p:sp>
        <p:nvSpPr>
          <p:cNvPr id="18441" name="Text Box 10"/>
          <p:cNvSpPr txBox="1">
            <a:spLocks noChangeArrowheads="1"/>
          </p:cNvSpPr>
          <p:nvPr/>
        </p:nvSpPr>
        <p:spPr bwMode="auto">
          <a:xfrm>
            <a:off x="4724400" y="5029200"/>
            <a:ext cx="4038600" cy="11874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Medidas de tendencia central y de posición, varianza, etc.</a:t>
            </a:r>
          </a:p>
        </p:txBody>
      </p:sp>
      <p:sp>
        <p:nvSpPr>
          <p:cNvPr id="18442" name="Line 11"/>
          <p:cNvSpPr>
            <a:spLocks noChangeShapeType="1"/>
          </p:cNvSpPr>
          <p:nvPr/>
        </p:nvSpPr>
        <p:spPr bwMode="auto">
          <a:xfrm>
            <a:off x="7315200" y="3733800"/>
            <a:ext cx="38100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18443" name="Line 12"/>
          <p:cNvSpPr>
            <a:spLocks noChangeShapeType="1"/>
          </p:cNvSpPr>
          <p:nvPr/>
        </p:nvSpPr>
        <p:spPr bwMode="auto">
          <a:xfrm flipH="1">
            <a:off x="5867400" y="3733800"/>
            <a:ext cx="22860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18444" name="Text Box 13"/>
          <p:cNvSpPr txBox="1">
            <a:spLocks noChangeArrowheads="1"/>
          </p:cNvSpPr>
          <p:nvPr/>
        </p:nvSpPr>
        <p:spPr bwMode="auto">
          <a:xfrm>
            <a:off x="914400" y="41148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División en clases</a:t>
            </a:r>
          </a:p>
        </p:txBody>
      </p:sp>
      <p:sp>
        <p:nvSpPr>
          <p:cNvPr id="18445" name="Line 14"/>
          <p:cNvSpPr>
            <a:spLocks noChangeShapeType="1"/>
          </p:cNvSpPr>
          <p:nvPr/>
        </p:nvSpPr>
        <p:spPr bwMode="auto">
          <a:xfrm>
            <a:off x="2209800" y="3733800"/>
            <a:ext cx="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Tree>
    <p:extLst>
      <p:ext uri="{BB962C8B-B14F-4D97-AF65-F5344CB8AC3E}">
        <p14:creationId xmlns:p14="http://schemas.microsoft.com/office/powerpoint/2010/main" val="3346433300"/>
      </p:ext>
    </p:extLst>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s-ES" altLang="es-AR" sz="1800" b="1" i="0" u="none" strike="noStrike" cap="none" normalizeH="0" baseline="0" smtClean="0">
            <a:ln>
              <a:noFill/>
            </a:ln>
            <a:solidFill>
              <a:schemeClr val="tx2"/>
            </a:solidFill>
            <a:effectLst>
              <a:outerShdw blurRad="38100" dist="38100" dir="2700000" algn="tl">
                <a:srgbClr val="000000">
                  <a:alpha val="43137"/>
                </a:srgbClr>
              </a:outerShdw>
            </a:effectLst>
            <a:latin typeface="Calibri"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s-ES" altLang="es-AR" sz="1800" b="1" i="0" u="none" strike="noStrike" cap="none" normalizeH="0" baseline="0" smtClean="0">
            <a:ln>
              <a:noFill/>
            </a:ln>
            <a:solidFill>
              <a:schemeClr val="tx2"/>
            </a:solidFill>
            <a:effectLst>
              <a:outerShdw blurRad="38100" dist="38100" dir="2700000" algn="tl">
                <a:srgbClr val="000000">
                  <a:alpha val="43137"/>
                </a:srgbClr>
              </a:outerShdw>
            </a:effectLst>
            <a:latin typeface="Calibri"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MX" sz="1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MX" sz="1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43</TotalTime>
  <Words>1102</Words>
  <Application>Microsoft Office PowerPoint</Application>
  <PresentationFormat>Presentación en pantalla (4:3)</PresentationFormat>
  <Paragraphs>85</Paragraphs>
  <Slides>17</Slides>
  <Notes>0</Notes>
  <HiddenSlides>0</HiddenSlides>
  <MMClips>0</MMClips>
  <ScaleCrop>false</ScaleCrop>
  <HeadingPairs>
    <vt:vector size="6" baseType="variant">
      <vt:variant>
        <vt:lpstr>Tema</vt:lpstr>
      </vt:variant>
      <vt:variant>
        <vt:i4>2</vt:i4>
      </vt:variant>
      <vt:variant>
        <vt:lpstr>Servidores OLE incrustados</vt:lpstr>
      </vt:variant>
      <vt:variant>
        <vt:i4>2</vt:i4>
      </vt:variant>
      <vt:variant>
        <vt:lpstr>Títulos de diapositiva</vt:lpstr>
      </vt:variant>
      <vt:variant>
        <vt:i4>17</vt:i4>
      </vt:variant>
    </vt:vector>
  </HeadingPairs>
  <TitlesOfParts>
    <vt:vector size="21" baseType="lpstr">
      <vt:lpstr>Mezclas</vt:lpstr>
      <vt:lpstr>1_Mezclas</vt:lpstr>
      <vt:lpstr>Equation</vt:lpstr>
      <vt:lpstr>Gráfico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dc:creator>
  <cp:lastModifiedBy>Agustín</cp:lastModifiedBy>
  <cp:revision>6</cp:revision>
  <dcterms:created xsi:type="dcterms:W3CDTF">2017-06-09T04:55:57Z</dcterms:created>
  <dcterms:modified xsi:type="dcterms:W3CDTF">2019-04-07T21:14:58Z</dcterms:modified>
</cp:coreProperties>
</file>