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2"/>
  </p:notesMasterIdLst>
  <p:handoutMasterIdLst>
    <p:handoutMasterId r:id="rId43"/>
  </p:handoutMasterIdLst>
  <p:sldIdLst>
    <p:sldId id="331" r:id="rId2"/>
    <p:sldId id="354" r:id="rId3"/>
    <p:sldId id="341" r:id="rId4"/>
    <p:sldId id="336" r:id="rId5"/>
    <p:sldId id="333" r:id="rId6"/>
    <p:sldId id="320" r:id="rId7"/>
    <p:sldId id="337" r:id="rId8"/>
    <p:sldId id="338" r:id="rId9"/>
    <p:sldId id="342" r:id="rId10"/>
    <p:sldId id="340" r:id="rId11"/>
    <p:sldId id="321" r:id="rId12"/>
    <p:sldId id="322" r:id="rId13"/>
    <p:sldId id="327" r:id="rId14"/>
    <p:sldId id="352" r:id="rId15"/>
    <p:sldId id="353" r:id="rId16"/>
    <p:sldId id="330" r:id="rId17"/>
    <p:sldId id="345" r:id="rId18"/>
    <p:sldId id="283" r:id="rId19"/>
    <p:sldId id="348" r:id="rId20"/>
    <p:sldId id="329" r:id="rId21"/>
    <p:sldId id="285" r:id="rId22"/>
    <p:sldId id="286" r:id="rId23"/>
    <p:sldId id="287" r:id="rId24"/>
    <p:sldId id="289" r:id="rId25"/>
    <p:sldId id="288" r:id="rId26"/>
    <p:sldId id="347" r:id="rId27"/>
    <p:sldId id="343" r:id="rId28"/>
    <p:sldId id="361" r:id="rId29"/>
    <p:sldId id="362" r:id="rId30"/>
    <p:sldId id="363" r:id="rId31"/>
    <p:sldId id="364" r:id="rId32"/>
    <p:sldId id="365" r:id="rId33"/>
    <p:sldId id="366" r:id="rId34"/>
    <p:sldId id="367" r:id="rId35"/>
    <p:sldId id="355" r:id="rId36"/>
    <p:sldId id="356" r:id="rId37"/>
    <p:sldId id="357" r:id="rId38"/>
    <p:sldId id="358" r:id="rId39"/>
    <p:sldId id="359" r:id="rId40"/>
    <p:sldId id="360" r:id="rId41"/>
  </p:sldIdLst>
  <p:sldSz cx="9144000" cy="6858000" type="screen4x3"/>
  <p:notesSz cx="7010400" cy="9296400"/>
  <p:defaultTextStyle>
    <a:defPPr>
      <a:defRPr lang="es-E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FFDC"/>
    <a:srgbClr val="F10FD1"/>
    <a:srgbClr val="47B952"/>
    <a:srgbClr val="00CC99"/>
    <a:srgbClr val="00FF99"/>
    <a:srgbClr val="CCCCFF"/>
    <a:srgbClr val="CCFFCC"/>
    <a:srgbClr val="9EFC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5" autoAdjust="0"/>
    <p:restoredTop sz="90889" autoAdjust="0"/>
  </p:normalViewPr>
  <p:slideViewPr>
    <p:cSldViewPr>
      <p:cViewPr varScale="1">
        <p:scale>
          <a:sx n="106" d="100"/>
          <a:sy n="106" d="100"/>
        </p:scale>
        <p:origin x="-17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921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921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921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954E1857-62A2-46BA-901A-750575370BD5}" type="slidenum">
              <a:rPr lang="es-ES"/>
              <a:pPr>
                <a:defRPr/>
              </a:pPr>
              <a:t>‹Nº›</a:t>
            </a:fld>
            <a:endParaRPr lang="es-ES"/>
          </a:p>
        </p:txBody>
      </p:sp>
    </p:spTree>
    <p:extLst>
      <p:ext uri="{BB962C8B-B14F-4D97-AF65-F5344CB8AC3E}">
        <p14:creationId xmlns:p14="http://schemas.microsoft.com/office/powerpoint/2010/main" val="376405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419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6F78EFE6-20F1-4484-970A-DF652AAEFBBE}" type="slidenum">
              <a:rPr lang="es-ES"/>
              <a:pPr>
                <a:defRPr/>
              </a:pPr>
              <a:t>‹Nº›</a:t>
            </a:fld>
            <a:endParaRPr lang="es-ES"/>
          </a:p>
        </p:txBody>
      </p:sp>
    </p:spTree>
    <p:extLst>
      <p:ext uri="{BB962C8B-B14F-4D97-AF65-F5344CB8AC3E}">
        <p14:creationId xmlns:p14="http://schemas.microsoft.com/office/powerpoint/2010/main" val="3231260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smtClean="0"/>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9201524-CF74-40D7-82ED-5A23E4FCFF17}" type="slidenum">
              <a:rPr lang="es-ES"/>
              <a:pPr>
                <a:defRPr/>
              </a:pPr>
              <a:t>‹Nº›</a:t>
            </a:fld>
            <a:endParaRPr lang="es-ES"/>
          </a:p>
        </p:txBody>
      </p:sp>
    </p:spTree>
    <p:extLst>
      <p:ext uri="{BB962C8B-B14F-4D97-AF65-F5344CB8AC3E}">
        <p14:creationId xmlns:p14="http://schemas.microsoft.com/office/powerpoint/2010/main" val="1832879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D5A0DF9-AF45-469A-A48C-7991376023D2}" type="slidenum">
              <a:rPr lang="es-ES"/>
              <a:pPr>
                <a:defRPr/>
              </a:pPr>
              <a:t>‹Nº›</a:t>
            </a:fld>
            <a:endParaRPr lang="es-ES"/>
          </a:p>
        </p:txBody>
      </p:sp>
    </p:spTree>
    <p:extLst>
      <p:ext uri="{BB962C8B-B14F-4D97-AF65-F5344CB8AC3E}">
        <p14:creationId xmlns:p14="http://schemas.microsoft.com/office/powerpoint/2010/main" val="215609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B785D104-48D6-42DF-9A8E-DAEA566279C1}" type="slidenum">
              <a:rPr lang="es-ES"/>
              <a:pPr>
                <a:defRPr/>
              </a:pPr>
              <a:t>‹Nº›</a:t>
            </a:fld>
            <a:endParaRPr lang="es-ES"/>
          </a:p>
        </p:txBody>
      </p:sp>
    </p:spTree>
    <p:extLst>
      <p:ext uri="{BB962C8B-B14F-4D97-AF65-F5344CB8AC3E}">
        <p14:creationId xmlns:p14="http://schemas.microsoft.com/office/powerpoint/2010/main" val="3973822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2CF7D47-1B5B-4F68-8F3C-44846C423F8C}" type="slidenum">
              <a:rPr lang="es-ES"/>
              <a:pPr>
                <a:defRPr/>
              </a:pPr>
              <a:t>‹Nº›</a:t>
            </a:fld>
            <a:endParaRPr lang="es-ES"/>
          </a:p>
        </p:txBody>
      </p:sp>
    </p:spTree>
    <p:extLst>
      <p:ext uri="{BB962C8B-B14F-4D97-AF65-F5344CB8AC3E}">
        <p14:creationId xmlns:p14="http://schemas.microsoft.com/office/powerpoint/2010/main" val="847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E0145A33-D621-41E6-924D-0249706D91AB}" type="slidenum">
              <a:rPr lang="es-ES"/>
              <a:pPr>
                <a:defRPr/>
              </a:pPr>
              <a:t>‹Nº›</a:t>
            </a:fld>
            <a:endParaRPr lang="es-ES"/>
          </a:p>
        </p:txBody>
      </p:sp>
    </p:spTree>
    <p:extLst>
      <p:ext uri="{BB962C8B-B14F-4D97-AF65-F5344CB8AC3E}">
        <p14:creationId xmlns:p14="http://schemas.microsoft.com/office/powerpoint/2010/main" val="3898284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B5799C69-86A2-49C6-AE97-6D17D50871AA}" type="slidenum">
              <a:rPr lang="es-ES"/>
              <a:pPr>
                <a:defRPr/>
              </a:pPr>
              <a:t>‹Nº›</a:t>
            </a:fld>
            <a:endParaRPr lang="es-ES"/>
          </a:p>
        </p:txBody>
      </p:sp>
    </p:spTree>
    <p:extLst>
      <p:ext uri="{BB962C8B-B14F-4D97-AF65-F5344CB8AC3E}">
        <p14:creationId xmlns:p14="http://schemas.microsoft.com/office/powerpoint/2010/main" val="239888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lvl1pPr>
              <a:defRPr/>
            </a:lvl1pPr>
          </a:lstStyle>
          <a:p>
            <a:pPr>
              <a:defRPr/>
            </a:pPr>
            <a:endParaRPr lang="es-ES"/>
          </a:p>
        </p:txBody>
      </p:sp>
      <p:sp>
        <p:nvSpPr>
          <p:cNvPr id="8" name="7 Marcador de pie de página"/>
          <p:cNvSpPr>
            <a:spLocks noGrp="1"/>
          </p:cNvSpPr>
          <p:nvPr>
            <p:ph type="ftr" sz="quarter" idx="11"/>
          </p:nvPr>
        </p:nvSpPr>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p:txBody>
          <a:bodyPr/>
          <a:lstStyle>
            <a:lvl1pPr>
              <a:defRPr/>
            </a:lvl1pPr>
          </a:lstStyle>
          <a:p>
            <a:pPr>
              <a:defRPr/>
            </a:pPr>
            <a:fld id="{DF745881-5973-4C4A-8863-1BD94B520C9C}" type="slidenum">
              <a:rPr lang="es-ES"/>
              <a:pPr>
                <a:defRPr/>
              </a:pPr>
              <a:t>‹Nº›</a:t>
            </a:fld>
            <a:endParaRPr lang="es-ES"/>
          </a:p>
        </p:txBody>
      </p:sp>
    </p:spTree>
    <p:extLst>
      <p:ext uri="{BB962C8B-B14F-4D97-AF65-F5344CB8AC3E}">
        <p14:creationId xmlns:p14="http://schemas.microsoft.com/office/powerpoint/2010/main" val="113900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pPr>
              <a:defRPr/>
            </a:pPr>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a:lvl1pPr>
          </a:lstStyle>
          <a:p>
            <a:pPr>
              <a:defRPr/>
            </a:pPr>
            <a:fld id="{DCF1318C-C3CD-4AAE-97FB-62C94319DA3F}" type="slidenum">
              <a:rPr lang="es-ES"/>
              <a:pPr>
                <a:defRPr/>
              </a:pPr>
              <a:t>‹Nº›</a:t>
            </a:fld>
            <a:endParaRPr lang="es-ES"/>
          </a:p>
        </p:txBody>
      </p:sp>
    </p:spTree>
    <p:extLst>
      <p:ext uri="{BB962C8B-B14F-4D97-AF65-F5344CB8AC3E}">
        <p14:creationId xmlns:p14="http://schemas.microsoft.com/office/powerpoint/2010/main" val="397962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p:txBody>
          <a:bodyPr/>
          <a:lstStyle>
            <a:lvl1pPr>
              <a:defRPr/>
            </a:lvl1pPr>
          </a:lstStyle>
          <a:p>
            <a:pPr>
              <a:defRPr/>
            </a:pPr>
            <a:fld id="{E3AB3A80-DA47-47E0-92E8-B43F5EC8BDF4}" type="slidenum">
              <a:rPr lang="es-ES"/>
              <a:pPr>
                <a:defRPr/>
              </a:pPr>
              <a:t>‹Nº›</a:t>
            </a:fld>
            <a:endParaRPr lang="es-ES"/>
          </a:p>
        </p:txBody>
      </p:sp>
    </p:spTree>
    <p:extLst>
      <p:ext uri="{BB962C8B-B14F-4D97-AF65-F5344CB8AC3E}">
        <p14:creationId xmlns:p14="http://schemas.microsoft.com/office/powerpoint/2010/main" val="13650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1D74306A-8AFE-46A5-ABB9-C141EE5D5AA4}" type="slidenum">
              <a:rPr lang="es-ES"/>
              <a:pPr>
                <a:defRPr/>
              </a:pPr>
              <a:t>‹Nº›</a:t>
            </a:fld>
            <a:endParaRPr lang="es-ES"/>
          </a:p>
        </p:txBody>
      </p:sp>
    </p:spTree>
    <p:extLst>
      <p:ext uri="{BB962C8B-B14F-4D97-AF65-F5344CB8AC3E}">
        <p14:creationId xmlns:p14="http://schemas.microsoft.com/office/powerpoint/2010/main" val="3290244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B8389B3A-33DC-4389-A593-6E91E107FB15}" type="slidenum">
              <a:rPr lang="es-ES"/>
              <a:pPr>
                <a:defRPr/>
              </a:pPr>
              <a:t>‹Nº›</a:t>
            </a:fld>
            <a:endParaRPr lang="es-ES"/>
          </a:p>
        </p:txBody>
      </p:sp>
    </p:spTree>
    <p:extLst>
      <p:ext uri="{BB962C8B-B14F-4D97-AF65-F5344CB8AC3E}">
        <p14:creationId xmlns:p14="http://schemas.microsoft.com/office/powerpoint/2010/main" val="290230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8" name="Rectangle 4"/>
          <p:cNvSpPr>
            <a:spLocks noChangeArrowheads="1"/>
          </p:cNvSpPr>
          <p:nvPr/>
        </p:nvSpPr>
        <p:spPr bwMode="ltGray">
          <a:xfrm>
            <a:off x="533400" y="1524000"/>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2" name="Rectangle 8"/>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smtClean="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smtClean="0"/>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smtClean="0"/>
              <a:t>Haga clic para modificar el estilo de texto del patrón</a:t>
            </a:r>
          </a:p>
          <a:p>
            <a:pPr lvl="1"/>
            <a:r>
              <a:rPr lang="es-ES" altLang="es-AR" smtClean="0"/>
              <a:t>Segundo nivel</a:t>
            </a:r>
          </a:p>
          <a:p>
            <a:pPr lvl="2"/>
            <a:r>
              <a:rPr lang="es-ES" altLang="es-AR" smtClean="0"/>
              <a:t>Tercer nivel</a:t>
            </a:r>
          </a:p>
          <a:p>
            <a:pPr lvl="3"/>
            <a:r>
              <a:rPr lang="es-ES" altLang="es-AR" smtClean="0"/>
              <a:t>Cuarto nivel</a:t>
            </a:r>
          </a:p>
          <a:p>
            <a:pPr lvl="4"/>
            <a:r>
              <a:rPr lang="es-ES" altLang="es-AR" smtClean="0"/>
              <a:t>Quinto nivel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2EB27125-2756-4046-A12E-BF9E04E5812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5"/>
          <p:cNvSpPr txBox="1">
            <a:spLocks noChangeArrowheads="1"/>
          </p:cNvSpPr>
          <p:nvPr/>
        </p:nvSpPr>
        <p:spPr bwMode="auto">
          <a:xfrm>
            <a:off x="611188" y="1773238"/>
            <a:ext cx="8131175" cy="49085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sz="3600" b="1"/>
              <a:t>METODOLOGÍA DE INVESTIGACIÓN SOCIAL</a:t>
            </a:r>
          </a:p>
          <a:p>
            <a:pPr algn="ctr" eaLnBrk="1" hangingPunct="1">
              <a:spcBef>
                <a:spcPct val="100000"/>
              </a:spcBef>
              <a:buClrTx/>
              <a:buSzTx/>
              <a:buFontTx/>
              <a:buNone/>
            </a:pPr>
            <a:r>
              <a:rPr lang="es-MX" altLang="es-AR" b="1"/>
              <a:t>Agustín Salvia</a:t>
            </a:r>
          </a:p>
          <a:p>
            <a:pPr algn="ctr" eaLnBrk="1" hangingPunct="1">
              <a:spcBef>
                <a:spcPts val="600"/>
              </a:spcBef>
              <a:buClrTx/>
              <a:buSzTx/>
              <a:buFontTx/>
              <a:buNone/>
            </a:pPr>
            <a:r>
              <a:rPr lang="es-MX" altLang="es-AR" b="1"/>
              <a:t>Julieta Vera</a:t>
            </a:r>
          </a:p>
          <a:p>
            <a:pPr algn="ctr" eaLnBrk="1" hangingPunct="1">
              <a:spcBef>
                <a:spcPct val="100000"/>
              </a:spcBef>
              <a:buClrTx/>
              <a:buSzTx/>
              <a:buFontTx/>
              <a:buNone/>
            </a:pPr>
            <a:r>
              <a:rPr lang="es-AR" altLang="es-AR" sz="2800" b="1"/>
              <a:t>MÓDULO 1 </a:t>
            </a:r>
          </a:p>
          <a:p>
            <a:pPr algn="ctr" eaLnBrk="1" hangingPunct="1">
              <a:spcBef>
                <a:spcPct val="100000"/>
              </a:spcBef>
              <a:buClrTx/>
              <a:buSzTx/>
              <a:buFontTx/>
              <a:buNone/>
            </a:pPr>
            <a:r>
              <a:rPr lang="es-AR" altLang="es-AR" sz="2800" b="1"/>
              <a:t>INVARIANTES Y COMPONENTES DEL PROCESO DE INVESTIGACIÓN</a:t>
            </a:r>
          </a:p>
        </p:txBody>
      </p:sp>
      <p:sp>
        <p:nvSpPr>
          <p:cNvPr id="13315" name="Rectangle 7"/>
          <p:cNvSpPr>
            <a:spLocks noChangeArrowheads="1"/>
          </p:cNvSpPr>
          <p:nvPr/>
        </p:nvSpPr>
        <p:spPr bwMode="auto">
          <a:xfrm>
            <a:off x="2124075" y="981075"/>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838200"/>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2531" name="Rectangle 3"/>
          <p:cNvSpPr>
            <a:spLocks noChangeArrowheads="1"/>
          </p:cNvSpPr>
          <p:nvPr/>
        </p:nvSpPr>
        <p:spPr bwMode="auto">
          <a:xfrm>
            <a:off x="196850" y="115888"/>
            <a:ext cx="8839200" cy="39354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000" b="1"/>
              <a:t>Explicar en Ciencias Sociales: dar cuenta de las características y/o las condiciones bajo las cuales probablemente ocurre o habrá de ocurrir un determinado hecho social </a:t>
            </a:r>
            <a:r>
              <a:rPr lang="es-MX" altLang="es-AR" sz="2800" b="1"/>
              <a:t/>
            </a:r>
            <a:br>
              <a:rPr lang="es-MX" altLang="es-AR" sz="2800" b="1"/>
            </a:br>
            <a:r>
              <a:rPr lang="es-MX" altLang="es-AR" sz="2800" b="1"/>
              <a:t/>
            </a:r>
            <a:br>
              <a:rPr lang="es-MX" altLang="es-AR" sz="2800" b="1"/>
            </a:br>
            <a:r>
              <a:rPr lang="es-MX" altLang="es-AR" sz="2800" b="1"/>
              <a:t>CRITERIOS PARA EVALUAR LA BONDAD EXPLICATIVA EN LAS CIENCIAS SOCIALES</a:t>
            </a:r>
          </a:p>
          <a:p>
            <a:pPr algn="ctr" eaLnBrk="1" hangingPunct="1">
              <a:spcBef>
                <a:spcPct val="0"/>
              </a:spcBef>
              <a:buClrTx/>
              <a:buSzTx/>
              <a:buFontTx/>
              <a:buNone/>
            </a:pPr>
            <a:r>
              <a:rPr lang="es-MX" altLang="es-AR" sz="2800" b="1"/>
              <a:t>(ASUMIENDO VALIDEZ Y FIABILIDAD)</a:t>
            </a:r>
            <a:endParaRPr lang="es-AR" altLang="es-AR" sz="2800" b="1"/>
          </a:p>
        </p:txBody>
      </p:sp>
      <p:sp>
        <p:nvSpPr>
          <p:cNvPr id="22532" name="Text Box 4"/>
          <p:cNvSpPr txBox="1">
            <a:spLocks noChangeArrowheads="1"/>
          </p:cNvSpPr>
          <p:nvPr/>
        </p:nvSpPr>
        <p:spPr bwMode="auto">
          <a:xfrm>
            <a:off x="2124075" y="4281488"/>
            <a:ext cx="5327650" cy="244316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Char char="•"/>
            </a:pPr>
            <a:r>
              <a:rPr lang="es-ES" altLang="es-AR" sz="2400"/>
              <a:t> </a:t>
            </a:r>
            <a:r>
              <a:rPr lang="es-AR" altLang="es-AR" sz="2800"/>
              <a:t>Criterio de Generalización</a:t>
            </a:r>
            <a:endParaRPr lang="es-ES" altLang="es-AR" sz="2800"/>
          </a:p>
          <a:p>
            <a:pPr eaLnBrk="1" hangingPunct="1">
              <a:spcBef>
                <a:spcPct val="50000"/>
              </a:spcBef>
              <a:buClrTx/>
              <a:buSzTx/>
              <a:buFontTx/>
              <a:buChar char="•"/>
            </a:pPr>
            <a:r>
              <a:rPr lang="es-ES" altLang="es-AR" sz="2800"/>
              <a:t> </a:t>
            </a:r>
            <a:r>
              <a:rPr lang="es-AR" altLang="es-AR" sz="2800"/>
              <a:t>Criterio de Parsimonia</a:t>
            </a:r>
          </a:p>
          <a:p>
            <a:pPr eaLnBrk="1" hangingPunct="1">
              <a:spcBef>
                <a:spcPct val="50000"/>
              </a:spcBef>
              <a:buClrTx/>
              <a:buSzTx/>
              <a:buFontTx/>
              <a:buChar char="•"/>
            </a:pPr>
            <a:r>
              <a:rPr lang="es-AR" altLang="es-AR" sz="2800"/>
              <a:t> Criterio de Precisión</a:t>
            </a:r>
            <a:endParaRPr lang="es-ES" altLang="es-AR" sz="2800"/>
          </a:p>
          <a:p>
            <a:pPr eaLnBrk="1" hangingPunct="1">
              <a:spcBef>
                <a:spcPct val="50000"/>
              </a:spcBef>
              <a:buClrTx/>
              <a:buSzTx/>
              <a:buFontTx/>
              <a:buChar char="•"/>
            </a:pPr>
            <a:r>
              <a:rPr lang="es-ES" altLang="es-AR" sz="2800"/>
              <a:t> </a:t>
            </a:r>
            <a:r>
              <a:rPr lang="es-AR" altLang="es-AR" sz="2800"/>
              <a:t>Criterio de Causalidad</a:t>
            </a:r>
            <a:endParaRPr lang="es-ES" altLang="es-AR"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4" name="Picture 6"/>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684213" y="3151188"/>
            <a:ext cx="8045450" cy="3517900"/>
          </a:xfrm>
          <a:noFill/>
        </p:spPr>
      </p:pic>
      <p:sp>
        <p:nvSpPr>
          <p:cNvPr id="23555" name="Text Box 8"/>
          <p:cNvSpPr txBox="1">
            <a:spLocks noChangeArrowheads="1"/>
          </p:cNvSpPr>
          <p:nvPr/>
        </p:nvSpPr>
        <p:spPr bwMode="auto">
          <a:xfrm>
            <a:off x="642938" y="1857375"/>
            <a:ext cx="777716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ES" altLang="es-AR" sz="2000" b="1"/>
              <a:t>EL DATO NO ES SOLO UNA CONSTRUCCIÓN DEDUCIDA DE LA TEORÍA NI LA TEORÍA UNA MERA CONSTRUCCIÓN INDUCIDA A PARTIR DEL DATO</a:t>
            </a:r>
          </a:p>
        </p:txBody>
      </p:sp>
      <p:sp>
        <p:nvSpPr>
          <p:cNvPr id="23556" name="Text Box 10"/>
          <p:cNvSpPr txBox="1">
            <a:spLocks noChangeArrowheads="1"/>
          </p:cNvSpPr>
          <p:nvPr/>
        </p:nvSpPr>
        <p:spPr bwMode="auto">
          <a:xfrm>
            <a:off x="1258888" y="620713"/>
            <a:ext cx="6985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400" b="1">
                <a:solidFill>
                  <a:schemeClr val="tx2"/>
                </a:solidFill>
              </a:rPr>
              <a:t>ASPECTOS COGNITIVOS DE PROCESO DE INVESTIGACIÓN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4578" name="Picture 5"/>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252413" y="2066925"/>
            <a:ext cx="9144000" cy="3997325"/>
          </a:xfrm>
          <a:noFill/>
        </p:spPr>
      </p:pic>
      <p:sp>
        <p:nvSpPr>
          <p:cNvPr id="24579" name="Text Box 6"/>
          <p:cNvSpPr txBox="1">
            <a:spLocks noChangeArrowheads="1"/>
          </p:cNvSpPr>
          <p:nvPr/>
        </p:nvSpPr>
        <p:spPr bwMode="auto">
          <a:xfrm>
            <a:off x="468313" y="2420938"/>
            <a:ext cx="2303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4580" name="Text Box 7"/>
          <p:cNvSpPr txBox="1">
            <a:spLocks noChangeArrowheads="1"/>
          </p:cNvSpPr>
          <p:nvPr/>
        </p:nvSpPr>
        <p:spPr bwMode="auto">
          <a:xfrm>
            <a:off x="144463" y="3573463"/>
            <a:ext cx="21955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LA TEORIA DOTA DE SENTIDO A HECHOS</a:t>
            </a:r>
          </a:p>
        </p:txBody>
      </p:sp>
      <p:sp>
        <p:nvSpPr>
          <p:cNvPr id="24581" name="Text Box 8"/>
          <p:cNvSpPr txBox="1">
            <a:spLocks noChangeArrowheads="1"/>
          </p:cNvSpPr>
          <p:nvPr/>
        </p:nvSpPr>
        <p:spPr bwMode="auto">
          <a:xfrm>
            <a:off x="7092950" y="3573463"/>
            <a:ext cx="22320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LOS HECHOS OBLIGAN A REELABORAR TEORÍAS</a:t>
            </a:r>
          </a:p>
        </p:txBody>
      </p:sp>
      <p:sp>
        <p:nvSpPr>
          <p:cNvPr id="24582" name="Text Box 9"/>
          <p:cNvSpPr txBox="1">
            <a:spLocks noChangeArrowheads="1"/>
          </p:cNvSpPr>
          <p:nvPr/>
        </p:nvSpPr>
        <p:spPr bwMode="auto">
          <a:xfrm>
            <a:off x="1331913" y="549275"/>
            <a:ext cx="6985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400" b="1">
                <a:solidFill>
                  <a:schemeClr val="tx2"/>
                </a:solidFill>
              </a:rPr>
              <a:t>ASPECTOS COGNITIVOS DE PROCESO DE INVESTIGACIÓN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323850" y="2349500"/>
            <a:ext cx="8569325" cy="106680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b="1"/>
              <a:t>EL ANÁLISIS ESTADÍSTICO EN LA INVESTIGACIÓN SOCIAL</a:t>
            </a:r>
          </a:p>
        </p:txBody>
      </p:sp>
      <p:sp>
        <p:nvSpPr>
          <p:cNvPr id="25603" name="Rectangle 3"/>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838200"/>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6627" name="Rectangle 3"/>
          <p:cNvSpPr>
            <a:spLocks noChangeArrowheads="1"/>
          </p:cNvSpPr>
          <p:nvPr/>
        </p:nvSpPr>
        <p:spPr bwMode="auto">
          <a:xfrm>
            <a:off x="152400" y="115888"/>
            <a:ext cx="8763000" cy="239077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000" b="1"/>
              <a:t>Definir un Problema en Ciencias Sociales:</a:t>
            </a:r>
            <a:br>
              <a:rPr lang="es-MX" altLang="es-AR" sz="3000" b="1"/>
            </a:br>
            <a:r>
              <a:rPr lang="es-MX" altLang="es-AR" sz="3000" b="1"/>
              <a:t>Es poner bajo sospecha las características y/o condiciones conocidas bajo las cuales se supone ocurre o puede ocurrir un fenómeno (sea para confirmar o refutar lo conocido)</a:t>
            </a:r>
            <a:endParaRPr lang="es-AR" altLang="es-AR" sz="3000" b="1"/>
          </a:p>
        </p:txBody>
      </p:sp>
      <p:sp>
        <p:nvSpPr>
          <p:cNvPr id="26628" name="Text Box 4"/>
          <p:cNvSpPr txBox="1">
            <a:spLocks noChangeArrowheads="1"/>
          </p:cNvSpPr>
          <p:nvPr/>
        </p:nvSpPr>
        <p:spPr bwMode="auto">
          <a:xfrm>
            <a:off x="22225" y="2852738"/>
            <a:ext cx="8763000" cy="3600450"/>
          </a:xfrm>
          <a:prstGeom prst="rect">
            <a:avLst/>
          </a:prstGeom>
          <a:solidFill>
            <a:srgbClr val="9EFC8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Char char="•"/>
            </a:pPr>
            <a:r>
              <a:rPr lang="es-ES" altLang="es-AR" sz="2400"/>
              <a:t> </a:t>
            </a:r>
            <a:r>
              <a:rPr lang="es-AR" altLang="es-AR" sz="2400"/>
              <a:t>Fundamentado en teorías y conocimientos previos del objeto, a la vez que siempre situados tempo-espacialmente</a:t>
            </a:r>
            <a:endParaRPr lang="es-ES" altLang="es-AR" sz="2400"/>
          </a:p>
          <a:p>
            <a:pPr eaLnBrk="1" hangingPunct="1">
              <a:spcBef>
                <a:spcPct val="50000"/>
              </a:spcBef>
              <a:buClrTx/>
              <a:buSzTx/>
              <a:buFontTx/>
              <a:buChar char="•"/>
            </a:pPr>
            <a:r>
              <a:rPr lang="es-ES" altLang="es-AR" sz="2400"/>
              <a:t> </a:t>
            </a:r>
            <a:r>
              <a:rPr lang="es-AR" altLang="es-AR" sz="2400"/>
              <a:t>Se posiciona frente a un saber científico conocido y adquiere sentido en un determinado campo de conflictos sociales</a:t>
            </a:r>
          </a:p>
          <a:p>
            <a:pPr eaLnBrk="1" hangingPunct="1">
              <a:spcBef>
                <a:spcPct val="50000"/>
              </a:spcBef>
              <a:buClrTx/>
              <a:buSzTx/>
              <a:buFontTx/>
              <a:buChar char="•"/>
            </a:pPr>
            <a:r>
              <a:rPr lang="es-AR" altLang="es-AR" sz="2400"/>
              <a:t> Implica interrogar desde o hacia un campo de hechos aceptados, y hacia o desde un campo de teorías aceptadas. </a:t>
            </a:r>
            <a:endParaRPr lang="es-ES" altLang="es-AR" sz="2400"/>
          </a:p>
          <a:p>
            <a:pPr eaLnBrk="1" hangingPunct="1">
              <a:spcBef>
                <a:spcPct val="50000"/>
              </a:spcBef>
              <a:buClrTx/>
              <a:buSzTx/>
              <a:buFontTx/>
              <a:buChar char="•"/>
            </a:pPr>
            <a:r>
              <a:rPr lang="es-AR" altLang="es-AR" sz="2400"/>
              <a:t> Requiere hacer explícitos los supuestos a partir de los cuales es posible formular dicho interrogante. </a:t>
            </a:r>
            <a:endParaRPr lang="es-ES" altLang="es-A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838200"/>
            <a:ext cx="9144000" cy="1800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27651" name="Rectangle 3"/>
          <p:cNvSpPr>
            <a:spLocks noChangeArrowheads="1"/>
          </p:cNvSpPr>
          <p:nvPr/>
        </p:nvSpPr>
        <p:spPr bwMode="auto">
          <a:xfrm>
            <a:off x="152400" y="115888"/>
            <a:ext cx="8763000" cy="26654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900" b="1"/>
              <a:t>Dar respuesta a un problema de investigación en Ciencias Sociales es modelar, ajustar y evaluar un diseño de investigación que permita inferir hechos antes desconocidos a partir de hechos conocidos</a:t>
            </a:r>
            <a:endParaRPr lang="es-AR" altLang="es-AR" sz="2900" b="1"/>
          </a:p>
        </p:txBody>
      </p:sp>
      <p:sp>
        <p:nvSpPr>
          <p:cNvPr id="27652" name="Text Box 4"/>
          <p:cNvSpPr txBox="1">
            <a:spLocks noChangeArrowheads="1"/>
          </p:cNvSpPr>
          <p:nvPr/>
        </p:nvSpPr>
        <p:spPr bwMode="auto">
          <a:xfrm>
            <a:off x="182563" y="2924175"/>
            <a:ext cx="8763000" cy="3602038"/>
          </a:xfrm>
          <a:prstGeom prst="rect">
            <a:avLst/>
          </a:prstGeom>
          <a:solidFill>
            <a:srgbClr val="9EFC8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Char char="•"/>
            </a:pPr>
            <a:r>
              <a:rPr lang="es-ES" altLang="es-AR" sz="2400"/>
              <a:t> </a:t>
            </a:r>
            <a:r>
              <a:rPr lang="es-AR" altLang="es-AR" sz="2400"/>
              <a:t>Fundamentado en teorías, tradiciones y experiencias de investigación previas</a:t>
            </a:r>
            <a:endParaRPr lang="es-ES" altLang="es-AR" sz="2400"/>
          </a:p>
          <a:p>
            <a:pPr eaLnBrk="1" hangingPunct="1">
              <a:spcBef>
                <a:spcPct val="50000"/>
              </a:spcBef>
              <a:buClrTx/>
              <a:buSzTx/>
              <a:buFontTx/>
              <a:buChar char="•"/>
            </a:pPr>
            <a:r>
              <a:rPr lang="es-ES" altLang="es-AR" sz="2400"/>
              <a:t> </a:t>
            </a:r>
            <a:r>
              <a:rPr lang="es-AR" altLang="es-AR" sz="2400"/>
              <a:t> Siguiendo estrategias de selección de casos / observaciones y de medición isomórficas con el problema planteado. </a:t>
            </a:r>
            <a:endParaRPr lang="es-ES" altLang="es-AR" sz="2400"/>
          </a:p>
          <a:p>
            <a:pPr eaLnBrk="1" hangingPunct="1">
              <a:spcBef>
                <a:spcPct val="50000"/>
              </a:spcBef>
              <a:buClrTx/>
              <a:buSzTx/>
              <a:buFontTx/>
              <a:buChar char="•"/>
            </a:pPr>
            <a:r>
              <a:rPr lang="es-AR" altLang="es-AR" sz="2400"/>
              <a:t>  Procurando dotar de máxima validez interna y externa a las inferencias posibles.</a:t>
            </a:r>
          </a:p>
          <a:p>
            <a:pPr eaLnBrk="1" hangingPunct="1">
              <a:spcBef>
                <a:spcPct val="50000"/>
              </a:spcBef>
              <a:buClrTx/>
              <a:buSzTx/>
              <a:buFontTx/>
              <a:buChar char="•"/>
            </a:pPr>
            <a:r>
              <a:rPr lang="es-AR" altLang="es-AR" sz="2400"/>
              <a:t> Aceptando la incertidumbre que imponen los procesos sociales sometidos a sistemas abiertos alejados del equilibrio.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381000" y="1028700"/>
            <a:ext cx="8534400" cy="41084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1800" b="1"/>
              <a:t>LA ESTADÍSTICA DESCRIPTIVA TIENE COMO FUNCIÓN BRINDAR UN CONJUNTO DE MEDIDAS QUE SINTETICEN INFORMACIÓN RELEVADA POR LOS DATOS.</a:t>
            </a:r>
          </a:p>
          <a:p>
            <a:pPr algn="just" eaLnBrk="1" hangingPunct="1">
              <a:spcBef>
                <a:spcPct val="50000"/>
              </a:spcBef>
              <a:buClrTx/>
              <a:buSzTx/>
              <a:buFontTx/>
              <a:buChar char="•"/>
            </a:pPr>
            <a:r>
              <a:rPr lang="es-ES" altLang="es-AR" sz="1800" b="1"/>
              <a:t>ESTUDIA CARACTERES O ASPECTOS REFERIDOS A UN COLECTIVO DE PERSONAS, OBJETO O ELEMENTOS DE NATURALEZA ESPECÍFICA. </a:t>
            </a:r>
          </a:p>
          <a:p>
            <a:pPr algn="just" eaLnBrk="1" hangingPunct="1">
              <a:spcBef>
                <a:spcPct val="50000"/>
              </a:spcBef>
              <a:buClrTx/>
              <a:buSzTx/>
              <a:buFontTx/>
              <a:buChar char="•"/>
            </a:pPr>
            <a:r>
              <a:rPr lang="es-ES" altLang="es-AR" sz="1800" b="1"/>
              <a:t>LA ESTADÍSTICA DESCRIPTIVA DISPONE DE UNA SERIE VARIADA DE HERRAMIENTAS PARA RESUMIR INFORMACIÓN QUE CONTIENE UNA MUESTRA O POBLACIÓN: TABLAS, GRÁFICOS, MEDIDAS DE TENDENCIA CENTRAL, DE DISPERSIÓN, ETC. </a:t>
            </a:r>
          </a:p>
          <a:p>
            <a:pPr algn="just" eaLnBrk="1" hangingPunct="1">
              <a:spcBef>
                <a:spcPct val="50000"/>
              </a:spcBef>
              <a:buClrTx/>
              <a:buSzTx/>
              <a:buFontTx/>
              <a:buChar char="•"/>
            </a:pPr>
            <a:r>
              <a:rPr lang="es-ES" altLang="es-AR" sz="1800" b="1"/>
              <a:t>LA EXTRAPOLACIÓN DE LOS RESULTADOS DE UNA MUESTRA A LA POBLACIÓN ES EL CONTENIDO DE LA ESTADÍSTICA INFERENCIAL, CUYA FUNCIÓN ES INFERIR CONCLUSIONES Y BRINDAR MEDIDAS QUE PERMITAN CUANTIFICAR LA CONFIANZA  DE TALES CONCLUSIONES.</a:t>
            </a:r>
          </a:p>
        </p:txBody>
      </p:sp>
      <p:sp>
        <p:nvSpPr>
          <p:cNvPr id="28675" name="Text Box 5"/>
          <p:cNvSpPr txBox="1">
            <a:spLocks noChangeArrowheads="1"/>
          </p:cNvSpPr>
          <p:nvPr/>
        </p:nvSpPr>
        <p:spPr bwMode="auto">
          <a:xfrm>
            <a:off x="457200" y="5410200"/>
            <a:ext cx="8382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ES" altLang="es-AR" sz="2000" b="1"/>
              <a:t>EL EMPLEO DE UN DETERMINADO TIPO Y/O HERRAMIENTA ESTADÍSTICA DEPENDE DEL TIPO DE PROBLEMA/OBJETO DE ESTUDIO Y DEL NIVEL DE MEDICIÓN DE LOS VALORES DE LA VARIABLE A CONSIDERAR.</a:t>
            </a:r>
          </a:p>
        </p:txBody>
      </p:sp>
      <p:sp>
        <p:nvSpPr>
          <p:cNvPr id="28676" name="Text Box 6"/>
          <p:cNvSpPr txBox="1">
            <a:spLocks noChangeArrowheads="1"/>
          </p:cNvSpPr>
          <p:nvPr/>
        </p:nvSpPr>
        <p:spPr bwMode="auto">
          <a:xfrm>
            <a:off x="1714500" y="285750"/>
            <a:ext cx="59293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AR" altLang="es-AR" sz="2800" b="1"/>
              <a:t>USOS ESTADÍSTICOS BÁSICOS</a:t>
            </a:r>
            <a:endParaRPr lang="es-ES" altLang="es-AR" sz="28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511300" y="423863"/>
            <a:ext cx="709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DE LOS CONCEPTOS A LOS INDICADORES</a:t>
            </a:r>
            <a:endParaRPr lang="es-ES" altLang="es-AR" sz="2400" b="1">
              <a:solidFill>
                <a:schemeClr val="tx2"/>
              </a:solidFill>
            </a:endParaRPr>
          </a:p>
        </p:txBody>
      </p:sp>
      <p:sp>
        <p:nvSpPr>
          <p:cNvPr id="29699" name="Text Box 3"/>
          <p:cNvSpPr txBox="1">
            <a:spLocks noChangeArrowheads="1"/>
          </p:cNvSpPr>
          <p:nvPr/>
        </p:nvSpPr>
        <p:spPr bwMode="auto">
          <a:xfrm>
            <a:off x="460375" y="1125538"/>
            <a:ext cx="8299450" cy="5191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Elaboración de Hipótesis / Conjeturas</a:t>
            </a:r>
          </a:p>
        </p:txBody>
      </p:sp>
      <p:sp>
        <p:nvSpPr>
          <p:cNvPr id="29700" name="Text Box 4"/>
          <p:cNvSpPr txBox="1">
            <a:spLocks noChangeArrowheads="1"/>
          </p:cNvSpPr>
          <p:nvPr/>
        </p:nvSpPr>
        <p:spPr bwMode="auto">
          <a:xfrm>
            <a:off x="290513" y="1916113"/>
            <a:ext cx="8610600" cy="483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100000"/>
              </a:spcBef>
              <a:buSzTx/>
              <a:buFont typeface="Wingdings" pitchFamily="2" charset="2"/>
              <a:buChar char="q"/>
            </a:pPr>
            <a:r>
              <a:rPr lang="es-ES_tradnl" altLang="es-AR" sz="2800">
                <a:latin typeface="Comic Sans MS" pitchFamily="66" charset="0"/>
              </a:rPr>
              <a:t> </a:t>
            </a:r>
            <a:r>
              <a:rPr lang="es-ES_tradnl" altLang="es-AR" sz="2800"/>
              <a:t>Definir la pregunta de investigación y la hipótesis de trabajo (proposiciones teóricas)</a:t>
            </a:r>
          </a:p>
          <a:p>
            <a:pPr>
              <a:spcBef>
                <a:spcPct val="100000"/>
              </a:spcBef>
              <a:buSzTx/>
              <a:buFont typeface="Wingdings" pitchFamily="2" charset="2"/>
              <a:buChar char="q"/>
            </a:pPr>
            <a:r>
              <a:rPr lang="es-ES_tradnl" altLang="es-AR" sz="2800"/>
              <a:t> Establecer las relaciones esperables entre dimensiones y variables (proposiciones empíricas) </a:t>
            </a:r>
          </a:p>
          <a:p>
            <a:pPr>
              <a:spcBef>
                <a:spcPct val="100000"/>
              </a:spcBef>
              <a:buSzTx/>
              <a:buFont typeface="Wingdings" pitchFamily="2" charset="2"/>
              <a:buChar char="q"/>
            </a:pPr>
            <a:r>
              <a:rPr lang="es-ES_tradnl" altLang="es-AR" sz="2800"/>
              <a:t> Seleccionar, ajustar y elaborar indicadores e índices observables para cada dimensión / variables.</a:t>
            </a:r>
          </a:p>
          <a:p>
            <a:pPr>
              <a:spcBef>
                <a:spcPct val="100000"/>
              </a:spcBef>
              <a:buSzTx/>
              <a:buFont typeface="Wingdings" pitchFamily="2" charset="2"/>
              <a:buChar char="q"/>
            </a:pPr>
            <a:r>
              <a:rPr lang="es-ES_tradnl" altLang="es-AR" sz="2800"/>
              <a:t> Delimitar las unidades de análisis y de observación que deben ser sometidas a intervención.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1143000" y="785813"/>
            <a:ext cx="7396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 BASE DE DATOS COMO PUNTO DE LLEGADA</a:t>
            </a:r>
            <a:endParaRPr lang="es-ES" altLang="es-AR" sz="2400" b="1">
              <a:solidFill>
                <a:schemeClr val="tx2"/>
              </a:solidFill>
            </a:endParaRPr>
          </a:p>
        </p:txBody>
      </p:sp>
      <p:sp>
        <p:nvSpPr>
          <p:cNvPr id="30723" name="Rectangle 3"/>
          <p:cNvSpPr>
            <a:spLocks noChangeArrowheads="1"/>
          </p:cNvSpPr>
          <p:nvPr/>
        </p:nvSpPr>
        <p:spPr bwMode="auto">
          <a:xfrm>
            <a:off x="357188" y="1643063"/>
            <a:ext cx="77724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a:t>DADO UN DISEÑO DE INVESTIGACIÓN QUE</a:t>
            </a:r>
            <a:br>
              <a:rPr lang="es-ES_tradnl" altLang="es-AR" sz="2400" b="1"/>
            </a:br>
            <a:r>
              <a:rPr lang="es-ES_tradnl" altLang="es-AR" sz="2400" b="1"/>
              <a:t>NECESITA/UTILIZA DATOS ESTADÍSTICOS</a:t>
            </a:r>
            <a:endParaRPr lang="es-ES_tradnl" altLang="es-AR" sz="4400" b="1">
              <a:solidFill>
                <a:schemeClr val="tx2"/>
              </a:solidFill>
              <a:latin typeface="Comic Sans MS" pitchFamily="66" charset="0"/>
            </a:endParaRPr>
          </a:p>
        </p:txBody>
      </p:sp>
      <p:sp>
        <p:nvSpPr>
          <p:cNvPr id="30724" name="Text Box 5"/>
          <p:cNvSpPr txBox="1">
            <a:spLocks noChangeArrowheads="1"/>
          </p:cNvSpPr>
          <p:nvPr/>
        </p:nvSpPr>
        <p:spPr bwMode="auto">
          <a:xfrm>
            <a:off x="900113" y="3071813"/>
            <a:ext cx="66246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FORMULACIÓN DE HIPÓTESIS, ELABORACIÓN DE LA MUESTRA Y EL INSTRUMENTO</a:t>
            </a:r>
          </a:p>
        </p:txBody>
      </p:sp>
      <p:sp>
        <p:nvSpPr>
          <p:cNvPr id="30725" name="Text Box 7"/>
          <p:cNvSpPr txBox="1">
            <a:spLocks noChangeArrowheads="1"/>
          </p:cNvSpPr>
          <p:nvPr/>
        </p:nvSpPr>
        <p:spPr bwMode="auto">
          <a:xfrm>
            <a:off x="611188" y="4429125"/>
            <a:ext cx="7097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APLICACIÓN CONTROLADA DE MEDICIONES</a:t>
            </a:r>
          </a:p>
        </p:txBody>
      </p:sp>
      <p:sp>
        <p:nvSpPr>
          <p:cNvPr id="30726" name="AutoShape 8"/>
          <p:cNvSpPr>
            <a:spLocks noChangeArrowheads="1"/>
          </p:cNvSpPr>
          <p:nvPr/>
        </p:nvSpPr>
        <p:spPr bwMode="auto">
          <a:xfrm>
            <a:off x="3929063" y="4929188"/>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0727" name="Text Box 9"/>
          <p:cNvSpPr txBox="1">
            <a:spLocks noChangeArrowheads="1"/>
          </p:cNvSpPr>
          <p:nvPr/>
        </p:nvSpPr>
        <p:spPr bwMode="auto">
          <a:xfrm>
            <a:off x="539750" y="5429250"/>
            <a:ext cx="7315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CODIFICACIÓN, PROCESAMIENTO Y CARGA DE INFORMACIÓN</a:t>
            </a:r>
            <a:r>
              <a:rPr lang="es-ES_tradnl" altLang="es-AR" sz="2400">
                <a:latin typeface="Times New Roman" pitchFamily="18" charset="0"/>
              </a:rPr>
              <a:t> </a:t>
            </a:r>
          </a:p>
        </p:txBody>
      </p:sp>
      <p:sp>
        <p:nvSpPr>
          <p:cNvPr id="30728" name="Text Box 10"/>
          <p:cNvSpPr txBox="1">
            <a:spLocks noChangeArrowheads="1"/>
          </p:cNvSpPr>
          <p:nvPr/>
        </p:nvSpPr>
        <p:spPr bwMode="auto">
          <a:xfrm>
            <a:off x="2286000" y="6267450"/>
            <a:ext cx="4143375" cy="5191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BASE DE DATOS</a:t>
            </a:r>
          </a:p>
        </p:txBody>
      </p:sp>
      <p:sp>
        <p:nvSpPr>
          <p:cNvPr id="30729" name="AutoShape 8"/>
          <p:cNvSpPr>
            <a:spLocks noChangeArrowheads="1"/>
          </p:cNvSpPr>
          <p:nvPr/>
        </p:nvSpPr>
        <p:spPr bwMode="auto">
          <a:xfrm>
            <a:off x="3929063" y="3929063"/>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0730" name="AutoShape 8"/>
          <p:cNvSpPr>
            <a:spLocks noChangeArrowheads="1"/>
          </p:cNvSpPr>
          <p:nvPr/>
        </p:nvSpPr>
        <p:spPr bwMode="auto">
          <a:xfrm>
            <a:off x="3929063" y="2643188"/>
            <a:ext cx="823912" cy="385762"/>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206500" y="811213"/>
            <a:ext cx="7937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LOS TRES COMPONENTES DE UNA BASE DE DATOS</a:t>
            </a:r>
            <a:endParaRPr lang="es-ES" altLang="es-AR" sz="2400" b="1">
              <a:solidFill>
                <a:schemeClr val="tx2"/>
              </a:solidFill>
            </a:endParaRPr>
          </a:p>
        </p:txBody>
      </p:sp>
      <p:graphicFrame>
        <p:nvGraphicFramePr>
          <p:cNvPr id="31747" name="Object 3"/>
          <p:cNvGraphicFramePr>
            <a:graphicFrameLocks noGrp="1" noChangeAspect="1"/>
          </p:cNvGraphicFramePr>
          <p:nvPr>
            <p:ph type="tbl" idx="4294967295"/>
          </p:nvPr>
        </p:nvGraphicFramePr>
        <p:xfrm>
          <a:off x="2049463" y="2984500"/>
          <a:ext cx="6256337" cy="3108325"/>
        </p:xfrm>
        <a:graphic>
          <a:graphicData uri="http://schemas.openxmlformats.org/presentationml/2006/ole">
            <mc:AlternateContent xmlns:mc="http://schemas.openxmlformats.org/markup-compatibility/2006">
              <mc:Choice xmlns:v="urn:schemas-microsoft-com:vml" Requires="v">
                <p:oleObj spid="_x0000_s31759" name="Documento" r:id="rId4" imgW="7760208" imgH="3944112" progId="Word.Document.8">
                  <p:embed/>
                </p:oleObj>
              </mc:Choice>
              <mc:Fallback>
                <p:oleObj name="Documento" r:id="rId4" imgW="7760208" imgH="3944112" progId="Word.Document.8">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9463" y="2984500"/>
                        <a:ext cx="6256337" cy="3108325"/>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748" name="Text Box 4"/>
          <p:cNvSpPr txBox="1">
            <a:spLocks noChangeArrowheads="1"/>
          </p:cNvSpPr>
          <p:nvPr/>
        </p:nvSpPr>
        <p:spPr bwMode="auto">
          <a:xfrm>
            <a:off x="762000" y="2057400"/>
            <a:ext cx="3581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800" b="1"/>
              <a:t>Registro (casos)</a:t>
            </a:r>
            <a:endParaRPr lang="es-ES_tradnl" altLang="es-AR" sz="2400"/>
          </a:p>
        </p:txBody>
      </p:sp>
      <p:sp>
        <p:nvSpPr>
          <p:cNvPr id="31749" name="Text Box 5"/>
          <p:cNvSpPr txBox="1">
            <a:spLocks noChangeArrowheads="1"/>
          </p:cNvSpPr>
          <p:nvPr/>
        </p:nvSpPr>
        <p:spPr bwMode="auto">
          <a:xfrm>
            <a:off x="4114800" y="2133600"/>
            <a:ext cx="3733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Atributo (variables)</a:t>
            </a:r>
            <a:endParaRPr lang="es-ES_tradnl" altLang="es-AR" sz="2400"/>
          </a:p>
        </p:txBody>
      </p:sp>
      <p:sp>
        <p:nvSpPr>
          <p:cNvPr id="31750" name="Text Box 6"/>
          <p:cNvSpPr txBox="1">
            <a:spLocks noChangeArrowheads="1"/>
          </p:cNvSpPr>
          <p:nvPr/>
        </p:nvSpPr>
        <p:spPr bwMode="auto">
          <a:xfrm>
            <a:off x="4572000" y="4419600"/>
            <a:ext cx="2438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Valor (categorías)</a:t>
            </a:r>
            <a:endParaRPr lang="es-ES_tradnl" altLang="es-AR" sz="2400"/>
          </a:p>
        </p:txBody>
      </p:sp>
      <p:sp>
        <p:nvSpPr>
          <p:cNvPr id="31751" name="Oval 7"/>
          <p:cNvSpPr>
            <a:spLocks noChangeArrowheads="1"/>
          </p:cNvSpPr>
          <p:nvPr/>
        </p:nvSpPr>
        <p:spPr bwMode="auto">
          <a:xfrm>
            <a:off x="2819400" y="3429000"/>
            <a:ext cx="609600" cy="533400"/>
          </a:xfrm>
          <a:prstGeom prst="ellipse">
            <a:avLst/>
          </a:prstGeom>
          <a:noFill/>
          <a:ln w="57150">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1752" name="Line 8"/>
          <p:cNvSpPr>
            <a:spLocks noChangeShapeType="1"/>
          </p:cNvSpPr>
          <p:nvPr/>
        </p:nvSpPr>
        <p:spPr bwMode="auto">
          <a:xfrm flipH="1" flipV="1">
            <a:off x="3581400" y="4114800"/>
            <a:ext cx="1066800" cy="533400"/>
          </a:xfrm>
          <a:prstGeom prst="line">
            <a:avLst/>
          </a:prstGeom>
          <a:noFill/>
          <a:ln w="5715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31753" name="Line 9"/>
          <p:cNvSpPr>
            <a:spLocks noChangeShapeType="1"/>
          </p:cNvSpPr>
          <p:nvPr/>
        </p:nvSpPr>
        <p:spPr bwMode="auto">
          <a:xfrm flipH="1">
            <a:off x="3276600" y="2590800"/>
            <a:ext cx="1066800" cy="381000"/>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31754" name="Line 10"/>
          <p:cNvSpPr>
            <a:spLocks noChangeShapeType="1"/>
          </p:cNvSpPr>
          <p:nvPr/>
        </p:nvSpPr>
        <p:spPr bwMode="auto">
          <a:xfrm>
            <a:off x="1524000" y="2514600"/>
            <a:ext cx="685800" cy="990600"/>
          </a:xfrm>
          <a:prstGeom prst="line">
            <a:avLst/>
          </a:prstGeom>
          <a:noFill/>
          <a:ln w="571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31755" name="Text Box 11"/>
          <p:cNvSpPr txBox="1">
            <a:spLocks noChangeArrowheads="1"/>
          </p:cNvSpPr>
          <p:nvPr/>
        </p:nvSpPr>
        <p:spPr bwMode="auto">
          <a:xfrm>
            <a:off x="250825" y="4478338"/>
            <a:ext cx="180022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b="1"/>
              <a:t>¿A qué se denomina Unidad de Análisis?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5"/>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252413" y="2066925"/>
            <a:ext cx="9144000" cy="3997325"/>
          </a:xfrm>
          <a:noFill/>
        </p:spPr>
      </p:pic>
      <p:sp>
        <p:nvSpPr>
          <p:cNvPr id="33795" name="Text Box 6"/>
          <p:cNvSpPr txBox="1">
            <a:spLocks noChangeArrowheads="1"/>
          </p:cNvSpPr>
          <p:nvPr/>
        </p:nvSpPr>
        <p:spPr bwMode="auto">
          <a:xfrm>
            <a:off x="468313" y="2420938"/>
            <a:ext cx="2303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AR" altLang="es-AR" sz="2400"/>
          </a:p>
        </p:txBody>
      </p:sp>
      <p:sp>
        <p:nvSpPr>
          <p:cNvPr id="33796" name="Text Box 7"/>
          <p:cNvSpPr txBox="1">
            <a:spLocks noChangeArrowheads="1"/>
          </p:cNvSpPr>
          <p:nvPr/>
        </p:nvSpPr>
        <p:spPr bwMode="auto">
          <a:xfrm>
            <a:off x="144463" y="3573463"/>
            <a:ext cx="21955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LA TEORIA DOTA DE SENTIDO A HECHOS</a:t>
            </a:r>
          </a:p>
        </p:txBody>
      </p:sp>
      <p:sp>
        <p:nvSpPr>
          <p:cNvPr id="33797" name="Text Box 8"/>
          <p:cNvSpPr txBox="1">
            <a:spLocks noChangeArrowheads="1"/>
          </p:cNvSpPr>
          <p:nvPr/>
        </p:nvSpPr>
        <p:spPr bwMode="auto">
          <a:xfrm>
            <a:off x="7092950" y="3573463"/>
            <a:ext cx="22320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ES" altLang="es-AR" sz="2400"/>
              <a:t>LOS HECHOS OBLIGAN A REELABORAR TEORÍAS</a:t>
            </a:r>
          </a:p>
        </p:txBody>
      </p:sp>
      <p:sp>
        <p:nvSpPr>
          <p:cNvPr id="33798" name="Text Box 9"/>
          <p:cNvSpPr txBox="1">
            <a:spLocks noChangeArrowheads="1"/>
          </p:cNvSpPr>
          <p:nvPr/>
        </p:nvSpPr>
        <p:spPr bwMode="auto">
          <a:xfrm>
            <a:off x="1331913" y="549275"/>
            <a:ext cx="6985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400" b="1">
                <a:solidFill>
                  <a:schemeClr val="tx2"/>
                </a:solidFill>
              </a:rPr>
              <a:t>ASPECTOS COGNITIVOS DE PROCESO DE INVESTIGACIÓN</a:t>
            </a:r>
          </a:p>
        </p:txBody>
      </p:sp>
    </p:spTree>
    <p:extLst>
      <p:ext uri="{BB962C8B-B14F-4D97-AF65-F5344CB8AC3E}">
        <p14:creationId xmlns:p14="http://schemas.microsoft.com/office/powerpoint/2010/main" val="3123213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1143000" y="785813"/>
            <a:ext cx="7396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 BASE DE DATOS COMO PUNTO DE PARTIDA</a:t>
            </a:r>
            <a:endParaRPr lang="es-ES" altLang="es-AR" sz="2400" b="1">
              <a:solidFill>
                <a:schemeClr val="tx2"/>
              </a:solidFill>
            </a:endParaRPr>
          </a:p>
        </p:txBody>
      </p:sp>
      <p:sp>
        <p:nvSpPr>
          <p:cNvPr id="32771" name="Rectangle 3"/>
          <p:cNvSpPr>
            <a:spLocks noChangeArrowheads="1"/>
          </p:cNvSpPr>
          <p:nvPr/>
        </p:nvSpPr>
        <p:spPr bwMode="auto">
          <a:xfrm>
            <a:off x="381000" y="1928813"/>
            <a:ext cx="77724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a:t>DADA UNA BASE DE DATOS</a:t>
            </a:r>
            <a:endParaRPr lang="es-ES_tradnl" altLang="es-AR" sz="4400" b="1">
              <a:solidFill>
                <a:schemeClr val="tx2"/>
              </a:solidFill>
              <a:latin typeface="Comic Sans MS" pitchFamily="66" charset="0"/>
            </a:endParaRPr>
          </a:p>
        </p:txBody>
      </p:sp>
      <p:sp>
        <p:nvSpPr>
          <p:cNvPr id="32772" name="Text Box 5"/>
          <p:cNvSpPr txBox="1">
            <a:spLocks noChangeArrowheads="1"/>
          </p:cNvSpPr>
          <p:nvPr/>
        </p:nvSpPr>
        <p:spPr bwMode="auto">
          <a:xfrm>
            <a:off x="900113" y="3071813"/>
            <a:ext cx="66246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EXPLORACIÓN DE HIPÓTESIS, REELABORACIÓN DE VARIABLES E ÍNDICES</a:t>
            </a:r>
          </a:p>
        </p:txBody>
      </p:sp>
      <p:sp>
        <p:nvSpPr>
          <p:cNvPr id="32773" name="Text Box 7"/>
          <p:cNvSpPr txBox="1">
            <a:spLocks noChangeArrowheads="1"/>
          </p:cNvSpPr>
          <p:nvPr/>
        </p:nvSpPr>
        <p:spPr bwMode="auto">
          <a:xfrm>
            <a:off x="611188" y="4429125"/>
            <a:ext cx="741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REFORMULACIÓN DE UNIDADES DE OBSERVACIÓN</a:t>
            </a:r>
          </a:p>
        </p:txBody>
      </p:sp>
      <p:sp>
        <p:nvSpPr>
          <p:cNvPr id="32774" name="Text Box 9"/>
          <p:cNvSpPr txBox="1">
            <a:spLocks noChangeArrowheads="1"/>
          </p:cNvSpPr>
          <p:nvPr/>
        </p:nvSpPr>
        <p:spPr bwMode="auto">
          <a:xfrm>
            <a:off x="500063" y="5429250"/>
            <a:ext cx="731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PROCESAMIENTO DE DATOS ESTADÍSTICOS</a:t>
            </a:r>
            <a:endParaRPr lang="es-ES_tradnl" altLang="es-AR" sz="2400">
              <a:latin typeface="Times New Roman" pitchFamily="18" charset="0"/>
            </a:endParaRPr>
          </a:p>
        </p:txBody>
      </p:sp>
      <p:sp>
        <p:nvSpPr>
          <p:cNvPr id="32775" name="Text Box 10"/>
          <p:cNvSpPr txBox="1">
            <a:spLocks noChangeArrowheads="1"/>
          </p:cNvSpPr>
          <p:nvPr/>
        </p:nvSpPr>
        <p:spPr bwMode="auto">
          <a:xfrm>
            <a:off x="1714500" y="6143625"/>
            <a:ext cx="5143500" cy="5238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INFERENCIAS</a:t>
            </a:r>
          </a:p>
        </p:txBody>
      </p:sp>
      <p:sp>
        <p:nvSpPr>
          <p:cNvPr id="32776" name="AutoShape 8"/>
          <p:cNvSpPr>
            <a:spLocks noChangeArrowheads="1"/>
          </p:cNvSpPr>
          <p:nvPr/>
        </p:nvSpPr>
        <p:spPr bwMode="auto">
          <a:xfrm>
            <a:off x="3786188" y="2571750"/>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2777" name="AutoShape 8"/>
          <p:cNvSpPr>
            <a:spLocks noChangeArrowheads="1"/>
          </p:cNvSpPr>
          <p:nvPr/>
        </p:nvSpPr>
        <p:spPr bwMode="auto">
          <a:xfrm>
            <a:off x="3786188" y="4000500"/>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2778" name="AutoShape 8"/>
          <p:cNvSpPr>
            <a:spLocks noChangeArrowheads="1"/>
          </p:cNvSpPr>
          <p:nvPr/>
        </p:nvSpPr>
        <p:spPr bwMode="auto">
          <a:xfrm>
            <a:off x="3786188" y="5000625"/>
            <a:ext cx="823912" cy="385763"/>
          </a:xfrm>
          <a:prstGeom prst="downArrow">
            <a:avLst>
              <a:gd name="adj1" fmla="val 50000"/>
              <a:gd name="adj2" fmla="val 25000"/>
            </a:avLst>
          </a:prstGeom>
          <a:solidFill>
            <a:srgbClr val="CCCCFF"/>
          </a:solidFill>
          <a:ln w="9525">
            <a:solidFill>
              <a:srgbClr val="CC99FF"/>
            </a:solidFill>
            <a:miter lim="800000"/>
            <a:headEnd/>
            <a:tailEnd/>
          </a:ln>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539750" y="1981200"/>
            <a:ext cx="80010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UNIDAD DE OBSERVACIÓN DEL ESTUDIO</a:t>
            </a:r>
            <a:r>
              <a:rPr lang="es-ES_tradnl" altLang="es-AR" sz="2400"/>
              <a:t> </a:t>
            </a:r>
          </a:p>
          <a:p>
            <a:pPr algn="ctr">
              <a:spcBef>
                <a:spcPct val="50000"/>
              </a:spcBef>
              <a:buClrTx/>
              <a:buSzTx/>
              <a:buFontTx/>
              <a:buNone/>
            </a:pPr>
            <a:r>
              <a:rPr lang="es-ES_tradnl" altLang="es-AR" sz="2400"/>
              <a:t>(los registros pueden ser de diversa naturaleza, dependiendo de los objetivos del estudio)</a:t>
            </a:r>
          </a:p>
        </p:txBody>
      </p:sp>
      <p:sp>
        <p:nvSpPr>
          <p:cNvPr id="34819" name="Text Box 4"/>
          <p:cNvSpPr txBox="1">
            <a:spLocks noChangeArrowheads="1"/>
          </p:cNvSpPr>
          <p:nvPr/>
        </p:nvSpPr>
        <p:spPr bwMode="auto">
          <a:xfrm>
            <a:off x="1042988" y="3429000"/>
            <a:ext cx="7239000" cy="946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800">
                <a:solidFill>
                  <a:schemeClr val="tx2"/>
                </a:solidFill>
              </a:rPr>
              <a:t>Ej: personas, familias, empresas, huelgas, palabras, avisos, muertes, etc.</a:t>
            </a:r>
          </a:p>
        </p:txBody>
      </p:sp>
      <p:sp>
        <p:nvSpPr>
          <p:cNvPr id="34820" name="Text Box 5"/>
          <p:cNvSpPr txBox="1">
            <a:spLocks noChangeArrowheads="1"/>
          </p:cNvSpPr>
          <p:nvPr/>
        </p:nvSpPr>
        <p:spPr bwMode="auto">
          <a:xfrm>
            <a:off x="539750" y="4508500"/>
            <a:ext cx="822325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
                <a:schemeClr val="hlink"/>
              </a:buClr>
              <a:buSzTx/>
              <a:buFont typeface="Wingdings" pitchFamily="2" charset="2"/>
              <a:buChar char="q"/>
            </a:pPr>
            <a:r>
              <a:rPr lang="es-ES_tradnl" altLang="es-AR" sz="2400"/>
              <a:t> El número de registros está dado por el tamaño de la muestra de la población objeto de estudio. Según las leyes de la estadística, cuanto mayor sea el número de casos de una muestra probabilística, más confianza y generalizables podrán ser nuestras estimaciones ¿Por qué…? ¿Y si la muestra no es probabilística?</a:t>
            </a:r>
          </a:p>
        </p:txBody>
      </p:sp>
      <p:sp>
        <p:nvSpPr>
          <p:cNvPr id="34821" name="Rectangle 6"/>
          <p:cNvSpPr>
            <a:spLocks noChangeArrowheads="1"/>
          </p:cNvSpPr>
          <p:nvPr/>
        </p:nvSpPr>
        <p:spPr bwMode="auto">
          <a:xfrm>
            <a:off x="1476375" y="981075"/>
            <a:ext cx="6767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REGISTROS: UNIDADES DE OBSERVACIÓN</a:t>
            </a:r>
            <a:endParaRPr lang="es-ES" altLang="es-AR" sz="2400" b="1">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447800" y="1092200"/>
            <a:ext cx="6869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VARIABLES: ATRIBUTOS DE LA POBLACIÓN</a:t>
            </a:r>
            <a:endParaRPr lang="es-ES" altLang="es-AR" sz="2400" b="1">
              <a:solidFill>
                <a:schemeClr val="tx2"/>
              </a:solidFill>
            </a:endParaRPr>
          </a:p>
        </p:txBody>
      </p:sp>
      <p:sp>
        <p:nvSpPr>
          <p:cNvPr id="35843" name="Text Box 3"/>
          <p:cNvSpPr txBox="1">
            <a:spLocks noChangeArrowheads="1"/>
          </p:cNvSpPr>
          <p:nvPr/>
        </p:nvSpPr>
        <p:spPr bwMode="auto">
          <a:xfrm>
            <a:off x="304800" y="1916113"/>
            <a:ext cx="8458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t>Propiedades o atributos observables de la población o dimensión objeto de estudio. </a:t>
            </a:r>
          </a:p>
        </p:txBody>
      </p:sp>
      <p:sp>
        <p:nvSpPr>
          <p:cNvPr id="35844" name="Text Box 4"/>
          <p:cNvSpPr txBox="1">
            <a:spLocks noChangeArrowheads="1"/>
          </p:cNvSpPr>
          <p:nvPr/>
        </p:nvSpPr>
        <p:spPr bwMode="auto">
          <a:xfrm>
            <a:off x="609600" y="3068638"/>
            <a:ext cx="7924800" cy="137318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Tx/>
              <a:buSzTx/>
              <a:buFontTx/>
              <a:buNone/>
            </a:pPr>
            <a:r>
              <a:rPr lang="es-ES_tradnl" altLang="es-AR" sz="2800">
                <a:solidFill>
                  <a:schemeClr val="tx2"/>
                </a:solidFill>
              </a:rPr>
              <a:t>Ej: edad, nivel socio-económico, preferencias, hábitos de consumo, nivel educativo alcanzado, situación ocupacional, condición de pobreza, etc.</a:t>
            </a:r>
            <a:endParaRPr lang="es-ES_tradnl" altLang="es-AR" sz="2800" b="1">
              <a:solidFill>
                <a:schemeClr val="tx2"/>
              </a:solidFill>
            </a:endParaRPr>
          </a:p>
        </p:txBody>
      </p:sp>
      <p:sp>
        <p:nvSpPr>
          <p:cNvPr id="35845" name="Text Box 5"/>
          <p:cNvSpPr txBox="1">
            <a:spLocks noChangeArrowheads="1"/>
          </p:cNvSpPr>
          <p:nvPr/>
        </p:nvSpPr>
        <p:spPr bwMode="auto">
          <a:xfrm>
            <a:off x="428625" y="4786313"/>
            <a:ext cx="82073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
                <a:schemeClr val="hlink"/>
              </a:buClr>
              <a:buSzTx/>
              <a:buFont typeface="Wingdings" pitchFamily="2" charset="2"/>
              <a:buChar char="q"/>
            </a:pPr>
            <a:r>
              <a:rPr lang="es-ES_tradnl" altLang="es-AR" sz="2400">
                <a:latin typeface="Comic Sans MS" pitchFamily="66" charset="0"/>
              </a:rPr>
              <a:t> </a:t>
            </a:r>
            <a:r>
              <a:rPr lang="es-ES_tradnl" altLang="es-AR" sz="2400"/>
              <a:t>Las variables estadísticas pueden ser: explicativas o independientes, intervinientes o de control y explicadas o dependientes. Las categorías de una variable deben ser mutuamente excluyentes y exhaustivas.</a:t>
            </a:r>
            <a:r>
              <a:rPr lang="es-ES_tradnl" altLang="es-AR" sz="2400">
                <a:latin typeface="Comic Sans MS" pitchFamily="66"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2843213" y="1016000"/>
            <a:ext cx="4625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VALORES DE LAS VARIABLES</a:t>
            </a:r>
            <a:endParaRPr lang="es-ES" altLang="es-AR" sz="2400" b="1">
              <a:solidFill>
                <a:schemeClr val="tx2"/>
              </a:solidFill>
            </a:endParaRPr>
          </a:p>
        </p:txBody>
      </p:sp>
      <p:sp>
        <p:nvSpPr>
          <p:cNvPr id="36867" name="Text Box 3"/>
          <p:cNvSpPr txBox="1">
            <a:spLocks noChangeArrowheads="1"/>
          </p:cNvSpPr>
          <p:nvPr/>
        </p:nvSpPr>
        <p:spPr bwMode="auto">
          <a:xfrm>
            <a:off x="0" y="1989138"/>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Tx/>
              <a:buSzTx/>
              <a:buFontTx/>
              <a:buNone/>
            </a:pPr>
            <a:r>
              <a:rPr lang="es-ES_tradnl" altLang="es-AR" sz="2600" b="1"/>
              <a:t>Representación conceptual cualitativa o cuantitativa de una propiedad o atributo objeto de medición.</a:t>
            </a:r>
            <a:r>
              <a:rPr lang="es-ES_tradnl" altLang="es-AR" sz="2800" b="1"/>
              <a:t> </a:t>
            </a:r>
          </a:p>
        </p:txBody>
      </p:sp>
      <p:sp>
        <p:nvSpPr>
          <p:cNvPr id="36868" name="Text Box 4"/>
          <p:cNvSpPr txBox="1">
            <a:spLocks noChangeArrowheads="1"/>
          </p:cNvSpPr>
          <p:nvPr/>
        </p:nvSpPr>
        <p:spPr bwMode="auto">
          <a:xfrm>
            <a:off x="381000" y="3068638"/>
            <a:ext cx="8458200" cy="9461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a:solidFill>
                  <a:schemeClr val="tx2"/>
                </a:solidFill>
              </a:rPr>
              <a:t>Ej: 54 años, joven, varón, ocupado, católico, 150$ per cápita, 12 años de instrucción, feliz, etc.</a:t>
            </a:r>
            <a:endParaRPr lang="es-ES_tradnl" altLang="es-AR" sz="2400">
              <a:solidFill>
                <a:schemeClr val="tx2"/>
              </a:solidFill>
            </a:endParaRPr>
          </a:p>
        </p:txBody>
      </p:sp>
      <p:sp>
        <p:nvSpPr>
          <p:cNvPr id="36869" name="Text Box 5"/>
          <p:cNvSpPr txBox="1">
            <a:spLocks noChangeArrowheads="1"/>
          </p:cNvSpPr>
          <p:nvPr/>
        </p:nvSpPr>
        <p:spPr bwMode="auto">
          <a:xfrm>
            <a:off x="395288" y="4324350"/>
            <a:ext cx="8497887"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a:spcBef>
                <a:spcPct val="50000"/>
              </a:spcBef>
              <a:buClr>
                <a:schemeClr val="hlink"/>
              </a:buClr>
              <a:buSzTx/>
              <a:buFont typeface="Wingdings" pitchFamily="2" charset="2"/>
              <a:buChar char="q"/>
            </a:pPr>
            <a:r>
              <a:rPr lang="es-ES_tradnl" altLang="es-AR" sz="2400"/>
              <a:t> </a:t>
            </a:r>
            <a:r>
              <a:rPr lang="es-ES_tradnl" altLang="es-AR" sz="2400" b="1"/>
              <a:t>MEDIR </a:t>
            </a:r>
            <a:r>
              <a:rPr lang="es-ES_tradnl" altLang="es-AR" sz="2400"/>
              <a:t>implica poner en correspondencia una teoría o concepto explicativo y los atributos observables de un objeto a través de un lenguaje estándar cuyas reglas de sintaxis permiten realizar operaciones lógico-matemáticas entre sus valores o categorías. Ej. Masa-Peso / Nivel de Vida-Ingreso.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111375" y="922338"/>
            <a:ext cx="498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LAS VARIABLES ESTADÍSTICAS</a:t>
            </a:r>
            <a:endParaRPr lang="es-ES" altLang="es-AR" sz="2400" b="1">
              <a:solidFill>
                <a:schemeClr val="tx2"/>
              </a:solidFill>
            </a:endParaRPr>
          </a:p>
        </p:txBody>
      </p:sp>
      <p:sp>
        <p:nvSpPr>
          <p:cNvPr id="37891" name="Text Box 4"/>
          <p:cNvSpPr txBox="1">
            <a:spLocks noChangeArrowheads="1"/>
          </p:cNvSpPr>
          <p:nvPr/>
        </p:nvSpPr>
        <p:spPr bwMode="auto">
          <a:xfrm>
            <a:off x="946150" y="1989138"/>
            <a:ext cx="7010400" cy="5191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b="1">
                <a:solidFill>
                  <a:schemeClr val="tx2"/>
                </a:solidFill>
              </a:rPr>
              <a:t>Escalas de medida</a:t>
            </a:r>
          </a:p>
        </p:txBody>
      </p:sp>
      <p:sp>
        <p:nvSpPr>
          <p:cNvPr id="37892" name="Text Box 5"/>
          <p:cNvSpPr txBox="1">
            <a:spLocks noChangeArrowheads="1"/>
          </p:cNvSpPr>
          <p:nvPr/>
        </p:nvSpPr>
        <p:spPr bwMode="auto">
          <a:xfrm>
            <a:off x="0" y="2781300"/>
            <a:ext cx="2895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NOMINAL O DE CLASIFICACIÓN</a:t>
            </a:r>
            <a:endParaRPr lang="es-ES_tradnl" altLang="es-AR" sz="2400" b="1"/>
          </a:p>
        </p:txBody>
      </p:sp>
      <p:sp>
        <p:nvSpPr>
          <p:cNvPr id="37893" name="Text Box 6"/>
          <p:cNvSpPr txBox="1">
            <a:spLocks noChangeArrowheads="1"/>
          </p:cNvSpPr>
          <p:nvPr/>
        </p:nvSpPr>
        <p:spPr bwMode="auto">
          <a:xfrm>
            <a:off x="2667000" y="2798763"/>
            <a:ext cx="251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DE ORDEN JERÁRQUICO</a:t>
            </a:r>
            <a:endParaRPr lang="es-ES_tradnl" altLang="es-AR" sz="2400" b="1"/>
          </a:p>
        </p:txBody>
      </p:sp>
      <p:sp>
        <p:nvSpPr>
          <p:cNvPr id="37894" name="Text Box 7"/>
          <p:cNvSpPr txBox="1">
            <a:spLocks noChangeArrowheads="1"/>
          </p:cNvSpPr>
          <p:nvPr/>
        </p:nvSpPr>
        <p:spPr bwMode="auto">
          <a:xfrm>
            <a:off x="5246688" y="2871788"/>
            <a:ext cx="2133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INTERVALOS IGUALES</a:t>
            </a:r>
            <a:endParaRPr lang="es-ES_tradnl" altLang="es-AR" sz="2400"/>
          </a:p>
        </p:txBody>
      </p:sp>
      <p:sp>
        <p:nvSpPr>
          <p:cNvPr id="37895" name="Text Box 8"/>
          <p:cNvSpPr txBox="1">
            <a:spLocks noChangeArrowheads="1"/>
          </p:cNvSpPr>
          <p:nvPr/>
        </p:nvSpPr>
        <p:spPr bwMode="auto">
          <a:xfrm>
            <a:off x="7524750" y="3032125"/>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000" b="1"/>
              <a:t>RAZÓN</a:t>
            </a:r>
            <a:endParaRPr lang="es-ES_tradnl" altLang="es-AR" sz="2400"/>
          </a:p>
        </p:txBody>
      </p:sp>
      <p:sp>
        <p:nvSpPr>
          <p:cNvPr id="37896" name="Text Box 10"/>
          <p:cNvSpPr txBox="1">
            <a:spLocks noChangeArrowheads="1"/>
          </p:cNvSpPr>
          <p:nvPr/>
        </p:nvSpPr>
        <p:spPr bwMode="auto">
          <a:xfrm>
            <a:off x="7235825" y="3651250"/>
            <a:ext cx="19081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Nº de hijos, ingresos, antigüedad, edad, etc. </a:t>
            </a:r>
          </a:p>
        </p:txBody>
      </p:sp>
      <p:sp>
        <p:nvSpPr>
          <p:cNvPr id="37897" name="Text Box 11"/>
          <p:cNvSpPr txBox="1">
            <a:spLocks noChangeArrowheads="1"/>
          </p:cNvSpPr>
          <p:nvPr/>
        </p:nvSpPr>
        <p:spPr bwMode="auto">
          <a:xfrm>
            <a:off x="5410200" y="3733800"/>
            <a:ext cx="1676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Fecha del calendario, factoriales, test, etc.</a:t>
            </a:r>
          </a:p>
        </p:txBody>
      </p:sp>
      <p:sp>
        <p:nvSpPr>
          <p:cNvPr id="37898" name="Text Box 12"/>
          <p:cNvSpPr txBox="1">
            <a:spLocks noChangeArrowheads="1"/>
          </p:cNvSpPr>
          <p:nvPr/>
        </p:nvSpPr>
        <p:spPr bwMode="auto">
          <a:xfrm>
            <a:off x="2916238" y="3657600"/>
            <a:ext cx="2376487"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Clase social, nivel educativo, escalas de actitud, etc.</a:t>
            </a:r>
          </a:p>
        </p:txBody>
      </p:sp>
      <p:sp>
        <p:nvSpPr>
          <p:cNvPr id="37899" name="Text Box 13"/>
          <p:cNvSpPr txBox="1">
            <a:spLocks noChangeArrowheads="1"/>
          </p:cNvSpPr>
          <p:nvPr/>
        </p:nvSpPr>
        <p:spPr bwMode="auto">
          <a:xfrm>
            <a:off x="381000" y="3810000"/>
            <a:ext cx="246221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s-ES_tradnl" altLang="es-AR" sz="2400"/>
              <a:t>Sexo, ciudad, situación laboral, religión, etc</a:t>
            </a:r>
            <a:r>
              <a:rPr lang="es-ES_tradnl" altLang="es-AR" sz="2000"/>
              <a:t>.</a:t>
            </a:r>
            <a:endParaRPr lang="es-ES_tradnl" altLang="es-AR" sz="2400"/>
          </a:p>
        </p:txBody>
      </p:sp>
      <p:sp>
        <p:nvSpPr>
          <p:cNvPr id="37900" name="Rectangle 15"/>
          <p:cNvSpPr>
            <a:spLocks noChangeArrowheads="1"/>
          </p:cNvSpPr>
          <p:nvPr/>
        </p:nvSpPr>
        <p:spPr bwMode="auto">
          <a:xfrm>
            <a:off x="250825" y="3644900"/>
            <a:ext cx="8642350" cy="172878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s-AR" altLang="es-AR" sz="2400"/>
          </a:p>
        </p:txBody>
      </p:sp>
      <p:sp>
        <p:nvSpPr>
          <p:cNvPr id="37901" name="Line 16"/>
          <p:cNvSpPr>
            <a:spLocks noChangeShapeType="1"/>
          </p:cNvSpPr>
          <p:nvPr/>
        </p:nvSpPr>
        <p:spPr bwMode="auto">
          <a:xfrm flipV="1">
            <a:off x="2514600" y="2752725"/>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37902" name="Line 19"/>
          <p:cNvSpPr>
            <a:spLocks noChangeShapeType="1"/>
          </p:cNvSpPr>
          <p:nvPr/>
        </p:nvSpPr>
        <p:spPr bwMode="auto">
          <a:xfrm flipV="1">
            <a:off x="4932363" y="2781300"/>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37903" name="Line 20"/>
          <p:cNvSpPr>
            <a:spLocks noChangeShapeType="1"/>
          </p:cNvSpPr>
          <p:nvPr/>
        </p:nvSpPr>
        <p:spPr bwMode="auto">
          <a:xfrm flipV="1">
            <a:off x="7164388" y="2781300"/>
            <a:ext cx="381000" cy="892175"/>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2038350" y="922338"/>
            <a:ext cx="498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LAS VARIABLES ESTADÍSTICAS</a:t>
            </a:r>
            <a:endParaRPr lang="es-ES" altLang="es-AR" sz="2400" b="1">
              <a:solidFill>
                <a:schemeClr val="tx2"/>
              </a:solidFill>
            </a:endParaRPr>
          </a:p>
        </p:txBody>
      </p:sp>
      <p:sp>
        <p:nvSpPr>
          <p:cNvPr id="38915" name="Text Box 4"/>
          <p:cNvSpPr txBox="1">
            <a:spLocks noChangeArrowheads="1"/>
          </p:cNvSpPr>
          <p:nvPr/>
        </p:nvSpPr>
        <p:spPr bwMode="auto">
          <a:xfrm>
            <a:off x="990600" y="2133600"/>
            <a:ext cx="7391400" cy="5191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800"/>
              <a:t>NIVEL DE MEDICIÓN DE LAS VARIABLES</a:t>
            </a:r>
            <a:endParaRPr lang="es-ES_tradnl" altLang="es-AR" sz="2400"/>
          </a:p>
        </p:txBody>
      </p:sp>
      <p:sp>
        <p:nvSpPr>
          <p:cNvPr id="38916" name="Text Box 5"/>
          <p:cNvSpPr txBox="1">
            <a:spLocks noChangeArrowheads="1"/>
          </p:cNvSpPr>
          <p:nvPr/>
        </p:nvSpPr>
        <p:spPr bwMode="auto">
          <a:xfrm>
            <a:off x="762000" y="2852738"/>
            <a:ext cx="2895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VARIABLES CATEGÓRICAS</a:t>
            </a:r>
            <a:endParaRPr lang="es-ES_tradnl" altLang="es-AR" sz="2400" b="1">
              <a:solidFill>
                <a:schemeClr val="accent2"/>
              </a:solidFill>
            </a:endParaRPr>
          </a:p>
        </p:txBody>
      </p:sp>
      <p:sp>
        <p:nvSpPr>
          <p:cNvPr id="38917" name="Text Box 6"/>
          <p:cNvSpPr txBox="1">
            <a:spLocks noChangeArrowheads="1"/>
          </p:cNvSpPr>
          <p:nvPr/>
        </p:nvSpPr>
        <p:spPr bwMode="auto">
          <a:xfrm>
            <a:off x="5153025" y="2852738"/>
            <a:ext cx="29479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VARIABLES MÉTRICAS</a:t>
            </a:r>
          </a:p>
        </p:txBody>
      </p:sp>
      <p:sp>
        <p:nvSpPr>
          <p:cNvPr id="38918" name="Text Box 7"/>
          <p:cNvSpPr txBox="1">
            <a:spLocks noChangeArrowheads="1"/>
          </p:cNvSpPr>
          <p:nvPr/>
        </p:nvSpPr>
        <p:spPr bwMode="auto">
          <a:xfrm>
            <a:off x="539750" y="5029200"/>
            <a:ext cx="3455988" cy="11874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Operaciones básicas: moda, porcentajes, tasas, razones.</a:t>
            </a:r>
          </a:p>
        </p:txBody>
      </p:sp>
      <p:sp>
        <p:nvSpPr>
          <p:cNvPr id="38919" name="Text Box 8"/>
          <p:cNvSpPr txBox="1">
            <a:spLocks noChangeArrowheads="1"/>
          </p:cNvSpPr>
          <p:nvPr/>
        </p:nvSpPr>
        <p:spPr bwMode="auto">
          <a:xfrm>
            <a:off x="4343400" y="41148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Discretas </a:t>
            </a:r>
          </a:p>
        </p:txBody>
      </p:sp>
      <p:sp>
        <p:nvSpPr>
          <p:cNvPr id="38920" name="Text Box 9"/>
          <p:cNvSpPr txBox="1">
            <a:spLocks noChangeArrowheads="1"/>
          </p:cNvSpPr>
          <p:nvPr/>
        </p:nvSpPr>
        <p:spPr bwMode="auto">
          <a:xfrm>
            <a:off x="6629400" y="41148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Continuas</a:t>
            </a:r>
          </a:p>
        </p:txBody>
      </p:sp>
      <p:sp>
        <p:nvSpPr>
          <p:cNvPr id="38921" name="Text Box 10"/>
          <p:cNvSpPr txBox="1">
            <a:spLocks noChangeArrowheads="1"/>
          </p:cNvSpPr>
          <p:nvPr/>
        </p:nvSpPr>
        <p:spPr bwMode="auto">
          <a:xfrm>
            <a:off x="4724400" y="5029200"/>
            <a:ext cx="4038600" cy="118745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Medidas de tendencia central y de posición, varianza, etc.</a:t>
            </a:r>
          </a:p>
        </p:txBody>
      </p:sp>
      <p:sp>
        <p:nvSpPr>
          <p:cNvPr id="38922" name="Line 11"/>
          <p:cNvSpPr>
            <a:spLocks noChangeShapeType="1"/>
          </p:cNvSpPr>
          <p:nvPr/>
        </p:nvSpPr>
        <p:spPr bwMode="auto">
          <a:xfrm>
            <a:off x="7315200" y="3733800"/>
            <a:ext cx="38100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38923" name="Line 12"/>
          <p:cNvSpPr>
            <a:spLocks noChangeShapeType="1"/>
          </p:cNvSpPr>
          <p:nvPr/>
        </p:nvSpPr>
        <p:spPr bwMode="auto">
          <a:xfrm flipH="1">
            <a:off x="5867400" y="3733800"/>
            <a:ext cx="22860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
        <p:nvSpPr>
          <p:cNvPr id="38924" name="Text Box 13"/>
          <p:cNvSpPr txBox="1">
            <a:spLocks noChangeArrowheads="1"/>
          </p:cNvSpPr>
          <p:nvPr/>
        </p:nvSpPr>
        <p:spPr bwMode="auto">
          <a:xfrm>
            <a:off x="914400" y="41148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a:t>División en clases</a:t>
            </a:r>
          </a:p>
        </p:txBody>
      </p:sp>
      <p:sp>
        <p:nvSpPr>
          <p:cNvPr id="38925" name="Line 14"/>
          <p:cNvSpPr>
            <a:spLocks noChangeShapeType="1"/>
          </p:cNvSpPr>
          <p:nvPr/>
        </p:nvSpPr>
        <p:spPr bwMode="auto">
          <a:xfrm>
            <a:off x="2209800" y="3733800"/>
            <a:ext cx="0" cy="381000"/>
          </a:xfrm>
          <a:prstGeom prst="line">
            <a:avLst/>
          </a:prstGeom>
          <a:noFill/>
          <a:ln w="57150">
            <a:solidFill>
              <a:srgbClr val="CC99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547813" y="1016000"/>
            <a:ext cx="6062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_tradnl" altLang="es-AR" sz="2400" b="1">
                <a:solidFill>
                  <a:schemeClr val="tx2"/>
                </a:solidFill>
              </a:rPr>
              <a:t>TÉCNICAS DE ANÁLISIS ESTADÍSTICO</a:t>
            </a:r>
            <a:endParaRPr lang="es-ES" altLang="es-AR" sz="2400" b="1">
              <a:solidFill>
                <a:schemeClr val="tx2"/>
              </a:solidFill>
            </a:endParaRPr>
          </a:p>
        </p:txBody>
      </p:sp>
      <p:sp>
        <p:nvSpPr>
          <p:cNvPr id="39939" name="Rectangle 3"/>
          <p:cNvSpPr>
            <a:spLocks noChangeArrowheads="1"/>
          </p:cNvSpPr>
          <p:nvPr/>
        </p:nvSpPr>
        <p:spPr bwMode="auto">
          <a:xfrm>
            <a:off x="0" y="2057400"/>
            <a:ext cx="9144000" cy="12192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_tradnl" altLang="es-AR" sz="2400" b="1"/>
              <a:t>ESTADÍSTICA DESCRIPTIVA</a:t>
            </a:r>
            <a:br>
              <a:rPr lang="es-ES_tradnl" altLang="es-AR" sz="2400" b="1"/>
            </a:br>
            <a:r>
              <a:rPr lang="es-ES_tradnl" altLang="es-AR" sz="2400" b="1"/>
              <a:t>(Medidas de tendencia central y dispersión)</a:t>
            </a:r>
            <a:endParaRPr lang="es-ES_tradnl" altLang="es-AR" sz="4400" b="1"/>
          </a:p>
        </p:txBody>
      </p:sp>
      <p:sp>
        <p:nvSpPr>
          <p:cNvPr id="39940" name="Text Box 4"/>
          <p:cNvSpPr txBox="1">
            <a:spLocks noChangeArrowheads="1"/>
          </p:cNvSpPr>
          <p:nvPr/>
        </p:nvSpPr>
        <p:spPr bwMode="auto">
          <a:xfrm>
            <a:off x="0" y="3124200"/>
            <a:ext cx="9144000" cy="1552575"/>
          </a:xfrm>
          <a:prstGeom prst="rect">
            <a:avLst/>
          </a:prstGeom>
          <a:solidFill>
            <a:srgbClr val="FFCC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lang="es-ES_tradnl" altLang="es-AR" sz="2400" b="1">
              <a:solidFill>
                <a:schemeClr val="tx2"/>
              </a:solidFill>
            </a:endParaRPr>
          </a:p>
          <a:p>
            <a:pPr algn="ctr">
              <a:spcBef>
                <a:spcPct val="0"/>
              </a:spcBef>
              <a:buClrTx/>
              <a:buSzTx/>
              <a:buFontTx/>
              <a:buNone/>
            </a:pPr>
            <a:r>
              <a:rPr lang="es-ES_tradnl" altLang="es-AR" sz="2400" b="1"/>
              <a:t>TABLA DE CONTINGENCIA Y ANÁLISIS PORCENTUALES (Diferencias porcentuales, perfiles y segmentos)</a:t>
            </a:r>
          </a:p>
          <a:p>
            <a:pPr algn="ctr">
              <a:spcBef>
                <a:spcPct val="0"/>
              </a:spcBef>
              <a:buClrTx/>
              <a:buSzTx/>
              <a:buFontTx/>
              <a:buNone/>
            </a:pPr>
            <a:endParaRPr lang="es-ES_tradnl" altLang="es-AR" sz="2400" b="1"/>
          </a:p>
        </p:txBody>
      </p:sp>
      <p:sp>
        <p:nvSpPr>
          <p:cNvPr id="39941" name="Text Box 5"/>
          <p:cNvSpPr txBox="1">
            <a:spLocks noChangeArrowheads="1"/>
          </p:cNvSpPr>
          <p:nvPr/>
        </p:nvSpPr>
        <p:spPr bwMode="auto">
          <a:xfrm>
            <a:off x="0" y="4343400"/>
            <a:ext cx="9144000" cy="155257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lang="es-ES_tradnl" altLang="es-AR" sz="2400" b="1"/>
          </a:p>
          <a:p>
            <a:pPr algn="ctr">
              <a:spcBef>
                <a:spcPct val="0"/>
              </a:spcBef>
              <a:buClrTx/>
              <a:buSzTx/>
              <a:buFontTx/>
              <a:buNone/>
            </a:pPr>
            <a:r>
              <a:rPr lang="es-ES_tradnl" altLang="es-AR" sz="2400" b="1"/>
              <a:t>ANALISIS DE ASOCIACIÓN</a:t>
            </a:r>
          </a:p>
          <a:p>
            <a:pPr algn="ctr">
              <a:spcBef>
                <a:spcPct val="0"/>
              </a:spcBef>
              <a:buClrTx/>
              <a:buSzTx/>
              <a:buFontTx/>
              <a:buNone/>
            </a:pPr>
            <a:r>
              <a:rPr lang="es-ES_tradnl" altLang="es-AR" sz="2400" b="1"/>
              <a:t>(Correlación y coeficientes de asociación)</a:t>
            </a:r>
          </a:p>
          <a:p>
            <a:pPr algn="ctr">
              <a:spcBef>
                <a:spcPct val="0"/>
              </a:spcBef>
              <a:buClrTx/>
              <a:buSzTx/>
              <a:buFontTx/>
              <a:buNone/>
            </a:pPr>
            <a:endParaRPr lang="es-ES_tradnl" altLang="es-AR" sz="2400" b="1"/>
          </a:p>
        </p:txBody>
      </p:sp>
      <p:sp>
        <p:nvSpPr>
          <p:cNvPr id="39942" name="Text Box 6"/>
          <p:cNvSpPr txBox="1">
            <a:spLocks noChangeArrowheads="1"/>
          </p:cNvSpPr>
          <p:nvPr/>
        </p:nvSpPr>
        <p:spPr bwMode="auto">
          <a:xfrm>
            <a:off x="0" y="5805488"/>
            <a:ext cx="9144000" cy="105251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50000"/>
              </a:spcBef>
              <a:buClrTx/>
              <a:buSzTx/>
              <a:buFontTx/>
              <a:buNone/>
            </a:pPr>
            <a:r>
              <a:rPr lang="es-ES_tradnl" altLang="es-AR" sz="2400" b="1"/>
              <a:t>TECNICAS DE ANALISIS MULTIVARIADO                    (Modelos Lazarsfeld, regresiones, factoriales, clusters)</a:t>
            </a:r>
          </a:p>
          <a:p>
            <a:pPr algn="ctr">
              <a:spcBef>
                <a:spcPct val="50000"/>
              </a:spcBef>
              <a:buClrTx/>
              <a:buSzTx/>
              <a:buFontTx/>
              <a:buNone/>
            </a:pPr>
            <a:endParaRPr lang="es-ES_tradnl" altLang="es-AR" sz="2400"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0" y="838200"/>
            <a:ext cx="9144000" cy="1800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endParaRPr lang="es-ES_tradnl" altLang="es-AR" sz="2400"/>
          </a:p>
        </p:txBody>
      </p:sp>
      <p:sp>
        <p:nvSpPr>
          <p:cNvPr id="40963" name="Rectangle 3"/>
          <p:cNvSpPr>
            <a:spLocks noChangeArrowheads="1"/>
          </p:cNvSpPr>
          <p:nvPr/>
        </p:nvSpPr>
        <p:spPr bwMode="auto">
          <a:xfrm>
            <a:off x="152400" y="188913"/>
            <a:ext cx="8763000" cy="69532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000" b="1"/>
              <a:t>TRABAJO PRÁCTICO 1</a:t>
            </a:r>
            <a:endParaRPr lang="es-AR" altLang="es-AR" sz="3000" b="1"/>
          </a:p>
        </p:txBody>
      </p:sp>
      <p:sp>
        <p:nvSpPr>
          <p:cNvPr id="40964" name="Text Box 4"/>
          <p:cNvSpPr txBox="1">
            <a:spLocks noChangeArrowheads="1"/>
          </p:cNvSpPr>
          <p:nvPr/>
        </p:nvSpPr>
        <p:spPr bwMode="auto">
          <a:xfrm>
            <a:off x="468313" y="1196975"/>
            <a:ext cx="8207375" cy="4918269"/>
          </a:xfrm>
          <a:prstGeom prst="rect">
            <a:avLst/>
          </a:prstGeom>
          <a:solidFill>
            <a:srgbClr val="9EFC8E"/>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1200"/>
              </a:spcAft>
              <a:buClrTx/>
              <a:buSzTx/>
              <a:buFont typeface="Tahoma" pitchFamily="34" charset="0"/>
              <a:buAutoNum type="arabicPeriod"/>
            </a:pPr>
            <a:r>
              <a:rPr lang="es-AR" sz="2200" dirty="0" smtClean="0"/>
              <a:t>Formule su problema de investigación apoyando su argumento con la/s preguntas más relevantes que se propone responder</a:t>
            </a:r>
          </a:p>
          <a:p>
            <a:pPr>
              <a:buNone/>
            </a:pPr>
            <a:r>
              <a:rPr lang="es-AR" sz="2200" dirty="0" smtClean="0"/>
              <a:t>2. Delimite su objeto de estudio y formule su conjetura o hipótesis teórica central y, eventualmente, sus hipótesis secundarias (aquello que quiere refutar o validar). </a:t>
            </a:r>
          </a:p>
          <a:p>
            <a:pPr>
              <a:buNone/>
            </a:pPr>
            <a:r>
              <a:rPr lang="es-AR" sz="2200" dirty="0" smtClean="0"/>
              <a:t>3. Plantee los supuestos o argumentos implícitos en la hipótesis y aquellos con los que quiere discutir. </a:t>
            </a:r>
          </a:p>
          <a:p>
            <a:pPr>
              <a:buNone/>
            </a:pPr>
            <a:r>
              <a:rPr lang="es-AR" sz="2200" dirty="0" smtClean="0"/>
              <a:t>4. Derive del problema planteado y sus hipótesis teóricas las consecuencias en términos de proposiciones empíricas contrastables. </a:t>
            </a:r>
          </a:p>
          <a:p>
            <a:pPr>
              <a:buNone/>
            </a:pPr>
            <a:r>
              <a:rPr lang="es-AR" sz="2200" dirty="0" smtClean="0"/>
              <a:t>5. Explicite y caracterice la base de datos con la cual trabajará.  </a:t>
            </a:r>
          </a:p>
          <a:p>
            <a:pPr algn="just" eaLnBrk="1" hangingPunct="1">
              <a:spcBef>
                <a:spcPct val="0"/>
              </a:spcBef>
              <a:spcAft>
                <a:spcPts val="1200"/>
              </a:spcAft>
              <a:buClrTx/>
              <a:buSzTx/>
              <a:buFont typeface="Tahoma" pitchFamily="34" charset="0"/>
              <a:buAutoNum type="arabicPeriod"/>
            </a:pPr>
            <a:endParaRPr lang="es-AR" altLang="es-AR" sz="2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8"/>
          <p:cNvSpPr>
            <a:spLocks noChangeArrowheads="1"/>
          </p:cNvSpPr>
          <p:nvPr/>
        </p:nvSpPr>
        <p:spPr bwMode="auto">
          <a:xfrm>
            <a:off x="201613" y="451023"/>
            <a:ext cx="8713787" cy="59400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457200" indent="-4572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marL="0" indent="0" algn="ctr" eaLnBrk="1" hangingPunct="1">
              <a:spcBef>
                <a:spcPct val="0"/>
              </a:spcBef>
              <a:spcAft>
                <a:spcPct val="50000"/>
              </a:spcAft>
              <a:buClrTx/>
              <a:buSzTx/>
              <a:buFont typeface="Wingdings" pitchFamily="2" charset="2"/>
              <a:buNone/>
              <a:defRPr/>
            </a:pPr>
            <a:r>
              <a:rPr lang="es-ES" altLang="es-AR" sz="2000" b="1" dirty="0" smtClean="0">
                <a:solidFill>
                  <a:srgbClr val="000000"/>
                </a:solidFill>
                <a:cs typeface="+mn-cs"/>
              </a:rPr>
              <a:t>EJEMPLOS DE PROBLEMAS DE INVESTIGACIÓN</a:t>
            </a:r>
          </a:p>
          <a:p>
            <a:pPr marL="0" indent="0" algn="ctr" eaLnBrk="1" hangingPunct="1">
              <a:spcBef>
                <a:spcPct val="0"/>
              </a:spcBef>
              <a:spcAft>
                <a:spcPct val="50000"/>
              </a:spcAft>
              <a:buClrTx/>
              <a:buSzTx/>
              <a:buFont typeface="Wingdings" pitchFamily="2" charset="2"/>
              <a:buNone/>
              <a:defRPr/>
            </a:pPr>
            <a:r>
              <a:rPr lang="es-ES" altLang="es-AR" sz="2000" dirty="0" smtClean="0">
                <a:solidFill>
                  <a:srgbClr val="000000"/>
                </a:solidFill>
                <a:cs typeface="+mn-cs"/>
              </a:rPr>
              <a:t>(INFERIR SUPUESTOS SUBYASCENTES)</a:t>
            </a:r>
          </a:p>
          <a:p>
            <a:pPr marL="0" indent="0" algn="just" eaLnBrk="1" hangingPunct="1">
              <a:spcBef>
                <a:spcPct val="0"/>
              </a:spcBef>
              <a:spcAft>
                <a:spcPct val="50000"/>
              </a:spcAft>
              <a:buClrTx/>
              <a:buSzTx/>
              <a:buNone/>
              <a:defRPr/>
            </a:pPr>
            <a:r>
              <a:rPr lang="es-ES" altLang="es-AR" sz="2000" b="1" dirty="0" smtClean="0">
                <a:cs typeface="+mn-cs"/>
              </a:rPr>
              <a:t>¿Cuál es el nivel de malestar psicológico que presenta la sociedad urbana argentina? ¿Crece con las crisis económica o los cambios políticos? ¿Qué factores explican el malestar subjetivo en nuestra sociedad?</a:t>
            </a:r>
          </a:p>
          <a:p>
            <a:pPr algn="just" eaLnBrk="1" hangingPunct="1">
              <a:spcBef>
                <a:spcPct val="0"/>
              </a:spcBef>
              <a:spcAft>
                <a:spcPct val="50000"/>
              </a:spcAft>
              <a:buClrTx/>
              <a:buSzTx/>
              <a:defRPr/>
            </a:pPr>
            <a:r>
              <a:rPr lang="es-ES" altLang="es-AR" sz="2000" b="1" dirty="0" smtClean="0">
                <a:cs typeface="+mn-cs"/>
              </a:rPr>
              <a:t>Malestar Psicológico: síntomas de depresión y ansiedad por sobre parámetros normales a nivel internacional.</a:t>
            </a:r>
            <a:endParaRPr lang="es-ES" altLang="es-AR" sz="2000" b="1" dirty="0">
              <a:cs typeface="+mn-cs"/>
            </a:endParaRPr>
          </a:p>
          <a:p>
            <a:pPr marL="0" indent="0" algn="just" eaLnBrk="1" hangingPunct="1">
              <a:spcBef>
                <a:spcPct val="0"/>
              </a:spcBef>
              <a:spcAft>
                <a:spcPct val="50000"/>
              </a:spcAft>
              <a:buClrTx/>
              <a:buSzTx/>
              <a:buNone/>
              <a:defRPr/>
            </a:pPr>
            <a:r>
              <a:rPr lang="es-ES" altLang="es-AR" sz="2000" b="1" dirty="0"/>
              <a:t>¿Cuál es el nivel de </a:t>
            </a:r>
            <a:r>
              <a:rPr lang="es-ES" altLang="es-AR" sz="2000" b="1" dirty="0" smtClean="0"/>
              <a:t>apatía ciudadana que atraviesa a la </a:t>
            </a:r>
            <a:r>
              <a:rPr lang="es-ES" altLang="es-AR" sz="2000" b="1" dirty="0"/>
              <a:t>sociedad urbana argentina? ¿Crece con las crisis económica o los cambios políticos? ¿Qué factores explican </a:t>
            </a:r>
            <a:r>
              <a:rPr lang="es-ES" altLang="es-AR" sz="2000" b="1" dirty="0" smtClean="0"/>
              <a:t>a apatía ciudadana en nuestra sociedad?</a:t>
            </a:r>
          </a:p>
          <a:p>
            <a:pPr algn="just" eaLnBrk="1" hangingPunct="1">
              <a:spcBef>
                <a:spcPct val="0"/>
              </a:spcBef>
              <a:spcAft>
                <a:spcPct val="50000"/>
              </a:spcAft>
              <a:buClrTx/>
              <a:buSzTx/>
              <a:defRPr/>
            </a:pPr>
            <a:r>
              <a:rPr lang="es-AR" altLang="es-AR" sz="2000" b="1" dirty="0" smtClean="0"/>
              <a:t>Apatía Ciudadana: desconfianza en las instituciones de la república, disconformidad con el funcionamiento de la democracia y no participación social-política ciudadana.</a:t>
            </a:r>
            <a:endParaRPr lang="es-ES" altLang="es-AR" sz="2000" b="1" dirty="0"/>
          </a:p>
          <a:p>
            <a:pPr algn="just" eaLnBrk="1" hangingPunct="1">
              <a:spcBef>
                <a:spcPct val="0"/>
              </a:spcBef>
              <a:spcAft>
                <a:spcPct val="50000"/>
              </a:spcAft>
              <a:buClrTx/>
              <a:buSzTx/>
              <a:buFontTx/>
              <a:buAutoNum type="arabicPeriod"/>
              <a:defRPr/>
            </a:pPr>
            <a:endParaRPr lang="es-ES" altLang="es-AR" sz="2000" b="1" dirty="0" smtClean="0">
              <a:cs typeface="+mn-cs"/>
            </a:endParaRPr>
          </a:p>
        </p:txBody>
      </p:sp>
    </p:spTree>
    <p:extLst>
      <p:ext uri="{BB962C8B-B14F-4D97-AF65-F5344CB8AC3E}">
        <p14:creationId xmlns:p14="http://schemas.microsoft.com/office/powerpoint/2010/main" val="37506901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83" y="836712"/>
            <a:ext cx="8773924" cy="5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9367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179388" y="115888"/>
            <a:ext cx="8713787" cy="1728787"/>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MX" altLang="es-AR" sz="2900" b="1"/>
              <a:t>¿Cuáles son las principales dificultades / reglas epistemológicas y metodológicas que enfrenta las ciencias empíricas?  </a:t>
            </a:r>
            <a:endParaRPr lang="es-AR" altLang="es-AR" sz="2900" b="1"/>
          </a:p>
        </p:txBody>
      </p:sp>
      <p:sp>
        <p:nvSpPr>
          <p:cNvPr id="21507" name="Text Box 4"/>
          <p:cNvSpPr txBox="1">
            <a:spLocks noChangeArrowheads="1"/>
          </p:cNvSpPr>
          <p:nvPr/>
        </p:nvSpPr>
        <p:spPr bwMode="auto">
          <a:xfrm>
            <a:off x="152400" y="1844675"/>
            <a:ext cx="8763000" cy="4862513"/>
          </a:xfrm>
          <a:prstGeom prst="rect">
            <a:avLst/>
          </a:prstGeom>
          <a:solidFill>
            <a:srgbClr val="79FFD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Char char="•"/>
            </a:pPr>
            <a:r>
              <a:rPr lang="es-ES" altLang="es-AR" sz="2400"/>
              <a:t> </a:t>
            </a:r>
            <a:r>
              <a:rPr lang="es-AR" altLang="es-AR" sz="2200"/>
              <a:t>No se fundan en la deducción sino en la experimentación, la cual no es una construcción libre ni espontánea de la inteligencia.</a:t>
            </a:r>
            <a:endParaRPr lang="es-ES" altLang="es-AR" sz="2200"/>
          </a:p>
          <a:p>
            <a:pPr algn="just" eaLnBrk="1" hangingPunct="1">
              <a:spcBef>
                <a:spcPct val="50000"/>
              </a:spcBef>
              <a:buClrTx/>
              <a:buSzTx/>
              <a:buFontTx/>
              <a:buChar char="•"/>
            </a:pPr>
            <a:r>
              <a:rPr lang="es-ES" altLang="es-AR" sz="2200"/>
              <a:t> </a:t>
            </a:r>
            <a:r>
              <a:rPr lang="es-AR" altLang="es-AR" sz="2200"/>
              <a:t>La experimentación requiere de la construcción de datos simples a partir de la información compleja del mundo / objeto intervenido.</a:t>
            </a:r>
          </a:p>
          <a:p>
            <a:pPr algn="just" eaLnBrk="1" hangingPunct="1">
              <a:spcBef>
                <a:spcPct val="50000"/>
              </a:spcBef>
              <a:buClrTx/>
              <a:buSzTx/>
              <a:buFontTx/>
              <a:buChar char="•"/>
            </a:pPr>
            <a:r>
              <a:rPr lang="es-AR" altLang="es-AR" sz="2200"/>
              <a:t> Es necesario intervenir sobre el objeto a través de modelos teóricos (lógico-matemáticos) capaces de decodificar las representaciones ingenuas y reconstruir la complejidad de lo observado.</a:t>
            </a:r>
            <a:endParaRPr lang="es-ES" altLang="es-AR" sz="2200"/>
          </a:p>
          <a:p>
            <a:pPr algn="just" eaLnBrk="1" hangingPunct="1">
              <a:spcBef>
                <a:spcPct val="50000"/>
              </a:spcBef>
              <a:buClrTx/>
              <a:buSzTx/>
              <a:buFontTx/>
              <a:buChar char="•"/>
            </a:pPr>
            <a:r>
              <a:rPr lang="es-AR" altLang="es-AR" sz="2200"/>
              <a:t> Se deben atender los “obstáculos epistemológicos” que surgen por la intervención del sujeto sobre el objeto y a la inversa.</a:t>
            </a:r>
          </a:p>
          <a:p>
            <a:pPr algn="just" eaLnBrk="1" hangingPunct="1">
              <a:spcBef>
                <a:spcPct val="50000"/>
              </a:spcBef>
              <a:buClrTx/>
              <a:buSzTx/>
              <a:buFontTx/>
              <a:buChar char="•"/>
            </a:pPr>
            <a:r>
              <a:rPr lang="es-ES" altLang="es-AR" sz="2000"/>
              <a:t> </a:t>
            </a:r>
            <a:r>
              <a:rPr lang="es-AR" altLang="es-AR" sz="2200"/>
              <a:t>En la construcción de conocimiento la descentración y modelización resulta más compleja en las ciencias del hombre: el sujeto forma parte del objeto y el objeto del sujeto.</a:t>
            </a:r>
            <a:endParaRPr lang="es-ES" altLang="es-AR" sz="2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85" y="332656"/>
            <a:ext cx="9058997"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33515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58" y="836712"/>
            <a:ext cx="9054295"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24336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78" y="1124744"/>
            <a:ext cx="9189169"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84056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 y="150622"/>
            <a:ext cx="9036496" cy="6315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8922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9036496" cy="6669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512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395288" y="1773238"/>
            <a:ext cx="8569325" cy="467836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100000"/>
              </a:spcBef>
              <a:buFontTx/>
              <a:buNone/>
            </a:pPr>
            <a:r>
              <a:rPr lang="es-MX" altLang="es-AR" b="1">
                <a:latin typeface="Tahoma" pitchFamily="34" charset="0"/>
              </a:rPr>
              <a:t>ESTRATEGIAS Y DISEÑOS AVANZADOS DE INVESTIGACIÓN SOCIAL</a:t>
            </a:r>
          </a:p>
          <a:p>
            <a:pPr algn="ctr" eaLnBrk="1" hangingPunct="1">
              <a:spcBef>
                <a:spcPct val="100000"/>
              </a:spcBef>
              <a:buFontTx/>
              <a:buNone/>
            </a:pPr>
            <a:r>
              <a:rPr lang="es-MX" altLang="es-AR" sz="2800" b="1">
                <a:latin typeface="Tahoma" pitchFamily="34" charset="0"/>
              </a:rPr>
              <a:t>Agustín Salvia</a:t>
            </a:r>
          </a:p>
          <a:p>
            <a:pPr algn="ctr" eaLnBrk="1" hangingPunct="1">
              <a:spcBef>
                <a:spcPts val="600"/>
              </a:spcBef>
              <a:buFontTx/>
              <a:buNone/>
            </a:pPr>
            <a:r>
              <a:rPr lang="es-MX" altLang="es-AR" sz="2800" b="1">
                <a:latin typeface="Tahoma" pitchFamily="34" charset="0"/>
              </a:rPr>
              <a:t>Julieta Vera</a:t>
            </a:r>
          </a:p>
          <a:p>
            <a:pPr algn="ctr" eaLnBrk="1" hangingPunct="1">
              <a:spcBef>
                <a:spcPct val="100000"/>
              </a:spcBef>
              <a:buFontTx/>
              <a:buNone/>
            </a:pPr>
            <a:r>
              <a:rPr lang="es-AR" altLang="es-AR" sz="2800" b="1">
                <a:latin typeface="Tahoma" pitchFamily="34" charset="0"/>
              </a:rPr>
              <a:t>MÓDULO 1 </a:t>
            </a:r>
          </a:p>
          <a:p>
            <a:pPr algn="ctr" eaLnBrk="1" hangingPunct="1">
              <a:spcBef>
                <a:spcPts val="600"/>
              </a:spcBef>
              <a:buFontTx/>
              <a:buNone/>
            </a:pPr>
            <a:r>
              <a:rPr lang="es-AR" altLang="es-AR" sz="2800" b="1">
                <a:latin typeface="Tahoma" pitchFamily="34" charset="0"/>
              </a:rPr>
              <a:t>(complemento)</a:t>
            </a:r>
          </a:p>
          <a:p>
            <a:pPr algn="ctr" eaLnBrk="1" hangingPunct="1">
              <a:spcBef>
                <a:spcPct val="100000"/>
              </a:spcBef>
              <a:buFontTx/>
              <a:buNone/>
            </a:pPr>
            <a:r>
              <a:rPr lang="es-AR" altLang="es-AR" sz="2800" b="1">
                <a:latin typeface="Tahoma" pitchFamily="34" charset="0"/>
              </a:rPr>
              <a:t> </a:t>
            </a:r>
          </a:p>
        </p:txBody>
      </p:sp>
      <p:sp>
        <p:nvSpPr>
          <p:cNvPr id="2051" name="Rectangle 3"/>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100000"/>
              </a:spcBef>
              <a:buFontTx/>
              <a:buNone/>
            </a:pPr>
            <a:r>
              <a:rPr lang="es-MX" altLang="es-AR" sz="2800" b="1">
                <a:latin typeface="Tahoma" pitchFamily="34" charset="0"/>
              </a:rPr>
              <a:t>SEMINARIO DE POSGRADO</a:t>
            </a:r>
          </a:p>
        </p:txBody>
      </p:sp>
    </p:spTree>
    <p:extLst>
      <p:ext uri="{BB962C8B-B14F-4D97-AF65-F5344CB8AC3E}">
        <p14:creationId xmlns:p14="http://schemas.microsoft.com/office/powerpoint/2010/main" val="24968461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4392613"/>
            <a:ext cx="3048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MX" altLang="es-AR" sz="2400" b="1">
                <a:solidFill>
                  <a:schemeClr val="tx2"/>
                </a:solidFill>
                <a:latin typeface="Tahoma" pitchFamily="34" charset="0"/>
              </a:rPr>
              <a:t>Clasificación de los métodos multivariados</a:t>
            </a:r>
            <a:endParaRPr lang="es-AR" altLang="es-AR" sz="2400" b="1">
              <a:solidFill>
                <a:schemeClr val="tx2"/>
              </a:solidFill>
              <a:latin typeface="Tahoma" pitchFamily="34" charset="0"/>
            </a:endParaRPr>
          </a:p>
        </p:txBody>
      </p:sp>
      <p:sp>
        <p:nvSpPr>
          <p:cNvPr id="4099" name="Text Box 4"/>
          <p:cNvSpPr txBox="1">
            <a:spLocks noChangeArrowheads="1"/>
          </p:cNvSpPr>
          <p:nvPr/>
        </p:nvSpPr>
        <p:spPr bwMode="auto">
          <a:xfrm>
            <a:off x="3429000" y="3844925"/>
            <a:ext cx="546348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Clr>
                <a:schemeClr val="folHlink"/>
              </a:buClr>
              <a:buFont typeface="Wingdings" pitchFamily="2" charset="2"/>
              <a:buChar char="q"/>
            </a:pPr>
            <a:r>
              <a:rPr lang="es-MX" altLang="es-AR" sz="2400" b="1" dirty="0">
                <a:solidFill>
                  <a:schemeClr val="accent2"/>
                </a:solidFill>
                <a:latin typeface="Tahoma" pitchFamily="34" charset="0"/>
              </a:rPr>
              <a:t> </a:t>
            </a:r>
            <a:r>
              <a:rPr lang="es-MX" altLang="es-AR" sz="2400" b="1" dirty="0">
                <a:solidFill>
                  <a:schemeClr val="tx2"/>
                </a:solidFill>
                <a:latin typeface="Tahoma" pitchFamily="34" charset="0"/>
              </a:rPr>
              <a:t>Problemas de interdependencia o creación de índices</a:t>
            </a:r>
            <a:r>
              <a:rPr lang="es-MX" altLang="es-AR" sz="2400" dirty="0">
                <a:latin typeface="Tahoma" pitchFamily="34" charset="0"/>
              </a:rPr>
              <a:t> (análisis factorial, </a:t>
            </a:r>
            <a:r>
              <a:rPr lang="es-MX" altLang="es-AR" sz="2400" dirty="0" err="1">
                <a:latin typeface="Tahoma" pitchFamily="34" charset="0"/>
              </a:rPr>
              <a:t>cluster</a:t>
            </a:r>
            <a:r>
              <a:rPr lang="es-MX" altLang="es-AR" sz="2400" dirty="0">
                <a:latin typeface="Tahoma" pitchFamily="34" charset="0"/>
              </a:rPr>
              <a:t> y escalamiento).</a:t>
            </a:r>
          </a:p>
          <a:p>
            <a:pPr algn="just" eaLnBrk="1" hangingPunct="1">
              <a:spcBef>
                <a:spcPct val="50000"/>
              </a:spcBef>
              <a:buClr>
                <a:schemeClr val="folHlink"/>
              </a:buClr>
              <a:buFont typeface="Wingdings" pitchFamily="2" charset="2"/>
              <a:buChar char="q"/>
            </a:pPr>
            <a:r>
              <a:rPr lang="es-MX" altLang="es-AR" sz="2400" dirty="0">
                <a:latin typeface="Tahoma" pitchFamily="34" charset="0"/>
              </a:rPr>
              <a:t> </a:t>
            </a:r>
            <a:r>
              <a:rPr lang="es-MX" altLang="es-AR" sz="2400" b="1" dirty="0">
                <a:solidFill>
                  <a:schemeClr val="tx2"/>
                </a:solidFill>
                <a:latin typeface="Tahoma" pitchFamily="34" charset="0"/>
              </a:rPr>
              <a:t>Problemas de causalidad o asociación</a:t>
            </a:r>
            <a:r>
              <a:rPr lang="es-MX" altLang="es-AR" sz="2400" dirty="0">
                <a:latin typeface="Tahoma" pitchFamily="34" charset="0"/>
              </a:rPr>
              <a:t> (análisis de varianza, regresión y discriminante). </a:t>
            </a:r>
            <a:endParaRPr lang="es-AR" altLang="es-AR" sz="2400" dirty="0">
              <a:latin typeface="Tahoma" pitchFamily="34" charset="0"/>
            </a:endParaRPr>
          </a:p>
        </p:txBody>
      </p:sp>
      <p:sp>
        <p:nvSpPr>
          <p:cNvPr id="4100" name="AutoShape 5"/>
          <p:cNvSpPr>
            <a:spLocks/>
          </p:cNvSpPr>
          <p:nvPr/>
        </p:nvSpPr>
        <p:spPr bwMode="auto">
          <a:xfrm>
            <a:off x="3124200" y="3776663"/>
            <a:ext cx="228600" cy="2738437"/>
          </a:xfrm>
          <a:prstGeom prst="leftBracket">
            <a:avLst>
              <a:gd name="adj" fmla="val 99826"/>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1800"/>
          </a:p>
        </p:txBody>
      </p:sp>
      <p:sp>
        <p:nvSpPr>
          <p:cNvPr id="4101" name="Text Box 7"/>
          <p:cNvSpPr txBox="1">
            <a:spLocks noChangeArrowheads="1"/>
          </p:cNvSpPr>
          <p:nvPr/>
        </p:nvSpPr>
        <p:spPr bwMode="auto">
          <a:xfrm>
            <a:off x="0" y="2060575"/>
            <a:ext cx="9144000" cy="1066800"/>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MX" altLang="es-AR" b="1">
                <a:latin typeface="Tahoma" pitchFamily="34" charset="0"/>
              </a:rPr>
              <a:t>La investigación EMPÍRICA  se ocupa de fenómenos con clara multidimensionalidad </a:t>
            </a:r>
            <a:endParaRPr lang="es-AR" altLang="es-AR" b="1">
              <a:latin typeface="Tahoma" pitchFamily="34" charset="0"/>
            </a:endParaRPr>
          </a:p>
        </p:txBody>
      </p:sp>
      <p:sp>
        <p:nvSpPr>
          <p:cNvPr id="4102" name="Rectangle 8"/>
          <p:cNvSpPr>
            <a:spLocks noChangeArrowheads="1"/>
          </p:cNvSpPr>
          <p:nvPr/>
        </p:nvSpPr>
        <p:spPr bwMode="auto">
          <a:xfrm>
            <a:off x="2484438" y="620713"/>
            <a:ext cx="48387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a:solidFill>
                  <a:schemeClr val="tx2"/>
                </a:solidFill>
                <a:latin typeface="Tahoma" pitchFamily="34" charset="0"/>
              </a:rPr>
              <a:t>Métodos multivariados</a:t>
            </a:r>
            <a:endParaRPr lang="es-ES" altLang="es-AR" b="1">
              <a:solidFill>
                <a:schemeClr val="tx2"/>
              </a:solidFill>
              <a:latin typeface="Tahoma" pitchFamily="34" charset="0"/>
            </a:endParaRPr>
          </a:p>
        </p:txBody>
      </p:sp>
      <p:sp>
        <p:nvSpPr>
          <p:cNvPr id="4103" name="Text Box 9"/>
          <p:cNvSpPr txBox="1">
            <a:spLocks noChangeArrowheads="1"/>
          </p:cNvSpPr>
          <p:nvPr/>
        </p:nvSpPr>
        <p:spPr bwMode="auto">
          <a:xfrm>
            <a:off x="1835150" y="1268413"/>
            <a:ext cx="6324600" cy="519112"/>
          </a:xfrm>
          <a:prstGeom prst="rect">
            <a:avLst/>
          </a:prstGeom>
          <a:solidFill>
            <a:srgbClr val="CCCC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s-MX" altLang="es-AR" sz="2800" b="1">
                <a:latin typeface="Tahoma" pitchFamily="34" charset="0"/>
              </a:rPr>
              <a:t>Su clasificación</a:t>
            </a:r>
            <a:endParaRPr lang="es-AR" altLang="es-AR" sz="2800" b="1">
              <a:latin typeface="Tahoma" pitchFamily="34" charset="0"/>
            </a:endParaRPr>
          </a:p>
        </p:txBody>
      </p:sp>
    </p:spTree>
    <p:extLst>
      <p:ext uri="{BB962C8B-B14F-4D97-AF65-F5344CB8AC3E}">
        <p14:creationId xmlns:p14="http://schemas.microsoft.com/office/powerpoint/2010/main" val="14834433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763713" y="1773238"/>
            <a:ext cx="5616575" cy="5191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2800" b="1">
                <a:latin typeface="Tahoma" pitchFamily="34" charset="0"/>
              </a:rPr>
              <a:t>Métodos de interdependencia</a:t>
            </a:r>
            <a:endParaRPr lang="es-AR" altLang="es-AR" sz="2800" b="1">
              <a:latin typeface="Tahoma" pitchFamily="34" charset="0"/>
            </a:endParaRPr>
          </a:p>
        </p:txBody>
      </p:sp>
      <p:sp>
        <p:nvSpPr>
          <p:cNvPr id="5123" name="Text Box 4"/>
          <p:cNvSpPr txBox="1">
            <a:spLocks noChangeArrowheads="1"/>
          </p:cNvSpPr>
          <p:nvPr/>
        </p:nvSpPr>
        <p:spPr bwMode="auto">
          <a:xfrm>
            <a:off x="395535" y="2636838"/>
            <a:ext cx="8352929"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charset="0"/>
              </a:defRPr>
            </a:lvl1pPr>
            <a:lvl2pPr marL="800100" indent="-34290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lgn="just" eaLnBrk="1" hangingPunct="1">
              <a:spcBef>
                <a:spcPct val="50000"/>
              </a:spcBef>
              <a:buClr>
                <a:schemeClr val="folHlink"/>
              </a:buClr>
              <a:buFont typeface="Wingdings" pitchFamily="2" charset="2"/>
              <a:buChar char="q"/>
            </a:pPr>
            <a:r>
              <a:rPr lang="es-MX" altLang="es-AR" sz="2400" b="1" dirty="0">
                <a:latin typeface="Tahoma" pitchFamily="34" charset="0"/>
              </a:rPr>
              <a:t> Descripción de Dimensiones:  posibilitan la identificación de dimensiones o conceptos complejos subyacentes (Análisis Factorial, Componentes Múltiples, etc.). </a:t>
            </a:r>
          </a:p>
          <a:p>
            <a:pPr lvl="1" algn="just" eaLnBrk="1" hangingPunct="1">
              <a:spcBef>
                <a:spcPct val="50000"/>
              </a:spcBef>
              <a:buClr>
                <a:schemeClr val="folHlink"/>
              </a:buClr>
              <a:buFont typeface="Wingdings" pitchFamily="2" charset="2"/>
              <a:buChar char="q"/>
            </a:pPr>
            <a:r>
              <a:rPr lang="es-MX" altLang="es-AR" sz="2400" b="1" dirty="0">
                <a:latin typeface="Tahoma" pitchFamily="34" charset="0"/>
              </a:rPr>
              <a:t> Clasificación de unidades o variables:   permiten clasificar unidades individuales o colectivas o variables con el fin de crear tipologías, </a:t>
            </a:r>
            <a:r>
              <a:rPr lang="es-MX" altLang="es-AR" sz="2400" b="1" dirty="0" err="1">
                <a:latin typeface="Tahoma" pitchFamily="34" charset="0"/>
              </a:rPr>
              <a:t>cluster</a:t>
            </a:r>
            <a:r>
              <a:rPr lang="es-MX" altLang="es-AR" sz="2400" b="1" dirty="0">
                <a:latin typeface="Tahoma" pitchFamily="34" charset="0"/>
              </a:rPr>
              <a:t> o clases de individuos (</a:t>
            </a:r>
            <a:r>
              <a:rPr lang="es-MX" altLang="es-AR" sz="2400" b="1" dirty="0" err="1">
                <a:latin typeface="Tahoma" pitchFamily="34" charset="0"/>
              </a:rPr>
              <a:t>Cluster</a:t>
            </a:r>
            <a:r>
              <a:rPr lang="es-MX" altLang="es-AR" sz="2400" b="1" dirty="0">
                <a:latin typeface="Tahoma" pitchFamily="34" charset="0"/>
              </a:rPr>
              <a:t>, Escalamiento, etc.).</a:t>
            </a:r>
          </a:p>
        </p:txBody>
      </p:sp>
      <p:sp>
        <p:nvSpPr>
          <p:cNvPr id="5124" name="Rectangle 5"/>
          <p:cNvSpPr>
            <a:spLocks noChangeArrowheads="1"/>
          </p:cNvSpPr>
          <p:nvPr/>
        </p:nvSpPr>
        <p:spPr bwMode="auto">
          <a:xfrm>
            <a:off x="2268538" y="620713"/>
            <a:ext cx="48387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a:solidFill>
                  <a:schemeClr val="tx2"/>
                </a:solidFill>
                <a:latin typeface="Tahoma" pitchFamily="34" charset="0"/>
              </a:rPr>
              <a:t>Métodos multivariados</a:t>
            </a:r>
            <a:endParaRPr lang="es-ES" altLang="es-AR" b="1">
              <a:solidFill>
                <a:schemeClr val="tx2"/>
              </a:solidFill>
              <a:latin typeface="Tahoma" pitchFamily="34" charset="0"/>
            </a:endParaRPr>
          </a:p>
        </p:txBody>
      </p:sp>
    </p:spTree>
    <p:extLst>
      <p:ext uri="{BB962C8B-B14F-4D97-AF65-F5344CB8AC3E}">
        <p14:creationId xmlns:p14="http://schemas.microsoft.com/office/powerpoint/2010/main" val="3219291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0" y="2565400"/>
            <a:ext cx="9144000" cy="210026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Clr>
                <a:schemeClr val="accent2"/>
              </a:buClr>
              <a:buFontTx/>
              <a:buNone/>
            </a:pPr>
            <a:r>
              <a:rPr lang="es-MX" altLang="es-AR" sz="2400" b="1">
                <a:latin typeface="Tahoma" pitchFamily="34" charset="0"/>
              </a:rPr>
              <a:t>Utilidad de este tipo de métodos:</a:t>
            </a:r>
          </a:p>
          <a:p>
            <a:pPr lvl="1" eaLnBrk="1" hangingPunct="1">
              <a:spcBef>
                <a:spcPct val="50000"/>
              </a:spcBef>
              <a:buClr>
                <a:schemeClr val="folHlink"/>
              </a:buClr>
              <a:buFont typeface="Wingdings" pitchFamily="2" charset="2"/>
              <a:buChar char="q"/>
            </a:pPr>
            <a:r>
              <a:rPr lang="es-MX" altLang="es-AR" sz="2400">
                <a:latin typeface="Tahoma" pitchFamily="34" charset="0"/>
              </a:rPr>
              <a:t> Evalúan correlaciones y sintetiza información </a:t>
            </a:r>
          </a:p>
          <a:p>
            <a:pPr lvl="1" eaLnBrk="1" hangingPunct="1">
              <a:spcBef>
                <a:spcPct val="50000"/>
              </a:spcBef>
              <a:buClr>
                <a:schemeClr val="folHlink"/>
              </a:buClr>
              <a:buFont typeface="Wingdings" pitchFamily="2" charset="2"/>
              <a:buChar char="q"/>
            </a:pPr>
            <a:r>
              <a:rPr lang="es-MX" altLang="es-AR" sz="2400">
                <a:latin typeface="Tahoma" pitchFamily="34" charset="0"/>
              </a:rPr>
              <a:t> Muestran la estructura de los datos según criterio</a:t>
            </a:r>
          </a:p>
          <a:p>
            <a:pPr lvl="1" eaLnBrk="1" hangingPunct="1">
              <a:spcBef>
                <a:spcPct val="50000"/>
              </a:spcBef>
              <a:buClr>
                <a:schemeClr val="folHlink"/>
              </a:buClr>
              <a:buFont typeface="Wingdings" pitchFamily="2" charset="2"/>
              <a:buChar char="q"/>
            </a:pPr>
            <a:r>
              <a:rPr lang="es-MX" altLang="es-AR" sz="2400">
                <a:latin typeface="Tahoma" pitchFamily="34" charset="0"/>
              </a:rPr>
              <a:t> Establecen clasificaciones y/o genera valores índices  </a:t>
            </a:r>
            <a:endParaRPr lang="es-AR" altLang="es-AR" sz="2400">
              <a:latin typeface="Tahoma" pitchFamily="34" charset="0"/>
            </a:endParaRPr>
          </a:p>
        </p:txBody>
      </p:sp>
      <p:sp>
        <p:nvSpPr>
          <p:cNvPr id="6147" name="Text Box 5"/>
          <p:cNvSpPr txBox="1">
            <a:spLocks noChangeArrowheads="1"/>
          </p:cNvSpPr>
          <p:nvPr/>
        </p:nvSpPr>
        <p:spPr bwMode="auto">
          <a:xfrm>
            <a:off x="323850" y="4868863"/>
            <a:ext cx="8496300" cy="188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Clr>
                <a:schemeClr val="tx1"/>
              </a:buClr>
              <a:buFontTx/>
              <a:buNone/>
            </a:pPr>
            <a:r>
              <a:rPr lang="es-MX" altLang="es-AR" sz="2400" b="1">
                <a:latin typeface="Tahoma" pitchFamily="34" charset="0"/>
              </a:rPr>
              <a:t>Técnicas de Análisis</a:t>
            </a:r>
          </a:p>
          <a:p>
            <a:pPr lvl="1" eaLnBrk="1" hangingPunct="1">
              <a:lnSpc>
                <a:spcPct val="80000"/>
              </a:lnSpc>
              <a:spcBef>
                <a:spcPct val="50000"/>
              </a:spcBef>
              <a:buClr>
                <a:schemeClr val="hlink"/>
              </a:buClr>
              <a:buFont typeface="Wingdings" pitchFamily="2" charset="2"/>
              <a:buChar char="q"/>
            </a:pPr>
            <a:r>
              <a:rPr lang="es-MX" altLang="es-AR" sz="2400" b="1">
                <a:latin typeface="Tahoma" pitchFamily="34" charset="0"/>
              </a:rPr>
              <a:t> ANÁLISIS FACTORIAL</a:t>
            </a:r>
          </a:p>
          <a:p>
            <a:pPr lvl="1" eaLnBrk="1" hangingPunct="1">
              <a:lnSpc>
                <a:spcPct val="80000"/>
              </a:lnSpc>
              <a:spcBef>
                <a:spcPct val="50000"/>
              </a:spcBef>
              <a:buClr>
                <a:schemeClr val="hlink"/>
              </a:buClr>
              <a:buFont typeface="Wingdings" pitchFamily="2" charset="2"/>
              <a:buChar char="q"/>
            </a:pPr>
            <a:r>
              <a:rPr lang="es-MX" altLang="es-AR" sz="2400" b="1">
                <a:latin typeface="Tahoma" pitchFamily="34" charset="0"/>
              </a:rPr>
              <a:t> ANÁLISIS DE CORRESPONDENCIAS</a:t>
            </a:r>
          </a:p>
          <a:p>
            <a:pPr lvl="1" eaLnBrk="1" hangingPunct="1">
              <a:lnSpc>
                <a:spcPct val="80000"/>
              </a:lnSpc>
              <a:spcBef>
                <a:spcPct val="50000"/>
              </a:spcBef>
              <a:buClr>
                <a:schemeClr val="hlink"/>
              </a:buClr>
              <a:buFont typeface="Wingdings" pitchFamily="2" charset="2"/>
              <a:buChar char="q"/>
            </a:pPr>
            <a:r>
              <a:rPr lang="es-MX" altLang="es-AR" sz="2400" b="1">
                <a:latin typeface="Tahoma" pitchFamily="34" charset="0"/>
              </a:rPr>
              <a:t> ANÁLISIS DE CLUSTER</a:t>
            </a:r>
            <a:endParaRPr lang="es-AR" altLang="es-AR" sz="2400" b="1">
              <a:latin typeface="Tahoma" pitchFamily="34" charset="0"/>
            </a:endParaRPr>
          </a:p>
        </p:txBody>
      </p:sp>
      <p:sp>
        <p:nvSpPr>
          <p:cNvPr id="6148" name="Text Box 6"/>
          <p:cNvSpPr txBox="1">
            <a:spLocks noChangeArrowheads="1"/>
          </p:cNvSpPr>
          <p:nvPr/>
        </p:nvSpPr>
        <p:spPr bwMode="auto">
          <a:xfrm>
            <a:off x="1763713" y="1773238"/>
            <a:ext cx="5616575" cy="5191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2800" b="1">
                <a:latin typeface="Tahoma" pitchFamily="34" charset="0"/>
              </a:rPr>
              <a:t>Métodos de interdependencia</a:t>
            </a:r>
            <a:endParaRPr lang="es-AR" altLang="es-AR" sz="2800" b="1">
              <a:latin typeface="Tahoma" pitchFamily="34" charset="0"/>
            </a:endParaRPr>
          </a:p>
        </p:txBody>
      </p:sp>
      <p:sp>
        <p:nvSpPr>
          <p:cNvPr id="6149" name="Rectangle 7"/>
          <p:cNvSpPr>
            <a:spLocks noChangeArrowheads="1"/>
          </p:cNvSpPr>
          <p:nvPr/>
        </p:nvSpPr>
        <p:spPr bwMode="auto">
          <a:xfrm>
            <a:off x="2195513" y="620713"/>
            <a:ext cx="48387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a:solidFill>
                  <a:schemeClr val="tx2"/>
                </a:solidFill>
                <a:latin typeface="Tahoma" pitchFamily="34" charset="0"/>
              </a:rPr>
              <a:t>Métodos multivariados</a:t>
            </a:r>
            <a:endParaRPr lang="es-ES" altLang="es-AR" b="1">
              <a:solidFill>
                <a:schemeClr val="tx2"/>
              </a:solidFill>
              <a:latin typeface="Tahoma" pitchFamily="34" charset="0"/>
            </a:endParaRPr>
          </a:p>
        </p:txBody>
      </p:sp>
    </p:spTree>
    <p:extLst>
      <p:ext uri="{BB962C8B-B14F-4D97-AF65-F5344CB8AC3E}">
        <p14:creationId xmlns:p14="http://schemas.microsoft.com/office/powerpoint/2010/main" val="1310148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2016125" y="1484313"/>
            <a:ext cx="5435600" cy="6477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30000"/>
              </a:lnSpc>
              <a:spcBef>
                <a:spcPct val="65000"/>
              </a:spcBef>
              <a:buFontTx/>
              <a:buNone/>
            </a:pPr>
            <a:r>
              <a:rPr lang="es-MX" altLang="es-AR" sz="2800" b="1">
                <a:solidFill>
                  <a:schemeClr val="tx2"/>
                </a:solidFill>
                <a:latin typeface="Tahoma" pitchFamily="34" charset="0"/>
              </a:rPr>
              <a:t>Problemas de causalidad</a:t>
            </a:r>
            <a:endParaRPr lang="es-AR" altLang="es-AR" sz="2800" b="1">
              <a:solidFill>
                <a:schemeClr val="tx2"/>
              </a:solidFill>
              <a:latin typeface="Tahoma" pitchFamily="34" charset="0"/>
            </a:endParaRPr>
          </a:p>
        </p:txBody>
      </p:sp>
      <p:sp>
        <p:nvSpPr>
          <p:cNvPr id="7171" name="Text Box 4"/>
          <p:cNvSpPr txBox="1">
            <a:spLocks noChangeArrowheads="1"/>
          </p:cNvSpPr>
          <p:nvPr/>
        </p:nvSpPr>
        <p:spPr bwMode="auto">
          <a:xfrm>
            <a:off x="517525" y="2349500"/>
            <a:ext cx="8231188"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eaLnBrk="1" hangingPunct="1">
              <a:spcBef>
                <a:spcPct val="50000"/>
              </a:spcBef>
              <a:buClr>
                <a:schemeClr val="hlink"/>
              </a:buClr>
              <a:buFont typeface="Wingdings" pitchFamily="2" charset="2"/>
              <a:buChar char="q"/>
            </a:pPr>
            <a:r>
              <a:rPr lang="es-MX" altLang="es-AR" sz="2400" b="1">
                <a:latin typeface="Tahoma" pitchFamily="34" charset="0"/>
              </a:rPr>
              <a:t> Diferencian entre variables (a) explicativas, independientes o predictivas, (b) variables a explicar o dependientes, y (c) variables control o intervinientes. </a:t>
            </a:r>
          </a:p>
          <a:p>
            <a:pPr lvl="1" eaLnBrk="1" hangingPunct="1">
              <a:spcBef>
                <a:spcPct val="50000"/>
              </a:spcBef>
              <a:buClr>
                <a:schemeClr val="hlink"/>
              </a:buClr>
              <a:buFont typeface="Wingdings" pitchFamily="2" charset="2"/>
              <a:buChar char="q"/>
            </a:pPr>
            <a:r>
              <a:rPr lang="es-MX" altLang="es-AR" sz="2400" b="1">
                <a:latin typeface="Tahoma" pitchFamily="34" charset="0"/>
              </a:rPr>
              <a:t> La distinción entre variables dependientes e independientes debe efectuarse con arreglo a fundamentos teóricos, por conocimiento o experiencia y estudios anteriores. </a:t>
            </a:r>
          </a:p>
          <a:p>
            <a:pPr lvl="1" algn="ctr" eaLnBrk="1" hangingPunct="1">
              <a:spcBef>
                <a:spcPct val="50000"/>
              </a:spcBef>
              <a:buFont typeface="Wingdings" pitchFamily="2" charset="2"/>
              <a:buNone/>
            </a:pPr>
            <a:r>
              <a:rPr lang="es-MX" altLang="es-AR" sz="2400" b="1">
                <a:latin typeface="Tahoma" pitchFamily="34" charset="0"/>
              </a:rPr>
              <a:t> Métodos de tipo:</a:t>
            </a:r>
          </a:p>
          <a:p>
            <a:pPr lvl="2" algn="ctr" eaLnBrk="1" hangingPunct="1">
              <a:spcBef>
                <a:spcPct val="50000"/>
              </a:spcBef>
              <a:buClr>
                <a:schemeClr val="hlink"/>
              </a:buClr>
              <a:buFont typeface="Wingdings" pitchFamily="2" charset="2"/>
              <a:buChar char="q"/>
            </a:pPr>
            <a:r>
              <a:rPr lang="es-MX" altLang="es-AR" b="1">
                <a:solidFill>
                  <a:schemeClr val="accent2"/>
                </a:solidFill>
                <a:latin typeface="Tahoma" pitchFamily="34" charset="0"/>
              </a:rPr>
              <a:t> </a:t>
            </a:r>
            <a:r>
              <a:rPr lang="es-MX" altLang="es-AR" b="1">
                <a:solidFill>
                  <a:schemeClr val="tx2"/>
                </a:solidFill>
                <a:latin typeface="Tahoma" pitchFamily="34" charset="0"/>
              </a:rPr>
              <a:t>EXPLICATIVOS /PREDICTIVOS</a:t>
            </a:r>
            <a:endParaRPr lang="es-AR" altLang="es-AR" b="1">
              <a:solidFill>
                <a:schemeClr val="tx2"/>
              </a:solidFill>
              <a:latin typeface="Tahoma" pitchFamily="34" charset="0"/>
            </a:endParaRPr>
          </a:p>
        </p:txBody>
      </p:sp>
      <p:sp>
        <p:nvSpPr>
          <p:cNvPr id="7172" name="Rectangle 5"/>
          <p:cNvSpPr>
            <a:spLocks noChangeArrowheads="1"/>
          </p:cNvSpPr>
          <p:nvPr/>
        </p:nvSpPr>
        <p:spPr bwMode="auto">
          <a:xfrm>
            <a:off x="2268538" y="620713"/>
            <a:ext cx="48387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a:solidFill>
                  <a:schemeClr val="tx2"/>
                </a:solidFill>
                <a:latin typeface="Tahoma" pitchFamily="34" charset="0"/>
              </a:rPr>
              <a:t>Métodos multivariados</a:t>
            </a:r>
            <a:endParaRPr lang="es-ES" altLang="es-AR" b="1">
              <a:solidFill>
                <a:schemeClr val="tx2"/>
              </a:solidFill>
              <a:latin typeface="Tahoma" pitchFamily="34" charset="0"/>
            </a:endParaRPr>
          </a:p>
        </p:txBody>
      </p:sp>
    </p:spTree>
    <p:extLst>
      <p:ext uri="{BB962C8B-B14F-4D97-AF65-F5344CB8AC3E}">
        <p14:creationId xmlns:p14="http://schemas.microsoft.com/office/powerpoint/2010/main" val="912223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543050" y="4652963"/>
            <a:ext cx="6500813" cy="1077218"/>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b="1" dirty="0" smtClean="0"/>
              <a:t>EL MODO EN QUE SE CONSTRUYE CONOCIMIENTO</a:t>
            </a:r>
            <a:endParaRPr lang="es-MX" altLang="es-AR" b="1" dirty="0"/>
          </a:p>
        </p:txBody>
      </p:sp>
      <p:sp>
        <p:nvSpPr>
          <p:cNvPr id="14339" name="Text Box 2"/>
          <p:cNvSpPr txBox="1">
            <a:spLocks noChangeArrowheads="1"/>
          </p:cNvSpPr>
          <p:nvPr/>
        </p:nvSpPr>
        <p:spPr bwMode="auto">
          <a:xfrm>
            <a:off x="1551724" y="1838700"/>
            <a:ext cx="6572250" cy="10779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b="1" dirty="0"/>
              <a:t>EL PROCESO DE </a:t>
            </a:r>
            <a:r>
              <a:rPr lang="es-MX" altLang="es-AR" b="1" dirty="0" smtClean="0"/>
              <a:t>INVESTIGACIÓN CIENTÍFICA</a:t>
            </a:r>
            <a:endParaRPr lang="es-MX" altLang="es-AR" b="1" dirty="0"/>
          </a:p>
        </p:txBody>
      </p:sp>
      <p:sp>
        <p:nvSpPr>
          <p:cNvPr id="2" name="1 Flecha abajo"/>
          <p:cNvSpPr/>
          <p:nvPr/>
        </p:nvSpPr>
        <p:spPr bwMode="auto">
          <a:xfrm rot="10800000">
            <a:off x="4133850" y="3244850"/>
            <a:ext cx="1390650" cy="1193800"/>
          </a:xfrm>
          <a:prstGeom prst="downArrow">
            <a:avLst/>
          </a:prstGeom>
          <a:solidFill>
            <a:schemeClr val="tx2">
              <a:lumMod val="60000"/>
              <a:lumOff val="40000"/>
            </a:schemeClr>
          </a:solidFill>
          <a:ln w="9525" cap="flat" cmpd="sng" algn="ctr">
            <a:solidFill>
              <a:schemeClr val="tx1"/>
            </a:solidFill>
            <a:prstDash val="solid"/>
            <a:miter lim="800000"/>
            <a:headEnd type="none" w="med" len="med"/>
            <a:tailEnd type="none" w="med" len="med"/>
          </a:ln>
          <a:effectLst/>
        </p:spPr>
        <p:txBody>
          <a:bodyPr wrap="none"/>
          <a:lstStyle/>
          <a:p>
            <a:pPr>
              <a:defRPr/>
            </a:pPr>
            <a:endParaRPr lang="es-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0" y="2276475"/>
            <a:ext cx="9144000" cy="21415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85000"/>
              </a:lnSpc>
              <a:spcBef>
                <a:spcPct val="50000"/>
              </a:spcBef>
              <a:buFontTx/>
              <a:buNone/>
            </a:pPr>
            <a:r>
              <a:rPr lang="es-MX" altLang="es-AR" sz="2400" b="1">
                <a:solidFill>
                  <a:schemeClr val="tx2"/>
                </a:solidFill>
                <a:latin typeface="Tahoma" pitchFamily="34" charset="0"/>
              </a:rPr>
              <a:t>Utilidad de este tipo de métodos</a:t>
            </a:r>
            <a:r>
              <a:rPr lang="es-MX" altLang="es-AR" sz="2400">
                <a:solidFill>
                  <a:schemeClr val="tx2"/>
                </a:solidFill>
                <a:latin typeface="Tahoma" pitchFamily="34" charset="0"/>
              </a:rPr>
              <a:t> </a:t>
            </a:r>
          </a:p>
          <a:p>
            <a:pPr algn="ctr" eaLnBrk="1" hangingPunct="1">
              <a:lnSpc>
                <a:spcPct val="85000"/>
              </a:lnSpc>
              <a:spcBef>
                <a:spcPct val="50000"/>
              </a:spcBef>
              <a:buFontTx/>
              <a:buNone/>
            </a:pPr>
            <a:endParaRPr lang="es-MX" altLang="es-AR" sz="2400">
              <a:solidFill>
                <a:schemeClr val="tx2"/>
              </a:solidFill>
              <a:latin typeface="Tahoma" pitchFamily="34" charset="0"/>
            </a:endParaRPr>
          </a:p>
          <a:p>
            <a:pPr lvl="1" eaLnBrk="1" hangingPunct="1">
              <a:lnSpc>
                <a:spcPct val="85000"/>
              </a:lnSpc>
              <a:spcBef>
                <a:spcPct val="0"/>
              </a:spcBef>
              <a:buClr>
                <a:schemeClr val="hlink"/>
              </a:buClr>
              <a:buFont typeface="Wingdings" pitchFamily="2" charset="2"/>
              <a:buChar char="q"/>
            </a:pPr>
            <a:r>
              <a:rPr lang="es-MX" altLang="es-AR" sz="2400">
                <a:solidFill>
                  <a:schemeClr val="tx2"/>
                </a:solidFill>
                <a:latin typeface="Tahoma" pitchFamily="34" charset="0"/>
              </a:rPr>
              <a:t> Mide la fuerza y sentido de relaciones parciales</a:t>
            </a:r>
          </a:p>
          <a:p>
            <a:pPr lvl="1" eaLnBrk="1" hangingPunct="1">
              <a:lnSpc>
                <a:spcPct val="85000"/>
              </a:lnSpc>
              <a:spcBef>
                <a:spcPct val="0"/>
              </a:spcBef>
              <a:buClr>
                <a:schemeClr val="hlink"/>
              </a:buClr>
              <a:buFont typeface="Wingdings" pitchFamily="2" charset="2"/>
              <a:buChar char="q"/>
            </a:pPr>
            <a:r>
              <a:rPr lang="es-MX" altLang="es-AR" sz="2400">
                <a:solidFill>
                  <a:schemeClr val="tx2"/>
                </a:solidFill>
                <a:latin typeface="Tahoma" pitchFamily="34" charset="0"/>
              </a:rPr>
              <a:t> Predice valores a partir de una serie de variables</a:t>
            </a:r>
          </a:p>
          <a:p>
            <a:pPr lvl="1" eaLnBrk="1" hangingPunct="1">
              <a:lnSpc>
                <a:spcPct val="85000"/>
              </a:lnSpc>
              <a:spcBef>
                <a:spcPct val="0"/>
              </a:spcBef>
              <a:buClr>
                <a:schemeClr val="hlink"/>
              </a:buClr>
              <a:buFont typeface="Wingdings" pitchFamily="2" charset="2"/>
              <a:buChar char="q"/>
            </a:pPr>
            <a:r>
              <a:rPr lang="es-MX" altLang="es-AR" sz="2400">
                <a:solidFill>
                  <a:schemeClr val="tx2"/>
                </a:solidFill>
                <a:latin typeface="Tahoma" pitchFamily="34" charset="0"/>
              </a:rPr>
              <a:t> Explica el comportamiento de una o más variables</a:t>
            </a:r>
          </a:p>
          <a:p>
            <a:pPr lvl="1" eaLnBrk="1" hangingPunct="1">
              <a:lnSpc>
                <a:spcPct val="85000"/>
              </a:lnSpc>
              <a:spcBef>
                <a:spcPct val="0"/>
              </a:spcBef>
              <a:buClr>
                <a:schemeClr val="hlink"/>
              </a:buClr>
              <a:buFont typeface="Wingdings" pitchFamily="2" charset="2"/>
              <a:buChar char="q"/>
            </a:pPr>
            <a:r>
              <a:rPr lang="es-MX" altLang="es-AR" sz="2400">
                <a:solidFill>
                  <a:schemeClr val="tx2"/>
                </a:solidFill>
                <a:latin typeface="Tahoma" pitchFamily="34" charset="0"/>
              </a:rPr>
              <a:t> Evalúa la bondad de ajuste de un modelo teórico a los datos  </a:t>
            </a:r>
            <a:endParaRPr lang="es-AR" altLang="es-AR" sz="2400">
              <a:solidFill>
                <a:schemeClr val="tx2"/>
              </a:solidFill>
              <a:latin typeface="Tahoma" pitchFamily="34" charset="0"/>
            </a:endParaRPr>
          </a:p>
        </p:txBody>
      </p:sp>
      <p:sp>
        <p:nvSpPr>
          <p:cNvPr id="8195" name="Text Box 5"/>
          <p:cNvSpPr txBox="1">
            <a:spLocks noChangeArrowheads="1"/>
          </p:cNvSpPr>
          <p:nvPr/>
        </p:nvSpPr>
        <p:spPr bwMode="auto">
          <a:xfrm>
            <a:off x="0" y="4508500"/>
            <a:ext cx="9144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Clr>
                <a:schemeClr val="tx2"/>
              </a:buClr>
              <a:buFontTx/>
              <a:buNone/>
            </a:pPr>
            <a:r>
              <a:rPr lang="es-MX" altLang="es-AR" sz="2000" b="1">
                <a:latin typeface="Tahoma" pitchFamily="34" charset="0"/>
              </a:rPr>
              <a:t>MÉTODOS</a:t>
            </a:r>
          </a:p>
          <a:p>
            <a:pPr lvl="1" eaLnBrk="1" hangingPunct="1">
              <a:lnSpc>
                <a:spcPct val="80000"/>
              </a:lnSpc>
              <a:spcBef>
                <a:spcPct val="50000"/>
              </a:spcBef>
              <a:buClr>
                <a:schemeClr val="folHlink"/>
              </a:buClr>
              <a:buFont typeface="Wingdings" pitchFamily="2" charset="2"/>
              <a:buChar char="q"/>
            </a:pPr>
            <a:r>
              <a:rPr lang="es-MX" altLang="es-AR" sz="2000" b="1">
                <a:latin typeface="Tahoma" pitchFamily="34" charset="0"/>
              </a:rPr>
              <a:t> ANÁLISIS DE VARIANZA (ANOVA) </a:t>
            </a:r>
          </a:p>
          <a:p>
            <a:pPr lvl="1" eaLnBrk="1" hangingPunct="1">
              <a:lnSpc>
                <a:spcPct val="80000"/>
              </a:lnSpc>
              <a:spcBef>
                <a:spcPct val="50000"/>
              </a:spcBef>
              <a:buClr>
                <a:schemeClr val="folHlink"/>
              </a:buClr>
              <a:buFont typeface="Wingdings" pitchFamily="2" charset="2"/>
              <a:buChar char="q"/>
            </a:pPr>
            <a:r>
              <a:rPr lang="es-MX" altLang="es-AR" sz="2000" b="1">
                <a:latin typeface="Tahoma" pitchFamily="34" charset="0"/>
              </a:rPr>
              <a:t> ANÁLISIS DE REGRESIÓN</a:t>
            </a:r>
          </a:p>
          <a:p>
            <a:pPr lvl="1" eaLnBrk="1" hangingPunct="1">
              <a:lnSpc>
                <a:spcPct val="80000"/>
              </a:lnSpc>
              <a:spcBef>
                <a:spcPct val="50000"/>
              </a:spcBef>
              <a:buClr>
                <a:schemeClr val="folHlink"/>
              </a:buClr>
              <a:buFont typeface="Wingdings" pitchFamily="2" charset="2"/>
              <a:buChar char="q"/>
            </a:pPr>
            <a:r>
              <a:rPr lang="es-MX" altLang="es-AR" sz="2000" b="1">
                <a:latin typeface="Tahoma" pitchFamily="34" charset="0"/>
              </a:rPr>
              <a:t> ANÁLISIS DISCRIMINANTE</a:t>
            </a:r>
          </a:p>
          <a:p>
            <a:pPr lvl="1" eaLnBrk="1" hangingPunct="1">
              <a:lnSpc>
                <a:spcPct val="80000"/>
              </a:lnSpc>
              <a:spcBef>
                <a:spcPct val="50000"/>
              </a:spcBef>
              <a:buClr>
                <a:schemeClr val="folHlink"/>
              </a:buClr>
              <a:buFont typeface="Wingdings" pitchFamily="2" charset="2"/>
              <a:buChar char="q"/>
            </a:pPr>
            <a:r>
              <a:rPr lang="es-MX" altLang="es-AR" sz="2000" b="1">
                <a:latin typeface="Tahoma" pitchFamily="34" charset="0"/>
              </a:rPr>
              <a:t> REGRESIÓN LOGÍSTICA</a:t>
            </a:r>
          </a:p>
          <a:p>
            <a:pPr lvl="1" eaLnBrk="1" hangingPunct="1">
              <a:lnSpc>
                <a:spcPct val="80000"/>
              </a:lnSpc>
              <a:spcBef>
                <a:spcPct val="50000"/>
              </a:spcBef>
              <a:buClr>
                <a:schemeClr val="tx2"/>
              </a:buClr>
              <a:buFont typeface="Monotype Sorts" pitchFamily="2" charset="2"/>
              <a:buChar char="ê"/>
            </a:pPr>
            <a:endParaRPr lang="es-AR" altLang="es-AR" sz="2000" b="1">
              <a:latin typeface="Tahoma" pitchFamily="34" charset="0"/>
            </a:endParaRPr>
          </a:p>
        </p:txBody>
      </p:sp>
      <p:sp>
        <p:nvSpPr>
          <p:cNvPr id="8196" name="Text Box 6"/>
          <p:cNvSpPr txBox="1">
            <a:spLocks noChangeArrowheads="1"/>
          </p:cNvSpPr>
          <p:nvPr/>
        </p:nvSpPr>
        <p:spPr bwMode="auto">
          <a:xfrm>
            <a:off x="2016125" y="1341438"/>
            <a:ext cx="5435600" cy="6477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30000"/>
              </a:lnSpc>
              <a:spcBef>
                <a:spcPct val="65000"/>
              </a:spcBef>
              <a:buFontTx/>
              <a:buNone/>
            </a:pPr>
            <a:r>
              <a:rPr lang="es-MX" altLang="es-AR" sz="2800" b="1">
                <a:solidFill>
                  <a:schemeClr val="tx2"/>
                </a:solidFill>
                <a:latin typeface="Tahoma" pitchFamily="34" charset="0"/>
              </a:rPr>
              <a:t>Problemas de causalidad</a:t>
            </a:r>
            <a:endParaRPr lang="es-AR" altLang="es-AR" sz="2800" b="1">
              <a:solidFill>
                <a:schemeClr val="tx2"/>
              </a:solidFill>
              <a:latin typeface="Tahoma" pitchFamily="34" charset="0"/>
            </a:endParaRPr>
          </a:p>
        </p:txBody>
      </p:sp>
      <p:sp>
        <p:nvSpPr>
          <p:cNvPr id="8197" name="Rectangle 7"/>
          <p:cNvSpPr>
            <a:spLocks noChangeArrowheads="1"/>
          </p:cNvSpPr>
          <p:nvPr/>
        </p:nvSpPr>
        <p:spPr bwMode="auto">
          <a:xfrm>
            <a:off x="2268538" y="620713"/>
            <a:ext cx="48387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AR" b="1">
                <a:solidFill>
                  <a:schemeClr val="tx2"/>
                </a:solidFill>
                <a:latin typeface="Tahoma" pitchFamily="34" charset="0"/>
              </a:rPr>
              <a:t>Métodos multivariados</a:t>
            </a:r>
            <a:endParaRPr lang="es-ES" altLang="es-AR" b="1">
              <a:solidFill>
                <a:schemeClr val="tx2"/>
              </a:solidFill>
              <a:latin typeface="Tahoma" pitchFamily="34" charset="0"/>
            </a:endParaRPr>
          </a:p>
        </p:txBody>
      </p:sp>
    </p:spTree>
    <p:extLst>
      <p:ext uri="{BB962C8B-B14F-4D97-AF65-F5344CB8AC3E}">
        <p14:creationId xmlns:p14="http://schemas.microsoft.com/office/powerpoint/2010/main" val="379501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8"/>
          <p:cNvSpPr txBox="1">
            <a:spLocks noChangeArrowheads="1"/>
          </p:cNvSpPr>
          <p:nvPr/>
        </p:nvSpPr>
        <p:spPr bwMode="auto">
          <a:xfrm>
            <a:off x="1692275" y="620713"/>
            <a:ext cx="64801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a:solidFill>
                  <a:schemeClr val="tx2"/>
                </a:solidFill>
              </a:rPr>
              <a:t>EL CONOCIMIENTO: REPRESENTACIÓN Y SENTIDO</a:t>
            </a:r>
          </a:p>
        </p:txBody>
      </p:sp>
      <p:sp>
        <p:nvSpPr>
          <p:cNvPr id="16387" name="Text Box 11"/>
          <p:cNvSpPr txBox="1">
            <a:spLocks noChangeArrowheads="1"/>
          </p:cNvSpPr>
          <p:nvPr/>
        </p:nvSpPr>
        <p:spPr bwMode="auto">
          <a:xfrm>
            <a:off x="250825" y="1916113"/>
            <a:ext cx="8569325" cy="228282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MX" altLang="es-AR" sz="2400"/>
              <a:t>En la toma de conocimiento intervienen: 1) un objeto / signo representado como realidad, 2) un sujeto socialmente situado en condiciones de asimilar al objeto desde esquemas de reconocimiento, y 3) un sujeto que reformula al objeto y al sujeto elaborando una “INFERENCIA” desde algún marco interpretativo.</a:t>
            </a:r>
            <a:endParaRPr lang="es-ES" altLang="es-AR" sz="2400"/>
          </a:p>
        </p:txBody>
      </p:sp>
      <p:pic>
        <p:nvPicPr>
          <p:cNvPr id="16388" name="Picture 17"/>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360363" y="4005263"/>
            <a:ext cx="8748712" cy="2959100"/>
          </a:xfrm>
          <a:noFill/>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692275" y="765175"/>
            <a:ext cx="61928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a:solidFill>
                  <a:schemeClr val="tx2"/>
                </a:solidFill>
              </a:rPr>
              <a:t>EL PROCESO DE CONOCIMIENTO</a:t>
            </a:r>
          </a:p>
        </p:txBody>
      </p:sp>
      <p:sp>
        <p:nvSpPr>
          <p:cNvPr id="17411" name="Text Box 3"/>
          <p:cNvSpPr txBox="1">
            <a:spLocks noChangeArrowheads="1"/>
          </p:cNvSpPr>
          <p:nvPr/>
        </p:nvSpPr>
        <p:spPr bwMode="auto">
          <a:xfrm>
            <a:off x="428625" y="4357688"/>
            <a:ext cx="8215313" cy="230822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ES" altLang="es-AR" sz="2400"/>
              <a:t>El conocimiento “SE CONSTRUYE” por IMPUTACIÓN DE SENTIDO y ATRIBUCIÓN DE SIGNIFICADO a partir de revisar teorías y hechos conocidos preexistentes (PERIFERIA). Para ello se desarrollan prácticas de descubrimiento y de validación tanto de teorías como de hechos. </a:t>
            </a:r>
          </a:p>
        </p:txBody>
      </p:sp>
      <p:pic>
        <p:nvPicPr>
          <p:cNvPr id="17412" name="Picture 11"/>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288925" y="1700213"/>
            <a:ext cx="8459788" cy="2238375"/>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23850" y="1268413"/>
            <a:ext cx="8569325" cy="48323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sz="3000" b="1"/>
              <a:t>INFERIR ES UN EJERICIO DE ELABORACIÓN CONCEPTUAL QUE IMPLICA LA ABSTRACCIÓN / OBJETIVACIÓN DE HECHOS DESCONOCIDOS A PARTIR DE DATOS CONOCIDOS SUFICIENTEMENTE VALIDADOS</a:t>
            </a:r>
          </a:p>
          <a:p>
            <a:pPr algn="ctr" eaLnBrk="1" hangingPunct="1">
              <a:spcBef>
                <a:spcPct val="100000"/>
              </a:spcBef>
              <a:buClrTx/>
              <a:buSzTx/>
              <a:buFontTx/>
              <a:buNone/>
            </a:pPr>
            <a:r>
              <a:rPr lang="es-MX" altLang="es-AR" b="1"/>
              <a:t>En el proceso de investigación es posible identificar dos tipos de inferencias:       a) DESCRIPTIVAS y b) CAUSALES</a:t>
            </a:r>
          </a:p>
        </p:txBody>
      </p:sp>
      <p:sp>
        <p:nvSpPr>
          <p:cNvPr id="18435" name="Rectangle 3"/>
          <p:cNvSpPr>
            <a:spLocks noChangeArrowheads="1"/>
          </p:cNvSpPr>
          <p:nvPr/>
        </p:nvSpPr>
        <p:spPr bwMode="auto">
          <a:xfrm>
            <a:off x="2124075" y="474663"/>
            <a:ext cx="54006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chemeClr val="tx2"/>
                </a:solidFill>
              </a:rPr>
              <a:t>LA INFERENCIA CIENTÍFICA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7488" y="1557338"/>
            <a:ext cx="8281987" cy="4524375"/>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MX" altLang="es-AR" b="1"/>
              <a:t>GENERAR INFERENCIAS VÁLIDAS QUE PERMITAN DAR CUENTA ABSTRACTA DE LOS EVENTOS DEL MUNDO Y EXPLICAR BAJO QUE CONDICIONES ACONTECEN</a:t>
            </a:r>
          </a:p>
          <a:p>
            <a:pPr algn="ctr" eaLnBrk="1" hangingPunct="1">
              <a:spcBef>
                <a:spcPct val="100000"/>
              </a:spcBef>
              <a:buClrTx/>
              <a:buSzTx/>
              <a:buFontTx/>
              <a:buNone/>
            </a:pPr>
            <a:r>
              <a:rPr lang="es-MX" altLang="es-AR" b="1"/>
              <a:t>MODOS DE RAZONAMIENTO:               a) Deductivo, b) Inductivo y                 c) Abductivo / Analógico</a:t>
            </a:r>
          </a:p>
        </p:txBody>
      </p:sp>
      <p:sp>
        <p:nvSpPr>
          <p:cNvPr id="19459" name="Rectangle 3"/>
          <p:cNvSpPr>
            <a:spLocks noChangeArrowheads="1"/>
          </p:cNvSpPr>
          <p:nvPr/>
        </p:nvSpPr>
        <p:spPr bwMode="auto">
          <a:xfrm>
            <a:off x="631825" y="836613"/>
            <a:ext cx="7488238"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chemeClr val="tx2"/>
                </a:solidFill>
              </a:rPr>
              <a:t>LA OBJETIVO DE LA CIENCIA EMPÍRICA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8"/>
          <p:cNvSpPr txBox="1">
            <a:spLocks noChangeArrowheads="1"/>
          </p:cNvSpPr>
          <p:nvPr/>
        </p:nvSpPr>
        <p:spPr bwMode="auto">
          <a:xfrm>
            <a:off x="1692275" y="620713"/>
            <a:ext cx="64801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s-ES" altLang="es-AR" sz="2800" b="1">
                <a:solidFill>
                  <a:schemeClr val="tx2"/>
                </a:solidFill>
              </a:rPr>
              <a:t>EL CONOCIMIENTO: OBJETO, REPRESENTACIÓN Y SENTIDO</a:t>
            </a:r>
          </a:p>
        </p:txBody>
      </p:sp>
      <p:pic>
        <p:nvPicPr>
          <p:cNvPr id="2048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1857375"/>
            <a:ext cx="8532813" cy="462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2481</TotalTime>
  <Words>1951</Words>
  <Application>Microsoft Office PowerPoint</Application>
  <PresentationFormat>Presentación en pantalla (4:3)</PresentationFormat>
  <Paragraphs>178</Paragraphs>
  <Slides>40</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40</vt:i4>
      </vt:variant>
    </vt:vector>
  </HeadingPairs>
  <TitlesOfParts>
    <vt:vector size="42" baseType="lpstr">
      <vt:lpstr>Mezclas</vt:lpstr>
      <vt:lpstr>Documento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Agustín</cp:lastModifiedBy>
  <cp:revision>206</cp:revision>
  <dcterms:created xsi:type="dcterms:W3CDTF">2006-07-27T19:02:59Z</dcterms:created>
  <dcterms:modified xsi:type="dcterms:W3CDTF">2019-03-24T21:06:37Z</dcterms:modified>
</cp:coreProperties>
</file>