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4" r:id="rId5"/>
    <p:sldId id="257" r:id="rId6"/>
    <p:sldId id="258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9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5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1 Conector recto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Elipse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Elipse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Elipse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2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54C23-666D-4864-8A56-0D0B98CAAFF9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23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24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3E808-A413-4634-8601-C3104E282BE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5A807-2ED0-4465-82A7-A5BD0B248F32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80624-00F5-47DC-8CF0-9B37C8B8D59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8D80-09AA-44C7-8284-678341CA4992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5AE11-E781-4E43-8E30-92DF9940065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9C154A-848D-4E0E-B8CF-DEE7A540F57A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5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89BE8C-4448-4B1E-8FB3-B139ED448D7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4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5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Elipse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Elipse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Elipse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Conector recto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B721B-2D83-47FB-BED6-C9986DB74BED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21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2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55CBA-8A96-4F35-A64B-A376D3E8B24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C635-9DE5-474F-B02F-3D08768F5E2E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44497-78F7-4D88-B33F-D888A29237C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11FF1-7AA3-4E98-B65C-16E4AA2CC251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AA6C8-06CD-4C7A-8F01-E0C7A94BCA2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114A5D1-A7D6-41ED-8160-DDDAFC1ABCBD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BBE8851-F18B-4078-BC49-69BDD4F3103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5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17619-30DA-4CC0-91E0-E5439FD791BE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8D2E3-D178-4326-81CD-BD706C75F3D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8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20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C50652-86EF-4A67-8D5E-1030002A4B37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13" name="2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CCBDBA-4317-4AD8-B9EF-F2A1412EE01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4" name="22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19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4C70277-375F-4719-B8E5-A572673D7A73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13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847C36-2014-4720-A4C7-B83C6E8B78C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4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8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FEE721-C070-42E6-A5FD-81291A7945DA}" type="datetimeFigureOut">
              <a:rPr lang="es-AR"/>
              <a:pPr>
                <a:defRPr/>
              </a:pPr>
              <a:t>07/05/2015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CB6DF5-ED47-41D5-8144-4007DFCFC96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AR" dirty="0" smtClean="0"/>
              <a:t>Presentación</a:t>
            </a:r>
            <a:endParaRPr lang="es-AR" dirty="0"/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algn="just"/>
            <a:r>
              <a:rPr lang="es-AR" smtClean="0"/>
              <a:t>Mario Bunge (sf) </a:t>
            </a:r>
            <a:r>
              <a:rPr lang="es-AR" i="1" smtClean="0"/>
              <a:t>Buscar la filosofía en las ciencias sociales</a:t>
            </a:r>
            <a:r>
              <a:rPr lang="es-AR" smtClean="0"/>
              <a:t>, Cap. 3, Introducción, Apartados 1-3, 6-8.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MÉTODO CIENTÍFICO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8313" y="992188"/>
            <a:ext cx="7467600" cy="5316537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sz="1700" dirty="0" smtClean="0"/>
              <a:t>La estrategia general para trabajar </a:t>
            </a:r>
            <a:r>
              <a:rPr lang="es-AR" sz="1700" i="1" dirty="0" smtClean="0"/>
              <a:t>problemas de investigación</a:t>
            </a:r>
            <a:r>
              <a:rPr lang="es-AR" sz="1700" dirty="0" smtClean="0"/>
              <a:t> es el </a:t>
            </a:r>
            <a:r>
              <a:rPr lang="es-AR" sz="1700" i="1" dirty="0" smtClean="0"/>
              <a:t>método científico</a:t>
            </a:r>
            <a:r>
              <a:rPr lang="es-AR" sz="1700" dirty="0" smtClean="0"/>
              <a:t>, que se resume en una secuencia de pasos:</a:t>
            </a:r>
          </a:p>
          <a:p>
            <a:pPr marL="174625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s-AR" sz="1400" dirty="0" smtClean="0"/>
              <a:t>a) Elección de un tema; b) Revisión del Estado del conocimiento; c) Identificación de un problema; d) Formulación o reformulación del problema y revisión del conocimiento previo en busca de una solución; e) Elección o invención de una hipótesis; f) Prueba conceptual de una hipótesis para ver si es compatible con los conocimientos previos; g) Sacar conclusiones comprobables de la hipótesis; h) Diseñar una prueba empírica; i) Prueba empírica de la hipótesis; j) Examen crítico de los datos; k) Evaluación de la hipótesis a la luz de los conocimientos previos y de las nuevas pruebas empíricas; l) Si los datos no son concluyentes, elaboración de nuevas pruebas; m) Si los resultados de las pruebas son concluyentes, aceptación, modificación o rechazo de la hipótesis; n) Examen acerca de si la validación de la hipótesis requiere alguna modificación en el conocimiento previo; o) Identificación y manejo de nuevos problemas que surgen de la confirmación de la hipótesis; p) Repetición de la prueba y reexamen de su posible impacto sobre el conocimiento previo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sz="1700" dirty="0" smtClean="0"/>
              <a:t>Además, Bunge indica que hay una serie de criterios usados para evaluar las hipótesis y las teorías factuales: (a) </a:t>
            </a:r>
            <a:r>
              <a:rPr lang="es-AR" sz="1700" i="1" dirty="0" smtClean="0"/>
              <a:t>constitución correcta</a:t>
            </a:r>
            <a:r>
              <a:rPr lang="es-AR" sz="1700" dirty="0" smtClean="0"/>
              <a:t>; (b) </a:t>
            </a:r>
            <a:r>
              <a:rPr lang="es-AR" sz="1700" i="1" dirty="0" smtClean="0"/>
              <a:t>precisión</a:t>
            </a:r>
            <a:r>
              <a:rPr lang="es-AR" sz="1700" dirty="0" smtClean="0"/>
              <a:t>; (c) significancia; (d) congruencia interna; (e) congruencia externa; (f) </a:t>
            </a:r>
            <a:r>
              <a:rPr lang="es-AR" sz="1700" dirty="0" err="1" smtClean="0"/>
              <a:t>comprobabilidad</a:t>
            </a:r>
            <a:r>
              <a:rPr lang="es-AR" sz="1700" dirty="0" smtClean="0"/>
              <a:t>; (g) buen ajuste: una hipótesis que puede verificarse directamente contra datos empíricos debe ajustarse bien a ellos. Estos criterios son los que se señalaron antes sobre la crítica.</a:t>
            </a:r>
            <a:endParaRPr lang="es-AR" sz="1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ESQUEMA GENERAL</a:t>
            </a:r>
            <a:endParaRPr lang="es-AR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722688" y="1268413"/>
            <a:ext cx="1657350" cy="341312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CONOCIMIENTO</a:t>
            </a:r>
            <a:endParaRPr lang="es-AR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722688" y="2636838"/>
            <a:ext cx="1657350" cy="576262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ENFOQUE CIENTÍFICO</a:t>
            </a:r>
            <a:endParaRPr lang="es-AR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03575" y="3594100"/>
            <a:ext cx="1223963" cy="509588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Problemática o Problema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643438" y="3594100"/>
            <a:ext cx="1223962" cy="509588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Objetivos o metas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84888" y="3594100"/>
            <a:ext cx="1223962" cy="509588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Método y técnicas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763713" y="3594100"/>
            <a:ext cx="1223962" cy="509588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Conocimiento previo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787650" y="1773238"/>
            <a:ext cx="3527425" cy="714375"/>
          </a:xfrm>
          <a:prstGeom prst="round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¿Cómo llegamos a conocer? ¿Qué tipo de conocimiento permite obtener respuestas más pertinentes y profundas? 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654550" y="5362575"/>
            <a:ext cx="1223963" cy="51117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Construcción de datos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654550" y="4498975"/>
            <a:ext cx="1223963" cy="51117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Elaboración y prueba de H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4" name="13 Flecha abajo"/>
          <p:cNvSpPr/>
          <p:nvPr/>
        </p:nvSpPr>
        <p:spPr>
          <a:xfrm>
            <a:off x="4392613" y="2420938"/>
            <a:ext cx="358775" cy="144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7" name="16 Flecha doblada hacia arriba"/>
          <p:cNvSpPr/>
          <p:nvPr/>
        </p:nvSpPr>
        <p:spPr>
          <a:xfrm rot="10800000">
            <a:off x="2339975" y="2873375"/>
            <a:ext cx="1306513" cy="504825"/>
          </a:xfrm>
          <a:prstGeom prst="bentUpArrow">
            <a:avLst>
              <a:gd name="adj1" fmla="val 25000"/>
              <a:gd name="adj2" fmla="val 19055"/>
              <a:gd name="adj3" fmla="val 300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8" name="17 Flecha doblada hacia arriba"/>
          <p:cNvSpPr/>
          <p:nvPr/>
        </p:nvSpPr>
        <p:spPr>
          <a:xfrm rot="10800000" flipH="1">
            <a:off x="5435600" y="2873375"/>
            <a:ext cx="1349375" cy="504825"/>
          </a:xfrm>
          <a:prstGeom prst="bentUpArrow">
            <a:avLst>
              <a:gd name="adj1" fmla="val 25000"/>
              <a:gd name="adj2" fmla="val 19055"/>
              <a:gd name="adj3" fmla="val 300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20" name="19 Flecha abajo"/>
          <p:cNvSpPr/>
          <p:nvPr/>
        </p:nvSpPr>
        <p:spPr>
          <a:xfrm rot="2039136">
            <a:off x="3868738" y="3254375"/>
            <a:ext cx="342900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21" name="20 Flecha abajo"/>
          <p:cNvSpPr/>
          <p:nvPr/>
        </p:nvSpPr>
        <p:spPr>
          <a:xfrm rot="19987365">
            <a:off x="4938713" y="3254375"/>
            <a:ext cx="342900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cxnSp>
        <p:nvCxnSpPr>
          <p:cNvPr id="30" name="29 Conector recto de flecha"/>
          <p:cNvCxnSpPr>
            <a:stCxn id="8" idx="2"/>
            <a:endCxn id="13" idx="0"/>
          </p:cNvCxnSpPr>
          <p:nvPr/>
        </p:nvCxnSpPr>
        <p:spPr>
          <a:xfrm>
            <a:off x="5256213" y="4103688"/>
            <a:ext cx="9525" cy="395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10" idx="3"/>
            <a:endCxn id="7" idx="1"/>
          </p:cNvCxnSpPr>
          <p:nvPr/>
        </p:nvCxnSpPr>
        <p:spPr>
          <a:xfrm>
            <a:off x="2987675" y="3848100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4437063" y="3860800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5867400" y="3860800"/>
            <a:ext cx="2174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endCxn id="12" idx="0"/>
          </p:cNvCxnSpPr>
          <p:nvPr/>
        </p:nvCxnSpPr>
        <p:spPr>
          <a:xfrm flipH="1">
            <a:off x="5265738" y="5013325"/>
            <a:ext cx="6350" cy="349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angular"/>
          <p:cNvCxnSpPr>
            <a:stCxn id="12" idx="3"/>
            <a:endCxn id="13" idx="3"/>
          </p:cNvCxnSpPr>
          <p:nvPr/>
        </p:nvCxnSpPr>
        <p:spPr>
          <a:xfrm flipV="1">
            <a:off x="5878513" y="4754563"/>
            <a:ext cx="12700" cy="863600"/>
          </a:xfrm>
          <a:prstGeom prst="bentConnector3">
            <a:avLst>
              <a:gd name="adj1" fmla="val 39842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6238875" y="4868863"/>
            <a:ext cx="1152525" cy="663575"/>
          </a:xfrm>
          <a:prstGeom prst="round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05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Refutación, validación, ampliación</a:t>
            </a:r>
            <a:endParaRPr lang="es-AR" sz="105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ESQUEMA GENERAL</a:t>
            </a:r>
            <a:endParaRPr lang="es-AR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331913" y="1484313"/>
            <a:ext cx="1655762" cy="341312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CONOCIMIENTO</a:t>
            </a:r>
            <a:endParaRPr lang="es-AR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31913" y="2852738"/>
            <a:ext cx="1655762" cy="576262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ENFOQUE CIENTÍFICO</a:t>
            </a:r>
            <a:endParaRPr lang="es-AR" sz="14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84663" y="3743325"/>
            <a:ext cx="1223962" cy="51117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Problemática o Problema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4663" y="4502150"/>
            <a:ext cx="1223962" cy="51117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Objetivos o metas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284663" y="5294313"/>
            <a:ext cx="1223962" cy="51117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Método y técnicas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284663" y="2917825"/>
            <a:ext cx="1223962" cy="51117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Conocimiento previo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95288" y="1989138"/>
            <a:ext cx="3529012" cy="714375"/>
          </a:xfrm>
          <a:prstGeom prst="round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¿Cómo llegamos a conocer? ¿Qué tipo de conocimiento permite obtener respuestas más pertinentes y profundas? 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795963" y="5294313"/>
            <a:ext cx="1223962" cy="51117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Construcción de datos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795963" y="4502150"/>
            <a:ext cx="1223962" cy="511175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Elaboración y prueba de H</a:t>
            </a:r>
            <a:endParaRPr lang="es-AR" sz="120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4" name="13 Flecha abajo"/>
          <p:cNvSpPr/>
          <p:nvPr/>
        </p:nvSpPr>
        <p:spPr>
          <a:xfrm>
            <a:off x="2000250" y="2636838"/>
            <a:ext cx="360363" cy="144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cxnSp>
        <p:nvCxnSpPr>
          <p:cNvPr id="37" name="36 Conector recto de flecha"/>
          <p:cNvCxnSpPr/>
          <p:nvPr/>
        </p:nvCxnSpPr>
        <p:spPr>
          <a:xfrm>
            <a:off x="5559425" y="4738688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flipH="1">
            <a:off x="6372225" y="5078413"/>
            <a:ext cx="4763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angular"/>
          <p:cNvCxnSpPr>
            <a:stCxn id="12" idx="3"/>
            <a:endCxn id="13" idx="3"/>
          </p:cNvCxnSpPr>
          <p:nvPr/>
        </p:nvCxnSpPr>
        <p:spPr>
          <a:xfrm flipV="1">
            <a:off x="7019925" y="4757738"/>
            <a:ext cx="12700" cy="792162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7164388" y="4811713"/>
            <a:ext cx="1152525" cy="663575"/>
          </a:xfrm>
          <a:prstGeom prst="round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05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+mn-cs"/>
              </a:rPr>
              <a:t>Refutación, validación, ampliación</a:t>
            </a:r>
            <a:endParaRPr lang="es-AR" sz="105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26" name="25 Flecha abajo"/>
          <p:cNvSpPr/>
          <p:nvPr/>
        </p:nvSpPr>
        <p:spPr>
          <a:xfrm>
            <a:off x="4705350" y="3514725"/>
            <a:ext cx="360363" cy="144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31" name="30 Flecha abajo"/>
          <p:cNvSpPr/>
          <p:nvPr/>
        </p:nvSpPr>
        <p:spPr>
          <a:xfrm>
            <a:off x="4705350" y="4306888"/>
            <a:ext cx="360363" cy="144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32" name="31 Flecha abajo"/>
          <p:cNvSpPr/>
          <p:nvPr/>
        </p:nvSpPr>
        <p:spPr>
          <a:xfrm>
            <a:off x="4716463" y="5078413"/>
            <a:ext cx="360362" cy="144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cxnSp>
        <p:nvCxnSpPr>
          <p:cNvPr id="44" name="43 Conector recto de flecha"/>
          <p:cNvCxnSpPr/>
          <p:nvPr/>
        </p:nvCxnSpPr>
        <p:spPr>
          <a:xfrm>
            <a:off x="5570538" y="5551488"/>
            <a:ext cx="215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Flecha derecha"/>
          <p:cNvSpPr/>
          <p:nvPr/>
        </p:nvSpPr>
        <p:spPr>
          <a:xfrm>
            <a:off x="3132138" y="2986088"/>
            <a:ext cx="72707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48" name="47 Abrir corchete"/>
          <p:cNvSpPr/>
          <p:nvPr/>
        </p:nvSpPr>
        <p:spPr>
          <a:xfrm>
            <a:off x="3995738" y="2760663"/>
            <a:ext cx="215900" cy="316865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5382" name="48 CuadroTexto"/>
          <p:cNvSpPr>
            <a:spLocks noChangeArrowheads="1"/>
          </p:cNvSpPr>
          <p:nvPr/>
        </p:nvSpPr>
        <p:spPr bwMode="auto">
          <a:xfrm>
            <a:off x="6372225" y="2349500"/>
            <a:ext cx="1800225" cy="509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200">
                <a:latin typeface="Century Schoolbook" pitchFamily="18" charset="0"/>
              </a:rPr>
              <a:t>Secuencia lógica pero no cronológica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PROBLEMA DEL CONOCIMIENTO</a:t>
            </a:r>
            <a:endParaRPr lang="es-AR" b="1" dirty="0"/>
          </a:p>
        </p:txBody>
      </p:sp>
      <p:sp>
        <p:nvSpPr>
          <p:cNvPr id="16386" name="2 Marcador de contenido"/>
          <p:cNvSpPr>
            <a:spLocks noGrp="1"/>
          </p:cNvSpPr>
          <p:nvPr>
            <p:ph sz="quarter" idx="1"/>
          </p:nvPr>
        </p:nvSpPr>
        <p:spPr>
          <a:xfrm>
            <a:off x="468313" y="992188"/>
            <a:ext cx="7467600" cy="5316537"/>
          </a:xfrm>
        </p:spPr>
        <p:txBody>
          <a:bodyPr/>
          <a:lstStyle/>
          <a:p>
            <a:pPr algn="just"/>
            <a:r>
              <a:rPr lang="es-AR" sz="1700" smtClean="0"/>
              <a:t>a) ¿Qué es el conocimiento? Todo fragmento de conocimiento es el resultado de un proceso cognoscitivo que es </a:t>
            </a:r>
            <a:r>
              <a:rPr lang="es-AR" sz="1700" i="1" smtClean="0"/>
              <a:t>un proceso cerebral</a:t>
            </a:r>
            <a:r>
              <a:rPr lang="es-AR" sz="1700" smtClean="0"/>
              <a:t>. </a:t>
            </a:r>
          </a:p>
          <a:p>
            <a:pPr algn="just"/>
            <a:r>
              <a:rPr lang="es-AR" sz="1700" smtClean="0"/>
              <a:t>b) ¿Quién es capaz de conocer? La respuesta a este interrogante es que </a:t>
            </a:r>
            <a:r>
              <a:rPr lang="es-AR" sz="1700" i="1" smtClean="0"/>
              <a:t>quien conoce es un sujeto situado</a:t>
            </a:r>
            <a:r>
              <a:rPr lang="es-AR" sz="1700" smtClean="0"/>
              <a:t>, ni una colectividad ni un científico solitario.</a:t>
            </a:r>
          </a:p>
          <a:p>
            <a:pPr algn="just"/>
            <a:r>
              <a:rPr lang="es-AR" sz="1700" smtClean="0"/>
              <a:t>c) ¿Qué podemos conocer? Ni todo (fundamentalistas) ni nada (nihilistas). La propuesta de Bunge es de un “escepticismo moderado” que señala que podemos conocer “algo”; no todo porque nuestros conocimientos son siempre parciales y perfectibles. </a:t>
            </a:r>
          </a:p>
          <a:p>
            <a:pPr algn="just"/>
            <a:r>
              <a:rPr lang="es-AR" sz="1700" smtClean="0"/>
              <a:t>d) ¿Cómo llegamos a conocer? Bunge propone su tesis del </a:t>
            </a:r>
            <a:r>
              <a:rPr lang="es-AR" sz="1700" i="1" smtClean="0"/>
              <a:t>realismo científico</a:t>
            </a:r>
            <a:r>
              <a:rPr lang="es-AR" sz="1700" smtClean="0"/>
              <a:t> como proceso de conocimiento real en el marco de la investigación científica.</a:t>
            </a:r>
          </a:p>
          <a:p>
            <a:pPr algn="just"/>
            <a:r>
              <a:rPr lang="es-AR" sz="1700" smtClean="0"/>
              <a:t>e) Finalmente, la pregunta:</a:t>
            </a:r>
            <a:r>
              <a:rPr lang="es-AR" sz="1700" i="1" smtClean="0"/>
              <a:t> </a:t>
            </a:r>
            <a:r>
              <a:rPr lang="es-AR" sz="1700" smtClean="0"/>
              <a:t>¿Qué tipo de investigación es el más apropiado para obtener soluciones pertinentes, verdaderas, comprensivas o profundas? En este punto, Bunge afirma que el conocimiento científico tiene una preeminencia sobre las demás y llama a esto </a:t>
            </a:r>
            <a:r>
              <a:rPr lang="es-AR" sz="1700" i="1" smtClean="0"/>
              <a:t>la tesis cientificista</a:t>
            </a:r>
            <a:r>
              <a:rPr lang="es-AR" sz="1700" smtClean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ENFOQUE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8313" y="992188"/>
            <a:ext cx="7467600" cy="5316537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s-AR" dirty="0" smtClean="0"/>
              <a:t>Toda investigación empieza con un vacío de conocimiento –un problema- que se ubica en la lógica del descubrimiento. Estos problemas surgen a partir de teoría o cuerpos de conocimiento preexistentes. De este modo, un </a:t>
            </a:r>
            <a:r>
              <a:rPr lang="es-AR" i="1" dirty="0" smtClean="0"/>
              <a:t>enfoque</a:t>
            </a:r>
            <a:r>
              <a:rPr lang="es-AR" dirty="0" smtClean="0"/>
              <a:t>, al que Bunge define como </a:t>
            </a:r>
            <a:r>
              <a:rPr lang="es-AR" i="1" u="sng" dirty="0" smtClean="0"/>
              <a:t>“una forma de ver las cosas o de estudiarlas”</a:t>
            </a:r>
            <a:r>
              <a:rPr lang="es-AR" i="1" dirty="0" smtClean="0"/>
              <a:t> </a:t>
            </a:r>
            <a:r>
              <a:rPr lang="es-AR" dirty="0" smtClean="0"/>
              <a:t>es una “cuaterna” de los siguientes elementos: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es-AR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dirty="0" smtClean="0"/>
              <a:t>a) </a:t>
            </a:r>
            <a:r>
              <a:rPr lang="es-AR" b="1" u="sng" dirty="0" smtClean="0"/>
              <a:t>conocimiento previo</a:t>
            </a:r>
            <a:r>
              <a:rPr lang="es-AR" b="1" dirty="0" smtClean="0"/>
              <a:t>:</a:t>
            </a:r>
            <a:r>
              <a:rPr lang="es-AR" dirty="0" smtClean="0"/>
              <a:t> son conocimientos científicos pertinentes. De acuerdo con Bunge, esta parte incluye las premisas filosóficas o epistemológicas del conocimiento científico considerado.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dirty="0" smtClean="0"/>
              <a:t>b) </a:t>
            </a:r>
            <a:r>
              <a:rPr lang="es-AR" b="1" u="sng" dirty="0" smtClean="0"/>
              <a:t>problemática</a:t>
            </a:r>
            <a:r>
              <a:rPr lang="es-AR" b="1" dirty="0" smtClean="0"/>
              <a:t>: </a:t>
            </a:r>
            <a:r>
              <a:rPr lang="es-AR" dirty="0" smtClean="0"/>
              <a:t>es un conjunto de problemas cognoscitivos antes que prácticos o morales (o sociales, diríamos con Bourdieu). Los problemas prácticos son propios de la tecnología y de la moral. [Este planteo cientificista es absolutamente </a:t>
            </a:r>
            <a:r>
              <a:rPr lang="es-AR" i="1" dirty="0" smtClean="0"/>
              <a:t>naif</a:t>
            </a:r>
            <a:r>
              <a:rPr lang="es-AR" dirty="0" smtClean="0"/>
              <a:t>].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dirty="0" smtClean="0"/>
              <a:t>c) </a:t>
            </a:r>
            <a:r>
              <a:rPr lang="es-AR" b="1" u="sng" dirty="0" smtClean="0"/>
              <a:t>objetivos o metas</a:t>
            </a:r>
            <a:r>
              <a:rPr lang="es-AR" b="1" dirty="0" smtClean="0"/>
              <a:t>: </a:t>
            </a:r>
            <a:r>
              <a:rPr lang="es-AR" dirty="0" smtClean="0"/>
              <a:t>en este caso, obtener un conocimiento objetivo acerca de un campo de hechos. Se buscan conocimientos desinteresados y objetivos acerca de algunos hechos reales.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dirty="0" smtClean="0"/>
              <a:t>d) </a:t>
            </a:r>
            <a:r>
              <a:rPr lang="es-AR" b="1" u="sng" dirty="0" smtClean="0"/>
              <a:t>una metódica o los métodos de investigación</a:t>
            </a:r>
            <a:r>
              <a:rPr lang="es-AR" b="1" dirty="0" smtClean="0"/>
              <a:t>: </a:t>
            </a:r>
            <a:r>
              <a:rPr lang="es-AR" dirty="0" smtClean="0"/>
              <a:t>el método científico (luego se detalla) más una colección de técnicas. En este sentido, indica que “la metodología de un enfoque científico está compuesta por todos los procedimientos escrutables pertinentes, (…) </a:t>
            </a:r>
            <a:r>
              <a:rPr lang="es-AR" i="1" dirty="0" smtClean="0"/>
              <a:t>que se pueden justificar tanto teórica como empíricamente</a:t>
            </a:r>
            <a:r>
              <a:rPr lang="es-AR" dirty="0" smtClean="0"/>
              <a:t>” (119).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PARADIGMA O PARANGÓN</a:t>
            </a:r>
            <a:endParaRPr lang="es-AR" b="1" dirty="0"/>
          </a:p>
        </p:txBody>
      </p:sp>
      <p:sp>
        <p:nvSpPr>
          <p:cNvPr id="18434" name="2 Marcador de contenido"/>
          <p:cNvSpPr>
            <a:spLocks noGrp="1"/>
          </p:cNvSpPr>
          <p:nvPr>
            <p:ph sz="quarter" idx="1"/>
          </p:nvPr>
        </p:nvSpPr>
        <p:spPr>
          <a:xfrm>
            <a:off x="468313" y="992188"/>
            <a:ext cx="7467600" cy="5316537"/>
          </a:xfrm>
        </p:spPr>
        <p:txBody>
          <a:bodyPr/>
          <a:lstStyle/>
          <a:p>
            <a:pPr algn="just"/>
            <a:r>
              <a:rPr lang="es-AR" sz="1700" smtClean="0"/>
              <a:t>De acuerdo con Bunge, el concepto de “paradigma” o “estilo de pensamiento” se relaciona con el de enfoque. Un enfoque se convierte en un paradigma cuando se incorporan hipótesis específicas. En este sentido, un paradigma es también un </a:t>
            </a:r>
            <a:r>
              <a:rPr lang="es-AR" sz="1700" i="1" smtClean="0"/>
              <a:t>cuerpo de conocimiento previo</a:t>
            </a:r>
            <a:r>
              <a:rPr lang="es-AR" sz="1700" smtClean="0"/>
              <a:t>, un </a:t>
            </a:r>
            <a:r>
              <a:rPr lang="es-AR" sz="1700" i="1" smtClean="0"/>
              <a:t>conjunto de hipótesis específicas</a:t>
            </a:r>
            <a:r>
              <a:rPr lang="es-AR" sz="1700" smtClean="0"/>
              <a:t>, </a:t>
            </a:r>
            <a:r>
              <a:rPr lang="es-AR" sz="1700" i="1" smtClean="0"/>
              <a:t>una problemática, un objetivo y una metódica</a:t>
            </a:r>
            <a:r>
              <a:rPr lang="es-AR" sz="1700" smtClean="0"/>
              <a:t>. Un cambio de paradigma ocurre si tiene lugar un cambio en las hipótesis o en las problemáticas. Pone como ejemplos al paradigma de la elección racional, el funcionalismo, el marxismo y el sistémico. </a:t>
            </a:r>
          </a:p>
          <a:p>
            <a:endParaRPr lang="es-AR" sz="17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PROBLEMA DE INVESTIGACIÓN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8313" y="992188"/>
            <a:ext cx="7467600" cy="5316537"/>
          </a:xfrm>
        </p:spPr>
        <p:txBody>
          <a:bodyPr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sz="1700" dirty="0" smtClean="0"/>
              <a:t> Distinción entre </a:t>
            </a:r>
            <a:r>
              <a:rPr lang="es-AR" sz="1700" b="1" dirty="0" smtClean="0"/>
              <a:t>problema de rutina </a:t>
            </a:r>
            <a:r>
              <a:rPr lang="es-AR" sz="1700" dirty="0" smtClean="0"/>
              <a:t>y </a:t>
            </a:r>
            <a:r>
              <a:rPr lang="es-AR" sz="1700" b="1" dirty="0" smtClean="0"/>
              <a:t>problema de investigación</a:t>
            </a:r>
            <a:r>
              <a:rPr lang="es-AR" sz="1700" dirty="0" smtClean="0"/>
              <a:t>. El primero de ellos </a:t>
            </a:r>
            <a:r>
              <a:rPr lang="es-AR" sz="1700" i="1" dirty="0" smtClean="0"/>
              <a:t>sólo requiere del conocimiento existente</a:t>
            </a:r>
            <a:r>
              <a:rPr lang="es-AR" sz="1700" dirty="0" smtClean="0"/>
              <a:t>, por lo que se formula el problema, se analiza y busca la solución.  Un problema de investigación es borroso al principio y requiere el esfuerzo de su correcta formulación.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s-AR" sz="1700" dirty="0" smtClean="0"/>
              <a:t>Precisamente, la solución no se puede anticipar y la lógica es la siguiente: a) problema no elaborado; b) análisis o invención del enfoque; c) reformulación del problema usando este enfoque; d) búsqueda preliminar; e) plan de investigación; f) búsqueda; g) solución plausible; h) verificación; i) examen del impacto sobre el conocimiento; j) identificación de nuevos problemas.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sz="1700" dirty="0" smtClean="0"/>
              <a:t> En las ciencias sociales, hay distintos tipos de problemas, pero Bunge los separa en </a:t>
            </a:r>
            <a:r>
              <a:rPr lang="es-AR" sz="1700" i="1" dirty="0" smtClean="0"/>
              <a:t>sustanciales</a:t>
            </a:r>
            <a:r>
              <a:rPr lang="es-AR" sz="1700" dirty="0" smtClean="0"/>
              <a:t>, que refieren a los hechos sociales, o </a:t>
            </a:r>
            <a:r>
              <a:rPr lang="es-AR" sz="1700" i="1" dirty="0" smtClean="0"/>
              <a:t>metodológicos</a:t>
            </a:r>
            <a:r>
              <a:rPr lang="es-AR" sz="1700" dirty="0" smtClean="0"/>
              <a:t>, que tratan de la manera de estudiar a los hechos sociales.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sz="1700" dirty="0" smtClean="0"/>
              <a:t> ¿Qué lleva a elegir un problema de investigación? El </a:t>
            </a:r>
            <a:r>
              <a:rPr lang="es-AR" sz="1700" i="1" dirty="0" smtClean="0"/>
              <a:t>estado de la disciplina</a:t>
            </a:r>
            <a:r>
              <a:rPr lang="es-AR" sz="1700" dirty="0" smtClean="0"/>
              <a:t>; </a:t>
            </a:r>
            <a:r>
              <a:rPr lang="es-AR" sz="1700" i="1" dirty="0" smtClean="0"/>
              <a:t>la curiosidad; la competencia; la perspectiva teórica y la sensibilidad</a:t>
            </a:r>
            <a:r>
              <a:rPr lang="es-AR" sz="1700" dirty="0" smtClean="0"/>
              <a:t> del investigador.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es-AR" sz="1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DATOS</a:t>
            </a:r>
            <a:endParaRPr lang="es-AR" b="1" dirty="0"/>
          </a:p>
        </p:txBody>
      </p:sp>
      <p:sp>
        <p:nvSpPr>
          <p:cNvPr id="20482" name="2 Marcador de contenido"/>
          <p:cNvSpPr>
            <a:spLocks noGrp="1"/>
          </p:cNvSpPr>
          <p:nvPr>
            <p:ph sz="quarter" idx="1"/>
          </p:nvPr>
        </p:nvSpPr>
        <p:spPr>
          <a:xfrm>
            <a:off x="468313" y="992188"/>
            <a:ext cx="7467600" cy="5316537"/>
          </a:xfrm>
        </p:spPr>
        <p:txBody>
          <a:bodyPr/>
          <a:lstStyle/>
          <a:p>
            <a:pPr algn="just"/>
            <a:r>
              <a:rPr lang="es-AR" sz="1700" smtClean="0"/>
              <a:t>No hay ciencia fáctica sin datos, pero la recolección de datos no significa producir nuevo conocimiento. </a:t>
            </a:r>
          </a:p>
          <a:p>
            <a:pPr algn="just"/>
            <a:r>
              <a:rPr lang="es-AR" sz="1700" smtClean="0"/>
              <a:t>Un dato es </a:t>
            </a:r>
            <a:r>
              <a:rPr lang="es-AR" sz="1700" i="1" smtClean="0"/>
              <a:t>un fragmento de conocimiento particular</a:t>
            </a:r>
            <a:r>
              <a:rPr lang="es-AR" sz="1700" smtClean="0"/>
              <a:t>, y en las ciencias fácticas, los datos son </a:t>
            </a:r>
            <a:r>
              <a:rPr lang="es-AR" sz="1700" i="1" smtClean="0"/>
              <a:t>empíricos</a:t>
            </a:r>
            <a:r>
              <a:rPr lang="es-AR" sz="1700" smtClean="0"/>
              <a:t>, es decir, surgen de una intervención sobre el mundo. Están, por ello mismo, sujetos a error [</a:t>
            </a:r>
            <a:r>
              <a:rPr lang="es-AR" sz="1700" i="1" smtClean="0"/>
              <a:t>validez y confiabilidad</a:t>
            </a:r>
            <a:r>
              <a:rPr lang="es-AR" sz="1700" smtClean="0"/>
              <a:t>]. </a:t>
            </a:r>
          </a:p>
          <a:p>
            <a:pPr algn="just"/>
            <a:r>
              <a:rPr lang="es-AR" sz="1700" smtClean="0"/>
              <a:t>Los hechos no hablan por sí mismos, y se recolectan a través de hipótesis. Es decir que los datos son construcciones a partir de conocimientos previos. </a:t>
            </a:r>
          </a:p>
          <a:p>
            <a:pPr algn="just"/>
            <a:r>
              <a:rPr lang="es-AR" sz="1700" smtClean="0"/>
              <a:t>Los datos pueden ser </a:t>
            </a:r>
            <a:r>
              <a:rPr lang="es-AR" sz="1700" i="1" smtClean="0"/>
              <a:t>objetivos</a:t>
            </a:r>
            <a:r>
              <a:rPr lang="es-AR" sz="1700" smtClean="0"/>
              <a:t> o </a:t>
            </a:r>
            <a:r>
              <a:rPr lang="es-AR" sz="1700" i="1" smtClean="0"/>
              <a:t>subjetivos</a:t>
            </a:r>
            <a:r>
              <a:rPr lang="es-AR" sz="1700" smtClean="0"/>
              <a:t>; y pueden ser </a:t>
            </a:r>
            <a:r>
              <a:rPr lang="es-AR" sz="1700" i="1" smtClean="0"/>
              <a:t>primarios</a:t>
            </a:r>
            <a:r>
              <a:rPr lang="es-AR" sz="1700" smtClean="0"/>
              <a:t> o </a:t>
            </a:r>
            <a:r>
              <a:rPr lang="es-AR" sz="1700" i="1" smtClean="0"/>
              <a:t>derivados (secundarios)</a:t>
            </a:r>
            <a:r>
              <a:rPr lang="es-AR" sz="1700" smtClean="0"/>
              <a:t>. </a:t>
            </a:r>
          </a:p>
          <a:p>
            <a:pPr algn="just"/>
            <a:r>
              <a:rPr lang="es-AR" sz="1700" smtClean="0"/>
              <a:t>Para Bunge, los datos: (a) sugieren generalizaciones de bajo nivel; (b) activan teorías al proveerles información requerida para llevar a cabo operaciones deductivas; (c) confirman o invalidan hipótesis o las enriquecen; (d) las teorías ayudan a evaluar los datos –al sugerir desechar datos inconsistentes-; (e) las teorías ayudan al diseño empírico. En este sentido, un </a:t>
            </a:r>
            <a:r>
              <a:rPr lang="es-AR" sz="1700" i="1" smtClean="0"/>
              <a:t>elemento de prueba</a:t>
            </a:r>
            <a:r>
              <a:rPr lang="es-AR" sz="1700" smtClean="0"/>
              <a:t> “es un dato adecuado para alguna proposición” (134). </a:t>
            </a:r>
          </a:p>
          <a:p>
            <a:pPr algn="just"/>
            <a:endParaRPr lang="es-AR" sz="17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b="1" dirty="0" smtClean="0"/>
              <a:t>CRÍTICA CIENTÍFICA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8313" y="992188"/>
            <a:ext cx="7467600" cy="5316537"/>
          </a:xfrm>
        </p:spPr>
        <p:txBody>
          <a:bodyPr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sz="1700" dirty="0" smtClean="0"/>
              <a:t> Una de las características del conocimiento científico es que puede ser –y lo es porque lo dicta el principio de </a:t>
            </a:r>
            <a:r>
              <a:rPr lang="es-AR" sz="1700" i="1" dirty="0" smtClean="0"/>
              <a:t>honestidad científica</a:t>
            </a:r>
            <a:r>
              <a:rPr lang="es-AR" sz="1700" dirty="0" smtClean="0"/>
              <a:t>- sometido a crítica. El error puede invadir cualquier área y se pretende que el conocimiento sea lo más robusto posible.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sz="1700" dirty="0" smtClean="0"/>
              <a:t> “La crítica responsable (...) es racional y descansa en lo mejor del conocimiento científico”, pero no avanza como una suerte de duda cartesiana, sobre todo conocimiento, sino que se ampara, a la vez, en </a:t>
            </a:r>
            <a:r>
              <a:rPr lang="es-AR" sz="1700" i="1" dirty="0" smtClean="0"/>
              <a:t>algún cuerpo de conocimiento</a:t>
            </a:r>
            <a:r>
              <a:rPr lang="es-AR" sz="1700" dirty="0" smtClean="0"/>
              <a:t> dado por válido. La crítica (constructiva) motiva la </a:t>
            </a:r>
            <a:r>
              <a:rPr lang="es-AR" sz="1700" i="1" dirty="0" smtClean="0"/>
              <a:t>creatividad</a:t>
            </a:r>
            <a:r>
              <a:rPr lang="es-AR" sz="1700" dirty="0" smtClean="0"/>
              <a:t>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es-AR" sz="1700" dirty="0" smtClean="0"/>
              <a:t> En este sentido, Bunge señala que todo constructo científico puede ser criticado porque: </a:t>
            </a:r>
          </a:p>
          <a:p>
            <a:pPr marL="342900" indent="-342900" algn="just" fontAlgn="auto">
              <a:spcAft>
                <a:spcPts val="0"/>
              </a:spcAft>
              <a:buFont typeface="Wingdings"/>
              <a:buAutoNum type="alphaLcParenR"/>
              <a:defRPr/>
            </a:pPr>
            <a:r>
              <a:rPr lang="es-AR" sz="1700" dirty="0" smtClean="0"/>
              <a:t>no es pertinente; </a:t>
            </a:r>
          </a:p>
          <a:p>
            <a:pPr marL="342900" indent="-342900" algn="just" fontAlgn="auto">
              <a:spcAft>
                <a:spcPts val="0"/>
              </a:spcAft>
              <a:buFont typeface="Wingdings"/>
              <a:buAutoNum type="alphaLcParenR"/>
              <a:defRPr/>
            </a:pPr>
            <a:r>
              <a:rPr lang="es-AR" sz="1700" dirty="0" smtClean="0"/>
              <a:t>tiene algún defecto intrínseco (como vaguedad); </a:t>
            </a:r>
          </a:p>
          <a:p>
            <a:pPr marL="342900" indent="-342900" algn="just" fontAlgn="auto">
              <a:spcAft>
                <a:spcPts val="0"/>
              </a:spcAft>
              <a:buFont typeface="Wingdings"/>
              <a:buAutoNum type="alphaLcParenR"/>
              <a:defRPr/>
            </a:pPr>
            <a:r>
              <a:rPr lang="es-AR" sz="1700" dirty="0" smtClean="0"/>
              <a:t>tiene un defecto </a:t>
            </a:r>
            <a:r>
              <a:rPr lang="es-AR" sz="1700" i="1" dirty="0" err="1" smtClean="0"/>
              <a:t>intrasistémico</a:t>
            </a:r>
            <a:r>
              <a:rPr lang="es-AR" sz="1700" dirty="0" smtClean="0"/>
              <a:t>, como cuando una consecuencia no se deriva de una premisa; </a:t>
            </a:r>
          </a:p>
          <a:p>
            <a:pPr marL="342900" indent="-342900" algn="just" fontAlgn="auto">
              <a:spcAft>
                <a:spcPts val="0"/>
              </a:spcAft>
              <a:buFont typeface="Wingdings"/>
              <a:buAutoNum type="alphaLcParenR"/>
              <a:defRPr/>
            </a:pPr>
            <a:r>
              <a:rPr lang="es-AR" sz="1700" dirty="0" smtClean="0"/>
              <a:t>tiene un defecto </a:t>
            </a:r>
            <a:r>
              <a:rPr lang="es-AR" sz="1700" i="1" dirty="0" err="1" smtClean="0"/>
              <a:t>extrasistémico</a:t>
            </a:r>
            <a:r>
              <a:rPr lang="es-AR" sz="1700" dirty="0" smtClean="0"/>
              <a:t>, porque es incompatible con conocimientos empíricos previos y disponibles. </a:t>
            </a:r>
            <a:endParaRPr lang="es-AR" sz="17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irador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1254</Words>
  <Application>Microsoft Office PowerPoint</Application>
  <PresentationFormat>Presentación en pantalla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Plantilla de diseño</vt:lpstr>
      </vt:variant>
      <vt:variant>
        <vt:i4>7</vt:i4>
      </vt:variant>
      <vt:variant>
        <vt:lpstr>Títulos de diapositiva</vt:lpstr>
      </vt:variant>
      <vt:variant>
        <vt:i4>10</vt:i4>
      </vt:variant>
    </vt:vector>
  </HeadingPairs>
  <TitlesOfParts>
    <vt:vector size="23" baseType="lpstr">
      <vt:lpstr>Century Schoolbook</vt:lpstr>
      <vt:lpstr>Arial</vt:lpstr>
      <vt:lpstr>Wingdings</vt:lpstr>
      <vt:lpstr>Wingdings 2</vt:lpstr>
      <vt:lpstr>Calibri</vt:lpstr>
      <vt:lpstr>Trebuchet MS</vt:lpstr>
      <vt:lpstr>Mirador</vt:lpstr>
      <vt:lpstr>Mirador</vt:lpstr>
      <vt:lpstr>Mirador</vt:lpstr>
      <vt:lpstr>Mirador</vt:lpstr>
      <vt:lpstr>Mirador</vt:lpstr>
      <vt:lpstr>Mirador</vt:lpstr>
      <vt:lpstr>Mirador</vt:lpstr>
      <vt:lpstr>PRESENTACIÓN</vt:lpstr>
      <vt:lpstr>ESQUEMA GENERAL</vt:lpstr>
      <vt:lpstr>ESQUEMA GENERAL</vt:lpstr>
      <vt:lpstr>PROBLEMA DEL CONOCIMIENTO</vt:lpstr>
      <vt:lpstr>ENFOQUE</vt:lpstr>
      <vt:lpstr>PARADIGMA O PARANGÓN</vt:lpstr>
      <vt:lpstr>PROBLEMA DE INVESTIGACIÓN</vt:lpstr>
      <vt:lpstr>DATOS</vt:lpstr>
      <vt:lpstr>CRÍTICA CIENTÍFICA</vt:lpstr>
      <vt:lpstr>MÉTODO CIENTÍFICO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Santiago</dc:creator>
  <cp:lastModifiedBy>julieta_vera</cp:lastModifiedBy>
  <cp:revision>6</cp:revision>
  <dcterms:created xsi:type="dcterms:W3CDTF">2015-04-22T01:43:36Z</dcterms:created>
  <dcterms:modified xsi:type="dcterms:W3CDTF">2015-05-07T15:31:46Z</dcterms:modified>
</cp:coreProperties>
</file>