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0" r:id="rId4"/>
    <p:sldId id="259" r:id="rId5"/>
    <p:sldId id="262" r:id="rId6"/>
    <p:sldId id="263" r:id="rId7"/>
    <p:sldId id="261" r:id="rId8"/>
  </p:sldIdLst>
  <p:sldSz cx="12192000" cy="6858000"/>
  <p:notesSz cx="7772400" cy="100584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ES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3" name="2 Marcador de fecha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ES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4" name="3 Marcador de pie de página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s-ES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5" name="4 Marcador de número de diapositiva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580EB856-8143-4C72-BBE2-4E06601CF990}" type="slidenum">
              <a:t>‹Nº›</a:t>
            </a:fld>
            <a:endParaRPr lang="es-ES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50303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ES"/>
          </a:p>
        </p:txBody>
      </p:sp>
      <p:sp>
        <p:nvSpPr>
          <p:cNvPr id="4" name="3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s-E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5" name="4 Marcador de fecha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s-E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6" name="5 Marcador de pie de página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s-E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s-ES"/>
          </a:p>
        </p:txBody>
      </p:sp>
      <p:sp>
        <p:nvSpPr>
          <p:cNvPr id="7" name="6 Marcador de número de diapositiva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s-E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9B3C2CB-ECDF-4A1A-93BB-EB3577DC98BF}" type="slidenum"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25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s-ES" sz="2000" b="0" i="0" u="none" strike="noStrike" kern="1200">
        <a:ln>
          <a:noFill/>
        </a:ln>
        <a:latin typeface="Arial" pitchFamily="18"/>
        <a:ea typeface="MS Gothic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lvl="0"/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6E195750-425F-4D46-B17D-C02875C122C3}" type="slidenum">
              <a:rPr lang="es-ES" smtClean="0"/>
              <a:t>‹Nº›</a:t>
            </a:fld>
            <a:fld id="{CACBAAC5-E177-462C-B1DC-CBB63040BE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086787B4-4F78-4AF4-89A7-AF4F58C86236}" type="slidenum">
              <a:rPr lang="es-ES" smtClean="0"/>
              <a:t>‹Nº›</a:t>
            </a:fld>
            <a:fld id="{72B9FB22-E5DB-4930-88D2-3E2DA6748F6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890C01E5-A150-4084-8AC5-7054607E71AC}" type="slidenum">
              <a:rPr lang="es-ES" smtClean="0"/>
              <a:t>‹Nº›</a:t>
            </a:fld>
            <a:fld id="{5EF7A047-1AA2-4218-BC8B-9421F075F5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B8CDD3C4-BBA3-4AC2-BFAE-9143E3FF4DE0}" type="slidenum">
              <a:rPr lang="es-ES" smtClean="0"/>
              <a:t>‹Nº›</a:t>
            </a:fld>
            <a:fld id="{148CEB03-23B9-44EA-94BF-AA27338B3FD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91E4B3DF-5770-4063-BD69-269C79116EF7}" type="slidenum">
              <a:rPr lang="es-ES" smtClean="0"/>
              <a:t>‹Nº›</a:t>
            </a:fld>
            <a:fld id="{D2CD0628-F0CE-468D-96A4-F515AC597CA2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E7A298F5-33B8-47BE-8549-D832FE71AFCF}" type="slidenum">
              <a:rPr lang="es-ES" smtClean="0"/>
              <a:t>‹Nº›</a:t>
            </a:fld>
            <a:fld id="{786639A9-8227-48C1-B912-B3B2934BEEC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FA59F088-879E-4947-B25D-278707E8E991}" type="slidenum">
              <a:rPr lang="es-ES" smtClean="0"/>
              <a:t>‹Nº›</a:t>
            </a:fld>
            <a:fld id="{A9193161-C05C-4B91-BBCD-A53BCFE576D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20270341-3000-4992-B143-567419E3E667}" type="slidenum">
              <a:rPr lang="es-ES" smtClean="0"/>
              <a:t>‹Nº›</a:t>
            </a:fld>
            <a:fld id="{67DA3FD2-E9C1-4151-A35C-D07D24762D11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C4C91898-09D8-456C-9265-E218C3D03C00}" type="slidenum">
              <a:rPr lang="es-ES" smtClean="0"/>
              <a:t>‹Nº›</a:t>
            </a:fld>
            <a:fld id="{33126892-FC8F-4BB7-97E3-2E6439C7A9C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0AD4582F-E44E-4D9E-87B4-BDC222D86205}" type="slidenum">
              <a:rPr lang="es-ES" smtClean="0"/>
              <a:t>‹Nº›</a:t>
            </a:fld>
            <a:fld id="{C46D7531-9F72-4101-8218-6B34CB9A8C9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fld id="{AE96B153-BC9B-4EBA-9A8C-D61E6D29F921}" type="slidenum">
              <a:rPr lang="es-ES" smtClean="0"/>
              <a:t>‹Nº›</a:t>
            </a:fld>
            <a:fld id="{B530E162-3C21-4DA8-B58F-836B81024F49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8FEC501C-BECE-40D7-A707-7E8CF0C1766D}" type="slidenum">
              <a:rPr lang="es-ES" smtClean="0"/>
              <a:t>‹Nº›</a:t>
            </a:fld>
            <a:fld id="{425B805A-6968-4811-8D77-1503F2FA5CF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487488" y="1412776"/>
            <a:ext cx="8826500" cy="3328988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s-ES" sz="4800" dirty="0">
                <a:solidFill>
                  <a:schemeClr val="tx2">
                    <a:lumMod val="75000"/>
                  </a:schemeClr>
                </a:solidFill>
              </a:rPr>
              <a:t>PIERRE BOURDIEU</a:t>
            </a:r>
            <a:br>
              <a:rPr lang="es-ES" sz="4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4800" dirty="0" smtClean="0">
                <a:solidFill>
                  <a:schemeClr val="tx2">
                    <a:lumMod val="75000"/>
                  </a:schemeClr>
                </a:solidFill>
              </a:rPr>
              <a:t>“Comprender</a:t>
            </a:r>
            <a:r>
              <a:rPr lang="es-ES" sz="4800" dirty="0">
                <a:solidFill>
                  <a:schemeClr val="tx2">
                    <a:lumMod val="75000"/>
                  </a:schemeClr>
                </a:solidFill>
              </a:rPr>
              <a:t>”…. El Sociólogo como </a:t>
            </a:r>
            <a:r>
              <a:rPr lang="es-ES" sz="4800" dirty="0" smtClean="0">
                <a:solidFill>
                  <a:schemeClr val="tx2">
                    <a:lumMod val="75000"/>
                  </a:schemeClr>
                </a:solidFill>
              </a:rPr>
              <a:t>partero…</a:t>
            </a:r>
            <a:endParaRPr lang="es-ES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/>
          <p:nvPr/>
        </p:nvSpPr>
        <p:spPr>
          <a:xfrm>
            <a:off x="551384" y="4883821"/>
            <a:ext cx="2740319" cy="8611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25400">
            <a:solidFill>
              <a:srgbClr val="50B9C1"/>
            </a:solidFill>
            <a:prstDash val="solid"/>
          </a:ln>
        </p:spPr>
        <p:txBody>
          <a:bodyPr vert="horz" wrap="square" lIns="90000" tIns="45000" rIns="90000" bIns="45000" compatLnSpc="0"/>
          <a:lstStyle/>
          <a:p>
            <a:pPr marL="0" marR="0" lvl="0" indent="0" algn="l" rtl="0" hangingPunct="1">
              <a:buNone/>
              <a:tabLst/>
              <a:defRPr i="1">
                <a:solidFill>
                  <a:srgbClr val="000080"/>
                </a:solidFill>
              </a:defRPr>
            </a:pPr>
            <a:r>
              <a:rPr lang="es-ES" sz="1800" b="0" i="1" u="none" strike="noStrike">
                <a:solidFill>
                  <a:srgbClr val="000080"/>
                </a:solidFill>
                <a:latin typeface="Century Gothic" pitchFamily="18"/>
                <a:ea typeface="Lucida Sans Unicode" pitchFamily="2"/>
                <a:cs typeface="Tahoma" pitchFamily="2"/>
              </a:rPr>
              <a:t>Valeria Colombo</a:t>
            </a:r>
          </a:p>
          <a:p>
            <a:pPr marL="0" marR="0" lvl="0" indent="0" algn="l" rtl="0" hangingPunct="1">
              <a:buNone/>
              <a:tabLst/>
              <a:defRPr i="1">
                <a:solidFill>
                  <a:srgbClr val="000080"/>
                </a:solidFill>
              </a:defRPr>
            </a:pPr>
            <a:r>
              <a:rPr lang="es-ES" sz="1800" b="0" i="1" u="none" strike="noStrike">
                <a:solidFill>
                  <a:srgbClr val="000080"/>
                </a:solidFill>
                <a:latin typeface="Century Gothic" pitchFamily="18"/>
                <a:ea typeface="Lucida Sans Unicode" pitchFamily="2"/>
                <a:cs typeface="Tahoma" pitchFamily="2"/>
              </a:rPr>
              <a:t>Daniel González</a:t>
            </a:r>
          </a:p>
        </p:txBody>
      </p:sp>
      <p:sp>
        <p:nvSpPr>
          <p:cNvPr id="4" name="Subtítulo 2"/>
          <p:cNvSpPr/>
          <p:nvPr/>
        </p:nvSpPr>
        <p:spPr>
          <a:xfrm>
            <a:off x="5879976" y="5605860"/>
            <a:ext cx="5976664" cy="582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25400">
            <a:solidFill>
              <a:srgbClr val="50B9C1"/>
            </a:solidFill>
            <a:prstDash val="solid"/>
          </a:ln>
        </p:spPr>
        <p:txBody>
          <a:bodyPr vert="horz" wrap="square" lIns="90000" tIns="45000" rIns="90000" bIns="45000" compatLnSpc="0"/>
          <a:lstStyle/>
          <a:p>
            <a:pPr marL="0" marR="0" lvl="0" indent="0" algn="l" rtl="0" hangingPunct="1">
              <a:buNone/>
              <a:tabLst/>
              <a:defRPr i="1">
                <a:solidFill>
                  <a:srgbClr val="000080"/>
                </a:solidFill>
              </a:defRPr>
            </a:pPr>
            <a:r>
              <a:rPr lang="es-ES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En: “La miseria del mundo”, Buenos Aires, Fondo de cultura económica 1999.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991544" y="764704"/>
            <a:ext cx="8824913" cy="4986337"/>
          </a:xfrm>
        </p:spPr>
        <p:txBody>
          <a:bodyPr>
            <a:norm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s-ES" sz="3200" dirty="0">
                <a:cs typeface="Angsana New" pitchFamily="18"/>
              </a:rPr>
              <a:t>ENCUESTA/ENTREVISTA – Relación social que genera efectos sobre sus resultados, a través de distorsiones producidas por la violencia simbólica inscritas en la propia relación de encuesta.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2"/>
          <p:cNvSpPr txBox="1">
            <a:spLocks noGrp="1"/>
          </p:cNvSpPr>
          <p:nvPr>
            <p:ph type="title" idx="4294967295"/>
          </p:nvPr>
        </p:nvSpPr>
        <p:spPr>
          <a:xfrm>
            <a:off x="1919536" y="1196752"/>
            <a:ext cx="8824913" cy="3497262"/>
          </a:xfrm>
        </p:spPr>
        <p:txBody>
          <a:bodyPr>
            <a:no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s-ES" sz="3200" dirty="0"/>
              <a:t>ENTREVISTA: Una forma de ejercicio espiritual que apunta a obtener </a:t>
            </a:r>
            <a:r>
              <a:rPr lang="es-ES" sz="3200" dirty="0" smtClean="0"/>
              <a:t>mediante </a:t>
            </a:r>
            <a:r>
              <a:rPr lang="es-ES" sz="3200" dirty="0"/>
              <a:t>el olvido de si mismo una verdadera </a:t>
            </a:r>
            <a:r>
              <a:rPr lang="es-ES" sz="3200" dirty="0" smtClean="0"/>
              <a:t>conversión </a:t>
            </a:r>
            <a:r>
              <a:rPr lang="es-ES" sz="3200" dirty="0"/>
              <a:t>de la mirada que dirigimos a los otros en las circunstancias corrientes de la vida. Amor intelectual a Dios. </a:t>
            </a:r>
            <a:br>
              <a:rPr lang="es-ES" sz="3200" dirty="0"/>
            </a:br>
            <a:endParaRPr lang="es-E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447090"/>
              </p:ext>
            </p:extLst>
          </p:nvPr>
        </p:nvGraphicFramePr>
        <p:xfrm>
          <a:off x="1271464" y="332656"/>
          <a:ext cx="10225136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736304"/>
                <a:gridCol w="6192688"/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DISTORCIONES</a:t>
                      </a:r>
                      <a:r>
                        <a:rPr lang="es-UY" baseline="0" dirty="0" smtClean="0"/>
                        <a:t>  IMPLICITAS EN LA ENTREVISTA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REFLEXIVIDAD</a:t>
                      </a:r>
                      <a:r>
                        <a:rPr lang="es-UY" baseline="0" dirty="0" smtClean="0"/>
                        <a:t> REFLEJA</a:t>
                      </a:r>
                      <a:endParaRPr lang="es-U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2400" dirty="0" smtClean="0"/>
                        <a:t>VIOLENCIA  SIMBOLICA</a:t>
                      </a:r>
                      <a:endParaRPr lang="es-UY" sz="24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Asimetría social/cultural - violencia simbólica</a:t>
                      </a:r>
                      <a:endParaRPr lang="es-UY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dirty="0" smtClean="0"/>
                        <a:t>Explicitar</a:t>
                      </a:r>
                      <a:r>
                        <a:rPr lang="es-UY" baseline="0" dirty="0" smtClean="0"/>
                        <a:t> los fines de la encuesta.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baseline="0" dirty="0" smtClean="0"/>
                        <a:t>Poner de relieve la representación que el encuestado hace de la situación.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baseline="0" dirty="0" smtClean="0"/>
                        <a:t>Establecer escucha activa y metódica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baseline="0" dirty="0" smtClean="0"/>
                        <a:t>Actuar sobre el lenguaje y los signos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baseline="0" dirty="0" smtClean="0"/>
                        <a:t>Actuar sobre la estructura de la entrevista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baseline="0" dirty="0" smtClean="0"/>
                        <a:t>Obtener proximidad social o familiaridad con los encuestados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dirty="0" smtClean="0"/>
                        <a:t>Representar roles / diversificar los encuestadores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dirty="0" smtClean="0"/>
                        <a:t>Compartir </a:t>
                      </a:r>
                      <a:r>
                        <a:rPr lang="es-UY" dirty="0" err="1" smtClean="0"/>
                        <a:t>habitus</a:t>
                      </a:r>
                      <a:r>
                        <a:rPr lang="es-UY" dirty="0" smtClean="0"/>
                        <a:t> Ej. Un desocupado</a:t>
                      </a:r>
                      <a:r>
                        <a:rPr lang="es-UY" baseline="0" dirty="0" smtClean="0"/>
                        <a:t> encuesta a otro desocupado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baseline="0" dirty="0" err="1" smtClean="0"/>
                        <a:t>Socioanálisis</a:t>
                      </a:r>
                      <a:r>
                        <a:rPr lang="es-UY" baseline="0" dirty="0" smtClean="0"/>
                        <a:t> de a dos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baseline="0" dirty="0" smtClean="0"/>
                        <a:t>Construir el discurso científicamente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baseline="0" dirty="0" smtClean="0"/>
                        <a:t>Ponerse mentalmente en el lugar del encuestado sin fingir anular la distancia social ni efectuar una proyección de si mismo en el otro.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UY" baseline="0" dirty="0" smtClean="0"/>
                        <a:t>Comprensión genética y genérica de las estructuras </a:t>
                      </a:r>
                      <a:r>
                        <a:rPr lang="es-UY" baseline="0" dirty="0" err="1" smtClean="0"/>
                        <a:t>estructurantes</a:t>
                      </a:r>
                      <a:r>
                        <a:rPr lang="es-UY" baseline="0" dirty="0" smtClean="0"/>
                        <a:t>.</a:t>
                      </a:r>
                      <a:endParaRPr lang="es-U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766795"/>
              </p:ext>
            </p:extLst>
          </p:nvPr>
        </p:nvGraphicFramePr>
        <p:xfrm>
          <a:off x="1343472" y="404664"/>
          <a:ext cx="10225136" cy="493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3625044"/>
                <a:gridCol w="5303948"/>
              </a:tblGrid>
              <a:tr h="1182989">
                <a:tc>
                  <a:txBody>
                    <a:bodyPr/>
                    <a:lstStyle/>
                    <a:p>
                      <a:pPr algn="ctr"/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DISTORCIONES</a:t>
                      </a:r>
                      <a:r>
                        <a:rPr lang="es-UY" baseline="0" dirty="0" smtClean="0"/>
                        <a:t>  IMPLICITAS EN LA ENTREVISTA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REFLEXIVIDAD</a:t>
                      </a:r>
                      <a:r>
                        <a:rPr lang="es-UY" baseline="0" dirty="0" smtClean="0"/>
                        <a:t> REFLEJA</a:t>
                      </a:r>
                      <a:endParaRPr lang="es-UY" dirty="0"/>
                    </a:p>
                  </a:txBody>
                  <a:tcPr/>
                </a:tc>
              </a:tr>
              <a:tr h="133729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UY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VIOLENCIA  SIMBOLICA</a:t>
                      </a:r>
                    </a:p>
                    <a:p>
                      <a:pPr algn="ctr"/>
                      <a:endParaRPr lang="es-UY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Resistenci</a:t>
                      </a:r>
                      <a:r>
                        <a:rPr lang="es-UY" baseline="0" dirty="0" smtClean="0"/>
                        <a:t>a a la objetivación del encuestado</a:t>
                      </a:r>
                      <a:endParaRPr lang="es-UY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Autoanálisis provocado y acompañado.</a:t>
                      </a:r>
                    </a:p>
                    <a:p>
                      <a:r>
                        <a:rPr lang="es-UY" dirty="0" smtClean="0"/>
                        <a:t>Contribuir a generar</a:t>
                      </a:r>
                      <a:r>
                        <a:rPr lang="es-UY" baseline="0" dirty="0" smtClean="0"/>
                        <a:t> las condiciones de aparición de un discurso extraordinario</a:t>
                      </a:r>
                      <a:endParaRPr lang="es-UY" dirty="0"/>
                    </a:p>
                  </a:txBody>
                  <a:tcPr anchor="ctr"/>
                </a:tc>
              </a:tr>
              <a:tr h="1152128">
                <a:tc vMerge="1">
                  <a:txBody>
                    <a:bodyPr/>
                    <a:lstStyle/>
                    <a:p>
                      <a:pPr algn="ctr"/>
                      <a:endParaRPr lang="es-UY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Generar un </a:t>
                      </a:r>
                      <a:r>
                        <a:rPr lang="es-UY" dirty="0" err="1" smtClean="0"/>
                        <a:t>laisser</a:t>
                      </a:r>
                      <a:r>
                        <a:rPr lang="es-UY" baseline="0" dirty="0" smtClean="0"/>
                        <a:t> faire o exceso directriz/imposición de problemáticas</a:t>
                      </a:r>
                      <a:endParaRPr lang="es-UY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Construcción realista</a:t>
                      </a:r>
                      <a:r>
                        <a:rPr lang="es-UY" baseline="0" dirty="0" smtClean="0"/>
                        <a:t> de la espontaneidad en la búsqueda de la neutralidad sin anular al observador.</a:t>
                      </a:r>
                      <a:endParaRPr lang="es-UY" dirty="0"/>
                    </a:p>
                  </a:txBody>
                  <a:tcPr anchor="ctr"/>
                </a:tc>
              </a:tr>
              <a:tr h="1259552">
                <a:tc vMerge="1">
                  <a:txBody>
                    <a:bodyPr/>
                    <a:lstStyle/>
                    <a:p>
                      <a:pPr algn="ctr"/>
                      <a:endParaRPr lang="es-UY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dirty="0" smtClean="0"/>
                        <a:t>Traducción/interpretación</a:t>
                      </a:r>
                      <a:r>
                        <a:rPr lang="es-UY" baseline="0" dirty="0" smtClean="0"/>
                        <a:t> puesta por escrito</a:t>
                      </a:r>
                      <a:endParaRPr lang="es-UY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Fidelidad y legibilidad</a:t>
                      </a:r>
                      <a:endParaRPr lang="es-UY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64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287688" y="2276872"/>
            <a:ext cx="5688632" cy="1800199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 lvl="0">
              <a:buSzPct val="45000"/>
              <a:buFont typeface="StarSymbol"/>
              <a:buNone/>
              <a:defRPr/>
            </a:defPPr>
            <a:lvl1pPr lvl="0">
              <a:spcBef>
                <a:spcPct val="0"/>
              </a:spcBef>
              <a:buSzPct val="45000"/>
              <a:buFont typeface="StarSymbol"/>
              <a:buNone/>
              <a:defRPr kumimoji="0" sz="4800" b="1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  <a:extLst/>
          </a:lstStyle>
          <a:p>
            <a:pPr algn="ctr"/>
            <a:r>
              <a:rPr lang="es-UY" sz="2800" dirty="0" smtClean="0"/>
              <a:t>“El sociólogo no puede ignorar que lo propio de su punto de vista, es ser un punto de vista sobre un punto de vista.”</a:t>
            </a:r>
          </a:p>
          <a:p>
            <a:pPr algn="ctr"/>
            <a:endParaRPr lang="es-UY" sz="2800" dirty="0"/>
          </a:p>
          <a:p>
            <a:pPr algn="r"/>
            <a:r>
              <a:rPr lang="es-UY" sz="2800" dirty="0" smtClean="0"/>
              <a:t>Pierre Bourdieu</a:t>
            </a:r>
            <a:endParaRPr lang="es-UY" sz="2800" dirty="0"/>
          </a:p>
        </p:txBody>
      </p:sp>
    </p:spTree>
    <p:extLst>
      <p:ext uri="{BB962C8B-B14F-4D97-AF65-F5344CB8AC3E}">
        <p14:creationId xmlns:p14="http://schemas.microsoft.com/office/powerpoint/2010/main" val="2449893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62BB058-30CF-4807-9FAC-D960F8C95960}" type="datetime1">
              <a:rPr lang="es-ES" smtClean="0"/>
              <a:pPr lvl="0"/>
              <a:t>30/04/2014</a:t>
            </a:fld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287688" y="2973145"/>
            <a:ext cx="5688632" cy="830997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 lvl="0">
              <a:buSzPct val="45000"/>
              <a:buFont typeface="StarSymbol"/>
              <a:buNone/>
              <a:defRPr/>
            </a:defPPr>
            <a:lvl1pPr lvl="0">
              <a:spcBef>
                <a:spcPct val="0"/>
              </a:spcBef>
              <a:buSzPct val="45000"/>
              <a:buFont typeface="StarSymbol"/>
              <a:buNone/>
              <a:defRPr kumimoji="0" sz="4800" b="1">
                <a:solidFill>
                  <a:schemeClr val="tx2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  <a:extLst/>
          </a:lstStyle>
          <a:p>
            <a:pPr algn="ctr"/>
            <a:r>
              <a:rPr lang="es-UY" sz="3600" dirty="0"/>
              <a:t>MUCHAS GRACIAS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308</Words>
  <Application>Microsoft Office PowerPoint</Application>
  <PresentationFormat>Personalizado</PresentationFormat>
  <Paragraphs>40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Concurrencia</vt:lpstr>
      <vt:lpstr>PIERRE BOURDIEU “Comprender”…. El Sociólogo como partero…</vt:lpstr>
      <vt:lpstr>ENCUESTA/ENTREVISTA – Relación social que genera efectos sobre sus resultados, a través de distorsiones producidas por la violencia simbólica inscritas en la propia relación de encuesta.</vt:lpstr>
      <vt:lpstr>ENTREVISTA: Una forma de ejercicio espiritual que apunta a obtener mediante el olvido de si mismo una verdadera conversión de la mirada que dirigimos a los otros en las circunstancias corrientes de la vida. Amor intelectual a Dios. 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PIERRE BOURDIEU “comprender”…. El Sociólogo como partero…</dc:title>
  <dc:creator>DANIEL gonzalez</dc:creator>
  <cp:lastModifiedBy>Luffi</cp:lastModifiedBy>
  <cp:revision>16</cp:revision>
  <dcterms:modified xsi:type="dcterms:W3CDTF">2014-04-30T23:52:57Z</dcterms:modified>
</cp:coreProperties>
</file>