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B6A36AD-1395-45A2-95B4-62A31A38E8A4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7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8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DCE4B48-F104-40D3-BC4B-963906BD90F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9A19E-03DC-4A26-8300-13CED13A92F8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972C4-0926-4634-957D-781E344509F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6C17F2-FC13-47D9-90D0-F34042338BE9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A086418-C3D3-4D5D-BD2D-0E656E6B394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0B2E3-A9B3-47DB-88D3-2177F9BED526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E59C1-AAD2-4832-9C59-03C076952F0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318ABEA-72C3-43CC-8DDE-16AA2AB7E7A7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34631C-942D-4659-A6AA-DA6B3B7AD2C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2649-0BA6-4169-80B5-AEDF5FA0B2D6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09B7D-685C-48A2-A862-3629E8707D8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ED1D-23BD-4289-A58F-4130D565A02A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B598A-52DB-4D4F-8C7A-FBE6B3D80F5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53202-B0A8-4D7B-B0EA-AE2A4D2811C9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30EE7-476C-4BBE-9C0A-D4911E54847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25AEB-E203-4EAC-ACFE-F600B5A8019C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E0E3E-CFE9-4250-8686-8F9A13DDFDA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C940D-AD8A-478C-AD91-559835BB7BCA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830F0-25A2-45A1-8A37-975793EDCCC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Rectángulo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Rectángulo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C3EEFB-30BA-4221-BC39-85D986B51921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D29FBB-A264-4898-AC01-D975D955E53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30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B7B0069-A452-4CA6-9963-6B4D3B8CAE2B}" type="datetimeFigureOut">
              <a:rPr lang="es-AR"/>
              <a:pPr>
                <a:defRPr/>
              </a:pPr>
              <a:t>14/07/2015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3D3A2B8-306C-467F-9ADC-B7F5E66EF4A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1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AR" dirty="0" smtClean="0"/>
              <a:t>Los </a:t>
            </a:r>
            <a:r>
              <a:rPr lang="es-AR" dirty="0" err="1" smtClean="0"/>
              <a:t>decires</a:t>
            </a:r>
            <a:r>
              <a:rPr lang="es-AR" dirty="0" smtClean="0"/>
              <a:t> y los </a:t>
            </a:r>
            <a:r>
              <a:rPr lang="es-AR" dirty="0" err="1" smtClean="0"/>
              <a:t>haceres</a:t>
            </a:r>
            <a:endParaRPr lang="es-AR" dirty="0"/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r>
              <a:rPr lang="es-AR" smtClean="0"/>
              <a:t>Enrique Martín Criado</a:t>
            </a:r>
          </a:p>
          <a:p>
            <a:r>
              <a:rPr lang="es-AR" smtClean="0"/>
              <a:t>Universidad de Sevilla. Departamento de Sociología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8604"/>
            <a:ext cx="7239000" cy="92869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dirty="0" smtClean="0"/>
              <a:t/>
            </a:r>
            <a:br>
              <a:rPr lang="es-AR" sz="2000" dirty="0" smtClean="0"/>
            </a:br>
            <a: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Partiendo de la premisa de que el acceso  a la realidad social es fundamentalmente un acceso mediado por los</a:t>
            </a:r>
            <a:b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discursos de los sujetos. </a:t>
            </a:r>
            <a:r>
              <a:rPr lang="es-AR" sz="2000" dirty="0" smtClean="0">
                <a:solidFill>
                  <a:schemeClr val="tx1"/>
                </a:solidFill>
              </a:rPr>
              <a:t/>
            </a:r>
            <a:br>
              <a:rPr lang="es-AR" sz="2000" dirty="0" smtClean="0">
                <a:solidFill>
                  <a:schemeClr val="tx1"/>
                </a:solidFill>
              </a:rPr>
            </a:b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400" smtClean="0">
                <a:latin typeface="Times New Roman" pitchFamily="18" charset="0"/>
                <a:cs typeface="Times New Roman" pitchFamily="18" charset="0"/>
              </a:rPr>
              <a:t>Los instrumentos habituales del trabajo de campo del sociólogo: encuestas, entrevistas, etc se caracterizan por el rasgo común de ser tecnologías lingüísticas</a:t>
            </a:r>
          </a:p>
          <a:p>
            <a:endParaRPr lang="es-AR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AR" sz="2400" smtClean="0">
                <a:latin typeface="Times New Roman" pitchFamily="18" charset="0"/>
                <a:cs typeface="Times New Roman" pitchFamily="18" charset="0"/>
              </a:rPr>
              <a:t>Problemática central de toda la metodología</a:t>
            </a:r>
          </a:p>
          <a:p>
            <a:pPr>
              <a:buFont typeface="Wingdings 2" pitchFamily="18" charset="2"/>
              <a:buNone/>
            </a:pPr>
            <a:r>
              <a:rPr lang="es-AR" sz="2400" smtClean="0">
                <a:latin typeface="Times New Roman" pitchFamily="18" charset="0"/>
                <a:cs typeface="Times New Roman" pitchFamily="18" charset="0"/>
              </a:rPr>
              <a:t>sociológica: </a:t>
            </a:r>
          </a:p>
          <a:p>
            <a:pPr>
              <a:buFont typeface="Wingdings 2" pitchFamily="18" charset="2"/>
              <a:buNone/>
            </a:pPr>
            <a:endParaRPr lang="es-AR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s-AR" sz="2400" b="1" smtClean="0">
                <a:latin typeface="Times New Roman" pitchFamily="18" charset="0"/>
                <a:cs typeface="Times New Roman" pitchFamily="18" charset="0"/>
              </a:rPr>
              <a:t>¿Qué relación hay entre los datos que utiliza el sociólogo —discursos, respuestas a preguntas— y las prácticas de los sujetos?</a:t>
            </a:r>
            <a:endParaRPr lang="es-AR" sz="2400" smtClean="0">
              <a:latin typeface="Times New Roman" pitchFamily="18" charset="0"/>
              <a:cs typeface="Times New Roman" pitchFamily="18" charset="0"/>
            </a:endParaRPr>
          </a:p>
          <a:p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285728"/>
            <a:ext cx="7000924" cy="150019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AR" sz="16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AR" sz="16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AR" sz="16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AR" sz="16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AR" sz="16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AR" sz="16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AR" sz="16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AR" sz="16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 poder extraer el problema de las premisas idealistas en que normalmente se lo piensa, se propone </a:t>
            </a:r>
            <a:b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AR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-Reformulación del mismo partiendo de dos cuerpos teóricos: 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5362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1075" cy="457200"/>
          </a:xfrm>
        </p:spPr>
        <p:txBody>
          <a:bodyPr/>
          <a:lstStyle/>
          <a:p>
            <a:endParaRPr lang="es-ES" smtClean="0"/>
          </a:p>
        </p:txBody>
      </p:sp>
      <p:sp>
        <p:nvSpPr>
          <p:cNvPr id="15363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300" y="5867400"/>
            <a:ext cx="3521075" cy="457200"/>
          </a:xfrm>
        </p:spPr>
        <p:txBody>
          <a:bodyPr/>
          <a:lstStyle/>
          <a:p>
            <a:endParaRPr lang="es-ES" smtClean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000250"/>
            <a:ext cx="3521075" cy="3825875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b="1" dirty="0" err="1" smtClean="0">
                <a:latin typeface="Times New Roman" pitchFamily="18" charset="0"/>
                <a:cs typeface="Times New Roman" pitchFamily="18" charset="0"/>
              </a:rPr>
              <a:t>Erving</a:t>
            </a:r>
            <a:r>
              <a:rPr lang="es-A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b="1" dirty="0" err="1" smtClean="0">
                <a:latin typeface="Times New Roman" pitchFamily="18" charset="0"/>
                <a:cs typeface="Times New Roman" pitchFamily="18" charset="0"/>
              </a:rPr>
              <a:t>Goffman</a:t>
            </a:r>
            <a:endParaRPr lang="es-AR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dirty="0" err="1" smtClean="0">
                <a:latin typeface="Times New Roman" pitchFamily="18" charset="0"/>
                <a:cs typeface="Times New Roman" pitchFamily="18" charset="0"/>
              </a:rPr>
              <a:t>Etnometodología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y la Sociolingüística americanas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Teoría sobre la producción lingüística basada en la concepción del discurso como práctica. Hablar es una técnica que se aprende en la práctica.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s-AR" b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300" y="2000250"/>
            <a:ext cx="3521075" cy="38258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b="1" dirty="0" smtClean="0">
                <a:latin typeface="Times New Roman" pitchFamily="18" charset="0"/>
                <a:cs typeface="Times New Roman" pitchFamily="18" charset="0"/>
              </a:rPr>
              <a:t>Pierre </a:t>
            </a:r>
            <a:r>
              <a:rPr lang="es-AR" b="1" dirty="0" err="1" smtClean="0">
                <a:latin typeface="Times New Roman" pitchFamily="18" charset="0"/>
                <a:cs typeface="Times New Roman" pitchFamily="18" charset="0"/>
              </a:rPr>
              <a:t>Bourdieu</a:t>
            </a:r>
            <a:endParaRPr lang="es-AR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dirty="0" err="1" smtClean="0">
                <a:latin typeface="Times New Roman" pitchFamily="18" charset="0"/>
                <a:cs typeface="Times New Roman" pitchFamily="18" charset="0"/>
              </a:rPr>
              <a:t>Bourdieu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va a integrar las aportaciones de la </a:t>
            </a:r>
            <a:r>
              <a:rPr lang="es-AR" dirty="0" err="1" smtClean="0">
                <a:latin typeface="Times New Roman" pitchFamily="18" charset="0"/>
                <a:cs typeface="Times New Roman" pitchFamily="18" charset="0"/>
              </a:rPr>
              <a:t>Etnometodología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 y la Sociolingüística americanas, entre otras, dentro de su teoría del </a:t>
            </a:r>
            <a:r>
              <a:rPr lang="es-AR" i="1" dirty="0" err="1" smtClean="0">
                <a:latin typeface="Times New Roman" pitchFamily="18" charset="0"/>
                <a:cs typeface="Times New Roman" pitchFamily="18" charset="0"/>
              </a:rPr>
              <a:t>habitus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en el libro que supone el desarrollo más acabado de esta teoría: </a:t>
            </a:r>
            <a:r>
              <a:rPr lang="es-AR" b="1" i="1" dirty="0" smtClean="0">
                <a:latin typeface="Times New Roman" pitchFamily="18" charset="0"/>
                <a:cs typeface="Times New Roman" pitchFamily="18" charset="0"/>
              </a:rPr>
              <a:t>El sentido práctico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A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8215313" cy="721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/>
            <a:endParaRPr lang="es-AR" sz="1100" b="1" i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>
              <a:buFontTx/>
              <a:buAutoNum type="arabicPeriod"/>
            </a:pPr>
            <a:r>
              <a:rPr lang="es-AR" sz="24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Los discursos como jugadas en situaciones sociales</a:t>
            </a:r>
          </a:p>
          <a:p>
            <a:pPr lvl="1"/>
            <a:endParaRPr lang="es-AR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es-AR" sz="2000" b="1">
                <a:latin typeface="Times New Roman" pitchFamily="18" charset="0"/>
              </a:rPr>
              <a:t>Los discursos son fundamentalmente prácticas: con ellos no nos</a:t>
            </a:r>
            <a:r>
              <a:rPr lang="es-AR" sz="2000">
                <a:latin typeface="Times New Roman" pitchFamily="18" charset="0"/>
              </a:rPr>
              <a:t> </a:t>
            </a:r>
            <a:r>
              <a:rPr lang="es-AR" sz="2000" b="1">
                <a:latin typeface="Times New Roman" pitchFamily="18" charset="0"/>
              </a:rPr>
              <a:t>expresamos, sino que hacemos cosas.</a:t>
            </a:r>
            <a:r>
              <a:rPr lang="es-AR" sz="2000">
                <a:latin typeface="Times New Roman" pitchFamily="18" charset="0"/>
              </a:rPr>
              <a:t> </a:t>
            </a:r>
          </a:p>
          <a:p>
            <a:pPr eaLnBrk="0" hangingPunct="0">
              <a:buFont typeface="Arial" charset="0"/>
              <a:buChar char="•"/>
            </a:pPr>
            <a:r>
              <a:rPr lang="es-AR" sz="2000" b="1">
                <a:latin typeface="Times New Roman" pitchFamily="18" charset="0"/>
              </a:rPr>
              <a:t>Los movimientos discursivos son para este autor “jugadas” </a:t>
            </a:r>
            <a:r>
              <a:rPr lang="es-AR" sz="2000">
                <a:latin typeface="Times New Roman" pitchFamily="18" charset="0"/>
              </a:rPr>
              <a:t>—</a:t>
            </a:r>
            <a:r>
              <a:rPr lang="es-AR" sz="2000" i="1">
                <a:latin typeface="Times New Roman" pitchFamily="18" charset="0"/>
              </a:rPr>
              <a:t>moves— </a:t>
            </a:r>
            <a:r>
              <a:rPr lang="es-AR" sz="2000">
                <a:latin typeface="Times New Roman" pitchFamily="18" charset="0"/>
              </a:rPr>
              <a:t>en el juego de la interacción con los que los actores gestionan su propia imagen —</a:t>
            </a:r>
            <a:r>
              <a:rPr lang="es-AR" sz="2000" i="1">
                <a:latin typeface="Times New Roman" pitchFamily="18" charset="0"/>
              </a:rPr>
              <a:t>face— </a:t>
            </a:r>
            <a:r>
              <a:rPr lang="es-AR" sz="2000">
                <a:latin typeface="Times New Roman" pitchFamily="18" charset="0"/>
              </a:rPr>
              <a:t>delante de los demás. </a:t>
            </a:r>
          </a:p>
          <a:p>
            <a:pPr eaLnBrk="0" hangingPunct="0">
              <a:buFont typeface="Arial" charset="0"/>
              <a:buChar char="•"/>
            </a:pPr>
            <a:r>
              <a:rPr lang="es-AR" sz="2000" b="1">
                <a:latin typeface="Times New Roman" pitchFamily="18" charset="0"/>
              </a:rPr>
              <a:t>El juego de la interacción es una dinámica muy seria</a:t>
            </a:r>
            <a:r>
              <a:rPr lang="es-AR" sz="2000">
                <a:latin typeface="Times New Roman" pitchFamily="18" charset="0"/>
              </a:rPr>
              <a:t>: en ella </a:t>
            </a:r>
            <a:r>
              <a:rPr lang="es-AR" sz="2000" b="1">
                <a:latin typeface="Times New Roman" pitchFamily="18" charset="0"/>
              </a:rPr>
              <a:t>se negocia constantemente el valor social —la identidad</a:t>
            </a:r>
            <a:r>
              <a:rPr lang="es-AR" sz="2000">
                <a:latin typeface="Times New Roman" pitchFamily="18" charset="0"/>
              </a:rPr>
              <a:t>— de los distintos participantes.</a:t>
            </a:r>
          </a:p>
          <a:p>
            <a:pPr>
              <a:buFont typeface="Arial" charset="0"/>
              <a:buChar char="•"/>
            </a:pPr>
            <a:r>
              <a:rPr lang="es-AR" sz="2000">
                <a:latin typeface="Times New Roman" pitchFamily="18" charset="0"/>
                <a:cs typeface="Times New Roman" pitchFamily="18" charset="0"/>
              </a:rPr>
              <a:t>Lo principal para Goffman no será tanto el sujeto —cuyos discursos y prácticas van cambiando en función de las circunstancias—, como la </a:t>
            </a:r>
            <a:r>
              <a:rPr lang="es-AR" sz="2000" b="1">
                <a:latin typeface="Times New Roman" pitchFamily="18" charset="0"/>
                <a:cs typeface="Times New Roman" pitchFamily="18" charset="0"/>
              </a:rPr>
              <a:t>situación</a:t>
            </a:r>
          </a:p>
          <a:p>
            <a:r>
              <a:rPr lang="es-AR" sz="2000" b="1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: en función de los participantes, del espacio en el que se desarrolla la</a:t>
            </a:r>
          </a:p>
          <a:p>
            <a:r>
              <a:rPr lang="es-AR" sz="2000">
                <a:latin typeface="Times New Roman" pitchFamily="18" charset="0"/>
                <a:cs typeface="Times New Roman" pitchFamily="18" charset="0"/>
              </a:rPr>
              <a:t>interacción, de la </a:t>
            </a:r>
            <a:r>
              <a:rPr lang="es-AR" sz="2000" b="1">
                <a:latin typeface="Times New Roman" pitchFamily="18" charset="0"/>
                <a:cs typeface="Times New Roman" pitchFamily="18" charset="0"/>
              </a:rPr>
              <a:t>definición de la situación 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variarán las normas de aceptabilidad de los discursos y prácticas.</a:t>
            </a:r>
          </a:p>
          <a:p>
            <a:pPr>
              <a:buFont typeface="Arial" charset="0"/>
              <a:buChar char="•"/>
            </a:pPr>
            <a:r>
              <a:rPr lang="es-AR" sz="2000">
                <a:latin typeface="Times New Roman" pitchFamily="18" charset="0"/>
                <a:cs typeface="Times New Roman" pitchFamily="18" charset="0"/>
              </a:rPr>
              <a:t>Implica que hay un </a:t>
            </a:r>
            <a:r>
              <a:rPr lang="es-AR" sz="2000" b="1">
                <a:latin typeface="Times New Roman" pitchFamily="18" charset="0"/>
                <a:cs typeface="Times New Roman" pitchFamily="18" charset="0"/>
              </a:rPr>
              <a:t>orden público comunicacional</a:t>
            </a:r>
            <a:r>
              <a:rPr lang="es-AR" sz="2000">
                <a:latin typeface="Times New Roman" pitchFamily="18" charset="0"/>
                <a:cs typeface="Times New Roman" pitchFamily="18" charset="0"/>
              </a:rPr>
              <a:t>, es decir, un margen para la divergencia de opiniones, un determinado grado de implicación en la situación, un orden de regulaciones sobre la interacción, etc.</a:t>
            </a:r>
          </a:p>
          <a:p>
            <a:pPr>
              <a:buFont typeface="Arial" charset="0"/>
              <a:buChar char="•"/>
            </a:pPr>
            <a:r>
              <a:rPr lang="es-AR" sz="2000" b="1">
                <a:latin typeface="Times New Roman" pitchFamily="18" charset="0"/>
                <a:cs typeface="Times New Roman" pitchFamily="18" charset="0"/>
              </a:rPr>
              <a:t>Pertenecer a un grupo implica, en este sentido, compartir con el resto de miembros del grupo una competencia comunicativa.</a:t>
            </a:r>
            <a:endParaRPr lang="es-AR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s-AR" sz="20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endParaRPr lang="es-AR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2515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AR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Sujetos simultáneamente creyentes y escindidos</a:t>
            </a:r>
            <a:br>
              <a:rPr lang="es-AR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AR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Esto se observa a partir de dos conceptos fundamentales: </a:t>
            </a:r>
            <a:endParaRPr lang="es-A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1075" cy="457200"/>
          </a:xfrm>
        </p:spPr>
        <p:txBody>
          <a:bodyPr/>
          <a:lstStyle/>
          <a:p>
            <a:endParaRPr lang="es-ES" smtClean="0"/>
          </a:p>
        </p:txBody>
      </p:sp>
      <p:sp>
        <p:nvSpPr>
          <p:cNvPr id="17411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300" y="5867400"/>
            <a:ext cx="3521075" cy="457200"/>
          </a:xfrm>
        </p:spPr>
        <p:txBody>
          <a:bodyPr/>
          <a:lstStyle/>
          <a:p>
            <a:endParaRPr lang="es-ES" smtClean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14313" y="1714500"/>
            <a:ext cx="3763962" cy="5143500"/>
          </a:xfrm>
        </p:spPr>
        <p:txBody>
          <a:bodyPr>
            <a:normAutofit fontScale="3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sz="5500" b="1" dirty="0" smtClean="0">
                <a:latin typeface="Times New Roman" pitchFamily="18" charset="0"/>
                <a:cs typeface="Times New Roman" pitchFamily="18" charset="0"/>
              </a:rPr>
              <a:t>IMPLICACIÓN: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sz="4900" dirty="0" smtClean="0">
                <a:latin typeface="Times New Roman" pitchFamily="18" charset="0"/>
                <a:cs typeface="Times New Roman" pitchFamily="18" charset="0"/>
              </a:rPr>
              <a:t>Cada situación social requiere de los participantes un </a:t>
            </a:r>
            <a:r>
              <a:rPr lang="es-AR" sz="4900" b="1" dirty="0" smtClean="0">
                <a:latin typeface="Times New Roman" pitchFamily="18" charset="0"/>
                <a:cs typeface="Times New Roman" pitchFamily="18" charset="0"/>
              </a:rPr>
              <a:t>grado de implicación afectiva y cognitiva</a:t>
            </a:r>
            <a:r>
              <a:rPr lang="es-AR" sz="4900" dirty="0" smtClean="0">
                <a:latin typeface="Times New Roman" pitchFamily="18" charset="0"/>
                <a:cs typeface="Times New Roman" pitchFamily="18" charset="0"/>
              </a:rPr>
              <a:t>, una determinada </a:t>
            </a:r>
            <a:r>
              <a:rPr lang="es-AR" sz="4900" b="1" dirty="0" smtClean="0">
                <a:latin typeface="Times New Roman" pitchFamily="18" charset="0"/>
                <a:cs typeface="Times New Roman" pitchFamily="18" charset="0"/>
              </a:rPr>
              <a:t>distancia al rol</a:t>
            </a:r>
            <a:r>
              <a:rPr lang="es-AR" sz="4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sz="3700" dirty="0" smtClean="0">
                <a:latin typeface="Times New Roman" pitchFamily="18" charset="0"/>
                <a:cs typeface="Times New Roman" pitchFamily="18" charset="0"/>
              </a:rPr>
              <a:t>Definida como un proceso </a:t>
            </a:r>
            <a:r>
              <a:rPr lang="es-AR" sz="3700" dirty="0" err="1" smtClean="0">
                <a:latin typeface="Times New Roman" pitchFamily="18" charset="0"/>
                <a:cs typeface="Times New Roman" pitchFamily="18" charset="0"/>
              </a:rPr>
              <a:t>psicobiológico</a:t>
            </a:r>
            <a:r>
              <a:rPr lang="es-AR" sz="3700" dirty="0" smtClean="0">
                <a:latin typeface="Times New Roman" pitchFamily="18" charset="0"/>
                <a:cs typeface="Times New Roman" pitchFamily="18" charset="0"/>
              </a:rPr>
              <a:t> en el que el sujeto no controla, al menos parcialmente, la dirección de sus sentimientos y su atención cognitiva.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sz="3700" b="1" dirty="0" smtClean="0">
                <a:latin typeface="Times New Roman" pitchFamily="18" charset="0"/>
                <a:cs typeface="Times New Roman" pitchFamily="18" charset="0"/>
              </a:rPr>
              <a:t>La adquisición de una competencia comunicativa </a:t>
            </a:r>
            <a:r>
              <a:rPr lang="es-AR" sz="3700" dirty="0" smtClean="0">
                <a:latin typeface="Times New Roman" pitchFamily="18" charset="0"/>
                <a:cs typeface="Times New Roman" pitchFamily="18" charset="0"/>
              </a:rPr>
              <a:t>no es el simple aprendizaje de una habilidad: </a:t>
            </a:r>
            <a:r>
              <a:rPr lang="es-AR" sz="3700" b="1" dirty="0" smtClean="0">
                <a:latin typeface="Times New Roman" pitchFamily="18" charset="0"/>
                <a:cs typeface="Times New Roman" pitchFamily="18" charset="0"/>
              </a:rPr>
              <a:t>es también la adquisición de un interés, de una creencia.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sz="3700" dirty="0" smtClean="0">
                <a:latin typeface="Times New Roman" pitchFamily="18" charset="0"/>
                <a:cs typeface="Times New Roman" pitchFamily="18" charset="0"/>
              </a:rPr>
              <a:t>El sujeto no solo es conscientemente estratégico</a:t>
            </a:r>
            <a:r>
              <a:rPr lang="es-AR" sz="3700" b="1" dirty="0" smtClean="0">
                <a:latin typeface="Times New Roman" pitchFamily="18" charset="0"/>
                <a:cs typeface="Times New Roman" pitchFamily="18" charset="0"/>
              </a:rPr>
              <a:t>: sino también un sujeto sujetado, </a:t>
            </a:r>
            <a:r>
              <a:rPr lang="es-AR" sz="3700" dirty="0" smtClean="0">
                <a:latin typeface="Times New Roman" pitchFamily="18" charset="0"/>
                <a:cs typeface="Times New Roman" pitchFamily="18" charset="0"/>
              </a:rPr>
              <a:t>un sujeto producido para jugar el juego sin plantearse si vale la pena jugarlo, si puede no jugarlo.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sz="3700" b="1" dirty="0" smtClean="0">
                <a:latin typeface="Times New Roman" pitchFamily="18" charset="0"/>
                <a:cs typeface="Times New Roman" pitchFamily="18" charset="0"/>
              </a:rPr>
              <a:t>Dos características fundamentales</a:t>
            </a:r>
            <a:r>
              <a:rPr lang="es-AR" sz="3700" dirty="0" smtClean="0">
                <a:latin typeface="Times New Roman" pitchFamily="18" charset="0"/>
                <a:cs typeface="Times New Roman" pitchFamily="18" charset="0"/>
              </a:rPr>
              <a:t> de la interacción: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sz="3700" b="1" dirty="0" smtClean="0">
                <a:latin typeface="Times New Roman" pitchFamily="18" charset="0"/>
                <a:cs typeface="Times New Roman" pitchFamily="18" charset="0"/>
              </a:rPr>
              <a:t>El orden de la interacción es un orden moral</a:t>
            </a:r>
            <a:r>
              <a:rPr lang="es-AR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AR" sz="3700" b="1" dirty="0" smtClean="0">
                <a:latin typeface="Times New Roman" pitchFamily="18" charset="0"/>
                <a:cs typeface="Times New Roman" pitchFamily="18" charset="0"/>
              </a:rPr>
              <a:t>los actores hacen esfuerzos continuos de «mantenimiento de la normalidad.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AR" sz="3700" b="1" dirty="0" smtClean="0">
                <a:latin typeface="Times New Roman" pitchFamily="18" charset="0"/>
                <a:cs typeface="Times New Roman" pitchFamily="18" charset="0"/>
              </a:rPr>
              <a:t>La identidad de los sujetos se construye en el orden de las interacciones con los otros.</a:t>
            </a:r>
            <a:endParaRPr lang="es-AR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s-A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5 Marcador de contenido"/>
          <p:cNvSpPr>
            <a:spLocks noGrp="1"/>
          </p:cNvSpPr>
          <p:nvPr>
            <p:ph sz="quarter" idx="4"/>
          </p:nvPr>
        </p:nvSpPr>
        <p:spPr>
          <a:xfrm>
            <a:off x="4178300" y="1711325"/>
            <a:ext cx="3521075" cy="4114800"/>
          </a:xfrm>
        </p:spPr>
        <p:txBody>
          <a:bodyPr/>
          <a:lstStyle/>
          <a:p>
            <a:r>
              <a:rPr lang="es-AR" sz="1800" b="1" smtClean="0">
                <a:latin typeface="Times New Roman" pitchFamily="18" charset="0"/>
                <a:cs typeface="Times New Roman" pitchFamily="18" charset="0"/>
              </a:rPr>
              <a:t>MARCO:</a:t>
            </a:r>
          </a:p>
          <a:p>
            <a:r>
              <a:rPr lang="es-AR" sz="1200" b="1" smtClean="0">
                <a:latin typeface="Times New Roman" pitchFamily="18" charset="0"/>
                <a:cs typeface="Times New Roman" pitchFamily="18" charset="0"/>
              </a:rPr>
              <a:t>El sujeto actuará de una manera u otra en función de la situación social en que se halle.</a:t>
            </a:r>
          </a:p>
          <a:p>
            <a:r>
              <a:rPr lang="es-AR" sz="1200" b="1" smtClean="0">
                <a:latin typeface="Times New Roman" pitchFamily="18" charset="0"/>
                <a:cs typeface="Times New Roman" pitchFamily="18" charset="0"/>
              </a:rPr>
              <a:t>Producción cotidiana de sentido en las interacciones sociales.</a:t>
            </a:r>
            <a:endParaRPr lang="es-AR" sz="1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AR" sz="1200" b="1" smtClean="0">
                <a:latin typeface="Times New Roman" pitchFamily="18" charset="0"/>
                <a:cs typeface="Times New Roman" pitchFamily="18" charset="0"/>
              </a:rPr>
              <a:t>Cada uno de estos subuniversos, “marcos”,  tiene sus propias leyes de funcionamiento —de verosimilitud—</a:t>
            </a:r>
          </a:p>
          <a:p>
            <a:r>
              <a:rPr lang="es-AR" sz="1600" b="1" smtClean="0">
                <a:latin typeface="Times New Roman" pitchFamily="18" charset="0"/>
                <a:cs typeface="Times New Roman" pitchFamily="18" charset="0"/>
              </a:rPr>
              <a:t>El sujeto creyente es, por tanto, también un sujeto escindido: </a:t>
            </a:r>
            <a:r>
              <a:rPr lang="es-AR" sz="1600" smtClean="0">
                <a:latin typeface="Times New Roman" pitchFamily="18" charset="0"/>
                <a:cs typeface="Times New Roman" pitchFamily="18" charset="0"/>
              </a:rPr>
              <a:t>en función de la situación social en que se halle proyectará para darle sentido un marco u otro.</a:t>
            </a:r>
          </a:p>
          <a:p>
            <a:r>
              <a:rPr lang="es-AR" sz="1200" b="1" smtClean="0">
                <a:latin typeface="Times New Roman" pitchFamily="18" charset="0"/>
                <a:cs typeface="Times New Roman" pitchFamily="18" charset="0"/>
              </a:rPr>
              <a:t>Goffman define los marcos como una “puesta entre paréntesis”:</a:t>
            </a:r>
            <a:r>
              <a:rPr lang="es-AR" sz="1200" smtClean="0">
                <a:latin typeface="Times New Roman" pitchFamily="18" charset="0"/>
                <a:cs typeface="Times New Roman" pitchFamily="18" charset="0"/>
              </a:rPr>
              <a:t> las reglas a partir de las cuales se da sentido en un marco pueden no aplicarse a otros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143875" cy="1012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AR" sz="24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Bourdieu</a:t>
            </a:r>
            <a:r>
              <a:rPr lang="es-AR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algn="ctr">
              <a:defRPr/>
            </a:pPr>
            <a:endParaRPr lang="es-AR" sz="2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s-AR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Sentido práctico </a:t>
            </a:r>
          </a:p>
          <a:p>
            <a:pPr>
              <a:defRPr/>
            </a:pPr>
            <a:r>
              <a:rPr lang="es-AR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Mercado de la interacción</a:t>
            </a:r>
          </a:p>
          <a:p>
            <a:pPr>
              <a:defRPr/>
            </a:pPr>
            <a:endParaRPr lang="es-AR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latin typeface="Times New Roman" pitchFamily="18" charset="0"/>
                <a:cs typeface="Times New Roman" pitchFamily="18" charset="0"/>
              </a:rPr>
              <a:t>1) Sentido práctico: idea fundamental: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>
                <a:latin typeface="Times New Roman" pitchFamily="18" charset="0"/>
                <a:cs typeface="Times New Roman" pitchFamily="18" charset="0"/>
              </a:rPr>
              <a:t>Buena parte de la teoría sociológica parte de la posición del observador externo, a partir de aquí, se da los discursos como textos a descifrar, como si no tuvieran otra razón de ser que la de ser descifrados, analizados.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latin typeface="Times New Roman" pitchFamily="18" charset="0"/>
                <a:cs typeface="Times New Roman" pitchFamily="18" charset="0"/>
              </a:rPr>
              <a:t>Olvidan así que </a:t>
            </a:r>
            <a:r>
              <a:rPr lang="es-AR" b="1" dirty="0">
                <a:latin typeface="Times New Roman" pitchFamily="18" charset="0"/>
                <a:cs typeface="Times New Roman" pitchFamily="18" charset="0"/>
              </a:rPr>
              <a:t>lo fundamental de la  práctica discursiva es el hecho de ser una práctica: de funcionar en la inmediatez y en la urgencia.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>
                <a:latin typeface="Times New Roman" pitchFamily="18" charset="0"/>
                <a:cs typeface="Times New Roman" pitchFamily="18" charset="0"/>
              </a:rPr>
              <a:t>En virtud de la orquestación de los </a:t>
            </a:r>
            <a:r>
              <a:rPr lang="es-AR" b="1" i="1" dirty="0" err="1">
                <a:latin typeface="Times New Roman" pitchFamily="18" charset="0"/>
                <a:cs typeface="Times New Roman" pitchFamily="18" charset="0"/>
              </a:rPr>
              <a:t>habitus</a:t>
            </a:r>
            <a:r>
              <a:rPr lang="es-A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de los agentes que interactúan,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latin typeface="Times New Roman" pitchFamily="18" charset="0"/>
                <a:cs typeface="Times New Roman" pitchFamily="18" charset="0"/>
              </a:rPr>
              <a:t>y de su adecuación a unos dominios prácticos producidos según los mismos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latin typeface="Times New Roman" pitchFamily="18" charset="0"/>
                <a:cs typeface="Times New Roman" pitchFamily="18" charset="0"/>
              </a:rPr>
              <a:t>principios, se produce la generación social del sentido como </a:t>
            </a:r>
            <a:r>
              <a:rPr lang="es-AR" b="1" i="1" dirty="0">
                <a:latin typeface="Times New Roman" pitchFamily="18" charset="0"/>
                <a:cs typeface="Times New Roman" pitchFamily="18" charset="0"/>
              </a:rPr>
              <a:t>sentido común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dirty="0">
                <a:latin typeface="Times New Roman" pitchFamily="18" charset="0"/>
                <a:cs typeface="Times New Roman" pitchFamily="18" charset="0"/>
              </a:rPr>
              <a:t>Es a partir del sentido práctico que los sujetos van a distinguir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latin typeface="Times New Roman" pitchFamily="18" charset="0"/>
                <a:cs typeface="Times New Roman" pitchFamily="18" charset="0"/>
              </a:rPr>
              <a:t>lo relevante y dar sentido a los discursos.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latin typeface="Times New Roman" pitchFamily="18" charset="0"/>
                <a:cs typeface="Times New Roman" pitchFamily="18" charset="0"/>
              </a:rPr>
              <a:t>2) El mercado de la interacción: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b="1" dirty="0">
                <a:latin typeface="Times New Roman" pitchFamily="18" charset="0"/>
                <a:cs typeface="Times New Roman" pitchFamily="18" charset="0"/>
              </a:rPr>
              <a:t>Todas las constricciones que las situaciones sociales imponen a la interacción</a:t>
            </a:r>
            <a:endParaRPr lang="es-AR" sz="16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latin typeface="Times New Roman" pitchFamily="18" charset="0"/>
                <a:cs typeface="Times New Roman" pitchFamily="18" charset="0"/>
              </a:rPr>
              <a:t>y a la producción de discursos son asimiladas por </a:t>
            </a:r>
            <a:r>
              <a:rPr lang="es-AR" sz="1600" b="1" dirty="0" err="1">
                <a:latin typeface="Times New Roman" pitchFamily="18" charset="0"/>
                <a:cs typeface="Times New Roman" pitchFamily="18" charset="0"/>
              </a:rPr>
              <a:t>Bourdieu</a:t>
            </a:r>
            <a:r>
              <a:rPr lang="es-AR" sz="1600" b="1" dirty="0">
                <a:latin typeface="Times New Roman" pitchFamily="18" charset="0"/>
                <a:cs typeface="Times New Roman" pitchFamily="18" charset="0"/>
              </a:rPr>
              <a:t> a una situación</a:t>
            </a:r>
            <a:endParaRPr lang="es-AR" sz="16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latin typeface="Times New Roman" pitchFamily="18" charset="0"/>
                <a:cs typeface="Times New Roman" pitchFamily="18" charset="0"/>
              </a:rPr>
              <a:t>de mercado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A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8215313" cy="818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s-AR" sz="11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s-AR" sz="11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Los mercados de la interacción </a:t>
            </a:r>
            <a:r>
              <a:rPr lang="es-AR" sz="1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las situaciones sociales</a:t>
            </a:r>
            <a:r>
              <a:rPr lang="es-AR" sz="1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s-AR" sz="1600">
                <a:ea typeface="Calibri" pitchFamily="34" charset="0"/>
                <a:cs typeface="Times New Roman" pitchFamily="18" charset="0"/>
              </a:rPr>
              <a:t> 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implican siempre una </a:t>
            </a:r>
          </a:p>
          <a:p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censura estructural sobre los productos lingüísticos: éstos</a:t>
            </a:r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 a recibir un </a:t>
            </a:r>
            <a:r>
              <a:rPr lang="es-AR" sz="1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precio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(un valor social</a:t>
            </a:r>
            <a:r>
              <a:rPr lang="es-AR" sz="1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conforme a su adecuaci</a:t>
            </a:r>
            <a:r>
              <a:rPr lang="es-AR" sz="1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ó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a las leyes del mercado —a las normas que rigen la interacción particular</a:t>
            </a:r>
            <a:r>
              <a:rPr lang="es-AR" sz="1600">
                <a:ea typeface="Calibri" pitchFamily="34" charset="0"/>
              </a:rPr>
              <a:t> .</a:t>
            </a:r>
          </a:p>
          <a:p>
            <a:endParaRPr lang="es-AR" sz="1600">
              <a:ea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Los discursos, prácticas, mediante las que las personas negocian su valor en el mercado de la interacción van a llevar, por tanto, siempre las marcas de la situación en la que se han producido: la anticipación de las condiciones de recepción formará parte de las condiciones de producción.</a:t>
            </a:r>
          </a:p>
          <a:p>
            <a:pPr algn="just">
              <a:buFont typeface="Arial" charset="0"/>
              <a:buChar char="•"/>
            </a:pPr>
            <a:endParaRPr lang="es-AR" sz="16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/>
            <a:r>
              <a:rPr lang="es-AR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concepción pragmática </a:t>
            </a:r>
            <a:r>
              <a:rPr lang="es-AR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versus </a:t>
            </a:r>
            <a:r>
              <a:rPr lang="es-AR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concepción idealista</a:t>
            </a:r>
            <a:endParaRPr lang="es-AR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s-AR" sz="1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lang="es-AR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Podemos resumir las concepciones del sujeto y del discurso que sostiene esta lectura</a:t>
            </a:r>
          </a:p>
          <a:p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las teorías de Goffman y Bourdieu, contraponiéndolas al esquema idealista:</a:t>
            </a:r>
          </a:p>
          <a:p>
            <a:pPr algn="just"/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Frente a una concepción idealista del proceso de interiorización de una cultura </a:t>
            </a:r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como proceso de incorporación de  ideas —creencias, valores, actitudes— por un sujeto-mente, 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consideración del proceso de socialización como un proceso práctico y corporal</a:t>
            </a:r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mediante el que el sujeto adquiere de manera práctica e inconsciente los esquemas cognitivo-corporales para generar practicas adecuadas a la situación.</a:t>
            </a:r>
          </a:p>
          <a:p>
            <a:pPr algn="just"/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Frente a una escisión entre el decir y el hacer </a:t>
            </a:r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—correlativa a la escisión entre mente y cuerpo—, la 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consideración del discurso como otra práctica más</a:t>
            </a:r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/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Frente a la creencia en un discurso verdadero del sujeto</a:t>
            </a:r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la </a:t>
            </a:r>
            <a:r>
              <a:rPr lang="es-AR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diversidad de prácticas discursivas según las situaciones y los interlocutores</a:t>
            </a:r>
            <a:r>
              <a:rPr lang="es-AR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Diversidad de prácticas que no nos llevaría tanto a una escisión de las mismas en  verdaderas y falsas como a la escisión de la existencia —y de la producción social— de los individuos en distintos marcos.</a:t>
            </a:r>
          </a:p>
          <a:p>
            <a:pPr algn="just">
              <a:buFont typeface="Arial" charset="0"/>
              <a:buChar char="•"/>
            </a:pPr>
            <a:endParaRPr lang="es-AR" sz="1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s-AR">
              <a:ea typeface="Calibri" pitchFamily="34" charset="0"/>
            </a:endParaRPr>
          </a:p>
          <a:p>
            <a:endParaRPr lang="es-AR">
              <a:ea typeface="Calibri" pitchFamily="34" charset="0"/>
            </a:endParaRPr>
          </a:p>
          <a:p>
            <a:endParaRPr lang="es-AR">
              <a:ea typeface="Calibri" pitchFamily="34" charset="0"/>
            </a:endParaRPr>
          </a:p>
          <a:p>
            <a:endParaRPr lang="es-AR">
              <a:ea typeface="Calibri" pitchFamily="34" charset="0"/>
            </a:endParaRPr>
          </a:p>
          <a:p>
            <a:endParaRPr lang="es-AR"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8215313" cy="812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diversidad de prácticas y de discursos</a:t>
            </a:r>
          </a:p>
          <a:p>
            <a:pPr algn="ctr"/>
            <a:endParaRPr lang="es-AR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partir de aquí podemos volver a la pregunta inicial: </a:t>
            </a:r>
          </a:p>
          <a:p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¿Hacen los sujetos lo que dicen? Está claro que formulada así, sólo cabe una respuesta: los sujetos hacen unas veces unas cosas y otras veces, otras; dicen unas veces unas cosas y otras veces, otras.</a:t>
            </a:r>
          </a:p>
          <a:p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pregunta sobre la relación entre el “decir” y el “hacer”, planteados como ámbitos separados, debe ser reemplazada por la pregunta por la relación entre la producción de prácticas —discursivas y no discursivas— en las diferentes situaciones: por la diferencia entre sus distintas “censuras estructurales”.</a:t>
            </a:r>
          </a:p>
          <a:p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 ello, </a:t>
            </a: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todas las prácticas del sujeto variarán en función de la situación  </a:t>
            </a: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aunque esta variación siempre tiene unos límites bien definidos: </a:t>
            </a: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aquellos que son posibles dentro de los esquemas prácticos </a:t>
            </a:r>
            <a:r>
              <a:rPr lang="es-AR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(habitus) </a:t>
            </a: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partir de los cuales los sujetos definirán y evaluarán la situación y producirán sus actos</a:t>
            </a: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>
              <a:buFont typeface="Arial" charset="0"/>
              <a:buChar char="•"/>
            </a:pPr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la perspectiva que aquí defendemos, el objeto de análisis sería precisamente esta tensión entre el ámbito de las legitimidades y el de las prácticas concretas en situaciones concretas: </a:t>
            </a: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las legitimidades declaradas la “presentación en público” serían una parte tan importante del sujeto como las prácticas que se alejan de esta legitimidad; la acción se concebiría siempre como una tensión entre los esquemas prácticos incorporados en la historia anterior del sujeto y los imperativos concretos, prácticos, simbólicos.</a:t>
            </a:r>
          </a:p>
          <a:p>
            <a:pPr>
              <a:buFont typeface="Arial" charset="0"/>
              <a:buChar char="•"/>
            </a:pPr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s-AR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s-AR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es-AR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80422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AR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s-AR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 finalizar:</a:t>
            </a:r>
          </a:p>
          <a:p>
            <a:endParaRPr lang="es-AR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 segundo punto que quiero abordar es una propuesta metodológica:</a:t>
            </a:r>
          </a:p>
          <a:p>
            <a:endParaRPr lang="es-AR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</a:t>
            </a: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búsqueda de la “técnica correcta”, sin sesgos, para recoger el discurso </a:t>
            </a:r>
          </a:p>
          <a:p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verdadero</a:t>
            </a: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los sujetos debería ser reemplazada por una vigilancia continua </a:t>
            </a:r>
          </a:p>
          <a:p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sobre</a:t>
            </a: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relación entre la situación de producción de discurso y de prácticas y la</a:t>
            </a:r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economía comunicativa del grupo social estudiado.</a:t>
            </a:r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s-AR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Vigilancia de la relación</a:t>
            </a: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entre la situación de producción de discurso y las </a:t>
            </a:r>
          </a:p>
          <a:p>
            <a:pPr eaLnBrk="0" hangingPunct="0"/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situaciones de prácticas a que el discurso se refiere.</a:t>
            </a:r>
          </a:p>
          <a:p>
            <a:pPr eaLnBrk="0" hangingPunct="0"/>
            <a:endParaRPr lang="es-AR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s-AR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ólo confrontando la diversidad de prácticas y discursos en los diversos </a:t>
            </a:r>
          </a:p>
          <a:p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ámbitos relevantes podremos superar las inevitables sobreinterpretaciones</a:t>
            </a:r>
          </a:p>
          <a:p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subinterpretaciones que conlleva construir un análisis sobre la base de </a:t>
            </a:r>
          </a:p>
          <a:p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discurso muy específico producido en una situación muy</a:t>
            </a:r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s-AR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específica.</a:t>
            </a:r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endParaRPr lang="es-AR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o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293</TotalTime>
  <Words>1307</Words>
  <Application>Microsoft Office PowerPoint</Application>
  <PresentationFormat>Presentación en pantalla (4:3)</PresentationFormat>
  <Paragraphs>117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Plantilla de diseño</vt:lpstr>
      </vt:variant>
      <vt:variant>
        <vt:i4>5</vt:i4>
      </vt:variant>
      <vt:variant>
        <vt:lpstr>Títulos de diapositiva</vt:lpstr>
      </vt:variant>
      <vt:variant>
        <vt:i4>9</vt:i4>
      </vt:variant>
    </vt:vector>
  </HeadingPairs>
  <TitlesOfParts>
    <vt:vector size="20" baseType="lpstr">
      <vt:lpstr>Trebuchet MS</vt:lpstr>
      <vt:lpstr>Arial</vt:lpstr>
      <vt:lpstr>Wingdings 2</vt:lpstr>
      <vt:lpstr>Wingdings</vt:lpstr>
      <vt:lpstr>Calibri</vt:lpstr>
      <vt:lpstr>Times New Roman</vt:lpstr>
      <vt:lpstr>Opulento</vt:lpstr>
      <vt:lpstr>Opulento</vt:lpstr>
      <vt:lpstr>Opulento</vt:lpstr>
      <vt:lpstr>Opulento</vt:lpstr>
      <vt:lpstr>Opulento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decires y los haceres</dc:title>
  <dc:creator>Victoria</dc:creator>
  <cp:lastModifiedBy>julieta_vera</cp:lastModifiedBy>
  <cp:revision>57</cp:revision>
  <dcterms:created xsi:type="dcterms:W3CDTF">2015-07-01T14:53:11Z</dcterms:created>
  <dcterms:modified xsi:type="dcterms:W3CDTF">2015-07-14T14:19:59Z</dcterms:modified>
</cp:coreProperties>
</file>